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3"/>
  </p:notesMasterIdLst>
  <p:sldIdLst>
    <p:sldId id="256" r:id="rId2"/>
    <p:sldId id="265" r:id="rId3"/>
    <p:sldId id="268" r:id="rId4"/>
    <p:sldId id="257" r:id="rId5"/>
    <p:sldId id="266" r:id="rId6"/>
    <p:sldId id="261" r:id="rId7"/>
    <p:sldId id="263" r:id="rId8"/>
    <p:sldId id="259" r:id="rId9"/>
    <p:sldId id="260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0"/>
  </p:normalViewPr>
  <p:slideViewPr>
    <p:cSldViewPr snapToGrid="0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48776-CC81-424B-9808-0E80F664E026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DC53D-7A68-3D4F-B67D-BE90CBF2B7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3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Universal Design – für alle? Jedenfalls für viele </a:t>
            </a:r>
            <a:r>
              <a:rPr lang="de-DE" dirty="0">
                <a:sym typeface="Wingdings" pitchFamily="2" charset="2"/>
              </a:rPr>
              <a:t></a:t>
            </a:r>
          </a:p>
          <a:p>
            <a:r>
              <a:rPr lang="de-DE" dirty="0">
                <a:sym typeface="Wingdings" pitchFamily="2" charset="2"/>
              </a:rPr>
              <a:t>POUR kommt von Web-</a:t>
            </a:r>
            <a:r>
              <a:rPr lang="de-DE" dirty="0" err="1">
                <a:sym typeface="Wingdings" pitchFamily="2" charset="2"/>
              </a:rPr>
              <a:t>Accessibility</a:t>
            </a:r>
            <a:r>
              <a:rPr lang="de-DE" dirty="0">
                <a:sym typeface="Wingdings" pitchFamily="2" charset="2"/>
              </a:rPr>
              <a:t>, aber veranschaulicht die Grundprobleme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466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Universal Design – für alle? Jedenfalls für viele </a:t>
            </a:r>
            <a:r>
              <a:rPr lang="de-DE" dirty="0">
                <a:sym typeface="Wingdings" pitchFamily="2" charset="2"/>
              </a:rPr>
              <a:t></a:t>
            </a:r>
          </a:p>
          <a:p>
            <a:r>
              <a:rPr lang="de-DE" dirty="0">
                <a:sym typeface="Wingdings" pitchFamily="2" charset="2"/>
              </a:rPr>
              <a:t>POUR kommt von Web-</a:t>
            </a:r>
            <a:r>
              <a:rPr lang="de-DE" dirty="0" err="1">
                <a:sym typeface="Wingdings" pitchFamily="2" charset="2"/>
              </a:rPr>
              <a:t>Accessibility</a:t>
            </a:r>
            <a:r>
              <a:rPr lang="de-DE" dirty="0">
                <a:sym typeface="Wingdings" pitchFamily="2" charset="2"/>
              </a:rPr>
              <a:t>, aber veranschaulicht die Grundprobleme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541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Universal Design – für alle? Jedenfalls für viele </a:t>
            </a:r>
            <a:r>
              <a:rPr lang="de-DE" dirty="0">
                <a:sym typeface="Wingdings" pitchFamily="2" charset="2"/>
              </a:rPr>
              <a:t></a:t>
            </a:r>
          </a:p>
          <a:p>
            <a:r>
              <a:rPr lang="de-DE" dirty="0">
                <a:sym typeface="Wingdings" pitchFamily="2" charset="2"/>
              </a:rPr>
              <a:t>POUR kommt von Web-</a:t>
            </a:r>
            <a:r>
              <a:rPr lang="de-DE" dirty="0" err="1">
                <a:sym typeface="Wingdings" pitchFamily="2" charset="2"/>
              </a:rPr>
              <a:t>Accessibility</a:t>
            </a:r>
            <a:r>
              <a:rPr lang="de-DE" dirty="0">
                <a:sym typeface="Wingdings" pitchFamily="2" charset="2"/>
              </a:rPr>
              <a:t>, aber veranschaulicht die Grundprobleme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88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Universal Design – für alle? Jedenfalls für viele </a:t>
            </a:r>
            <a:r>
              <a:rPr lang="de-DE" dirty="0">
                <a:sym typeface="Wingdings" pitchFamily="2" charset="2"/>
              </a:rPr>
              <a:t></a:t>
            </a:r>
          </a:p>
          <a:p>
            <a:r>
              <a:rPr lang="de-DE" dirty="0">
                <a:sym typeface="Wingdings" pitchFamily="2" charset="2"/>
              </a:rPr>
              <a:t>POUR kommt von Web-</a:t>
            </a:r>
            <a:r>
              <a:rPr lang="de-DE" dirty="0" err="1">
                <a:sym typeface="Wingdings" pitchFamily="2" charset="2"/>
              </a:rPr>
              <a:t>Accessibility</a:t>
            </a:r>
            <a:r>
              <a:rPr lang="de-DE" dirty="0">
                <a:sym typeface="Wingdings" pitchFamily="2" charset="2"/>
              </a:rPr>
              <a:t>, aber veranschaulicht die Grundprobleme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587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Diese Grundlagen gelten für alle Arten von Dokumenten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133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Diese Grundlagen gelten für alle Arten von Dokumenten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5338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Auch auf </a:t>
            </a:r>
            <a:r>
              <a:rPr lang="de-DE" dirty="0" err="1"/>
              <a:t>gerenelle</a:t>
            </a:r>
            <a:r>
              <a:rPr lang="de-DE" dirty="0"/>
              <a:t> Tipps eingehen – Folien nicht zu überladen etc. für z.B. Personen mit Autismus, keine Wilden Übergänge. Von welchem Szenario reden wir? Während Vortrag hat keine Person mit Screenreader was davon, aber andere Zielgruppen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DC53D-7A68-3D4F-B67D-BE90CBF2B721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52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24E64A-38A8-BF69-C54E-C77C381977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900" y="180592"/>
            <a:ext cx="1747812" cy="6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69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24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350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0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4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318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75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793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503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743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83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8753C1B-29D6-9B4A-AEDA-ADEDD38EB6C3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86CD009-A910-4D43-9229-3CC1CD9B7543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D9C94D2-E0D3-2D96-2159-F62A26B5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75175" y="209843"/>
            <a:ext cx="1422400" cy="5207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2455DC3-82B4-8D40-E1B0-C641602244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900" y="180592"/>
            <a:ext cx="1747812" cy="6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79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br.io/join/duhlab-dokument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tugraz.at/index.php/s/iWmgPpGFWGtZiL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6360FE-AF40-8440-F657-3C1998843A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Barrierefreie Dokumente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8BDBA8-44B1-90AA-7C4E-683CA7E20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199" y="4352544"/>
            <a:ext cx="8991599" cy="1239894"/>
          </a:xfrm>
        </p:spPr>
        <p:txBody>
          <a:bodyPr>
            <a:normAutofit fontScale="85000" lnSpcReduction="10000"/>
          </a:bodyPr>
          <a:lstStyle/>
          <a:p>
            <a:r>
              <a:rPr lang="de-DE" dirty="0"/>
              <a:t>Sarah Edelsbrunner (TU Graz, OE Lehr- und Lerntechnologien)</a:t>
            </a:r>
          </a:p>
          <a:p>
            <a:r>
              <a:rPr lang="de-DE" dirty="0"/>
              <a:t>DUH Lab,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3460692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AB509-CD8A-A09B-C7C5-8CCBF5F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8C3C49-10A2-9BA7-7F0C-9038912AF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Umfrage</a:t>
            </a:r>
          </a:p>
          <a:p>
            <a:r>
              <a:rPr lang="de-DE" dirty="0"/>
              <a:t>Grundlagen barrierefreie Dokumente</a:t>
            </a:r>
          </a:p>
          <a:p>
            <a:r>
              <a:rPr lang="de-DE" dirty="0"/>
              <a:t>Gruppenarbeit an Personas: Barrieren identifizieren</a:t>
            </a:r>
          </a:p>
          <a:p>
            <a:r>
              <a:rPr lang="de-DE" dirty="0"/>
              <a:t>Lösungsmöglichkeiten</a:t>
            </a:r>
          </a:p>
          <a:p>
            <a:r>
              <a:rPr lang="de-DE" dirty="0"/>
              <a:t>Abschluss, ggf. eigenständiges Ausprobieren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811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AB509-CD8A-A09B-C7C5-8CCBF5F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Umfrage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8C3C49-10A2-9BA7-7F0C-9038912AF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Vorkenntnisse und eure Rolle(</a:t>
            </a:r>
            <a:r>
              <a:rPr lang="de-DE" dirty="0" err="1"/>
              <a:t>n</a:t>
            </a:r>
            <a:r>
              <a:rPr lang="de-DE" dirty="0"/>
              <a:t>) an den Universitäten: </a:t>
            </a:r>
            <a:r>
              <a:rPr lang="de-DE" dirty="0">
                <a:hlinkClick r:id="rId3"/>
              </a:rPr>
              <a:t>https://fbr.io/join/duhlab-dokumente</a:t>
            </a:r>
            <a:endParaRPr lang="de-DE" dirty="0"/>
          </a:p>
          <a:p>
            <a:endParaRPr lang="de-DE" dirty="0"/>
          </a:p>
        </p:txBody>
      </p:sp>
      <p:pic>
        <p:nvPicPr>
          <p:cNvPr id="5" name="Grafik 4" descr="QR-Code zur Feedbackr-Umfrage. Link auch im Text.">
            <a:extLst>
              <a:ext uri="{FF2B5EF4-FFF2-40B4-BE49-F238E27FC236}">
                <a16:creationId xmlns:a16="http://schemas.microsoft.com/office/drawing/2014/main" id="{9B6A0E3B-79A9-D57E-C822-596C864E9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051" y="3176968"/>
            <a:ext cx="2228850" cy="320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0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AB509-CD8A-A09B-C7C5-8CCBF5F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Grundlagen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8C3C49-10A2-9BA7-7F0C-9038912AF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Arten von Dokumenten:  Word, PowerPoint, Sonderfall PDF</a:t>
            </a:r>
          </a:p>
          <a:p>
            <a:r>
              <a:rPr lang="de-DE" dirty="0"/>
              <a:t>Für Personen mit Sehbehinderung, Farbenblindheit, Autismus,  ADHS, motorische Einschränkungen… </a:t>
            </a:r>
            <a:r>
              <a:rPr lang="de-DE" b="1" dirty="0">
                <a:sym typeface="Wingdings" pitchFamily="2" charset="2"/>
              </a:rPr>
              <a:t> </a:t>
            </a:r>
            <a:r>
              <a:rPr lang="de-DE" b="1" dirty="0"/>
              <a:t>für möglichst viele!</a:t>
            </a:r>
          </a:p>
          <a:p>
            <a:pPr lvl="1"/>
            <a:r>
              <a:rPr lang="de-DE" dirty="0"/>
              <a:t>Hilfsmittel wie Screenreader,  Bildschirmlupe</a:t>
            </a:r>
          </a:p>
          <a:p>
            <a:r>
              <a:rPr lang="de-DE" dirty="0"/>
              <a:t>POUR-Prinzip:  Wahrnehmbar („</a:t>
            </a:r>
            <a:r>
              <a:rPr lang="de-DE" dirty="0" err="1"/>
              <a:t>Perceivable</a:t>
            </a:r>
            <a:r>
              <a:rPr lang="de-DE" dirty="0"/>
              <a:t>“), Bedienbar („Operable“), Verständlich („</a:t>
            </a:r>
            <a:r>
              <a:rPr lang="de-DE" dirty="0" err="1"/>
              <a:t>Understandable</a:t>
            </a:r>
            <a:r>
              <a:rPr lang="de-DE" dirty="0"/>
              <a:t>“) und Robust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5148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AB509-CD8A-A09B-C7C5-8CCBF5F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Gruppenarbeit (20 min)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8C3C49-10A2-9BA7-7F0C-9038912A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37912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Alle Dokumente: </a:t>
            </a:r>
            <a:r>
              <a:rPr lang="de-AT" b="0" i="0" u="sng" dirty="0">
                <a:solidFill>
                  <a:srgbClr val="044A91"/>
                </a:solidFill>
                <a:effectLst/>
                <a:latin typeface="Calibri" panose="020F0502020204030204" pitchFamily="34" charset="0"/>
                <a:hlinkClick r:id="rId3" tooltip="https://cloud.tugraz.at/index.php/s/iWmgPpGFWGtZiLD"/>
              </a:rPr>
              <a:t>https://cloud.tugraz.at/index.php/s/iWmgPpGFWGtZiLD</a:t>
            </a:r>
            <a:endParaRPr lang="de-AT" b="0" i="0" u="sng" dirty="0">
              <a:solidFill>
                <a:srgbClr val="044A91"/>
              </a:solidFill>
              <a:effectLst/>
              <a:latin typeface="Calibri" panose="020F0502020204030204" pitchFamily="34" charset="0"/>
            </a:endParaRPr>
          </a:p>
          <a:p>
            <a:r>
              <a:rPr lang="de-DE" dirty="0"/>
              <a:t>Pro Gruppe 2 Personas</a:t>
            </a:r>
          </a:p>
          <a:p>
            <a:r>
              <a:rPr lang="de-DE" dirty="0"/>
              <a:t>Wählt Dokumente, mit denen ihr täglich arbeitet, oder die Beispieldokumente (“schlecht“) in der Cloud</a:t>
            </a:r>
          </a:p>
          <a:p>
            <a:r>
              <a:rPr lang="de-DE" dirty="0"/>
              <a:t>Welche Probleme könnten eure Personas haben, wenn sie mit diesen Dokumenten arbeiten möchten oder müssen?</a:t>
            </a:r>
          </a:p>
          <a:p>
            <a:pPr lvl="1"/>
            <a:r>
              <a:rPr lang="de-DE" dirty="0"/>
              <a:t>Design</a:t>
            </a:r>
          </a:p>
          <a:p>
            <a:pPr lvl="1"/>
            <a:r>
              <a:rPr lang="de-DE" dirty="0"/>
              <a:t>Inhalte</a:t>
            </a:r>
          </a:p>
          <a:p>
            <a:pPr lvl="1"/>
            <a:r>
              <a:rPr lang="de-DE" dirty="0"/>
              <a:t>Struktur</a:t>
            </a:r>
          </a:p>
          <a:p>
            <a:pPr lvl="1"/>
            <a:r>
              <a:rPr lang="de-DE" dirty="0"/>
              <a:t>Bedienbarkeit mit Hilfsmitteln</a:t>
            </a:r>
          </a:p>
          <a:p>
            <a:r>
              <a:rPr lang="de-DE" dirty="0"/>
              <a:t>Tragt die Überlegungen in das vorbereitete Clouddokument ein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3154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D763C-1ECE-053D-8AD5-D2311595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Grundlagen für Dokumente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EDE2B2-4AD9-EDA7-0FDF-5882D1BA9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637496"/>
          </a:xfrm>
        </p:spPr>
        <p:txBody>
          <a:bodyPr>
            <a:normAutofit/>
          </a:bodyPr>
          <a:lstStyle/>
          <a:p>
            <a:r>
              <a:rPr lang="de-DE" dirty="0"/>
              <a:t>Formatvorlagen benutzen</a:t>
            </a:r>
          </a:p>
          <a:p>
            <a:r>
              <a:rPr lang="de-DE" dirty="0"/>
              <a:t>Klare Struktur</a:t>
            </a:r>
          </a:p>
          <a:p>
            <a:r>
              <a:rPr lang="de-DE" dirty="0"/>
              <a:t>Gut lesbare Schriften</a:t>
            </a:r>
          </a:p>
          <a:p>
            <a:r>
              <a:rPr lang="de-DE" dirty="0"/>
              <a:t>Klare Benennung von Links</a:t>
            </a:r>
          </a:p>
          <a:p>
            <a:r>
              <a:rPr lang="de-DE" dirty="0"/>
              <a:t>Metadaten</a:t>
            </a:r>
          </a:p>
          <a:p>
            <a:r>
              <a:rPr lang="de-DE" dirty="0"/>
              <a:t>Eingebauten Barrierefreiheitscheck bei Office nutzen</a:t>
            </a:r>
          </a:p>
        </p:txBody>
      </p:sp>
    </p:spTree>
    <p:extLst>
      <p:ext uri="{BB962C8B-B14F-4D97-AF65-F5344CB8AC3E}">
        <p14:creationId xmlns:p14="http://schemas.microsoft.com/office/powerpoint/2010/main" val="4293038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D763C-1ECE-053D-8AD5-D2311595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Grafiken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EDE2B2-4AD9-EDA7-0FDF-5882D1BA9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637496"/>
          </a:xfrm>
        </p:spPr>
        <p:txBody>
          <a:bodyPr>
            <a:normAutofit/>
          </a:bodyPr>
          <a:lstStyle/>
          <a:p>
            <a:r>
              <a:rPr lang="de-DE" dirty="0"/>
              <a:t>Farben, Kontraste  </a:t>
            </a:r>
          </a:p>
          <a:p>
            <a:r>
              <a:rPr lang="de-DE" dirty="0"/>
              <a:t>Alternativtexte</a:t>
            </a:r>
          </a:p>
          <a:p>
            <a:r>
              <a:rPr lang="de-DE" dirty="0"/>
              <a:t>Schwierigkeit: Komplexe Grafiken</a:t>
            </a:r>
          </a:p>
          <a:p>
            <a:pPr lvl="1"/>
            <a:r>
              <a:rPr lang="de-DE" dirty="0"/>
              <a:t>Tabellen bereitstellen oder in Text auslagern</a:t>
            </a:r>
          </a:p>
          <a:p>
            <a:pPr lvl="1"/>
            <a:r>
              <a:rPr lang="de-DE" dirty="0"/>
              <a:t>Im Alternativtext nur Kurzbeschreibung</a:t>
            </a:r>
          </a:p>
        </p:txBody>
      </p:sp>
    </p:spTree>
    <p:extLst>
      <p:ext uri="{BB962C8B-B14F-4D97-AF65-F5344CB8AC3E}">
        <p14:creationId xmlns:p14="http://schemas.microsoft.com/office/powerpoint/2010/main" val="272110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8D59B-4640-70C6-5A4D-4893DD3C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Tabellen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13A66-9259-A7B7-0066-EE7499D90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537288"/>
          </a:xfrm>
        </p:spPr>
        <p:txBody>
          <a:bodyPr>
            <a:normAutofit/>
          </a:bodyPr>
          <a:lstStyle/>
          <a:p>
            <a:r>
              <a:rPr lang="de-DE" dirty="0"/>
              <a:t>Tabellen von Screenreader nur linear erfassbar</a:t>
            </a:r>
          </a:p>
          <a:p>
            <a:r>
              <a:rPr lang="de-DE" dirty="0"/>
              <a:t>Tabellen nur für Daten</a:t>
            </a:r>
          </a:p>
          <a:p>
            <a:r>
              <a:rPr lang="de-DE" dirty="0"/>
              <a:t>Keine verbundenen oder leeren Zellen</a:t>
            </a:r>
          </a:p>
          <a:p>
            <a:r>
              <a:rPr lang="de-DE" dirty="0"/>
              <a:t>Überschriften kennzeichnen</a:t>
            </a:r>
          </a:p>
          <a:p>
            <a:r>
              <a:rPr lang="de-DE" dirty="0"/>
              <a:t>Wenn möglich auch in Text beschreiben</a:t>
            </a:r>
          </a:p>
        </p:txBody>
      </p:sp>
    </p:spTree>
    <p:extLst>
      <p:ext uri="{BB962C8B-B14F-4D97-AF65-F5344CB8AC3E}">
        <p14:creationId xmlns:p14="http://schemas.microsoft.com/office/powerpoint/2010/main" val="75579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D1E56-0B70-5E00-1558-36C101E2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PowerPoint-Folien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23576D-19B1-15CA-E066-E40A88B6E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Während Vortrag vs. Dokument zum Ausschicken?</a:t>
            </a:r>
          </a:p>
          <a:p>
            <a:r>
              <a:rPr lang="de-DE" dirty="0"/>
              <a:t>Große Schriften, gute Kontraste</a:t>
            </a:r>
          </a:p>
          <a:p>
            <a:r>
              <a:rPr lang="de-DE" dirty="0"/>
              <a:t>Folientitel bei jeder Folie</a:t>
            </a:r>
          </a:p>
          <a:p>
            <a:r>
              <a:rPr lang="de-DE" dirty="0"/>
              <a:t>Lesereihenfolge festlegen</a:t>
            </a:r>
          </a:p>
          <a:p>
            <a:r>
              <a:rPr lang="de-DE" dirty="0"/>
              <a:t>Alternativtexte oder dekorative Grafiken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4922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8D59B-4640-70C6-5A4D-4893DD3C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PDFs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13A66-9259-A7B7-0066-EE7499D90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537288"/>
          </a:xfrm>
        </p:spPr>
        <p:txBody>
          <a:bodyPr>
            <a:normAutofit/>
          </a:bodyPr>
          <a:lstStyle/>
          <a:p>
            <a:r>
              <a:rPr lang="de-DE" dirty="0"/>
              <a:t>PDF ist nicht automatisch barrierefrei!</a:t>
            </a:r>
          </a:p>
          <a:p>
            <a:r>
              <a:rPr lang="de-DE" dirty="0"/>
              <a:t>PDF-Export: „für Barrierefreiheit optimiert“, nicht als PDF drucken – trotzdem kein PDF U/A</a:t>
            </a:r>
          </a:p>
          <a:p>
            <a:r>
              <a:rPr lang="de-DE" dirty="0"/>
              <a:t>Nachbearbeitung („Tagging“) in Adobe (nur Pro-Version!) oder Export mit </a:t>
            </a:r>
            <a:r>
              <a:rPr lang="de-DE" dirty="0" err="1"/>
              <a:t>axesWord</a:t>
            </a:r>
            <a:r>
              <a:rPr lang="de-DE" dirty="0"/>
              <a:t> / Adobe-Plugin</a:t>
            </a:r>
          </a:p>
        </p:txBody>
      </p:sp>
    </p:spTree>
    <p:extLst>
      <p:ext uri="{BB962C8B-B14F-4D97-AF65-F5344CB8AC3E}">
        <p14:creationId xmlns:p14="http://schemas.microsoft.com/office/powerpoint/2010/main" val="322288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8D59B-4640-70C6-5A4D-4893DD3C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Abschluss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13A66-9259-A7B7-0066-EE7499D90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537288"/>
          </a:xfrm>
        </p:spPr>
        <p:txBody>
          <a:bodyPr>
            <a:normAutofit/>
          </a:bodyPr>
          <a:lstStyle/>
          <a:p>
            <a:r>
              <a:rPr lang="de-DE" dirty="0"/>
              <a:t>Probiert das Gelernte gerne an eigenen Dokumenten oder an den Beispieldokumenten aus!</a:t>
            </a:r>
          </a:p>
          <a:p>
            <a:r>
              <a:rPr lang="de-DE" dirty="0"/>
              <a:t>Offene Fragen?</a:t>
            </a:r>
          </a:p>
          <a:p>
            <a:endParaRPr lang="de-DE" dirty="0"/>
          </a:p>
          <a:p>
            <a:r>
              <a:rPr lang="de-DE" dirty="0"/>
              <a:t>Ansonsten: DANKE!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D2E750-6309-A601-8B8D-C011A98B1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36" y="6175332"/>
            <a:ext cx="1498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C6E7CB5-DA4C-4965-2ABE-9F083211B511}"/>
              </a:ext>
            </a:extLst>
          </p:cNvPr>
          <p:cNvSpPr txBox="1"/>
          <p:nvPr/>
        </p:nvSpPr>
        <p:spPr>
          <a:xfrm>
            <a:off x="2231136" y="6264226"/>
            <a:ext cx="955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Diese Präsentation ist lizenziert unter </a:t>
            </a:r>
            <a:r>
              <a:rPr lang="de-DE" dirty="0">
                <a:hlinkClick r:id="rId3"/>
              </a:rPr>
              <a:t>CC BY 4.0 International </a:t>
            </a:r>
            <a:r>
              <a:rPr lang="de-DE" dirty="0"/>
              <a:t>TU Graz Lehr- und Lerntechnologien</a:t>
            </a:r>
          </a:p>
        </p:txBody>
      </p:sp>
    </p:spTree>
    <p:extLst>
      <p:ext uri="{BB962C8B-B14F-4D97-AF65-F5344CB8AC3E}">
        <p14:creationId xmlns:p14="http://schemas.microsoft.com/office/powerpoint/2010/main" val="601196362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0</TotalTime>
  <Words>490</Words>
  <Application>Microsoft Macintosh PowerPoint</Application>
  <PresentationFormat>Breitbild</PresentationFormat>
  <Paragraphs>79</Paragraphs>
  <Slides>11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Gill Sans MT</vt:lpstr>
      <vt:lpstr>Wingdings</vt:lpstr>
      <vt:lpstr>Paket</vt:lpstr>
      <vt:lpstr>Barrierefreie Dokumente</vt:lpstr>
      <vt:lpstr>Ablauf</vt:lpstr>
      <vt:lpstr>Umfrage</vt:lpstr>
      <vt:lpstr>Grundlagen</vt:lpstr>
      <vt:lpstr>Gruppenarbeit (20 min)</vt:lpstr>
      <vt:lpstr>Grundlagen für Dokumente</vt:lpstr>
      <vt:lpstr>Grafiken</vt:lpstr>
      <vt:lpstr>Tabellen</vt:lpstr>
      <vt:lpstr>PowerPoint-Folien</vt:lpstr>
      <vt:lpstr>PDFs</vt:lpstr>
      <vt:lpstr>Abschluss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Barrierefreie Dokumente</dc:title>
  <dc:creator>Edelsbrunner, Sarah</dc:creator>
  <cp:lastModifiedBy>Edelsbrunner, Sarah</cp:lastModifiedBy>
  <cp:revision>11</cp:revision>
  <dcterms:created xsi:type="dcterms:W3CDTF">2024-04-19T12:01:58Z</dcterms:created>
  <dcterms:modified xsi:type="dcterms:W3CDTF">2024-09-16T06:49:44Z</dcterms:modified>
</cp:coreProperties>
</file>