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0" r:id="rId4"/>
    <p:sldId id="261" r:id="rId5"/>
    <p:sldId id="262" r:id="rId6"/>
    <p:sldId id="269" r:id="rId7"/>
    <p:sldId id="259" r:id="rId8"/>
    <p:sldId id="263" r:id="rId9"/>
    <p:sldId id="273" r:id="rId10"/>
    <p:sldId id="264" r:id="rId11"/>
    <p:sldId id="266" r:id="rId12"/>
    <p:sldId id="272" r:id="rId13"/>
    <p:sldId id="265" r:id="rId14"/>
    <p:sldId id="270" r:id="rId15"/>
    <p:sldId id="267" r:id="rId16"/>
    <p:sldId id="274" r:id="rId17"/>
    <p:sldId id="268" r:id="rId18"/>
    <p:sldId id="271" r:id="rId19"/>
    <p:sldId id="25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44B"/>
    <a:srgbClr val="F4B830"/>
    <a:srgbClr val="390830"/>
    <a:srgbClr val="4C0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0" autoAdjust="0"/>
    <p:restoredTop sz="64403"/>
  </p:normalViewPr>
  <p:slideViewPr>
    <p:cSldViewPr snapToGrid="0">
      <p:cViewPr varScale="1">
        <p:scale>
          <a:sx n="79" d="100"/>
          <a:sy n="79" d="100"/>
        </p:scale>
        <p:origin x="18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798AC-E1B8-8A42-B583-D8BC33259DBE}" type="datetimeFigureOut">
              <a:rPr lang="de-DE" smtClean="0"/>
              <a:t>23.01.25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8569B-DABE-3D44-B601-ABCFC1BDE8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88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59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833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971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838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85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787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88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8708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632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812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0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638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851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337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038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276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8569B-DABE-3D44-B601-ABCFC1BDE85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8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jpeg"/><Relationship Id="rId7" Type="http://schemas.openxmlformats.org/officeDocument/2006/relationships/image" Target="../media/image11.jp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39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DBBC-91FD-4440-8E1E-3FA6FCB11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5633"/>
            <a:ext cx="9144000" cy="2387600"/>
          </a:xfrm>
          <a:noFill/>
        </p:spPr>
        <p:txBody>
          <a:bodyPr anchor="b"/>
          <a:lstStyle>
            <a:lvl1pPr algn="ctr">
              <a:defRPr sz="6000">
                <a:solidFill>
                  <a:srgbClr val="F4B8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7AAF57-4BCA-41D6-9AC1-306F233E5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5308"/>
            <a:ext cx="9144000" cy="1655762"/>
          </a:xfrm>
          <a:solidFill>
            <a:srgbClr val="390830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rgbClr val="FA544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DA25E-353F-4536-BA4D-754207CBB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5B3427-8CCE-472C-8D93-1AB758C979E7}" type="datetimeFigureOut">
              <a:rPr lang="en-US" smtClean="0"/>
              <a:pPr/>
              <a:t>1/23/25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FD623-1D4F-4886-90B1-B9921F54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8F8FB-8106-4E98-8BCC-4CA8D5E9E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0B6A1A-EEF6-4BB1-B3F5-FEB94155BBF3}"/>
              </a:ext>
            </a:extLst>
          </p:cNvPr>
          <p:cNvSpPr/>
          <p:nvPr userDrawn="1"/>
        </p:nvSpPr>
        <p:spPr>
          <a:xfrm>
            <a:off x="0" y="0"/>
            <a:ext cx="12192000" cy="896019"/>
          </a:xfrm>
          <a:prstGeom prst="rect">
            <a:avLst/>
          </a:prstGeom>
          <a:solidFill>
            <a:srgbClr val="F4B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57CCD60-9C64-4666-BB01-F093895C98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24" y="120889"/>
            <a:ext cx="3103419" cy="6510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9AE395-6949-4074-8FF7-3B525F4AEB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54" y="77110"/>
            <a:ext cx="3310546" cy="738624"/>
          </a:xfrm>
          <a:prstGeom prst="rect">
            <a:avLst/>
          </a:prstGeom>
        </p:spPr>
      </p:pic>
      <p:pic>
        <p:nvPicPr>
          <p:cNvPr id="9" name="Grafik 8" descr="Ein Bild, das Symbol, Grafiken, rot, Farbigkeit enthält.&#10;&#10;Automatisch generierte Beschreibung">
            <a:extLst>
              <a:ext uri="{FF2B5EF4-FFF2-40B4-BE49-F238E27FC236}">
                <a16:creationId xmlns:a16="http://schemas.microsoft.com/office/drawing/2014/main" id="{3D2317E5-1F48-BB25-6B89-225E15C649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738" y="161007"/>
            <a:ext cx="14224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79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944F-17D8-4F89-8393-19DF5EE8279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>
            <a:lvl1pPr>
              <a:defRPr>
                <a:solidFill>
                  <a:srgbClr val="F4B8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B9ACE-E843-451A-92EE-E4FEDB4AE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78478-62EC-458F-80DF-613D59E99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CAC83-FC9D-45FD-A03F-9A7262A8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E1664-5764-4B7A-AD21-5941534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25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9F31B-B996-4ED3-8105-D55C2793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21A35-A945-4D59-8258-DF4C33907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E2F9-1389-4694-80F9-3A16DAC7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94E72-22E5-4310-9D70-60201866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DFAF3-DB56-4F5A-B6FA-FD1D93CC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8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3740-E424-4DC8-8B6B-715B107B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8067B-AB93-4A0F-8466-A4108BAE5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F5DC3-AD9D-4659-8C0C-8A7B11720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80288-F31E-46FD-94CA-9A3E9AD49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62CBE-93EE-4D94-B7C9-752D22140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C3844-BED5-4C96-8C91-B3812725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6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AB63-26AC-4BD2-B8F0-CAD5E804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F5B64-16C1-4106-9F17-31245F2EF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A54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01483-4F00-40C0-8F1D-CECB06A70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1CE94-E04E-4FDD-8F35-76FEEF1E59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A54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10ABB-E9D0-4319-AA64-97DC34EF0C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3F7D0A-5882-4F38-8228-61585E248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7DCAC4-B0ED-4648-9968-BB169E9B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227862-FE07-49C6-A15E-78B60496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9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E863-56FF-40F3-8772-56D4DD9F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48E73-08BE-4B08-8A4C-9FBD4FB4E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3AF035-95F0-4AF5-BB10-20CD9AFE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7593C-A7EF-42E8-A4C1-47169476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4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292FB1-A5F8-4FAA-9D25-5C0D28E22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EFA5E2-4F85-44F3-AD56-2F635697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45DE3-81AB-4A9B-8790-9D0A37503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4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solidFill>
          <a:srgbClr val="4C0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82B3BFA3-D3A4-4531-B066-4151F7E46C41}"/>
              </a:ext>
            </a:extLst>
          </p:cNvPr>
          <p:cNvSpPr/>
          <p:nvPr userDrawn="1"/>
        </p:nvSpPr>
        <p:spPr>
          <a:xfrm>
            <a:off x="838200" y="1690687"/>
            <a:ext cx="10515600" cy="4553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CD643-A659-404C-A0FE-DC27C250E6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4B830"/>
                </a:solidFill>
              </a:defRPr>
            </a:lvl1pPr>
          </a:lstStyle>
          <a:p>
            <a:r>
              <a:rPr lang="en-US" dirty="0"/>
              <a:t>Partners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A0B24-E8AF-43DB-A36D-69847770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292E4-A10F-4D54-BBDE-901B6990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53C2E-4839-4462-AAA1-6A728746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DC24F-A30A-4923-851F-BA52927DD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1" b="11100"/>
          <a:stretch/>
        </p:blipFill>
        <p:spPr>
          <a:xfrm>
            <a:off x="6871271" y="1952864"/>
            <a:ext cx="4129503" cy="1162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8CE258-D275-4D64-8FC8-3D4EA2E4C6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84" y="2264447"/>
            <a:ext cx="3886270" cy="571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67BF96-4E2F-4519-BDE1-A848D86F33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84" y="3651509"/>
            <a:ext cx="1860579" cy="68485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15A6B38-9D1E-4A5E-BB51-0482201291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91983" y="3618854"/>
            <a:ext cx="2688081" cy="7501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EEF31A-4768-4CB8-A45F-211BF443BF6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03" y="5058120"/>
            <a:ext cx="3017765" cy="8119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B628B1-E6F9-47C2-A634-7BD23A94B4F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966" y="4957978"/>
            <a:ext cx="5286399" cy="103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4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4C912-FD0C-43CA-8257-4C05B57E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7B564-0FE6-4F68-B668-0B0DFE5DA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7D532-0379-4F1A-8EF6-250597C8E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C48E4-3378-4569-A117-49C7521A0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6DC71-C9FE-4F1D-939D-0D528A5F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03092-FD30-4CDF-B815-871912B3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0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D0483-8A18-41F8-8AE3-EFC2E38F2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086EFF-68C5-4CC4-9BF4-81617DDB6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30DDB-1A58-42ED-9514-FC6CB743A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2240B2-0D5B-434D-B28D-AF6C634A9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DE3EF-65A8-4797-9D93-905C7074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26C5C-7A2B-44DF-9FBA-C1A8EB988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9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2CCDF-B49E-4979-8E14-EE303691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84E56F-1DCE-433C-AB81-30F1DF7C0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77358-EF2C-42DE-804E-E998D286A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F16AE-CA30-4D17-BA89-771A70EAE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CAE6A-BE38-46B6-A636-7FE536BE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38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293FD7-7932-416A-A855-9353CE5C04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714289-4C58-47B1-BFBD-8AF669342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B29DD-DD1B-4F48-923C-B66672EE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91E71-EB03-42D1-929C-612C14B3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29065-6FA7-49C2-BE9E-7E463C00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1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97F4BA-9F01-4550-91B9-4E986C5F7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30EED-9BE3-495A-8F81-BD7DD6F39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81936-D864-46FB-8935-56D6D5EC2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3427-8CCE-472C-8D93-1AB758C979E7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0315F-582D-44CC-9DBA-CB11370AA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E015B-5A00-4933-846D-D00DFE199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3554D-B4DC-491D-BB8B-FCF2F82D6D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0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F4B83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m-project.e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d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docs.google.com/presentation/d/1qysWyZ5m7Uk1D-_JQAS0x_4KmY4W0aMaDUk8y4tfUCw/edi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hyperlink" Target="https://telucation.tugraz.at/oer-canvas/" TargetMode="External"/><Relationship Id="rId4" Type="http://schemas.openxmlformats.org/officeDocument/2006/relationships/hyperlink" Target="https://creativecommons.org/licenses/by/4.0/deed.d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edelsbrunner@tugraz.a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" TargetMode="External"/><Relationship Id="rId4" Type="http://schemas.openxmlformats.org/officeDocument/2006/relationships/hyperlink" Target="https://dem-project.e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9362835.2021.1938062" TargetMode="External"/><Relationship Id="rId2" Type="http://schemas.openxmlformats.org/officeDocument/2006/relationships/hyperlink" Target="https://www.sozialministerium.at/Themen/Soziales/Menschen-mit-Behinderungen/Berufliche-Teilhabe-von-Menschen-mit-Behinderung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195B-C989-4CF4-B53F-B4D35651D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err="1"/>
              <a:t>Bildungsmaterialien</a:t>
            </a:r>
            <a:r>
              <a:rPr lang="en-US" sz="5300" dirty="0"/>
              <a:t> für die Aus- und </a:t>
            </a:r>
            <a:r>
              <a:rPr lang="en-US" sz="5300" dirty="0" err="1"/>
              <a:t>Weiterbildung</a:t>
            </a:r>
            <a:r>
              <a:rPr lang="en-US" sz="5300" dirty="0"/>
              <a:t> </a:t>
            </a:r>
            <a:r>
              <a:rPr lang="en-US" sz="5300" dirty="0" err="1"/>
              <a:t>zugänglich</a:t>
            </a:r>
            <a:r>
              <a:rPr lang="en-US" sz="5300" dirty="0"/>
              <a:t> </a:t>
            </a:r>
            <a:r>
              <a:rPr lang="en-US" sz="5300" dirty="0" err="1"/>
              <a:t>machen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F7A22-E3D7-4F44-AC6D-4ADC57C92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Empfehlungen</a:t>
            </a:r>
            <a:r>
              <a:rPr lang="en-US" dirty="0"/>
              <a:t> und </a:t>
            </a:r>
            <a:r>
              <a:rPr lang="en-US" dirty="0" err="1"/>
              <a:t>Erfahrungen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Forschungsprojekten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Accessibility</a:t>
            </a:r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Sarah </a:t>
            </a:r>
            <a:r>
              <a:rPr lang="en-US" dirty="0" err="1">
                <a:solidFill>
                  <a:schemeClr val="bg1"/>
                </a:solidFill>
              </a:rPr>
              <a:t>Edelsbrunner</a:t>
            </a:r>
            <a:r>
              <a:rPr lang="en-US" dirty="0">
                <a:solidFill>
                  <a:schemeClr val="bg1"/>
                </a:solidFill>
              </a:rPr>
              <a:t>, Benedikt </a:t>
            </a:r>
            <a:r>
              <a:rPr lang="en-US" dirty="0" err="1">
                <a:solidFill>
                  <a:schemeClr val="bg1"/>
                </a:solidFill>
              </a:rPr>
              <a:t>Brünner</a:t>
            </a:r>
            <a:r>
              <a:rPr lang="en-US" dirty="0">
                <a:solidFill>
                  <a:schemeClr val="bg1"/>
                </a:solidFill>
              </a:rPr>
              <a:t>, Martin Ebner, Tom </a:t>
            </a:r>
            <a:r>
              <a:rPr lang="en-US" dirty="0" err="1">
                <a:solidFill>
                  <a:schemeClr val="bg1"/>
                </a:solidFill>
              </a:rPr>
              <a:t>Erdel</a:t>
            </a:r>
            <a:r>
              <a:rPr lang="en-US" dirty="0">
                <a:solidFill>
                  <a:schemeClr val="bg1"/>
                </a:solidFill>
              </a:rPr>
              <a:t>, Bernhard </a:t>
            </a:r>
            <a:r>
              <a:rPr lang="en-US" dirty="0" err="1">
                <a:solidFill>
                  <a:schemeClr val="bg1"/>
                </a:solidFill>
              </a:rPr>
              <a:t>Kargl</a:t>
            </a:r>
            <a:r>
              <a:rPr lang="en-US" dirty="0">
                <a:solidFill>
                  <a:schemeClr val="bg1"/>
                </a:solidFill>
              </a:rPr>
              <a:t>, Lorenz Kaufmann, Sandra Schön</a:t>
            </a:r>
          </a:p>
        </p:txBody>
      </p:sp>
    </p:spTree>
    <p:extLst>
      <p:ext uri="{BB962C8B-B14F-4D97-AF65-F5344CB8AC3E}">
        <p14:creationId xmlns:p14="http://schemas.microsoft.com/office/powerpoint/2010/main" val="237408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CBCF2-62BB-6AE9-9979-937AC4F1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Hintergrund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ED69D6-0674-E5D1-D0B7-A2950D0B4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Barrierefreie Lehr- und Lernmaterialien = Grundlage für inklusive Bildungserfahrungen</a:t>
            </a:r>
          </a:p>
          <a:p>
            <a:r>
              <a:rPr lang="de-DE" dirty="0"/>
              <a:t>Rechtliche Grundlagen zur Behindertengleichstellung, bestehende Maßnahmen wie Individualförderung (BMASGK, 2024; Statistik Austria, 2023)</a:t>
            </a:r>
          </a:p>
        </p:txBody>
      </p:sp>
    </p:spTree>
    <p:extLst>
      <p:ext uri="{BB962C8B-B14F-4D97-AF65-F5344CB8AC3E}">
        <p14:creationId xmlns:p14="http://schemas.microsoft.com/office/powerpoint/2010/main" val="220049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25389-1D76-34F8-72BF-AE1742893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Behinderung und (Aus-)Bildung</a:t>
            </a:r>
          </a:p>
        </p:txBody>
      </p:sp>
      <p:pic>
        <p:nvPicPr>
          <p:cNvPr id="5" name="Inhaltsplatzhalter 4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A5250CB0-11A3-E2BE-1F41-9717EDFE6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21" y="1465836"/>
            <a:ext cx="8158174" cy="4560210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E994353-36A6-50CB-BBB7-2B50E122C034}"/>
              </a:ext>
            </a:extLst>
          </p:cNvPr>
          <p:cNvSpPr txBox="1"/>
          <p:nvPr/>
        </p:nvSpPr>
        <p:spPr>
          <a:xfrm>
            <a:off x="9257562" y="2886725"/>
            <a:ext cx="27248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Quelle: Statistik Austria, 2023, S. 78</a:t>
            </a:r>
          </a:p>
          <a:p>
            <a:r>
              <a:rPr lang="de-DE" dirty="0">
                <a:solidFill>
                  <a:schemeClr val="bg1"/>
                </a:solidFill>
              </a:rPr>
              <a:t>Selbsteinschätzung, basierend auf GALI-Frage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Screenshot von der Lizenz ausgenommen!</a:t>
            </a:r>
          </a:p>
        </p:txBody>
      </p:sp>
    </p:spTree>
    <p:extLst>
      <p:ext uri="{BB962C8B-B14F-4D97-AF65-F5344CB8AC3E}">
        <p14:creationId xmlns:p14="http://schemas.microsoft.com/office/powerpoint/2010/main" val="93674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671551-97A7-0971-F59B-D09FB529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Behinderung und (Aus-)Bildung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329AFC-DF12-DF7E-4AB6-EC0AAECC8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Datenlage unterschiedlich!</a:t>
            </a:r>
          </a:p>
          <a:p>
            <a:pPr lvl="1"/>
            <a:r>
              <a:rPr lang="de-DE" dirty="0"/>
              <a:t>„Behinderung“ unterschiedlich definiert</a:t>
            </a:r>
          </a:p>
          <a:p>
            <a:pPr lvl="1"/>
            <a:r>
              <a:rPr lang="de-DE" dirty="0"/>
              <a:t>Selbst- oder Fremdeinschätzung</a:t>
            </a:r>
          </a:p>
          <a:p>
            <a:r>
              <a:rPr lang="de-DE" dirty="0"/>
              <a:t>Generell: Menschen mit Behinderungen – niedrigeres Bildungsniveau, Barrieren schon „früh“ in der Bildungslaufbahn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488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5D653A-0171-0243-C60A-071F2CA21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Arten von Behinderungen: Mit wem haben wir es zu tun?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983AAF-2CA2-96CA-010D-069A5E6B3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7791"/>
          </a:xfrm>
        </p:spPr>
        <p:txBody>
          <a:bodyPr/>
          <a:lstStyle/>
          <a:p>
            <a:r>
              <a:rPr lang="de-DE" dirty="0"/>
              <a:t> Einschränkungen temporär oder dauerhaft</a:t>
            </a:r>
          </a:p>
        </p:txBody>
      </p:sp>
      <p:pic>
        <p:nvPicPr>
          <p:cNvPr id="13" name="Grafik 12" descr="Ein Bild, das Zeichnung, Fahrrad, Design, Darstellung enthält.&#10;&#10;Automatisch generierte Beschreibung">
            <a:extLst>
              <a:ext uri="{FF2B5EF4-FFF2-40B4-BE49-F238E27FC236}">
                <a16:creationId xmlns:a16="http://schemas.microsoft.com/office/drawing/2014/main" id="{4FF41169-8B16-E444-4E6C-CC4D1949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87" y="4444585"/>
            <a:ext cx="1625600" cy="1295400"/>
          </a:xfrm>
          <a:prstGeom prst="rect">
            <a:avLst/>
          </a:prstGeom>
        </p:spPr>
      </p:pic>
      <p:pic>
        <p:nvPicPr>
          <p:cNvPr id="15" name="Grafik 14" descr="Ein Bild, das Symbol, Grafiken, Clipart, Logo enthält.&#10;&#10;Automatisch generierte Beschreibung">
            <a:extLst>
              <a:ext uri="{FF2B5EF4-FFF2-40B4-BE49-F238E27FC236}">
                <a16:creationId xmlns:a16="http://schemas.microsoft.com/office/drawing/2014/main" id="{C06E87A2-BC10-299E-CD35-292ED1E3B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42" y="2657521"/>
            <a:ext cx="1549400" cy="1625600"/>
          </a:xfrm>
          <a:prstGeom prst="rect">
            <a:avLst/>
          </a:prstGeom>
        </p:spPr>
      </p:pic>
      <p:pic>
        <p:nvPicPr>
          <p:cNvPr id="17" name="Grafik 16" descr="Ein Bild, das Clipart, Symbol, Kreis, Design enthält.&#10;&#10;Automatisch generierte Beschreibung">
            <a:extLst>
              <a:ext uri="{FF2B5EF4-FFF2-40B4-BE49-F238E27FC236}">
                <a16:creationId xmlns:a16="http://schemas.microsoft.com/office/drawing/2014/main" id="{FB395A95-A44A-5C8C-82CD-D9EAFDCCA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86" y="3145309"/>
            <a:ext cx="1625600" cy="1130300"/>
          </a:xfrm>
          <a:prstGeom prst="rect">
            <a:avLst/>
          </a:prstGeom>
        </p:spPr>
      </p:pic>
      <p:pic>
        <p:nvPicPr>
          <p:cNvPr id="19" name="Grafik 18" descr="Ein Bild, das Clipart, Schwarzweiß enthält.&#10;&#10;Automatisch generierte Beschreibung">
            <a:extLst>
              <a:ext uri="{FF2B5EF4-FFF2-40B4-BE49-F238E27FC236}">
                <a16:creationId xmlns:a16="http://schemas.microsoft.com/office/drawing/2014/main" id="{9F611160-5A56-98CE-84C6-545356C724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096" y="4444585"/>
            <a:ext cx="16256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2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6B614-119D-6EA8-2964-1DA2A286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Assistive Technologien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A3FAEA-4F0C-04B0-18B9-19389737A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Screenreader</a:t>
            </a:r>
          </a:p>
          <a:p>
            <a:r>
              <a:rPr lang="de-DE" dirty="0"/>
              <a:t>Bildschirmlupe</a:t>
            </a:r>
          </a:p>
          <a:p>
            <a:r>
              <a:rPr lang="de-DE" dirty="0"/>
              <a:t>Tools für Farb- und Schriftveränderung</a:t>
            </a:r>
          </a:p>
          <a:p>
            <a:r>
              <a:rPr lang="de-DE" dirty="0"/>
              <a:t>Alternativen für Maus / Tastatur</a:t>
            </a:r>
          </a:p>
          <a:p>
            <a:r>
              <a:rPr lang="de-DE" dirty="0"/>
              <a:t>Auch: Hörgeräte, Rollstuhl,…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0998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F0D3AD-BB22-7613-C93B-904E28431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Richtlinien für barrierefreie Lernmaterialien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D2ABF5-1DBC-57FF-EA8F-FD000F1C9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Internationaler Standard WCAG (Web Content Accessibility Guidelines)</a:t>
            </a:r>
          </a:p>
          <a:p>
            <a:r>
              <a:rPr lang="de-DE" dirty="0"/>
              <a:t>PDF/UA-Standard</a:t>
            </a:r>
          </a:p>
          <a:p>
            <a:r>
              <a:rPr lang="de-DE" dirty="0"/>
              <a:t>Universal Design for Learning (UDL)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→ Operationalisierung für bestimmte Zielgruppen und Fächer notwendig</a:t>
            </a:r>
          </a:p>
        </p:txBody>
      </p:sp>
    </p:spTree>
    <p:extLst>
      <p:ext uri="{BB962C8B-B14F-4D97-AF65-F5344CB8AC3E}">
        <p14:creationId xmlns:p14="http://schemas.microsoft.com/office/powerpoint/2010/main" val="246493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A06C6-8CCC-E659-F924-FCD21557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 „Digital Education Material“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1F99D2-1A10-AAA7-A3C2-31EC325BD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TU Graz, Universität Hamburg, Universität Vechta, Universität Münster, Freie Universität Bozen, CDV Luxemburg</a:t>
            </a:r>
          </a:p>
          <a:p>
            <a:r>
              <a:rPr lang="de-DE" dirty="0"/>
              <a:t>Laufzeit: Dezember 2023-Dezember 2025</a:t>
            </a:r>
          </a:p>
          <a:p>
            <a:r>
              <a:rPr lang="de-D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dem-project.eu</a:t>
            </a:r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16A9C5E-AFE9-E046-396F-6FB519C23513}"/>
              </a:ext>
            </a:extLst>
          </p:cNvPr>
          <p:cNvGrpSpPr/>
          <p:nvPr/>
        </p:nvGrpSpPr>
        <p:grpSpPr>
          <a:xfrm>
            <a:off x="7448550" y="4667250"/>
            <a:ext cx="3905250" cy="1325562"/>
            <a:chOff x="7696200" y="5162550"/>
            <a:chExt cx="3905250" cy="1325562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C03B2F8-A7BF-7204-5A71-AD3AFF413179}"/>
                </a:ext>
              </a:extLst>
            </p:cNvPr>
            <p:cNvSpPr/>
            <p:nvPr/>
          </p:nvSpPr>
          <p:spPr>
            <a:xfrm>
              <a:off x="7696200" y="5162550"/>
              <a:ext cx="3905250" cy="132556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" name="Grafik 8" descr="Ein Bild, das Screenshot, Electric Blue (Farbe), Schrift, Majorelle Blue enthält.&#10;&#10;Automatisch generierte Beschreibung">
              <a:extLst>
                <a:ext uri="{FF2B5EF4-FFF2-40B4-BE49-F238E27FC236}">
                  <a16:creationId xmlns:a16="http://schemas.microsoft.com/office/drawing/2014/main" id="{5C8A2318-43BD-8FDE-8723-6E6B2CFC1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091" y="5472113"/>
              <a:ext cx="3364709" cy="747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336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21AE36-2C82-12A3-B0FE-022133B9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 „Digital Education Material“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C0386C-24FE-D319-D726-6EBE32407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Analyse digitaler Schulbücher auf Barrierefreiheit</a:t>
            </a:r>
          </a:p>
          <a:p>
            <a:r>
              <a:rPr lang="de-DE" dirty="0"/>
              <a:t>Kriterienkatalog für digitale, inklusive Schulbücher</a:t>
            </a:r>
          </a:p>
          <a:p>
            <a:r>
              <a:rPr lang="de-DE" dirty="0"/>
              <a:t>Guidelines für </a:t>
            </a:r>
            <a:r>
              <a:rPr lang="de-DE" dirty="0" err="1"/>
              <a:t>Ersteller:innen</a:t>
            </a:r>
            <a:r>
              <a:rPr lang="de-DE" dirty="0"/>
              <a:t> und Lehrende</a:t>
            </a:r>
          </a:p>
          <a:p>
            <a:r>
              <a:rPr lang="de-DE" dirty="0"/>
              <a:t>Prototypen für digitale, inklusive Schulbücher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769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BD2BE-A8E6-B7AC-73FE-1DEBA114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Ergebnisse aus Analyse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A4E75D-AFF2-BBFF-D17C-2A1BC0CDD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Schulbücher nicht „digital </a:t>
            </a:r>
            <a:r>
              <a:rPr lang="de-DE" dirty="0" err="1"/>
              <a:t>born</a:t>
            </a:r>
            <a:r>
              <a:rPr lang="de-DE" dirty="0"/>
              <a:t>“, nur „Scans“ analoger Produkte oder digitales Material nur Zusatz</a:t>
            </a:r>
          </a:p>
          <a:p>
            <a:r>
              <a:rPr lang="de-DE" dirty="0"/>
              <a:t>Kriterien wie WCAG nicht erfüllt</a:t>
            </a:r>
          </a:p>
          <a:p>
            <a:r>
              <a:rPr lang="de-DE" dirty="0"/>
              <a:t>Einzelne </a:t>
            </a:r>
            <a:r>
              <a:rPr lang="de-DE" dirty="0" err="1"/>
              <a:t>Good</a:t>
            </a:r>
            <a:r>
              <a:rPr lang="de-DE" dirty="0"/>
              <a:t> Practices für “digital </a:t>
            </a:r>
            <a:r>
              <a:rPr lang="de-DE" dirty="0" err="1"/>
              <a:t>born</a:t>
            </a:r>
            <a:r>
              <a:rPr lang="de-DE" dirty="0"/>
              <a:t>“ Schulbücher oder barrierefreie Aufgaben</a:t>
            </a:r>
          </a:p>
          <a:p>
            <a:r>
              <a:rPr lang="de-DE" dirty="0"/>
              <a:t>Kombination aus beidem fehlt oft</a:t>
            </a:r>
          </a:p>
        </p:txBody>
      </p:sp>
    </p:spTree>
    <p:extLst>
      <p:ext uri="{BB962C8B-B14F-4D97-AF65-F5344CB8AC3E}">
        <p14:creationId xmlns:p14="http://schemas.microsoft.com/office/powerpoint/2010/main" val="2413926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9100A3-0CDD-CA61-656A-883DFEDC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Empfehlungen: Beispiele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F25213-535C-66AE-3284-D9D32F0C1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Technisch: Formate, responsive Design, Rollen</a:t>
            </a:r>
          </a:p>
          <a:p>
            <a:r>
              <a:rPr lang="de-DE" dirty="0"/>
              <a:t>Organisatorisch: Anleitungen, Barrierefreiheitserklärung</a:t>
            </a:r>
          </a:p>
          <a:p>
            <a:r>
              <a:rPr lang="de-DE" dirty="0"/>
              <a:t>Technisch / didaktisch: Varianz von Aufgabentypen, </a:t>
            </a:r>
            <a:r>
              <a:rPr lang="de-DE" dirty="0" err="1"/>
              <a:t>Scaffolding</a:t>
            </a:r>
            <a:r>
              <a:rPr lang="de-DE" dirty="0"/>
              <a:t>, adaptive Einstellungen</a:t>
            </a:r>
          </a:p>
          <a:p>
            <a:r>
              <a:rPr lang="de-DE" dirty="0"/>
              <a:t>Didaktisch: Feedbackmechanismen, Sozial- und Interaktionsformen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Alle profitieren von adaptiven Möglichkeiten!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073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DD61A-B2B3-13BB-BC53-EBDC7374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E999A7-CBB3-BD69-E50D-9005D7CAC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Rechtliche Bedingungen: offene Lizenzen (Creative Commons) ermöglichen Barrierefreiheit!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  <a:p>
            <a:r>
              <a:rPr lang="de-DE" dirty="0"/>
              <a:t>Gleichbleibende Lernziele und Schwierigkeit trotz Adaption?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6CEFD5-1349-A935-6EA8-73FD3F876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91" y="2863888"/>
            <a:ext cx="2595136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Ein Bild, das Symbol, Kreis, Screenshot, Grafiken enthält.&#10;&#10;Automatisch generierte Beschreibung">
            <a:extLst>
              <a:ext uri="{FF2B5EF4-FFF2-40B4-BE49-F238E27FC236}">
                <a16:creationId xmlns:a16="http://schemas.microsoft.com/office/drawing/2014/main" id="{0741B788-54BD-DA98-9D6C-9D50E9EE8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005" y="2863888"/>
            <a:ext cx="2623127" cy="901700"/>
          </a:xfrm>
          <a:prstGeom prst="rect">
            <a:avLst/>
          </a:prstGeom>
        </p:spPr>
      </p:pic>
      <p:pic>
        <p:nvPicPr>
          <p:cNvPr id="7" name="Grafik 6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466B0A1F-0B07-2A86-C4EF-6E0914E55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916" y="3765588"/>
            <a:ext cx="2552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03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8BE16-4F9C-4D86-0FDF-ED56AD064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Prototypen: Beispiele</a:t>
            </a:r>
          </a:p>
        </p:txBody>
      </p:sp>
      <p:pic>
        <p:nvPicPr>
          <p:cNvPr id="5" name="Grafik 4" descr="Ein Bild, das Text, Screenshot, Multimedia-Software, Software enthält.&#10;&#10;Automatisch generierte Beschreibung">
            <a:extLst>
              <a:ext uri="{FF2B5EF4-FFF2-40B4-BE49-F238E27FC236}">
                <a16:creationId xmlns:a16="http://schemas.microsoft.com/office/drawing/2014/main" id="{1D050EB6-0E25-B827-25FE-0857C693A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39056"/>
            <a:ext cx="7772400" cy="466344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D0EAA3D-D03C-2325-355E-B4F33D340AB2}"/>
              </a:ext>
            </a:extLst>
          </p:cNvPr>
          <p:cNvSpPr txBox="1"/>
          <p:nvPr/>
        </p:nvSpPr>
        <p:spPr>
          <a:xfrm>
            <a:off x="8994098" y="2233534"/>
            <a:ext cx="2359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Screenshot: eigener Screenshot der Prototypen, nicht final!</a:t>
            </a:r>
          </a:p>
        </p:txBody>
      </p:sp>
    </p:spTree>
    <p:extLst>
      <p:ext uri="{BB962C8B-B14F-4D97-AF65-F5344CB8AC3E}">
        <p14:creationId xmlns:p14="http://schemas.microsoft.com/office/powerpoint/2010/main" val="4217752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1DFF2-0ABB-37DF-01A9-0F8E7EE5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Prototypen: Beispiele</a:t>
            </a:r>
          </a:p>
        </p:txBody>
      </p:sp>
      <p:pic>
        <p:nvPicPr>
          <p:cNvPr id="4" name="Grafik 3" descr="Ein Bild, das Text, Software, Diagramm, Webseite enthält.&#10;&#10;Automatisch generierte Beschreibung">
            <a:extLst>
              <a:ext uri="{FF2B5EF4-FFF2-40B4-BE49-F238E27FC236}">
                <a16:creationId xmlns:a16="http://schemas.microsoft.com/office/drawing/2014/main" id="{9C126DC9-EA64-927D-0E6A-41771698D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4046"/>
            <a:ext cx="7772400" cy="466344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3ACD2B8-8CB6-7B13-330E-A64C7916AB27}"/>
              </a:ext>
            </a:extLst>
          </p:cNvPr>
          <p:cNvSpPr txBox="1"/>
          <p:nvPr/>
        </p:nvSpPr>
        <p:spPr>
          <a:xfrm>
            <a:off x="8994098" y="2233534"/>
            <a:ext cx="2359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Screenshot: eigener Screenshot der Prototypen, nicht final!</a:t>
            </a:r>
          </a:p>
        </p:txBody>
      </p:sp>
    </p:spTree>
    <p:extLst>
      <p:ext uri="{BB962C8B-B14F-4D97-AF65-F5344CB8AC3E}">
        <p14:creationId xmlns:p14="http://schemas.microsoft.com/office/powerpoint/2010/main" val="98634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3AFCF1-C76A-D1AD-0A56-518E7C44B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 2: OER-Canvas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0ED34B-80F2-0DA6-19AE-9D423905F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de-DE" dirty="0"/>
              <a:t>OER ermöglicht Barrierefreiheit</a:t>
            </a:r>
          </a:p>
          <a:p>
            <a:r>
              <a:rPr lang="de-DE" dirty="0"/>
              <a:t>OER-Canvas unterstützt Lehrende, OER zu erstellen</a:t>
            </a:r>
          </a:p>
          <a:p>
            <a:endParaRPr lang="de-DE" dirty="0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B3ADBFE8-98EC-8145-74E7-B01C9DBDE148}"/>
              </a:ext>
            </a:extLst>
          </p:cNvPr>
          <p:cNvSpPr/>
          <p:nvPr/>
        </p:nvSpPr>
        <p:spPr>
          <a:xfrm>
            <a:off x="838200" y="3151188"/>
            <a:ext cx="3390900" cy="14716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Grafische Unterlage, nicht barrierefrei</a:t>
            </a: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6E2A5DFB-4D61-DE77-373D-356AAD890E1D}"/>
              </a:ext>
            </a:extLst>
          </p:cNvPr>
          <p:cNvSpPr/>
          <p:nvPr/>
        </p:nvSpPr>
        <p:spPr>
          <a:xfrm>
            <a:off x="4400550" y="3969542"/>
            <a:ext cx="3390900" cy="14716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Ergänzung Checkliste Barrierefreiheit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CD96FC1A-C3D1-77CD-9FAE-9C3BB4960A46}"/>
              </a:ext>
            </a:extLst>
          </p:cNvPr>
          <p:cNvSpPr/>
          <p:nvPr/>
        </p:nvSpPr>
        <p:spPr>
          <a:xfrm>
            <a:off x="7962900" y="4622801"/>
            <a:ext cx="3390900" cy="14716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Umsetzung als Webapp</a:t>
            </a:r>
          </a:p>
        </p:txBody>
      </p:sp>
    </p:spTree>
    <p:extLst>
      <p:ext uri="{BB962C8B-B14F-4D97-AF65-F5344CB8AC3E}">
        <p14:creationId xmlns:p14="http://schemas.microsoft.com/office/powerpoint/2010/main" val="487718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D5D1E-F79F-59EF-E8AC-D40CF01BC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OER-Canvas mit Checkliste</a:t>
            </a:r>
          </a:p>
        </p:txBody>
      </p:sp>
      <p:pic>
        <p:nvPicPr>
          <p:cNvPr id="4" name="Grafik 3" descr="Ein Bild, das Text, Screenshot, parallel, Schrift enthält.&#10;&#10;Automatisch generierte Beschreibung">
            <a:extLst>
              <a:ext uri="{FF2B5EF4-FFF2-40B4-BE49-F238E27FC236}">
                <a16:creationId xmlns:a16="http://schemas.microsoft.com/office/drawing/2014/main" id="{283EC485-464E-4450-8718-9DCF34E16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8750"/>
            <a:ext cx="7206826" cy="510775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0BA1155-C334-986F-AF80-959B252E124B}"/>
              </a:ext>
            </a:extLst>
          </p:cNvPr>
          <p:cNvSpPr txBox="1"/>
          <p:nvPr/>
        </p:nvSpPr>
        <p:spPr>
          <a:xfrm>
            <a:off x="8456327" y="1526706"/>
            <a:ext cx="3325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 International </a:t>
            </a:r>
            <a:r>
              <a:rPr lang="de-DE" dirty="0">
                <a:solidFill>
                  <a:schemeClr val="bg1"/>
                </a:solidFill>
              </a:rPr>
              <a:t>TU Graz Lehr- und Lerntechnologien</a:t>
            </a:r>
          </a:p>
          <a:p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https://docs.google.com/presentation/d/1qysWyZ5m7Uk1D-_JQAS0x_4KmY4W0aMaDUk8y4tfUCw/edit</a:t>
            </a:r>
            <a:r>
              <a:rPr lang="de-D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Grafik 6" descr="Ein Bild, das Muster, Grafiken, Pixel, Design enthält.&#10;&#10;Automatisch generierte Beschreibung">
            <a:extLst>
              <a:ext uri="{FF2B5EF4-FFF2-40B4-BE49-F238E27FC236}">
                <a16:creationId xmlns:a16="http://schemas.microsoft.com/office/drawing/2014/main" id="{815A869F-82F0-E0B8-FA2D-1240CB2BC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350" y="4378794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1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CFA58-6528-7EB7-673D-00F5003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Barrierefreier OER-Canvas</a:t>
            </a:r>
          </a:p>
        </p:txBody>
      </p:sp>
      <p:pic>
        <p:nvPicPr>
          <p:cNvPr id="4" name="Grafik 3" descr="Ein Bild, das Text, Diagramm, Schrift, Zahl enthält.&#10;&#10;Automatisch generierte Beschreibung">
            <a:extLst>
              <a:ext uri="{FF2B5EF4-FFF2-40B4-BE49-F238E27FC236}">
                <a16:creationId xmlns:a16="http://schemas.microsoft.com/office/drawing/2014/main" id="{6C066141-03AD-DCC0-0110-1E9C1A182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27" y="1526706"/>
            <a:ext cx="7772400" cy="443901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2F277D6-DA78-CB08-F781-1CB3E934106C}"/>
              </a:ext>
            </a:extLst>
          </p:cNvPr>
          <p:cNvSpPr txBox="1"/>
          <p:nvPr/>
        </p:nvSpPr>
        <p:spPr>
          <a:xfrm>
            <a:off x="8456327" y="2203915"/>
            <a:ext cx="3325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  International </a:t>
            </a:r>
            <a:r>
              <a:rPr lang="de-DE" dirty="0">
                <a:solidFill>
                  <a:schemeClr val="bg1"/>
                </a:solidFill>
              </a:rPr>
              <a:t>TU Graz Lehr- und Lerntechnologien</a:t>
            </a:r>
            <a:endParaRPr lang="de-DE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de-DE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de-D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https://telucation.tugraz.at/oer-canvas/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9" name="Grafik 8" descr="Ein Bild, das Muster, Quadrat, Grafiken, Pixel enthält.&#10;&#10;Automatisch generierte Beschreibung">
            <a:extLst>
              <a:ext uri="{FF2B5EF4-FFF2-40B4-BE49-F238E27FC236}">
                <a16:creationId xmlns:a16="http://schemas.microsoft.com/office/drawing/2014/main" id="{194792E1-06C0-825F-8EF2-6F82BB5AF6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06072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41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DF059-3794-34B6-4A4D-F227C8F2B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Danke!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2932E7-A06C-A3D9-79F0-63EE1764C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5308"/>
            <a:ext cx="9144000" cy="2095442"/>
          </a:xfrm>
        </p:spPr>
        <p:txBody>
          <a:bodyPr>
            <a:normAutofit fontScale="85000" lnSpcReduction="20000"/>
          </a:bodyPr>
          <a:lstStyle/>
          <a:p>
            <a:r>
              <a:rPr lang="de-DE" b="0" dirty="0">
                <a:solidFill>
                  <a:schemeClr val="bg1"/>
                </a:solidFill>
              </a:rPr>
              <a:t>Kontakt: </a:t>
            </a:r>
            <a:r>
              <a:rPr lang="de-DE" b="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sarah.edelsbrunner@tugraz.at</a:t>
            </a:r>
            <a:endParaRPr lang="de-DE" b="0" dirty="0">
              <a:solidFill>
                <a:schemeClr val="bg1"/>
              </a:solidFill>
            </a:endParaRPr>
          </a:p>
          <a:p>
            <a:r>
              <a:rPr lang="de-DE" b="0" dirty="0">
                <a:solidFill>
                  <a:schemeClr val="bg1"/>
                </a:solidFill>
              </a:rPr>
              <a:t>Website Projekt: </a:t>
            </a:r>
            <a:r>
              <a:rPr lang="de-DE" b="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https://dem-project.eu</a:t>
            </a:r>
            <a:r>
              <a:rPr lang="de-DE" b="0" dirty="0">
                <a:solidFill>
                  <a:schemeClr val="bg1"/>
                </a:solidFill>
              </a:rPr>
              <a:t> </a:t>
            </a:r>
          </a:p>
          <a:p>
            <a:endParaRPr lang="de-DE" b="0" dirty="0">
              <a:solidFill>
                <a:schemeClr val="bg1"/>
              </a:solidFill>
            </a:endParaRPr>
          </a:p>
          <a:p>
            <a:r>
              <a:rPr lang="de-DE" b="0" dirty="0">
                <a:solidFill>
                  <a:schemeClr val="bg1"/>
                </a:solidFill>
              </a:rPr>
              <a:t>Diese Präsentation ist lizenziert unter </a:t>
            </a:r>
            <a:br>
              <a:rPr lang="de-DE" b="0" dirty="0">
                <a:solidFill>
                  <a:schemeClr val="bg1"/>
                </a:solidFill>
              </a:rPr>
            </a:br>
            <a:r>
              <a:rPr lang="de-DE" b="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 International </a:t>
            </a:r>
            <a:r>
              <a:rPr lang="de-DE" b="0" dirty="0">
                <a:solidFill>
                  <a:schemeClr val="bg1"/>
                </a:solidFill>
              </a:rPr>
              <a:t>TU Graz Lehr-  und Lerntechnologien</a:t>
            </a:r>
            <a:br>
              <a:rPr lang="de-DE" b="0" dirty="0">
                <a:solidFill>
                  <a:schemeClr val="bg1"/>
                </a:solidFill>
              </a:rPr>
            </a:br>
            <a:br>
              <a:rPr lang="de-DE" b="0" dirty="0">
                <a:solidFill>
                  <a:schemeClr val="bg1"/>
                </a:solidFill>
              </a:rPr>
            </a:br>
            <a:r>
              <a:rPr lang="de-DE" b="0" dirty="0">
                <a:solidFill>
                  <a:schemeClr val="bg1"/>
                </a:solidFill>
              </a:rPr>
              <a:t>Icons CC0 </a:t>
            </a:r>
            <a:r>
              <a:rPr lang="de-DE" b="0" dirty="0" err="1">
                <a:solidFill>
                  <a:schemeClr val="bg1"/>
                </a:solidFill>
              </a:rPr>
              <a:t>Cocomaterial</a:t>
            </a:r>
            <a:endParaRPr lang="de-DE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958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EA75A-E8B0-79EA-8F61-857B2D12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FC4515-891E-595D-6A99-FE23B628D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1800" dirty="0"/>
              <a:t>BMASGK. (2024). Berufliche Teilhabe von Menschen mit Behinderungen. </a:t>
            </a:r>
            <a:r>
              <a:rPr lang="de-DE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https://www.sozialministerium.at/Themen/Soziales/Menschen-mit-Behinderungen/Berufliche-Teilhabe-von-Menschen-mit-Behinderungen.html</a:t>
            </a:r>
            <a:r>
              <a:rPr lang="de-DE" sz="1800" dirty="0"/>
              <a:t> </a:t>
            </a:r>
          </a:p>
          <a:p>
            <a:r>
              <a:rPr lang="de-DE" sz="1800" dirty="0"/>
              <a:t>CAST (2024). Universal Design for Learning Guidelines </a:t>
            </a:r>
            <a:r>
              <a:rPr lang="de-DE" sz="1800" dirty="0" err="1"/>
              <a:t>version</a:t>
            </a:r>
            <a:r>
              <a:rPr lang="de-DE" sz="1800" dirty="0"/>
              <a:t> 3.0. https://</a:t>
            </a:r>
            <a:r>
              <a:rPr lang="de-DE" sz="1800" dirty="0" err="1"/>
              <a:t>udlguidelines.cast.org</a:t>
            </a:r>
            <a:endParaRPr lang="de-DE" sz="1800" dirty="0"/>
          </a:p>
          <a:p>
            <a:r>
              <a:rPr lang="de-DE" sz="1800" dirty="0"/>
              <a:t>Digital Education Material (DEM) Projekt (2024a). Kriterienkatalog für die Analyse digitaler Schulbücher: Barrierefreiheit, Didaktik, Technik, Design. https://</a:t>
            </a:r>
            <a:r>
              <a:rPr lang="de-DE" sz="1800" dirty="0" err="1"/>
              <a:t>dx.doi.org</a:t>
            </a:r>
            <a:r>
              <a:rPr lang="de-DE" sz="1800" dirty="0"/>
              <a:t>/10.3217/en6en-s6205</a:t>
            </a:r>
          </a:p>
          <a:p>
            <a:r>
              <a:rPr lang="de-DE" sz="1800" dirty="0"/>
              <a:t>Kumar, P., &amp; Shanker, A. (2020). </a:t>
            </a:r>
            <a:r>
              <a:rPr lang="de-DE" sz="1800" dirty="0" err="1"/>
              <a:t>Ensuring</a:t>
            </a:r>
            <a:r>
              <a:rPr lang="de-DE" sz="1800" dirty="0"/>
              <a:t> Accessibility in Digital Learning Resources. In The </a:t>
            </a:r>
            <a:r>
              <a:rPr lang="de-DE" sz="1800" dirty="0" err="1"/>
              <a:t>Unforeseen</a:t>
            </a:r>
            <a:r>
              <a:rPr lang="de-DE" sz="1800" dirty="0"/>
              <a:t> and </a:t>
            </a:r>
            <a:r>
              <a:rPr lang="de-DE" sz="1800" dirty="0" err="1"/>
              <a:t>the</a:t>
            </a:r>
            <a:r>
              <a:rPr lang="de-DE" sz="1800" dirty="0"/>
              <a:t> Innovation, 64. https://</a:t>
            </a:r>
            <a:r>
              <a:rPr lang="de-DE" sz="1800" dirty="0" err="1"/>
              <a:t>www.researchgate.net</a:t>
            </a:r>
            <a:r>
              <a:rPr lang="de-DE" sz="1800" dirty="0"/>
              <a:t>/</a:t>
            </a:r>
            <a:r>
              <a:rPr lang="de-DE" sz="1800" dirty="0" err="1"/>
              <a:t>publication</a:t>
            </a:r>
            <a:r>
              <a:rPr lang="de-DE" sz="1800" dirty="0"/>
              <a:t>/372252135_Enriching_Accessibility_in_Digital_Learning_Resources</a:t>
            </a:r>
          </a:p>
          <a:p>
            <a:r>
              <a:rPr lang="de-DE" sz="1800" dirty="0"/>
              <a:t>Lee, 2., &amp; Shin, M. (2021). Universal Design for Learning in </a:t>
            </a:r>
            <a:r>
              <a:rPr lang="de-DE" sz="1800" dirty="0" err="1"/>
              <a:t>Adapted</a:t>
            </a:r>
            <a:r>
              <a:rPr lang="de-DE" sz="1800" dirty="0"/>
              <a:t> National-level Digital </a:t>
            </a:r>
            <a:r>
              <a:rPr lang="de-DE" sz="1800" dirty="0" err="1"/>
              <a:t>Mathematics</a:t>
            </a:r>
            <a:r>
              <a:rPr lang="de-DE" sz="1800" dirty="0"/>
              <a:t> Textbooks for Elementary School </a:t>
            </a:r>
            <a:r>
              <a:rPr lang="de-DE" sz="1800" dirty="0" err="1"/>
              <a:t>Students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Disabilities</a:t>
            </a:r>
            <a:r>
              <a:rPr lang="de-DE" sz="1800" dirty="0"/>
              <a:t>. In </a:t>
            </a:r>
            <a:r>
              <a:rPr lang="de-DE" sz="1800" dirty="0" err="1"/>
              <a:t>Exceptionality</a:t>
            </a:r>
            <a:r>
              <a:rPr lang="de-DE" sz="1800" dirty="0"/>
              <a:t>, 31(1), 36–51. </a:t>
            </a:r>
            <a:r>
              <a:rPr lang="de-DE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https://doi.org/10.1080/09362835.2021.1938062</a:t>
            </a:r>
            <a:endParaRPr lang="de-DE" sz="1800" dirty="0"/>
          </a:p>
          <a:p>
            <a:r>
              <a:rPr lang="de-DE" sz="1800" dirty="0"/>
              <a:t>Statistik Austria im Auftrag vom Bundesministerium für Soziales, Gesundheit, Pflege und Konsumentenschutz (BMSGPK) (</a:t>
            </a:r>
            <a:r>
              <a:rPr lang="de-DE" sz="1800" dirty="0" err="1"/>
              <a:t>Hg</a:t>
            </a:r>
            <a:r>
              <a:rPr lang="de-DE" sz="1800" dirty="0"/>
              <a:t>.); Menschen mit Behinderungen in Österreich I: Erhebungsübergreifende Datenauswertung aktueller Befragungen anhand des GALI-Indikators zu gesundheitsbedingten Einschränkungen bei Alltagsaktivitäten als Stellvertretervariable für Behinderung, 2023.</a:t>
            </a:r>
          </a:p>
          <a:p>
            <a:endParaRPr lang="de-DE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90923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Work Sans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_WorkInProg.pptx" id="{14364C4C-6397-4D5E-89E1-A5DD30D502FF}" vid="{DA86A129-50D6-4799-902D-972213EF9EC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752</Words>
  <Application>Microsoft Macintosh PowerPoint</Application>
  <PresentationFormat>Breitbild</PresentationFormat>
  <Paragraphs>102</Paragraphs>
  <Slides>19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Aptos</vt:lpstr>
      <vt:lpstr>Arial</vt:lpstr>
      <vt:lpstr>Work Sans</vt:lpstr>
      <vt:lpstr>Office</vt:lpstr>
      <vt:lpstr>Bildungsmaterialien für die Aus- und Weiterbildung zugänglich machen</vt:lpstr>
      <vt:lpstr>Hintergrund</vt:lpstr>
      <vt:lpstr>Behinderung und (Aus-)Bildung</vt:lpstr>
      <vt:lpstr>Behinderung und (Aus-)Bildung</vt:lpstr>
      <vt:lpstr>Arten von Behinderungen: Mit wem haben wir es zu tun?</vt:lpstr>
      <vt:lpstr>Assistive Technologien</vt:lpstr>
      <vt:lpstr>Richtlinien für barrierefreie Lernmaterialien</vt:lpstr>
      <vt:lpstr>Projekt „Digital Education Material“</vt:lpstr>
      <vt:lpstr>Projekt „Digital Education Material“</vt:lpstr>
      <vt:lpstr>Erste Ergebnisse aus Analyse</vt:lpstr>
      <vt:lpstr>Empfehlungen: Beispiele</vt:lpstr>
      <vt:lpstr>Herausforderungen</vt:lpstr>
      <vt:lpstr>Prototypen: Beispiele</vt:lpstr>
      <vt:lpstr>Prototypen: Beispiele</vt:lpstr>
      <vt:lpstr>Projekt 2: OER-Canvas</vt:lpstr>
      <vt:lpstr>OER-Canvas mit Checkliste</vt:lpstr>
      <vt:lpstr>Barrierefreier OER-Canvas</vt:lpstr>
      <vt:lpstr>Danke! </vt:lpstr>
      <vt:lpstr>Quellen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Edelsbrunner, Sarah</dc:creator>
  <cp:lastModifiedBy>Edelsbrunner, Sarah</cp:lastModifiedBy>
  <cp:revision>11</cp:revision>
  <dcterms:created xsi:type="dcterms:W3CDTF">2025-01-08T09:23:29Z</dcterms:created>
  <dcterms:modified xsi:type="dcterms:W3CDTF">2025-01-23T15:24:58Z</dcterms:modified>
</cp:coreProperties>
</file>