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98" r:id="rId1"/>
  </p:sldMasterIdLst>
  <p:notesMasterIdLst>
    <p:notesMasterId r:id="rId20"/>
  </p:notesMasterIdLst>
  <p:handoutMasterIdLst>
    <p:handoutMasterId r:id="rId21"/>
  </p:handoutMasterIdLst>
  <p:sldIdLst>
    <p:sldId id="266" r:id="rId2"/>
    <p:sldId id="518" r:id="rId3"/>
    <p:sldId id="519" r:id="rId4"/>
    <p:sldId id="502" r:id="rId5"/>
    <p:sldId id="516" r:id="rId6"/>
    <p:sldId id="517" r:id="rId7"/>
    <p:sldId id="513" r:id="rId8"/>
    <p:sldId id="506" r:id="rId9"/>
    <p:sldId id="507" r:id="rId10"/>
    <p:sldId id="511" r:id="rId11"/>
    <p:sldId id="512" r:id="rId12"/>
    <p:sldId id="510" r:id="rId13"/>
    <p:sldId id="505" r:id="rId14"/>
    <p:sldId id="356" r:id="rId15"/>
    <p:sldId id="515" r:id="rId16"/>
    <p:sldId id="508" r:id="rId17"/>
    <p:sldId id="504" r:id="rId18"/>
    <p:sldId id="514" r:id="rId19"/>
  </p:sldIdLst>
  <p:sldSz cx="12192000" cy="6858000"/>
  <p:notesSz cx="6669088" cy="9926638"/>
  <p:defaultTextStyle>
    <a:defPPr>
      <a:defRPr lang="de-DE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2" pos="3840">
          <p15:clr>
            <a:srgbClr val="A4A3A4"/>
          </p15:clr>
        </p15:guide>
        <p15:guide id="3" orient="horz" pos="216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 userDrawn="1">
          <p15:clr>
            <a:srgbClr val="A4A3A4"/>
          </p15:clr>
        </p15:guide>
        <p15:guide id="2" pos="2101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99"/>
    <a:srgbClr val="049F75"/>
    <a:srgbClr val="E6A004"/>
    <a:srgbClr val="B5FDEA"/>
    <a:srgbClr val="FDDE99"/>
    <a:srgbClr val="C5E5F7"/>
    <a:srgbClr val="6CBEEC"/>
    <a:srgbClr val="EED2E1"/>
    <a:srgbClr val="CA74A4"/>
    <a:srgbClr val="FFD1A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898" autoAdjust="0"/>
    <p:restoredTop sz="95337" autoAdjust="0"/>
  </p:normalViewPr>
  <p:slideViewPr>
    <p:cSldViewPr snapToGrid="0" showGuides="1">
      <p:cViewPr varScale="1">
        <p:scale>
          <a:sx n="81" d="100"/>
          <a:sy n="81" d="100"/>
        </p:scale>
        <p:origin x="682" y="67"/>
      </p:cViewPr>
      <p:guideLst>
        <p:guide pos="3840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66" d="100"/>
          <a:sy n="66" d="100"/>
        </p:scale>
        <p:origin x="0" y="0"/>
      </p:cViewPr>
      <p:guideLst>
        <p:guide orient="horz" pos="3127"/>
        <p:guide pos="210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2" y="4"/>
            <a:ext cx="2889424" cy="496410"/>
          </a:xfrm>
          <a:prstGeom prst="rect">
            <a:avLst/>
          </a:prstGeom>
        </p:spPr>
        <p:txBody>
          <a:bodyPr vert="horz" wrap="square" lIns="87239" tIns="43621" rIns="87239" bIns="43621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endParaRPr lang="de-AT" alt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3778126" y="4"/>
            <a:ext cx="2889424" cy="496410"/>
          </a:xfrm>
          <a:prstGeom prst="rect">
            <a:avLst/>
          </a:prstGeom>
        </p:spPr>
        <p:txBody>
          <a:bodyPr vert="horz" wrap="square" lIns="87239" tIns="43621" rIns="87239" bIns="43621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A4D3F6AE-E5CF-446C-A53A-8B5ECA155C66}" type="datetime1">
              <a:rPr lang="de-DE" altLang="de-DE"/>
              <a:pPr/>
              <a:t>31.03.2025</a:t>
            </a:fld>
            <a:endParaRPr lang="de-AT" alt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2" y="9428666"/>
            <a:ext cx="2889424" cy="496410"/>
          </a:xfrm>
          <a:prstGeom prst="rect">
            <a:avLst/>
          </a:prstGeom>
        </p:spPr>
        <p:txBody>
          <a:bodyPr vert="horz" wrap="square" lIns="87239" tIns="43621" rIns="87239" bIns="43621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endParaRPr lang="de-AT" alt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3778126" y="9428666"/>
            <a:ext cx="2889424" cy="496410"/>
          </a:xfrm>
          <a:prstGeom prst="rect">
            <a:avLst/>
          </a:prstGeom>
        </p:spPr>
        <p:txBody>
          <a:bodyPr vert="horz" wrap="square" lIns="87239" tIns="43621" rIns="87239" bIns="43621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05FA1C1E-9A65-4A7B-B1FD-181F986AAC1B}" type="slidenum">
              <a:rPr lang="de-AT" altLang="de-DE"/>
              <a:pPr>
                <a:defRPr/>
              </a:pPr>
              <a:t>‹#›</a:t>
            </a:fld>
            <a:endParaRPr lang="de-AT" altLang="de-DE"/>
          </a:p>
        </p:txBody>
      </p:sp>
    </p:spTree>
    <p:extLst>
      <p:ext uri="{BB962C8B-B14F-4D97-AF65-F5344CB8AC3E}">
        <p14:creationId xmlns:p14="http://schemas.microsoft.com/office/powerpoint/2010/main" val="129270750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2" y="4"/>
            <a:ext cx="2889424" cy="496410"/>
          </a:xfrm>
          <a:prstGeom prst="rect">
            <a:avLst/>
          </a:prstGeom>
        </p:spPr>
        <p:txBody>
          <a:bodyPr vert="horz" lIns="94500" tIns="47250" rIns="94500" bIns="4725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3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778126" y="4"/>
            <a:ext cx="2889424" cy="496410"/>
          </a:xfrm>
          <a:prstGeom prst="rect">
            <a:avLst/>
          </a:prstGeom>
        </p:spPr>
        <p:txBody>
          <a:bodyPr vert="horz" wrap="square" lIns="94500" tIns="47250" rIns="94500" bIns="4725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300">
                <a:latin typeface="Calibri" panose="020F0502020204030204" pitchFamily="34" charset="0"/>
              </a:defRPr>
            </a:lvl1pPr>
          </a:lstStyle>
          <a:p>
            <a:fld id="{18B51B80-1DC4-4210-9BCF-521BEF77717F}" type="datetime1">
              <a:rPr lang="de-DE" altLang="de-DE"/>
              <a:pPr/>
              <a:t>31.03.2025</a:t>
            </a:fld>
            <a:endParaRPr lang="de-DE" alt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" y="746125"/>
            <a:ext cx="6611938" cy="37195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500" tIns="47250" rIns="94500" bIns="47250" rtlCol="0" anchor="ctr"/>
          <a:lstStyle/>
          <a:p>
            <a:pPr lvl="0"/>
            <a:endParaRPr lang="de-DE" noProof="0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66909" y="4715116"/>
            <a:ext cx="5335270" cy="4467691"/>
          </a:xfrm>
          <a:prstGeom prst="rect">
            <a:avLst/>
          </a:prstGeom>
        </p:spPr>
        <p:txBody>
          <a:bodyPr vert="horz" wrap="square" lIns="94500" tIns="47250" rIns="94500" bIns="4725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de-DE" noProof="0"/>
              <a:t>Textmasterformate durch Klicken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2" y="9428666"/>
            <a:ext cx="2889424" cy="496410"/>
          </a:xfrm>
          <a:prstGeom prst="rect">
            <a:avLst/>
          </a:prstGeom>
        </p:spPr>
        <p:txBody>
          <a:bodyPr vert="horz" lIns="94500" tIns="47250" rIns="94500" bIns="4725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3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778126" y="9428666"/>
            <a:ext cx="2889424" cy="496410"/>
          </a:xfrm>
          <a:prstGeom prst="rect">
            <a:avLst/>
          </a:prstGeom>
        </p:spPr>
        <p:txBody>
          <a:bodyPr vert="horz" wrap="square" lIns="94500" tIns="47250" rIns="94500" bIns="4725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300" smtClean="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C8344F2A-8896-4B56-9818-5225B0E9E685}" type="slidenum">
              <a:rPr lang="de-DE" altLang="de-DE"/>
              <a:pPr>
                <a:defRPr/>
              </a:pPr>
              <a:t>‹#›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21944397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ＭＳ Ｐゴシック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8344F2A-8896-4B56-9818-5225B0E9E685}" type="slidenum">
              <a:rPr lang="de-DE" altLang="de-DE" smtClean="0"/>
              <a:pPr>
                <a:defRPr/>
              </a:pPr>
              <a:t>1</a:t>
            </a:fld>
            <a:endParaRPr lang="de-DE" altLang="de-DE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47625" y="0"/>
            <a:ext cx="12144375" cy="1196975"/>
          </a:xfrm>
          <a:prstGeom prst="rect">
            <a:avLst/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AT" sz="1013" noProof="0" dirty="0"/>
          </a:p>
        </p:txBody>
      </p:sp>
      <p:pic>
        <p:nvPicPr>
          <p:cNvPr id="5" name="Pictur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725" y="241300"/>
            <a:ext cx="3101975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36831" y="2276876"/>
            <a:ext cx="9144000" cy="1781417"/>
          </a:xfrm>
        </p:spPr>
        <p:txBody>
          <a:bodyPr>
            <a:normAutofit/>
          </a:bodyPr>
          <a:lstStyle>
            <a:lvl1pPr algn="ctr">
              <a:defRPr sz="6000"/>
            </a:lvl1pPr>
          </a:lstStyle>
          <a:p>
            <a:r>
              <a:rPr lang="de-AT" noProof="0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46067" y="4383659"/>
            <a:ext cx="9144000" cy="1655762"/>
          </a:xfrm>
        </p:spPr>
        <p:txBody>
          <a:bodyPr anchor="b"/>
          <a:lstStyle>
            <a:lvl1pPr marL="0" indent="0" algn="ctr">
              <a:buNone/>
              <a:defRPr sz="1800">
                <a:solidFill>
                  <a:schemeClr val="accent1"/>
                </a:solidFill>
              </a:defRPr>
            </a:lvl1pPr>
            <a:lvl2pPr marL="257175" indent="0" algn="ctr">
              <a:buNone/>
              <a:defRPr sz="1125"/>
            </a:lvl2pPr>
            <a:lvl3pPr marL="514350" indent="0" algn="ctr">
              <a:buNone/>
              <a:defRPr sz="1013"/>
            </a:lvl3pPr>
            <a:lvl4pPr marL="771525" indent="0" algn="ctr">
              <a:buNone/>
              <a:defRPr sz="900"/>
            </a:lvl4pPr>
            <a:lvl5pPr marL="1028700" indent="0" algn="ctr">
              <a:buNone/>
              <a:defRPr sz="900"/>
            </a:lvl5pPr>
            <a:lvl6pPr marL="1285875" indent="0" algn="ctr">
              <a:buNone/>
              <a:defRPr sz="900"/>
            </a:lvl6pPr>
            <a:lvl7pPr marL="1543050" indent="0" algn="ctr">
              <a:buNone/>
              <a:defRPr sz="900"/>
            </a:lvl7pPr>
            <a:lvl8pPr marL="1800225" indent="0" algn="ctr">
              <a:buNone/>
              <a:defRPr sz="900"/>
            </a:lvl8pPr>
            <a:lvl9pPr marL="2057400" indent="0" algn="ctr">
              <a:buNone/>
              <a:defRPr sz="900"/>
            </a:lvl9pPr>
          </a:lstStyle>
          <a:p>
            <a:r>
              <a:rPr lang="de-AT" noProof="0" dirty="0"/>
              <a:t>Click to edit Master subtitle style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noProof="0"/>
              <a:t>1.4.2025</a:t>
            </a:r>
            <a:endParaRPr lang="de-AT" noProof="0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de-DE"/>
              <a:t>Webinar "RDM in Austria"</a:t>
            </a:r>
            <a:endParaRPr lang="de-AT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6ED1C2-A7F5-4FD8-88E1-F885E974E14C}" type="slidenum">
              <a:rPr lang="de-AT" noProof="0" smtClean="0"/>
              <a:pPr>
                <a:defRPr/>
              </a:pPr>
              <a:t>‹#›</a:t>
            </a:fld>
            <a:endParaRPr lang="de-AT" noProof="0" dirty="0"/>
          </a:p>
        </p:txBody>
      </p:sp>
    </p:spTree>
    <p:extLst>
      <p:ext uri="{BB962C8B-B14F-4D97-AF65-F5344CB8AC3E}">
        <p14:creationId xmlns:p14="http://schemas.microsoft.com/office/powerpoint/2010/main" val="6438127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de-AT" noProof="0" dirty="0"/>
              <a:t>Click to edit Master title style</a:t>
            </a:r>
          </a:p>
        </p:txBody>
      </p:sp>
      <p:sp>
        <p:nvSpPr>
          <p:cNvPr id="15" name="Content Placeholder 14"/>
          <p:cNvSpPr>
            <a:spLocks noGrp="1"/>
          </p:cNvSpPr>
          <p:nvPr>
            <p:ph sz="quarter" idx="14"/>
          </p:nvPr>
        </p:nvSpPr>
        <p:spPr>
          <a:xfrm>
            <a:off x="339734" y="1268760"/>
            <a:ext cx="11095393" cy="5048128"/>
          </a:xfrm>
        </p:spPr>
        <p:txBody>
          <a:bodyPr/>
          <a:lstStyle>
            <a:lvl1pPr>
              <a:defRPr sz="2700"/>
            </a:lvl1pPr>
          </a:lstStyle>
          <a:p>
            <a:pPr lvl="0"/>
            <a:r>
              <a:rPr lang="de-AT" noProof="0" dirty="0"/>
              <a:t>Edit Master text styles</a:t>
            </a:r>
          </a:p>
          <a:p>
            <a:pPr lvl="1"/>
            <a:r>
              <a:rPr lang="de-AT" noProof="0" dirty="0"/>
              <a:t>Second level</a:t>
            </a:r>
          </a:p>
          <a:p>
            <a:pPr lvl="2"/>
            <a:r>
              <a:rPr lang="de-AT" noProof="0" dirty="0"/>
              <a:t>Third level</a:t>
            </a:r>
          </a:p>
          <a:p>
            <a:pPr lvl="3"/>
            <a:r>
              <a:rPr lang="de-AT" noProof="0" dirty="0"/>
              <a:t>Fourth level</a:t>
            </a:r>
          </a:p>
          <a:p>
            <a:pPr lvl="4"/>
            <a:r>
              <a:rPr lang="de-AT" noProof="0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noProof="0"/>
              <a:t>1.4.2025</a:t>
            </a:r>
            <a:endParaRPr lang="de-AT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noProof="0"/>
              <a:t>Webinar "RDM in Austria"</a:t>
            </a:r>
            <a:endParaRPr lang="de-AT" noProof="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A1BE37-8BEE-41D2-8357-D273E888057B}" type="slidenum">
              <a:rPr lang="de-AT" noProof="0" smtClean="0"/>
              <a:pPr>
                <a:defRPr/>
              </a:pPr>
              <a:t>‹#›</a:t>
            </a:fld>
            <a:endParaRPr lang="de-AT" noProof="0" dirty="0"/>
          </a:p>
        </p:txBody>
      </p:sp>
    </p:spTree>
    <p:extLst>
      <p:ext uri="{BB962C8B-B14F-4D97-AF65-F5344CB8AC3E}">
        <p14:creationId xmlns:p14="http://schemas.microsoft.com/office/powerpoint/2010/main" val="168657449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_sour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noProof="0" dirty="0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3"/>
          </p:nvPr>
        </p:nvSpPr>
        <p:spPr>
          <a:xfrm>
            <a:off x="11435127" y="1125538"/>
            <a:ext cx="409213" cy="5183187"/>
          </a:xfrm>
        </p:spPr>
        <p:txBody>
          <a:bodyPr vert="vert270" anchor="b">
            <a:noAutofit/>
          </a:bodyPr>
          <a:lstStyle>
            <a:lvl1pPr marL="0" indent="0">
              <a:buNone/>
              <a:defRPr sz="1100"/>
            </a:lvl1pPr>
            <a:lvl2pPr>
              <a:defRPr sz="675"/>
            </a:lvl2pPr>
            <a:lvl3pPr>
              <a:defRPr sz="675"/>
            </a:lvl3pPr>
            <a:lvl4pPr>
              <a:defRPr sz="675"/>
            </a:lvl4pPr>
            <a:lvl5pPr>
              <a:defRPr sz="675"/>
            </a:lvl5pPr>
          </a:lstStyle>
          <a:p>
            <a:pPr lvl="0"/>
            <a:r>
              <a:rPr lang="de-AT" noProof="0" dirty="0"/>
              <a:t>Click to edit Master text styles</a:t>
            </a:r>
          </a:p>
        </p:txBody>
      </p:sp>
      <p:sp>
        <p:nvSpPr>
          <p:cNvPr id="15" name="Content Placeholder 14"/>
          <p:cNvSpPr>
            <a:spLocks noGrp="1"/>
          </p:cNvSpPr>
          <p:nvPr>
            <p:ph sz="quarter" idx="14"/>
          </p:nvPr>
        </p:nvSpPr>
        <p:spPr>
          <a:xfrm>
            <a:off x="339734" y="1268760"/>
            <a:ext cx="11095393" cy="5048128"/>
          </a:xfrm>
        </p:spPr>
        <p:txBody>
          <a:bodyPr/>
          <a:lstStyle>
            <a:lvl1pPr>
              <a:defRPr sz="2700"/>
            </a:lvl1pPr>
          </a:lstStyle>
          <a:p>
            <a:pPr lvl="0"/>
            <a:r>
              <a:rPr lang="de-AT" noProof="0" dirty="0"/>
              <a:t>Edit Master text styles</a:t>
            </a:r>
          </a:p>
          <a:p>
            <a:pPr lvl="1"/>
            <a:r>
              <a:rPr lang="de-AT" noProof="0" dirty="0"/>
              <a:t>Second level</a:t>
            </a:r>
          </a:p>
          <a:p>
            <a:pPr lvl="2"/>
            <a:r>
              <a:rPr lang="de-AT" noProof="0" dirty="0"/>
              <a:t>Third level</a:t>
            </a:r>
          </a:p>
          <a:p>
            <a:pPr lvl="3"/>
            <a:r>
              <a:rPr lang="de-AT" noProof="0" dirty="0"/>
              <a:t>Fourth level</a:t>
            </a:r>
          </a:p>
          <a:p>
            <a:pPr lvl="4"/>
            <a:r>
              <a:rPr lang="de-AT" noProof="0" dirty="0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noProof="0"/>
              <a:t>1.4.2025</a:t>
            </a:r>
            <a:endParaRPr lang="de-AT" noProof="0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noProof="0"/>
              <a:t>Webinar "RDM in Austria"</a:t>
            </a:r>
            <a:endParaRPr lang="de-AT" noProof="0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9D3481-6FBE-4837-9728-5BA144AEB1B4}" type="slidenum">
              <a:rPr lang="de-AT" noProof="0" smtClean="0"/>
              <a:pPr>
                <a:defRPr/>
              </a:pPr>
              <a:t>‹#›</a:t>
            </a:fld>
            <a:endParaRPr lang="de-AT" noProof="0" dirty="0"/>
          </a:p>
        </p:txBody>
      </p:sp>
    </p:spTree>
    <p:extLst>
      <p:ext uri="{BB962C8B-B14F-4D97-AF65-F5344CB8AC3E}">
        <p14:creationId xmlns:p14="http://schemas.microsoft.com/office/powerpoint/2010/main" val="149112289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1"/>
            <a:ext cx="10515600" cy="1719260"/>
          </a:xfrm>
        </p:spPr>
        <p:txBody>
          <a:bodyPr>
            <a:normAutofit/>
          </a:bodyPr>
          <a:lstStyle>
            <a:lvl1pPr>
              <a:defRPr sz="6000"/>
            </a:lvl1pPr>
          </a:lstStyle>
          <a:p>
            <a:r>
              <a:rPr lang="de-AT" noProof="0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3429003"/>
            <a:ext cx="10515600" cy="1500187"/>
          </a:xfrm>
        </p:spPr>
        <p:txBody>
          <a:bodyPr anchor="b"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257175" indent="0">
              <a:buNone/>
              <a:defRPr sz="1125">
                <a:solidFill>
                  <a:schemeClr val="tx1">
                    <a:tint val="75000"/>
                  </a:schemeClr>
                </a:solidFill>
              </a:defRPr>
            </a:lvl2pPr>
            <a:lvl3pPr marL="514350" indent="0">
              <a:buNone/>
              <a:defRPr sz="1013">
                <a:solidFill>
                  <a:schemeClr val="tx1">
                    <a:tint val="75000"/>
                  </a:schemeClr>
                </a:solidFill>
              </a:defRPr>
            </a:lvl3pPr>
            <a:lvl4pPr marL="77152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4pPr>
            <a:lvl5pPr marL="102870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5pPr>
            <a:lvl6pPr marL="128587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6pPr>
            <a:lvl7pPr marL="154305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7pPr>
            <a:lvl8pPr marL="180022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8pPr>
            <a:lvl9pPr marL="205740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AT" noProof="0" dirty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noProof="0"/>
              <a:t>1.4.2025</a:t>
            </a:r>
            <a:endParaRPr lang="de-AT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noProof="0"/>
              <a:t>Webinar "RDM in Austria"</a:t>
            </a:r>
            <a:endParaRPr lang="de-AT" noProof="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E80750-2A4A-4A7B-B5BF-141B95C1794C}" type="slidenum">
              <a:rPr lang="de-AT" noProof="0" smtClean="0"/>
              <a:pPr>
                <a:defRPr/>
              </a:pPr>
              <a:t>‹#›</a:t>
            </a:fld>
            <a:endParaRPr lang="de-AT" noProof="0" dirty="0"/>
          </a:p>
        </p:txBody>
      </p:sp>
    </p:spTree>
    <p:extLst>
      <p:ext uri="{BB962C8B-B14F-4D97-AF65-F5344CB8AC3E}">
        <p14:creationId xmlns:p14="http://schemas.microsoft.com/office/powerpoint/2010/main" val="35907390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noProof="0" dirty="0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noProof="0"/>
              <a:t>1.4.2025</a:t>
            </a:r>
            <a:endParaRPr lang="de-AT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noProof="0"/>
              <a:t>Webinar "RDM in Austria"</a:t>
            </a:r>
            <a:endParaRPr lang="de-AT" noProof="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0BC120-EDB7-4138-BDD2-66C01095F347}" type="slidenum">
              <a:rPr lang="de-AT" noProof="0" smtClean="0"/>
              <a:pPr>
                <a:defRPr/>
              </a:pPr>
              <a:t>‹#›</a:t>
            </a:fld>
            <a:endParaRPr lang="de-AT" noProof="0" dirty="0"/>
          </a:p>
        </p:txBody>
      </p:sp>
    </p:spTree>
    <p:extLst>
      <p:ext uri="{BB962C8B-B14F-4D97-AF65-F5344CB8AC3E}">
        <p14:creationId xmlns:p14="http://schemas.microsoft.com/office/powerpoint/2010/main" val="15843260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noProof="0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268760"/>
            <a:ext cx="5181600" cy="4908203"/>
          </a:xfrm>
        </p:spPr>
        <p:txBody>
          <a:bodyPr/>
          <a:lstStyle>
            <a:lvl1pPr>
              <a:defRPr sz="2700"/>
            </a:lvl1pPr>
          </a:lstStyle>
          <a:p>
            <a:pPr lvl="0"/>
            <a:r>
              <a:rPr lang="de-AT" noProof="0" dirty="0"/>
              <a:t>Edit Master text styles</a:t>
            </a:r>
          </a:p>
          <a:p>
            <a:pPr lvl="1"/>
            <a:r>
              <a:rPr lang="de-AT" noProof="0" dirty="0"/>
              <a:t>Second level</a:t>
            </a:r>
          </a:p>
          <a:p>
            <a:pPr lvl="2"/>
            <a:r>
              <a:rPr lang="de-AT" noProof="0" dirty="0"/>
              <a:t>Third level</a:t>
            </a:r>
          </a:p>
          <a:p>
            <a:pPr lvl="3"/>
            <a:r>
              <a:rPr lang="de-AT" noProof="0" dirty="0"/>
              <a:t>Fourth level</a:t>
            </a:r>
          </a:p>
          <a:p>
            <a:pPr lvl="4"/>
            <a:r>
              <a:rPr lang="de-AT" noProof="0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268760"/>
            <a:ext cx="5181600" cy="4908203"/>
          </a:xfrm>
        </p:spPr>
        <p:txBody>
          <a:bodyPr/>
          <a:lstStyle>
            <a:lvl1pPr>
              <a:defRPr sz="2700"/>
            </a:lvl1pPr>
          </a:lstStyle>
          <a:p>
            <a:pPr lvl="0"/>
            <a:r>
              <a:rPr lang="de-AT" noProof="0" dirty="0"/>
              <a:t>Edit Master text styles</a:t>
            </a:r>
          </a:p>
          <a:p>
            <a:pPr lvl="1"/>
            <a:r>
              <a:rPr lang="de-AT" noProof="0" dirty="0"/>
              <a:t>Second level</a:t>
            </a:r>
          </a:p>
          <a:p>
            <a:pPr lvl="2"/>
            <a:r>
              <a:rPr lang="de-AT" noProof="0" dirty="0"/>
              <a:t>Third level</a:t>
            </a:r>
          </a:p>
          <a:p>
            <a:pPr lvl="3"/>
            <a:r>
              <a:rPr lang="de-AT" noProof="0" dirty="0"/>
              <a:t>Fourth level</a:t>
            </a:r>
          </a:p>
          <a:p>
            <a:pPr lvl="4"/>
            <a:r>
              <a:rPr lang="de-AT" noProof="0" dirty="0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noProof="0"/>
              <a:t>1.4.2025</a:t>
            </a:r>
            <a:endParaRPr lang="de-AT" noProof="0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noProof="0"/>
              <a:t>Webinar "RDM in Austria"</a:t>
            </a:r>
            <a:endParaRPr lang="de-AT" noProof="0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B8A6A8-54E3-46B1-89CC-84DBA3EB32C0}" type="slidenum">
              <a:rPr lang="de-AT" noProof="0" smtClean="0"/>
              <a:pPr>
                <a:defRPr/>
              </a:pPr>
              <a:t>‹#›</a:t>
            </a:fld>
            <a:endParaRPr lang="de-AT" noProof="0" dirty="0"/>
          </a:p>
        </p:txBody>
      </p:sp>
    </p:spTree>
    <p:extLst>
      <p:ext uri="{BB962C8B-B14F-4D97-AF65-F5344CB8AC3E}">
        <p14:creationId xmlns:p14="http://schemas.microsoft.com/office/powerpoint/2010/main" val="21105647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_sour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noProof="0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268760"/>
            <a:ext cx="5181600" cy="4908203"/>
          </a:xfrm>
        </p:spPr>
        <p:txBody>
          <a:bodyPr/>
          <a:lstStyle>
            <a:lvl1pPr>
              <a:defRPr sz="2700"/>
            </a:lvl1pPr>
          </a:lstStyle>
          <a:p>
            <a:pPr lvl="0"/>
            <a:r>
              <a:rPr lang="de-AT" noProof="0" dirty="0"/>
              <a:t>Edit Master text styles</a:t>
            </a:r>
          </a:p>
          <a:p>
            <a:pPr lvl="1"/>
            <a:r>
              <a:rPr lang="de-AT" noProof="0" dirty="0"/>
              <a:t>Second level</a:t>
            </a:r>
          </a:p>
          <a:p>
            <a:pPr lvl="2"/>
            <a:r>
              <a:rPr lang="de-AT" noProof="0" dirty="0"/>
              <a:t>Third level</a:t>
            </a:r>
          </a:p>
          <a:p>
            <a:pPr lvl="3"/>
            <a:r>
              <a:rPr lang="de-AT" noProof="0" dirty="0"/>
              <a:t>Fourth level</a:t>
            </a:r>
          </a:p>
          <a:p>
            <a:pPr lvl="4"/>
            <a:r>
              <a:rPr lang="de-AT" noProof="0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268760"/>
            <a:ext cx="5181600" cy="4908203"/>
          </a:xfrm>
        </p:spPr>
        <p:txBody>
          <a:bodyPr/>
          <a:lstStyle>
            <a:lvl1pPr>
              <a:defRPr sz="2700"/>
            </a:lvl1pPr>
          </a:lstStyle>
          <a:p>
            <a:pPr lvl="0"/>
            <a:r>
              <a:rPr lang="de-AT" noProof="0" dirty="0"/>
              <a:t>Edit Master text styles</a:t>
            </a:r>
          </a:p>
          <a:p>
            <a:pPr lvl="1"/>
            <a:r>
              <a:rPr lang="de-AT" noProof="0" dirty="0"/>
              <a:t>Second level</a:t>
            </a:r>
          </a:p>
          <a:p>
            <a:pPr lvl="2"/>
            <a:r>
              <a:rPr lang="de-AT" noProof="0" dirty="0"/>
              <a:t>Third level</a:t>
            </a:r>
          </a:p>
          <a:p>
            <a:pPr lvl="3"/>
            <a:r>
              <a:rPr lang="de-AT" noProof="0" dirty="0"/>
              <a:t>Fourth level</a:t>
            </a:r>
          </a:p>
          <a:p>
            <a:pPr lvl="4"/>
            <a:r>
              <a:rPr lang="de-AT" noProof="0" dirty="0"/>
              <a:t>Fifth level</a:t>
            </a:r>
          </a:p>
        </p:txBody>
      </p:sp>
      <p:sp>
        <p:nvSpPr>
          <p:cNvPr id="10" name="Text Placeholder 12"/>
          <p:cNvSpPr>
            <a:spLocks noGrp="1"/>
          </p:cNvSpPr>
          <p:nvPr>
            <p:ph type="body" sz="quarter" idx="13"/>
          </p:nvPr>
        </p:nvSpPr>
        <p:spPr>
          <a:xfrm>
            <a:off x="11435127" y="1125538"/>
            <a:ext cx="409213" cy="5183187"/>
          </a:xfrm>
        </p:spPr>
        <p:txBody>
          <a:bodyPr vert="vert270" anchor="b">
            <a:noAutofit/>
          </a:bodyPr>
          <a:lstStyle>
            <a:lvl1pPr marL="0" indent="0">
              <a:buNone/>
              <a:defRPr sz="1100"/>
            </a:lvl1pPr>
            <a:lvl2pPr>
              <a:defRPr sz="675"/>
            </a:lvl2pPr>
            <a:lvl3pPr>
              <a:defRPr sz="675"/>
            </a:lvl3pPr>
            <a:lvl4pPr>
              <a:defRPr sz="675"/>
            </a:lvl4pPr>
            <a:lvl5pPr>
              <a:defRPr sz="675"/>
            </a:lvl5pPr>
          </a:lstStyle>
          <a:p>
            <a:pPr lvl="0"/>
            <a:r>
              <a:rPr lang="de-AT" noProof="0" dirty="0"/>
              <a:t>Click to edit Master text styles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noProof="0"/>
              <a:t>1.4.2025</a:t>
            </a:r>
            <a:endParaRPr lang="de-AT" noProof="0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noProof="0"/>
              <a:t>Webinar "RDM in Austria"</a:t>
            </a:r>
            <a:endParaRPr lang="de-AT" noProof="0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7A8180-7A3E-4BFA-9991-438AA9B7D2C8}" type="slidenum">
              <a:rPr lang="de-AT" noProof="0" smtClean="0"/>
              <a:pPr>
                <a:defRPr/>
              </a:pPr>
              <a:t>‹#›</a:t>
            </a:fld>
            <a:endParaRPr lang="de-AT" noProof="0" dirty="0"/>
          </a:p>
        </p:txBody>
      </p:sp>
    </p:spTree>
    <p:extLst>
      <p:ext uri="{BB962C8B-B14F-4D97-AF65-F5344CB8AC3E}">
        <p14:creationId xmlns:p14="http://schemas.microsoft.com/office/powerpoint/2010/main" val="41631143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416" y="1631261"/>
            <a:ext cx="5157787" cy="3684588"/>
          </a:xfrm>
        </p:spPr>
        <p:txBody>
          <a:bodyPr/>
          <a:lstStyle>
            <a:lvl1pPr>
              <a:defRPr sz="2700"/>
            </a:lvl1pPr>
          </a:lstStyle>
          <a:p>
            <a:pPr lvl="0"/>
            <a:r>
              <a:rPr lang="de-AT" noProof="0" dirty="0"/>
              <a:t>Edit Master text styles</a:t>
            </a:r>
          </a:p>
          <a:p>
            <a:pPr lvl="1"/>
            <a:r>
              <a:rPr lang="de-AT" noProof="0" dirty="0"/>
              <a:t>Second level</a:t>
            </a:r>
          </a:p>
          <a:p>
            <a:pPr lvl="2"/>
            <a:r>
              <a:rPr lang="de-AT" noProof="0" dirty="0"/>
              <a:t>Third level</a:t>
            </a:r>
          </a:p>
          <a:p>
            <a:pPr lvl="3"/>
            <a:r>
              <a:rPr lang="de-AT" noProof="0" dirty="0"/>
              <a:t>Fourth level</a:t>
            </a:r>
          </a:p>
          <a:p>
            <a:pPr lvl="4"/>
            <a:r>
              <a:rPr lang="de-AT" noProof="0" dirty="0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1829" y="1631261"/>
            <a:ext cx="5183188" cy="3684588"/>
          </a:xfrm>
        </p:spPr>
        <p:txBody>
          <a:bodyPr/>
          <a:lstStyle>
            <a:lvl1pPr>
              <a:defRPr sz="2700"/>
            </a:lvl1pPr>
          </a:lstStyle>
          <a:p>
            <a:pPr lvl="0"/>
            <a:r>
              <a:rPr lang="de-AT" noProof="0" dirty="0"/>
              <a:t>Edit Master text styles</a:t>
            </a:r>
          </a:p>
          <a:p>
            <a:pPr lvl="1"/>
            <a:r>
              <a:rPr lang="de-AT" noProof="0" dirty="0"/>
              <a:t>Second level</a:t>
            </a:r>
          </a:p>
          <a:p>
            <a:pPr lvl="2"/>
            <a:r>
              <a:rPr lang="de-AT" noProof="0" dirty="0"/>
              <a:t>Third level</a:t>
            </a:r>
          </a:p>
          <a:p>
            <a:pPr lvl="3"/>
            <a:r>
              <a:rPr lang="de-AT" noProof="0" dirty="0"/>
              <a:t>Fourth level</a:t>
            </a:r>
          </a:p>
          <a:p>
            <a:pPr lvl="4"/>
            <a:r>
              <a:rPr lang="de-AT" noProof="0" dirty="0"/>
              <a:t>Fifth level</a:t>
            </a: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1055440" y="76202"/>
            <a:ext cx="10081120" cy="722983"/>
          </a:xfrm>
        </p:spPr>
        <p:txBody>
          <a:bodyPr/>
          <a:lstStyle/>
          <a:p>
            <a:r>
              <a:rPr lang="de-AT" noProof="0" dirty="0"/>
              <a:t>Click to edit Master title style</a:t>
            </a:r>
          </a:p>
        </p:txBody>
      </p:sp>
      <p:sp>
        <p:nvSpPr>
          <p:cNvPr id="11" name="Text Placeholder 2"/>
          <p:cNvSpPr>
            <a:spLocks noGrp="1"/>
          </p:cNvSpPr>
          <p:nvPr>
            <p:ph type="body" idx="1"/>
          </p:nvPr>
        </p:nvSpPr>
        <p:spPr>
          <a:xfrm>
            <a:off x="839416" y="807349"/>
            <a:ext cx="5157787" cy="823912"/>
          </a:xfrm>
        </p:spPr>
        <p:txBody>
          <a:bodyPr anchor="b">
            <a:normAutofit/>
          </a:bodyPr>
          <a:lstStyle>
            <a:lvl1pPr marL="0" indent="0">
              <a:buNone/>
              <a:defRPr sz="2400" b="1"/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de-AT" noProof="0" dirty="0"/>
              <a:t>Edit Master text styles</a:t>
            </a:r>
          </a:p>
        </p:txBody>
      </p:sp>
      <p:sp>
        <p:nvSpPr>
          <p:cNvPr id="1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1829" y="807349"/>
            <a:ext cx="5183188" cy="823912"/>
          </a:xfrm>
        </p:spPr>
        <p:txBody>
          <a:bodyPr anchor="b">
            <a:normAutofit/>
          </a:bodyPr>
          <a:lstStyle>
            <a:lvl1pPr marL="0" indent="0">
              <a:buNone/>
              <a:defRPr sz="2400" b="1"/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de-AT" noProof="0" dirty="0"/>
              <a:t>Edit Master text styles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noProof="0"/>
              <a:t>1.4.2025</a:t>
            </a:r>
            <a:endParaRPr lang="de-AT" noProof="0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noProof="0"/>
              <a:t>Webinar "RDM in Austria"</a:t>
            </a:r>
            <a:endParaRPr lang="de-AT" noProof="0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DEE8C1-3ECF-4D66-9031-803439135AB7}" type="slidenum">
              <a:rPr lang="de-AT" noProof="0" smtClean="0"/>
              <a:pPr>
                <a:defRPr/>
              </a:pPr>
              <a:t>‹#›</a:t>
            </a:fld>
            <a:endParaRPr lang="de-AT" noProof="0" dirty="0"/>
          </a:p>
        </p:txBody>
      </p:sp>
    </p:spTree>
    <p:extLst>
      <p:ext uri="{BB962C8B-B14F-4D97-AF65-F5344CB8AC3E}">
        <p14:creationId xmlns:p14="http://schemas.microsoft.com/office/powerpoint/2010/main" val="41556631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_sour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Placeholder 12"/>
          <p:cNvSpPr>
            <a:spLocks noGrp="1"/>
          </p:cNvSpPr>
          <p:nvPr>
            <p:ph type="body" sz="quarter" idx="13"/>
          </p:nvPr>
        </p:nvSpPr>
        <p:spPr>
          <a:xfrm>
            <a:off x="11435127" y="1125538"/>
            <a:ext cx="409213" cy="5183187"/>
          </a:xfrm>
        </p:spPr>
        <p:txBody>
          <a:bodyPr vert="vert270" anchor="b">
            <a:noAutofit/>
          </a:bodyPr>
          <a:lstStyle>
            <a:lvl1pPr marL="0" indent="0">
              <a:buNone/>
              <a:defRPr sz="1100"/>
            </a:lvl1pPr>
            <a:lvl2pPr>
              <a:defRPr sz="675"/>
            </a:lvl2pPr>
            <a:lvl3pPr>
              <a:defRPr sz="675"/>
            </a:lvl3pPr>
            <a:lvl4pPr>
              <a:defRPr sz="675"/>
            </a:lvl4pPr>
            <a:lvl5pPr>
              <a:defRPr sz="675"/>
            </a:lvl5pPr>
          </a:lstStyle>
          <a:p>
            <a:pPr lvl="0"/>
            <a:r>
              <a:rPr lang="de-AT" noProof="0" dirty="0"/>
              <a:t>Click to edit Master text styles</a:t>
            </a:r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1055440" y="76202"/>
            <a:ext cx="10081120" cy="722983"/>
          </a:xfrm>
        </p:spPr>
        <p:txBody>
          <a:bodyPr/>
          <a:lstStyle/>
          <a:p>
            <a:r>
              <a:rPr lang="de-AT" noProof="0" dirty="0"/>
              <a:t>Click to edit Master title style</a:t>
            </a:r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839416" y="807349"/>
            <a:ext cx="5157787" cy="823912"/>
          </a:xfrm>
        </p:spPr>
        <p:txBody>
          <a:bodyPr anchor="b">
            <a:normAutofit/>
          </a:bodyPr>
          <a:lstStyle>
            <a:lvl1pPr marL="0" indent="0">
              <a:buNone/>
              <a:defRPr sz="2400" b="1"/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de-AT" noProof="0" dirty="0"/>
              <a:t>Edit Master text styles</a:t>
            </a:r>
          </a:p>
        </p:txBody>
      </p:sp>
      <p:sp>
        <p:nvSpPr>
          <p:cNvPr id="20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1829" y="807349"/>
            <a:ext cx="5183188" cy="823912"/>
          </a:xfrm>
        </p:spPr>
        <p:txBody>
          <a:bodyPr anchor="b">
            <a:normAutofit/>
          </a:bodyPr>
          <a:lstStyle>
            <a:lvl1pPr marL="0" indent="0">
              <a:buNone/>
              <a:defRPr sz="2400" b="1"/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de-AT" noProof="0" dirty="0"/>
              <a:t>Edit Master text styles</a:t>
            </a:r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noProof="0"/>
              <a:t>1.4.2025</a:t>
            </a:r>
            <a:endParaRPr lang="de-AT" noProof="0" dirty="0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noProof="0"/>
              <a:t>Webinar "RDM in Austria"</a:t>
            </a:r>
            <a:endParaRPr lang="de-AT" noProof="0" dirty="0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10D3C0-5E79-4CEA-AF66-A95E72761851}" type="slidenum">
              <a:rPr lang="de-AT" noProof="0" smtClean="0"/>
              <a:pPr>
                <a:defRPr/>
              </a:pPr>
              <a:t>‹#›</a:t>
            </a:fld>
            <a:endParaRPr lang="de-AT" noProof="0" dirty="0"/>
          </a:p>
        </p:txBody>
      </p:sp>
      <p:sp>
        <p:nvSpPr>
          <p:cNvPr id="11" name="Content Placeholder 3"/>
          <p:cNvSpPr>
            <a:spLocks noGrp="1"/>
          </p:cNvSpPr>
          <p:nvPr>
            <p:ph sz="half" idx="2"/>
          </p:nvPr>
        </p:nvSpPr>
        <p:spPr>
          <a:xfrm>
            <a:off x="839416" y="1631261"/>
            <a:ext cx="5157787" cy="3684588"/>
          </a:xfrm>
        </p:spPr>
        <p:txBody>
          <a:bodyPr/>
          <a:lstStyle>
            <a:lvl1pPr>
              <a:defRPr sz="2700"/>
            </a:lvl1pPr>
          </a:lstStyle>
          <a:p>
            <a:pPr lvl="0"/>
            <a:r>
              <a:rPr lang="de-AT" noProof="0" dirty="0"/>
              <a:t>Edit Master text styles</a:t>
            </a:r>
          </a:p>
          <a:p>
            <a:pPr lvl="1"/>
            <a:r>
              <a:rPr lang="de-AT" noProof="0" dirty="0"/>
              <a:t>Second level</a:t>
            </a:r>
          </a:p>
          <a:p>
            <a:pPr lvl="2"/>
            <a:r>
              <a:rPr lang="de-AT" noProof="0" dirty="0"/>
              <a:t>Third level</a:t>
            </a:r>
          </a:p>
          <a:p>
            <a:pPr lvl="3"/>
            <a:r>
              <a:rPr lang="de-AT" noProof="0" dirty="0"/>
              <a:t>Fourth level</a:t>
            </a:r>
          </a:p>
          <a:p>
            <a:pPr lvl="4"/>
            <a:r>
              <a:rPr lang="de-AT" noProof="0" dirty="0"/>
              <a:t>Fifth level</a:t>
            </a:r>
          </a:p>
        </p:txBody>
      </p:sp>
      <p:sp>
        <p:nvSpPr>
          <p:cNvPr id="14" name="Content Placeholder 5"/>
          <p:cNvSpPr>
            <a:spLocks noGrp="1"/>
          </p:cNvSpPr>
          <p:nvPr>
            <p:ph sz="quarter" idx="4"/>
          </p:nvPr>
        </p:nvSpPr>
        <p:spPr>
          <a:xfrm>
            <a:off x="6171829" y="1631261"/>
            <a:ext cx="5183188" cy="3684588"/>
          </a:xfrm>
        </p:spPr>
        <p:txBody>
          <a:bodyPr/>
          <a:lstStyle>
            <a:lvl1pPr>
              <a:defRPr sz="2700"/>
            </a:lvl1pPr>
          </a:lstStyle>
          <a:p>
            <a:pPr lvl="0"/>
            <a:r>
              <a:rPr lang="de-AT" noProof="0" dirty="0"/>
              <a:t>Edit Master text styles</a:t>
            </a:r>
          </a:p>
          <a:p>
            <a:pPr lvl="1"/>
            <a:r>
              <a:rPr lang="de-AT" noProof="0" dirty="0"/>
              <a:t>Second level</a:t>
            </a:r>
          </a:p>
          <a:p>
            <a:pPr lvl="2"/>
            <a:r>
              <a:rPr lang="de-AT" noProof="0" dirty="0"/>
              <a:t>Third level</a:t>
            </a:r>
          </a:p>
          <a:p>
            <a:pPr lvl="3"/>
            <a:r>
              <a:rPr lang="de-AT" noProof="0" dirty="0"/>
              <a:t>Fourth level</a:t>
            </a:r>
          </a:p>
          <a:p>
            <a:pPr lvl="4"/>
            <a:r>
              <a:rPr lang="de-AT" noProof="0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4655205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_sour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noProof="0" dirty="0"/>
              <a:t>Click to edit Master title style</a:t>
            </a:r>
          </a:p>
        </p:txBody>
      </p:sp>
      <p:sp>
        <p:nvSpPr>
          <p:cNvPr id="8" name="Text Placeholder 12"/>
          <p:cNvSpPr>
            <a:spLocks noGrp="1"/>
          </p:cNvSpPr>
          <p:nvPr>
            <p:ph type="body" sz="quarter" idx="13"/>
          </p:nvPr>
        </p:nvSpPr>
        <p:spPr>
          <a:xfrm>
            <a:off x="11435127" y="1125538"/>
            <a:ext cx="409213" cy="5183187"/>
          </a:xfrm>
        </p:spPr>
        <p:txBody>
          <a:bodyPr vert="vert270" anchor="b">
            <a:noAutofit/>
          </a:bodyPr>
          <a:lstStyle>
            <a:lvl1pPr marL="0" indent="0">
              <a:buNone/>
              <a:defRPr sz="1100"/>
            </a:lvl1pPr>
            <a:lvl2pPr>
              <a:defRPr sz="675"/>
            </a:lvl2pPr>
            <a:lvl3pPr>
              <a:defRPr sz="675"/>
            </a:lvl3pPr>
            <a:lvl4pPr>
              <a:defRPr sz="675"/>
            </a:lvl4pPr>
            <a:lvl5pPr>
              <a:defRPr sz="675"/>
            </a:lvl5pPr>
          </a:lstStyle>
          <a:p>
            <a:pPr lvl="0"/>
            <a:r>
              <a:rPr lang="de-AT" noProof="0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noProof="0"/>
              <a:t>1.4.2025</a:t>
            </a:r>
            <a:endParaRPr lang="de-AT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noProof="0"/>
              <a:t>Webinar "RDM in Austria"</a:t>
            </a:r>
            <a:endParaRPr lang="de-AT" noProof="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0BC120-EDB7-4138-BDD2-66C01095F347}" type="slidenum">
              <a:rPr lang="de-AT" noProof="0" smtClean="0"/>
              <a:pPr>
                <a:defRPr/>
              </a:pPr>
              <a:t>‹#›</a:t>
            </a:fld>
            <a:endParaRPr lang="de-AT" noProof="0" dirty="0"/>
          </a:p>
        </p:txBody>
      </p:sp>
    </p:spTree>
    <p:extLst>
      <p:ext uri="{BB962C8B-B14F-4D97-AF65-F5344CB8AC3E}">
        <p14:creationId xmlns:p14="http://schemas.microsoft.com/office/powerpoint/2010/main" val="30779853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12"/>
          <p:cNvSpPr>
            <a:spLocks noGrp="1"/>
          </p:cNvSpPr>
          <p:nvPr>
            <p:ph type="body" sz="quarter" idx="13"/>
          </p:nvPr>
        </p:nvSpPr>
        <p:spPr>
          <a:xfrm>
            <a:off x="11435127" y="1125538"/>
            <a:ext cx="409213" cy="5183187"/>
          </a:xfrm>
        </p:spPr>
        <p:txBody>
          <a:bodyPr vert="vert270" anchor="b">
            <a:noAutofit/>
          </a:bodyPr>
          <a:lstStyle>
            <a:lvl1pPr marL="0" indent="0">
              <a:buNone/>
              <a:defRPr sz="1100"/>
            </a:lvl1pPr>
            <a:lvl2pPr>
              <a:defRPr sz="675"/>
            </a:lvl2pPr>
            <a:lvl3pPr>
              <a:defRPr sz="675"/>
            </a:lvl3pPr>
            <a:lvl4pPr>
              <a:defRPr sz="675"/>
            </a:lvl4pPr>
            <a:lvl5pPr>
              <a:defRPr sz="675"/>
            </a:lvl5pPr>
          </a:lstStyle>
          <a:p>
            <a:pPr lvl="0"/>
            <a:r>
              <a:rPr lang="de-AT" noProof="0" dirty="0"/>
              <a:t>Click to edit Master text styles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noProof="0"/>
              <a:t>1.4.2025</a:t>
            </a:r>
            <a:endParaRPr lang="de-AT" noProof="0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noProof="0"/>
              <a:t>Webinar "RDM in Austria"</a:t>
            </a:r>
            <a:endParaRPr lang="de-AT" noProof="0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5568D7-9CA7-4FE8-866E-B69B43700930}" type="slidenum">
              <a:rPr lang="de-AT" noProof="0" smtClean="0"/>
              <a:pPr>
                <a:defRPr/>
              </a:pPr>
              <a:t>‹#›</a:t>
            </a:fld>
            <a:endParaRPr lang="de-AT" noProof="0" dirty="0"/>
          </a:p>
        </p:txBody>
      </p:sp>
    </p:spTree>
    <p:extLst>
      <p:ext uri="{BB962C8B-B14F-4D97-AF65-F5344CB8AC3E}">
        <p14:creationId xmlns:p14="http://schemas.microsoft.com/office/powerpoint/2010/main" val="206571868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1800"/>
            </a:lvl1pPr>
          </a:lstStyle>
          <a:p>
            <a:r>
              <a:rPr lang="de-AT" noProof="0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9"/>
            <a:ext cx="6172200" cy="4873625"/>
          </a:xfrm>
        </p:spPr>
        <p:txBody>
          <a:bodyPr/>
          <a:lstStyle>
            <a:lvl1pPr>
              <a:defRPr sz="1800"/>
            </a:lvl1pPr>
            <a:lvl2pPr>
              <a:defRPr sz="1575"/>
            </a:lvl2pPr>
            <a:lvl3pPr>
              <a:defRPr sz="1350"/>
            </a:lvl3pPr>
            <a:lvl4pPr>
              <a:defRPr sz="1125"/>
            </a:lvl4pPr>
            <a:lvl5pPr>
              <a:defRPr sz="1125"/>
            </a:lvl5pPr>
            <a:lvl6pPr>
              <a:defRPr sz="1125"/>
            </a:lvl6pPr>
            <a:lvl7pPr>
              <a:defRPr sz="1125"/>
            </a:lvl7pPr>
            <a:lvl8pPr>
              <a:defRPr sz="1125"/>
            </a:lvl8pPr>
            <a:lvl9pPr>
              <a:defRPr sz="1125"/>
            </a:lvl9pPr>
          </a:lstStyle>
          <a:p>
            <a:pPr lvl="0"/>
            <a:r>
              <a:rPr lang="de-AT" noProof="0" dirty="0"/>
              <a:t>Edit Master text styles</a:t>
            </a:r>
          </a:p>
          <a:p>
            <a:pPr lvl="1"/>
            <a:r>
              <a:rPr lang="de-AT" noProof="0" dirty="0"/>
              <a:t>Second level</a:t>
            </a:r>
          </a:p>
          <a:p>
            <a:pPr lvl="2"/>
            <a:r>
              <a:rPr lang="de-AT" noProof="0" dirty="0"/>
              <a:t>Third level</a:t>
            </a:r>
          </a:p>
          <a:p>
            <a:pPr lvl="3"/>
            <a:r>
              <a:rPr lang="de-AT" noProof="0" dirty="0"/>
              <a:t>Fourth level</a:t>
            </a:r>
          </a:p>
          <a:p>
            <a:pPr lvl="4"/>
            <a:r>
              <a:rPr lang="de-AT" noProof="0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900"/>
            </a:lvl1pPr>
            <a:lvl2pPr marL="257175" indent="0">
              <a:buNone/>
              <a:defRPr sz="788"/>
            </a:lvl2pPr>
            <a:lvl3pPr marL="514350" indent="0">
              <a:buNone/>
              <a:defRPr sz="675"/>
            </a:lvl3pPr>
            <a:lvl4pPr marL="771525" indent="0">
              <a:buNone/>
              <a:defRPr sz="563"/>
            </a:lvl4pPr>
            <a:lvl5pPr marL="1028700" indent="0">
              <a:buNone/>
              <a:defRPr sz="563"/>
            </a:lvl5pPr>
            <a:lvl6pPr marL="1285875" indent="0">
              <a:buNone/>
              <a:defRPr sz="563"/>
            </a:lvl6pPr>
            <a:lvl7pPr marL="1543050" indent="0">
              <a:buNone/>
              <a:defRPr sz="563"/>
            </a:lvl7pPr>
            <a:lvl8pPr marL="1800225" indent="0">
              <a:buNone/>
              <a:defRPr sz="563"/>
            </a:lvl8pPr>
            <a:lvl9pPr marL="2057400" indent="0">
              <a:buNone/>
              <a:defRPr sz="563"/>
            </a:lvl9pPr>
          </a:lstStyle>
          <a:p>
            <a:pPr lvl="0"/>
            <a:r>
              <a:rPr lang="de-AT" noProof="0" dirty="0"/>
              <a:t>Edit Master text styles</a:t>
            </a:r>
          </a:p>
        </p:txBody>
      </p:sp>
      <p:sp>
        <p:nvSpPr>
          <p:cNvPr id="10" name="Text Placeholder 12"/>
          <p:cNvSpPr>
            <a:spLocks noGrp="1"/>
          </p:cNvSpPr>
          <p:nvPr>
            <p:ph type="body" sz="quarter" idx="13"/>
          </p:nvPr>
        </p:nvSpPr>
        <p:spPr>
          <a:xfrm>
            <a:off x="11435127" y="1125538"/>
            <a:ext cx="409213" cy="5183187"/>
          </a:xfrm>
        </p:spPr>
        <p:txBody>
          <a:bodyPr vert="vert270" anchor="b">
            <a:noAutofit/>
          </a:bodyPr>
          <a:lstStyle>
            <a:lvl1pPr marL="0" indent="0">
              <a:buNone/>
              <a:defRPr sz="1100"/>
            </a:lvl1pPr>
            <a:lvl2pPr>
              <a:defRPr sz="675"/>
            </a:lvl2pPr>
            <a:lvl3pPr>
              <a:defRPr sz="675"/>
            </a:lvl3pPr>
            <a:lvl4pPr>
              <a:defRPr sz="675"/>
            </a:lvl4pPr>
            <a:lvl5pPr>
              <a:defRPr sz="675"/>
            </a:lvl5pPr>
          </a:lstStyle>
          <a:p>
            <a:pPr lvl="0"/>
            <a:r>
              <a:rPr lang="de-AT" noProof="0" dirty="0"/>
              <a:t>Click to edit Master text styles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noProof="0"/>
              <a:t>1.4.2025</a:t>
            </a:r>
            <a:endParaRPr lang="de-AT" noProof="0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noProof="0"/>
              <a:t>Webinar "RDM in Austria"</a:t>
            </a:r>
            <a:endParaRPr lang="de-AT" noProof="0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C69599-AF99-461F-86AA-A16F281000F0}" type="slidenum">
              <a:rPr lang="de-AT" noProof="0" smtClean="0"/>
              <a:pPr>
                <a:defRPr/>
              </a:pPr>
              <a:t>‹#›</a:t>
            </a:fld>
            <a:endParaRPr lang="de-AT" noProof="0" dirty="0"/>
          </a:p>
        </p:txBody>
      </p:sp>
    </p:spTree>
    <p:extLst>
      <p:ext uri="{BB962C8B-B14F-4D97-AF65-F5344CB8AC3E}">
        <p14:creationId xmlns:p14="http://schemas.microsoft.com/office/powerpoint/2010/main" val="170376229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1800"/>
            </a:lvl1pPr>
          </a:lstStyle>
          <a:p>
            <a:r>
              <a:rPr lang="de-AT" noProof="0" dirty="0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9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1800"/>
            </a:lvl1pPr>
            <a:lvl2pPr marL="257175" indent="0">
              <a:buNone/>
              <a:defRPr sz="1575"/>
            </a:lvl2pPr>
            <a:lvl3pPr marL="514350" indent="0">
              <a:buNone/>
              <a:defRPr sz="1350"/>
            </a:lvl3pPr>
            <a:lvl4pPr marL="771525" indent="0">
              <a:buNone/>
              <a:defRPr sz="1125"/>
            </a:lvl4pPr>
            <a:lvl5pPr marL="1028700" indent="0">
              <a:buNone/>
              <a:defRPr sz="1125"/>
            </a:lvl5pPr>
            <a:lvl6pPr marL="1285875" indent="0">
              <a:buNone/>
              <a:defRPr sz="1125"/>
            </a:lvl6pPr>
            <a:lvl7pPr marL="1543050" indent="0">
              <a:buNone/>
              <a:defRPr sz="1125"/>
            </a:lvl7pPr>
            <a:lvl8pPr marL="1800225" indent="0">
              <a:buNone/>
              <a:defRPr sz="1125"/>
            </a:lvl8pPr>
            <a:lvl9pPr marL="2057400" indent="0">
              <a:buNone/>
              <a:defRPr sz="1125"/>
            </a:lvl9pPr>
          </a:lstStyle>
          <a:p>
            <a:pPr lvl="0"/>
            <a:endParaRPr lang="de-AT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900"/>
            </a:lvl1pPr>
            <a:lvl2pPr marL="257175" indent="0">
              <a:buNone/>
              <a:defRPr sz="788"/>
            </a:lvl2pPr>
            <a:lvl3pPr marL="514350" indent="0">
              <a:buNone/>
              <a:defRPr sz="675"/>
            </a:lvl3pPr>
            <a:lvl4pPr marL="771525" indent="0">
              <a:buNone/>
              <a:defRPr sz="563"/>
            </a:lvl4pPr>
            <a:lvl5pPr marL="1028700" indent="0">
              <a:buNone/>
              <a:defRPr sz="563"/>
            </a:lvl5pPr>
            <a:lvl6pPr marL="1285875" indent="0">
              <a:buNone/>
              <a:defRPr sz="563"/>
            </a:lvl6pPr>
            <a:lvl7pPr marL="1543050" indent="0">
              <a:buNone/>
              <a:defRPr sz="563"/>
            </a:lvl7pPr>
            <a:lvl8pPr marL="1800225" indent="0">
              <a:buNone/>
              <a:defRPr sz="563"/>
            </a:lvl8pPr>
            <a:lvl9pPr marL="2057400" indent="0">
              <a:buNone/>
              <a:defRPr sz="563"/>
            </a:lvl9pPr>
          </a:lstStyle>
          <a:p>
            <a:pPr lvl="0"/>
            <a:r>
              <a:rPr lang="de-AT" noProof="0" dirty="0"/>
              <a:t>Edit Master text styles</a:t>
            </a:r>
          </a:p>
        </p:txBody>
      </p:sp>
      <p:sp>
        <p:nvSpPr>
          <p:cNvPr id="10" name="Text Placeholder 12"/>
          <p:cNvSpPr>
            <a:spLocks noGrp="1"/>
          </p:cNvSpPr>
          <p:nvPr>
            <p:ph type="body" sz="quarter" idx="13"/>
          </p:nvPr>
        </p:nvSpPr>
        <p:spPr>
          <a:xfrm>
            <a:off x="11435127" y="1125538"/>
            <a:ext cx="409213" cy="5183187"/>
          </a:xfrm>
        </p:spPr>
        <p:txBody>
          <a:bodyPr vert="vert270" anchor="b">
            <a:noAutofit/>
          </a:bodyPr>
          <a:lstStyle>
            <a:lvl1pPr marL="0" indent="0">
              <a:buNone/>
              <a:defRPr sz="1100"/>
            </a:lvl1pPr>
            <a:lvl2pPr>
              <a:defRPr sz="675"/>
            </a:lvl2pPr>
            <a:lvl3pPr>
              <a:defRPr sz="675"/>
            </a:lvl3pPr>
            <a:lvl4pPr>
              <a:defRPr sz="675"/>
            </a:lvl4pPr>
            <a:lvl5pPr>
              <a:defRPr sz="675"/>
            </a:lvl5pPr>
          </a:lstStyle>
          <a:p>
            <a:pPr lvl="0"/>
            <a:r>
              <a:rPr lang="de-AT" noProof="0" dirty="0"/>
              <a:t>Click to edit Master text styles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noProof="0"/>
              <a:t>1.4.2025</a:t>
            </a:r>
            <a:endParaRPr lang="de-AT" noProof="0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noProof="0"/>
              <a:t>Webinar "RDM in Austria"</a:t>
            </a:r>
            <a:endParaRPr lang="de-AT" noProof="0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D86FEB-BFC3-4C2B-B3BE-547445175FEE}" type="slidenum">
              <a:rPr lang="de-AT" noProof="0" smtClean="0"/>
              <a:pPr>
                <a:defRPr/>
              </a:pPr>
              <a:t>‹#›</a:t>
            </a:fld>
            <a:endParaRPr lang="de-AT" noProof="0" dirty="0"/>
          </a:p>
        </p:txBody>
      </p:sp>
    </p:spTree>
    <p:extLst>
      <p:ext uri="{BB962C8B-B14F-4D97-AF65-F5344CB8AC3E}">
        <p14:creationId xmlns:p14="http://schemas.microsoft.com/office/powerpoint/2010/main" val="141377186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noProof="0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 sz="2700"/>
            </a:lvl1pPr>
          </a:lstStyle>
          <a:p>
            <a:pPr lvl="0"/>
            <a:r>
              <a:rPr lang="de-AT" noProof="0" dirty="0"/>
              <a:t>Edit Master text styles</a:t>
            </a:r>
          </a:p>
          <a:p>
            <a:pPr lvl="1"/>
            <a:r>
              <a:rPr lang="de-AT" noProof="0" dirty="0"/>
              <a:t>Second level</a:t>
            </a:r>
          </a:p>
          <a:p>
            <a:pPr lvl="2"/>
            <a:r>
              <a:rPr lang="de-AT" noProof="0" dirty="0"/>
              <a:t>Third level</a:t>
            </a:r>
          </a:p>
          <a:p>
            <a:pPr lvl="3"/>
            <a:r>
              <a:rPr lang="de-AT" noProof="0" dirty="0"/>
              <a:t>Fourth level</a:t>
            </a:r>
          </a:p>
          <a:p>
            <a:pPr lvl="4"/>
            <a:r>
              <a:rPr lang="de-AT" noProof="0" dirty="0"/>
              <a:t>Fifth level</a:t>
            </a:r>
          </a:p>
        </p:txBody>
      </p:sp>
      <p:sp>
        <p:nvSpPr>
          <p:cNvPr id="9" name="Text Placeholder 12"/>
          <p:cNvSpPr>
            <a:spLocks noGrp="1"/>
          </p:cNvSpPr>
          <p:nvPr>
            <p:ph type="body" sz="quarter" idx="13"/>
          </p:nvPr>
        </p:nvSpPr>
        <p:spPr>
          <a:xfrm>
            <a:off x="11435127" y="1125538"/>
            <a:ext cx="409213" cy="5183187"/>
          </a:xfrm>
        </p:spPr>
        <p:txBody>
          <a:bodyPr vert="vert270" anchor="b">
            <a:noAutofit/>
          </a:bodyPr>
          <a:lstStyle>
            <a:lvl1pPr marL="0" indent="0">
              <a:buNone/>
              <a:defRPr sz="1100"/>
            </a:lvl1pPr>
            <a:lvl2pPr>
              <a:defRPr sz="675"/>
            </a:lvl2pPr>
            <a:lvl3pPr>
              <a:defRPr sz="675"/>
            </a:lvl3pPr>
            <a:lvl4pPr>
              <a:defRPr sz="675"/>
            </a:lvl4pPr>
            <a:lvl5pPr>
              <a:defRPr sz="675"/>
            </a:lvl5pPr>
          </a:lstStyle>
          <a:p>
            <a:pPr lvl="0"/>
            <a:r>
              <a:rPr lang="de-AT" noProof="0" dirty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noProof="0"/>
              <a:t>1.4.2025</a:t>
            </a:r>
            <a:endParaRPr lang="de-AT" noProof="0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noProof="0"/>
              <a:t>Webinar "RDM in Austria"</a:t>
            </a:r>
            <a:endParaRPr lang="de-AT" noProof="0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84C26E-0864-4C20-85DB-5C8F5DF10536}" type="slidenum">
              <a:rPr lang="de-AT" noProof="0" smtClean="0"/>
              <a:pPr>
                <a:defRPr/>
              </a:pPr>
              <a:t>‹#›</a:t>
            </a:fld>
            <a:endParaRPr lang="de-AT" noProof="0" dirty="0"/>
          </a:p>
        </p:txBody>
      </p:sp>
    </p:spTree>
    <p:extLst>
      <p:ext uri="{BB962C8B-B14F-4D97-AF65-F5344CB8AC3E}">
        <p14:creationId xmlns:p14="http://schemas.microsoft.com/office/powerpoint/2010/main" val="197543738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2" y="365125"/>
            <a:ext cx="2628900" cy="5811838"/>
          </a:xfrm>
        </p:spPr>
        <p:txBody>
          <a:bodyPr vert="eaVert"/>
          <a:lstStyle/>
          <a:p>
            <a:r>
              <a:rPr lang="de-AT" noProof="0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2" y="365125"/>
            <a:ext cx="7734300" cy="5811838"/>
          </a:xfrm>
        </p:spPr>
        <p:txBody>
          <a:bodyPr vert="eaVert"/>
          <a:lstStyle>
            <a:lvl1pPr>
              <a:defRPr sz="2700"/>
            </a:lvl1pPr>
          </a:lstStyle>
          <a:p>
            <a:pPr lvl="0"/>
            <a:r>
              <a:rPr lang="de-AT" noProof="0" dirty="0"/>
              <a:t>Edit Master text styles</a:t>
            </a:r>
          </a:p>
          <a:p>
            <a:pPr lvl="1"/>
            <a:r>
              <a:rPr lang="de-AT" noProof="0" dirty="0"/>
              <a:t>Second level</a:t>
            </a:r>
          </a:p>
          <a:p>
            <a:pPr lvl="2"/>
            <a:r>
              <a:rPr lang="de-AT" noProof="0" dirty="0"/>
              <a:t>Third level</a:t>
            </a:r>
          </a:p>
          <a:p>
            <a:pPr lvl="3"/>
            <a:r>
              <a:rPr lang="de-AT" noProof="0" dirty="0"/>
              <a:t>Fourth level</a:t>
            </a:r>
          </a:p>
          <a:p>
            <a:pPr lvl="4"/>
            <a:r>
              <a:rPr lang="de-AT" noProof="0" dirty="0"/>
              <a:t>Fifth level</a:t>
            </a:r>
          </a:p>
        </p:txBody>
      </p:sp>
      <p:sp>
        <p:nvSpPr>
          <p:cNvPr id="9" name="Text Placeholder 12"/>
          <p:cNvSpPr>
            <a:spLocks noGrp="1"/>
          </p:cNvSpPr>
          <p:nvPr>
            <p:ph type="body" sz="quarter" idx="13"/>
          </p:nvPr>
        </p:nvSpPr>
        <p:spPr>
          <a:xfrm>
            <a:off x="11435127" y="1125538"/>
            <a:ext cx="409213" cy="5183187"/>
          </a:xfrm>
        </p:spPr>
        <p:txBody>
          <a:bodyPr vert="vert270" anchor="b">
            <a:noAutofit/>
          </a:bodyPr>
          <a:lstStyle>
            <a:lvl1pPr marL="0" indent="0">
              <a:buNone/>
              <a:defRPr sz="1100"/>
            </a:lvl1pPr>
            <a:lvl2pPr>
              <a:defRPr sz="675"/>
            </a:lvl2pPr>
            <a:lvl3pPr>
              <a:defRPr sz="675"/>
            </a:lvl3pPr>
            <a:lvl4pPr>
              <a:defRPr sz="675"/>
            </a:lvl4pPr>
            <a:lvl5pPr>
              <a:defRPr sz="675"/>
            </a:lvl5pPr>
          </a:lstStyle>
          <a:p>
            <a:pPr lvl="0"/>
            <a:r>
              <a:rPr lang="de-AT" noProof="0" dirty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noProof="0"/>
              <a:t>1.4.2025</a:t>
            </a:r>
            <a:endParaRPr lang="de-AT" noProof="0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noProof="0"/>
              <a:t>Webinar "RDM in Austria"</a:t>
            </a:r>
            <a:endParaRPr lang="de-AT" noProof="0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CA4CDE-C19D-4AF0-B94D-02CF3A279458}" type="slidenum">
              <a:rPr lang="de-AT" noProof="0" smtClean="0"/>
              <a:pPr>
                <a:defRPr/>
              </a:pPr>
              <a:t>‹#›</a:t>
            </a:fld>
            <a:endParaRPr lang="de-AT" noProof="0" dirty="0"/>
          </a:p>
        </p:txBody>
      </p:sp>
    </p:spTree>
    <p:extLst>
      <p:ext uri="{BB962C8B-B14F-4D97-AF65-F5344CB8AC3E}">
        <p14:creationId xmlns:p14="http://schemas.microsoft.com/office/powerpoint/2010/main" val="222810806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AT" sz="1013" noProof="0" dirty="0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484EBAF8-09EF-F4EF-AF43-C89979ABDEA0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339725" y="6453188"/>
            <a:ext cx="27432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noProof="0"/>
              <a:t>1.4.2025</a:t>
            </a:r>
            <a:endParaRPr lang="de-AT" noProof="0" dirty="0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79024D20-9558-1149-B912-D506D7C26140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4038600" y="6456363"/>
            <a:ext cx="4114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noProof="0"/>
              <a:t>Webinar "RDM in Austria"</a:t>
            </a:r>
            <a:endParaRPr lang="de-AT" noProof="0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483C34BF-32AC-3080-1062-63D75746082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11266488" y="6453188"/>
            <a:ext cx="57785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CA4CDE-C19D-4AF0-B94D-02CF3A279458}" type="slidenum">
              <a:rPr lang="de-AT" noProof="0" smtClean="0"/>
              <a:pPr>
                <a:defRPr/>
              </a:pPr>
              <a:t>‹#›</a:t>
            </a:fld>
            <a:endParaRPr lang="de-AT" noProof="0" dirty="0"/>
          </a:p>
        </p:txBody>
      </p:sp>
    </p:spTree>
    <p:extLst>
      <p:ext uri="{BB962C8B-B14F-4D97-AF65-F5344CB8AC3E}">
        <p14:creationId xmlns:p14="http://schemas.microsoft.com/office/powerpoint/2010/main" val="392229571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68A5F39D-330A-426A-A04A-0CD50A44858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altLang="en-US"/>
              <a:t>1.4.2025</a:t>
            </a:r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3A375653-960E-433A-88DA-05123D16700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altLang="en-US"/>
              <a:t>Webinar "RDM in Austria"</a:t>
            </a:r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3F360E86-12ED-45A8-82CA-40298FC99EB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7B9E028-5E28-4E04-8E4B-F56C5789224A}" type="slidenum">
              <a:rPr lang="de-DE" altLang="en-US"/>
              <a:pPr/>
              <a:t>‹#›</a:t>
            </a:fld>
            <a:endParaRPr lang="de-DE" altLang="en-US"/>
          </a:p>
        </p:txBody>
      </p:sp>
    </p:spTree>
    <p:extLst>
      <p:ext uri="{BB962C8B-B14F-4D97-AF65-F5344CB8AC3E}">
        <p14:creationId xmlns:p14="http://schemas.microsoft.com/office/powerpoint/2010/main" val="154856444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DA85505-7181-6BD4-7B3D-F7697348784A}"/>
              </a:ext>
            </a:extLst>
          </p:cNvPr>
          <p:cNvSpPr>
            <a:spLocks noGrp="1"/>
          </p:cNvSpPr>
          <p:nvPr>
            <p:ph/>
          </p:nvPr>
        </p:nvSpPr>
        <p:spPr>
          <a:xfrm>
            <a:off x="406400" y="609600"/>
            <a:ext cx="11379200" cy="5410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AT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634609D-965A-CEC5-BFC7-779812C33F4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14400" y="6248400"/>
            <a:ext cx="2540000" cy="457200"/>
          </a:xfrm>
        </p:spPr>
        <p:txBody>
          <a:bodyPr/>
          <a:lstStyle>
            <a:lvl1pPr>
              <a:defRPr/>
            </a:lvl1pPr>
          </a:lstStyle>
          <a:p>
            <a:r>
              <a:rPr lang="de-DE" altLang="en-US"/>
              <a:t>1.4.2025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F1C111-779D-DFCB-3208-526B0E411B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</p:spPr>
        <p:txBody>
          <a:bodyPr/>
          <a:lstStyle>
            <a:lvl1pPr>
              <a:defRPr/>
            </a:lvl1pPr>
          </a:lstStyle>
          <a:p>
            <a:r>
              <a:rPr lang="de-DE" altLang="en-US"/>
              <a:t>Webinar "RDM in Austria"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DE7066F-EDF7-6E70-0660-1D1660D4C4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37600" y="6248400"/>
            <a:ext cx="3048000" cy="457200"/>
          </a:xfrm>
        </p:spPr>
        <p:txBody>
          <a:bodyPr/>
          <a:lstStyle>
            <a:lvl1pPr>
              <a:defRPr/>
            </a:lvl1pPr>
          </a:lstStyle>
          <a:p>
            <a:fld id="{6B272CF9-34B8-4A64-88F8-0CEB1591B8A8}" type="slidenum">
              <a:rPr lang="de-DE" altLang="en-US"/>
              <a:pPr/>
              <a:t>‹#›</a:t>
            </a:fld>
            <a:endParaRPr lang="de-DE" altLang="en-US"/>
          </a:p>
        </p:txBody>
      </p:sp>
    </p:spTree>
    <p:extLst>
      <p:ext uri="{BB962C8B-B14F-4D97-AF65-F5344CB8AC3E}">
        <p14:creationId xmlns:p14="http://schemas.microsoft.com/office/powerpoint/2010/main" val="7260694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2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665018" y="76200"/>
            <a:ext cx="10825018" cy="722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/>
          <a:p>
            <a:pPr lvl="0"/>
            <a:r>
              <a:rPr lang="de-AT" altLang="de-DE" noProof="0" dirty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339725" y="1268760"/>
            <a:ext cx="11095038" cy="50481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lvl="0"/>
            <a:r>
              <a:rPr lang="de-AT" altLang="de-DE" noProof="0" dirty="0"/>
              <a:t>Edit Master text styles</a:t>
            </a:r>
          </a:p>
          <a:p>
            <a:pPr lvl="1"/>
            <a:r>
              <a:rPr lang="de-AT" altLang="de-DE" noProof="0" dirty="0"/>
              <a:t>Second level</a:t>
            </a:r>
          </a:p>
          <a:p>
            <a:pPr lvl="2"/>
            <a:r>
              <a:rPr lang="de-AT" altLang="de-DE" noProof="0" dirty="0"/>
              <a:t>Third level</a:t>
            </a:r>
          </a:p>
          <a:p>
            <a:pPr lvl="3"/>
            <a:r>
              <a:rPr lang="de-AT" altLang="de-DE" noProof="0" dirty="0"/>
              <a:t>Fourth level</a:t>
            </a:r>
          </a:p>
          <a:p>
            <a:pPr lvl="4"/>
            <a:r>
              <a:rPr lang="de-AT" altLang="de-DE" noProof="0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39725" y="645318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0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de-DE"/>
              <a:t>1.4.2025</a:t>
            </a:r>
            <a:endParaRPr lang="de-A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456363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 b="0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de-DE"/>
              <a:t>Webinar "RDM in Austria"</a:t>
            </a:r>
            <a:endParaRPr lang="de-A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66488" y="6453188"/>
            <a:ext cx="577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3A9560D4-E618-4A05-8DD3-A1DC1BD7CB0A}" type="slidenum">
              <a:rPr lang="de-AT" smtClean="0"/>
              <a:pPr>
                <a:defRPr/>
              </a:pPr>
              <a:t>‹#›</a:t>
            </a:fld>
            <a:endParaRPr lang="de-AT" dirty="0"/>
          </a:p>
        </p:txBody>
      </p:sp>
      <p:pic>
        <p:nvPicPr>
          <p:cNvPr id="1031" name="Picture 6"/>
          <p:cNvPicPr>
            <a:picLocks noChangeAspect="1"/>
          </p:cNvPicPr>
          <p:nvPr userDrawn="1"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06200" y="109538"/>
            <a:ext cx="576263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2" name="Picture 8"/>
          <p:cNvPicPr>
            <a:picLocks noChangeAspect="1"/>
          </p:cNvPicPr>
          <p:nvPr userDrawn="1"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538" y="109538"/>
            <a:ext cx="576262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833321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9" r:id="rId1"/>
    <p:sldLayoutId id="2147483800" r:id="rId2"/>
    <p:sldLayoutId id="2147483801" r:id="rId3"/>
    <p:sldLayoutId id="2147483802" r:id="rId4"/>
    <p:sldLayoutId id="2147483814" r:id="rId5"/>
    <p:sldLayoutId id="2147483803" r:id="rId6"/>
    <p:sldLayoutId id="2147483804" r:id="rId7"/>
    <p:sldLayoutId id="2147483805" r:id="rId8"/>
    <p:sldLayoutId id="2147483806" r:id="rId9"/>
    <p:sldLayoutId id="2147483807" r:id="rId10"/>
    <p:sldLayoutId id="2147483808" r:id="rId11"/>
    <p:sldLayoutId id="2147483809" r:id="rId12"/>
    <p:sldLayoutId id="2147483810" r:id="rId13"/>
    <p:sldLayoutId id="2147483811" r:id="rId14"/>
    <p:sldLayoutId id="2147483812" r:id="rId15"/>
    <p:sldLayoutId id="2147483813" r:id="rId16"/>
    <p:sldLayoutId id="2147483815" r:id="rId17"/>
    <p:sldLayoutId id="2147483816" r:id="rId18"/>
  </p:sldLayoutIdLst>
  <p:hf hdr="0"/>
  <p:txStyles>
    <p:titleStyle>
      <a:lvl1pPr algn="ctr" defTabSz="514350" rtl="0" fontAlgn="base">
        <a:lnSpc>
          <a:spcPct val="90000"/>
        </a:lnSpc>
        <a:spcBef>
          <a:spcPct val="0"/>
        </a:spcBef>
        <a:spcAft>
          <a:spcPct val="0"/>
        </a:spcAft>
        <a:defRPr sz="4000" kern="1200">
          <a:solidFill>
            <a:schemeClr val="accent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  <a:lvl2pPr algn="ctr" defTabSz="514350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accent1"/>
          </a:solidFill>
          <a:latin typeface="Calibri" panose="020F0502020204030204" pitchFamily="34" charset="0"/>
          <a:cs typeface="Arial" panose="020B0604020202020204" pitchFamily="34" charset="0"/>
        </a:defRPr>
      </a:lvl2pPr>
      <a:lvl3pPr algn="ctr" defTabSz="514350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accent1"/>
          </a:solidFill>
          <a:latin typeface="Calibri" panose="020F0502020204030204" pitchFamily="34" charset="0"/>
          <a:cs typeface="Arial" panose="020B0604020202020204" pitchFamily="34" charset="0"/>
        </a:defRPr>
      </a:lvl3pPr>
      <a:lvl4pPr algn="ctr" defTabSz="514350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accent1"/>
          </a:solidFill>
          <a:latin typeface="Calibri" panose="020F0502020204030204" pitchFamily="34" charset="0"/>
          <a:cs typeface="Arial" panose="020B0604020202020204" pitchFamily="34" charset="0"/>
        </a:defRPr>
      </a:lvl4pPr>
      <a:lvl5pPr algn="ctr" defTabSz="514350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accent1"/>
          </a:solidFill>
          <a:latin typeface="Calibri" panose="020F0502020204030204" pitchFamily="34" charset="0"/>
          <a:cs typeface="Arial" panose="020B0604020202020204" pitchFamily="34" charset="0"/>
        </a:defRPr>
      </a:lvl5pPr>
      <a:lvl6pPr marL="457200" algn="ctr" defTabSz="514350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accent1"/>
          </a:solidFill>
          <a:latin typeface="Calibri" panose="020F0502020204030204" pitchFamily="34" charset="0"/>
          <a:cs typeface="Arial" panose="020B0604020202020204" pitchFamily="34" charset="0"/>
        </a:defRPr>
      </a:lvl6pPr>
      <a:lvl7pPr marL="914400" algn="ctr" defTabSz="514350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accent1"/>
          </a:solidFill>
          <a:latin typeface="Calibri" panose="020F0502020204030204" pitchFamily="34" charset="0"/>
          <a:cs typeface="Arial" panose="020B0604020202020204" pitchFamily="34" charset="0"/>
        </a:defRPr>
      </a:lvl7pPr>
      <a:lvl8pPr marL="1371600" algn="ctr" defTabSz="514350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accent1"/>
          </a:solidFill>
          <a:latin typeface="Calibri" panose="020F0502020204030204" pitchFamily="34" charset="0"/>
          <a:cs typeface="Arial" panose="020B0604020202020204" pitchFamily="34" charset="0"/>
        </a:defRPr>
      </a:lvl8pPr>
      <a:lvl9pPr marL="1828800" algn="ctr" defTabSz="514350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accent1"/>
          </a:solidFill>
          <a:latin typeface="Calibri" panose="020F0502020204030204" pitchFamily="34" charset="0"/>
          <a:cs typeface="Arial" panose="020B0604020202020204" pitchFamily="34" charset="0"/>
        </a:defRPr>
      </a:lvl9pPr>
    </p:titleStyle>
    <p:bodyStyle>
      <a:lvl1pPr marL="216000" indent="-216000" algn="l" defTabSz="514350" rtl="0" fontAlgn="base">
        <a:spcBef>
          <a:spcPts val="1200"/>
        </a:spcBef>
        <a:spcAft>
          <a:spcPts val="600"/>
        </a:spcAft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432000" indent="-216000" algn="l" defTabSz="514350" rtl="0" fontAlgn="base">
        <a:spcBef>
          <a:spcPts val="0"/>
        </a:spcBef>
        <a:spcAft>
          <a:spcPts val="6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648000" indent="-216000" algn="l" defTabSz="514350" rtl="0" fontAlgn="base">
        <a:spcBef>
          <a:spcPts val="0"/>
        </a:spcBef>
        <a:spcAft>
          <a:spcPts val="60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864000" indent="-216000" algn="l" defTabSz="514350" rtl="0" fontAlgn="base">
        <a:spcBef>
          <a:spcPts val="0"/>
        </a:spcBef>
        <a:spcAft>
          <a:spcPts val="60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1080000" indent="-216000" algn="l" defTabSz="514350" rtl="0" fontAlgn="base">
        <a:spcBef>
          <a:spcPts val="0"/>
        </a:spcBef>
        <a:spcAft>
          <a:spcPts val="600"/>
        </a:spcAft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141446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63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81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8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2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jpg"/><Relationship Id="rId4" Type="http://schemas.openxmlformats.org/officeDocument/2006/relationships/image" Target="../media/image18.jp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fvv.tuwien.ac.at/" TargetMode="External"/><Relationship Id="rId2" Type="http://schemas.openxmlformats.org/officeDocument/2006/relationships/hyperlink" Target="mailto:tadej.brezina@tuwien.ac.at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hyperlink" Target="http://www.facebook.com/FVV.TUW" TargetMode="Externa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Relationship Id="rId9" Type="http://schemas.openxmlformats.org/officeDocument/2006/relationships/image" Target="../media/image3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35360" y="1286402"/>
            <a:ext cx="11521280" cy="2385547"/>
          </a:xfrm>
          <a:noFill/>
        </p:spPr>
        <p:txBody>
          <a:bodyPr>
            <a:noAutofit/>
          </a:bodyPr>
          <a:lstStyle/>
          <a:p>
            <a:r>
              <a:rPr lang="de-AT" sz="5400" b="1" dirty="0"/>
              <a:t>Versorgungsplanung im öffentlichen Verkehr? So geht's mit Personendaten aus dem AMDC. </a:t>
            </a:r>
            <a:endParaRPr lang="en-US" sz="5400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55440" y="5340039"/>
            <a:ext cx="10081120" cy="1368153"/>
          </a:xfrm>
        </p:spPr>
        <p:txBody>
          <a:bodyPr/>
          <a:lstStyle/>
          <a:p>
            <a:r>
              <a:rPr lang="en-US" sz="2400" b="1" u="sng" dirty="0">
                <a:latin typeface="Arial" panose="020B0604020202020204" pitchFamily="34" charset="0"/>
              </a:rPr>
              <a:t>Tadej Brezina</a:t>
            </a:r>
            <a:r>
              <a:rPr lang="en-US" sz="2400" b="1" dirty="0">
                <a:latin typeface="Arial" panose="020B0604020202020204" pitchFamily="34" charset="0"/>
              </a:rPr>
              <a:t>, Leo </a:t>
            </a:r>
            <a:r>
              <a:rPr lang="en-US" sz="2400" b="1" dirty="0" err="1">
                <a:latin typeface="Arial" panose="020B0604020202020204" pitchFamily="34" charset="0"/>
              </a:rPr>
              <a:t>Kostka</a:t>
            </a:r>
            <a:br>
              <a:rPr lang="en-US" b="1" dirty="0">
                <a:latin typeface="Arial" panose="020B0604020202020204" pitchFamily="34" charset="0"/>
              </a:rPr>
            </a:br>
            <a:r>
              <a:rPr lang="de-AT" altLang="de-DE" dirty="0"/>
              <a:t>Forschungsbereich für Verkehrsplanung und Verkehrstechnik</a:t>
            </a:r>
            <a:br>
              <a:rPr lang="de-AT" altLang="de-DE" dirty="0"/>
            </a:br>
            <a:r>
              <a:rPr lang="de-AT" altLang="de-DE" dirty="0"/>
              <a:t>Institut für Verkehrswissenschaften; Technische Universität Wien</a:t>
            </a:r>
            <a:br>
              <a:rPr lang="de-AT" altLang="de-DE" dirty="0"/>
            </a:br>
            <a:r>
              <a:rPr lang="de-DE" altLang="de-DE" dirty="0"/>
              <a:t>Karlsplatz 13/230-1; A-1040 Wien</a:t>
            </a:r>
            <a:endParaRPr lang="de-AT" altLang="de-DE" dirty="0"/>
          </a:p>
        </p:txBody>
      </p:sp>
      <p:sp>
        <p:nvSpPr>
          <p:cNvPr id="5" name="Subtitle 2"/>
          <p:cNvSpPr txBox="1">
            <a:spLocks/>
          </p:cNvSpPr>
          <p:nvPr/>
        </p:nvSpPr>
        <p:spPr bwMode="auto">
          <a:xfrm>
            <a:off x="655393" y="4333963"/>
            <a:ext cx="10873208" cy="954474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algn="ctr" defTabSz="514350"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de-DE" dirty="0">
                <a:solidFill>
                  <a:schemeClr val="accent1"/>
                </a:solidFill>
              </a:rPr>
              <a:t>01.04.2025, </a:t>
            </a:r>
            <a:r>
              <a:rPr lang="de-DE" dirty="0" err="1">
                <a:solidFill>
                  <a:schemeClr val="accent1"/>
                </a:solidFill>
              </a:rPr>
              <a:t>Webex</a:t>
            </a:r>
            <a:br>
              <a:rPr lang="de-DE" dirty="0">
                <a:solidFill>
                  <a:schemeClr val="accent1"/>
                </a:solidFill>
              </a:rPr>
            </a:br>
            <a:r>
              <a:rPr lang="de-AT" dirty="0">
                <a:solidFill>
                  <a:schemeClr val="accent1"/>
                </a:solidFill>
              </a:rPr>
              <a:t>Webinar-Reihe „Research Data Management in Austria“ für Grazer Universitäten</a:t>
            </a:r>
            <a:br>
              <a:rPr lang="de-AT" dirty="0">
                <a:solidFill>
                  <a:schemeClr val="accent1"/>
                </a:solidFill>
              </a:rPr>
            </a:br>
            <a:r>
              <a:rPr lang="de-AT" dirty="0">
                <a:solidFill>
                  <a:schemeClr val="accent1"/>
                </a:solidFill>
              </a:rPr>
              <a:t>„</a:t>
            </a:r>
            <a:r>
              <a:rPr lang="it-IT" dirty="0" err="1">
                <a:solidFill>
                  <a:schemeClr val="accent1"/>
                </a:solidFill>
              </a:rPr>
              <a:t>Austrian</a:t>
            </a:r>
            <a:r>
              <a:rPr lang="it-IT" dirty="0">
                <a:solidFill>
                  <a:schemeClr val="accent1"/>
                </a:solidFill>
              </a:rPr>
              <a:t> Micro Data Center in </a:t>
            </a:r>
            <a:r>
              <a:rPr lang="it-IT" dirty="0" err="1">
                <a:solidFill>
                  <a:schemeClr val="accent1"/>
                </a:solidFill>
              </a:rPr>
              <a:t>der</a:t>
            </a:r>
            <a:r>
              <a:rPr lang="it-IT" dirty="0">
                <a:solidFill>
                  <a:schemeClr val="accent1"/>
                </a:solidFill>
              </a:rPr>
              <a:t> Praxis</a:t>
            </a:r>
            <a:r>
              <a:rPr lang="de-AT" dirty="0">
                <a:solidFill>
                  <a:schemeClr val="accent1"/>
                </a:solidFill>
              </a:rPr>
              <a:t>“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4512" y="5373216"/>
            <a:ext cx="1343472" cy="1343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96984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1DF1C1-1EF9-993E-9337-C1AF56805E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F56780-C32A-1239-AF58-45D3A3A7FC10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/>
          <a:p>
            <a:r>
              <a:rPr lang="de-AT" dirty="0"/>
              <a:t>Was ist die Aufgabe?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57BA01-6E4C-42D4-CCC8-85AF1D6F2021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39734" y="1268760"/>
            <a:ext cx="11852266" cy="5048128"/>
          </a:xfrm>
          <a:noFill/>
        </p:spPr>
        <p:txBody>
          <a:bodyPr/>
          <a:lstStyle/>
          <a:p>
            <a:pPr marL="0" indent="0">
              <a:buNone/>
            </a:pPr>
            <a:r>
              <a:rPr lang="de-AT" b="1" u="sng" dirty="0"/>
              <a:t>AK NÖ</a:t>
            </a:r>
            <a:endParaRPr lang="de-AT" b="1" dirty="0"/>
          </a:p>
          <a:p>
            <a:pPr lvl="1"/>
            <a:r>
              <a:rPr lang="de-AT" dirty="0"/>
              <a:t>2019-2021, „ÖV </a:t>
            </a:r>
            <a:r>
              <a:rPr lang="de-AT" dirty="0" err="1"/>
              <a:t>klimafit</a:t>
            </a:r>
            <a:r>
              <a:rPr lang="de-AT" dirty="0"/>
              <a:t>“</a:t>
            </a:r>
          </a:p>
          <a:p>
            <a:pPr lvl="1"/>
            <a:r>
              <a:rPr lang="de-AT" b="1" dirty="0"/>
              <a:t>Wo in NÖ profitieren </a:t>
            </a:r>
            <a:r>
              <a:rPr lang="de-AT" b="1" dirty="0" err="1"/>
              <a:t>wieviele</a:t>
            </a:r>
            <a:r>
              <a:rPr lang="de-AT" b="1" dirty="0"/>
              <a:t> </a:t>
            </a:r>
            <a:r>
              <a:rPr lang="de-AT" b="1" dirty="0" err="1"/>
              <a:t>Arbeitnehmer:innen</a:t>
            </a:r>
            <a:r>
              <a:rPr lang="de-AT" b="1" dirty="0"/>
              <a:t> von fiktiven Angebotsverdichtungen im Rahmen eines „klimafitten ÖV“?</a:t>
            </a:r>
          </a:p>
          <a:p>
            <a:pPr marL="0" indent="0">
              <a:buNone/>
            </a:pPr>
            <a:r>
              <a:rPr lang="de-AT" b="1" u="sng" dirty="0"/>
              <a:t>AK Tirol</a:t>
            </a:r>
          </a:p>
          <a:p>
            <a:pPr lvl="1"/>
            <a:r>
              <a:rPr lang="de-AT" dirty="0"/>
              <a:t>…möchte gleiche Arbeit wie für AKNÖ</a:t>
            </a:r>
          </a:p>
          <a:p>
            <a:pPr lvl="1"/>
            <a:r>
              <a:rPr lang="de-AT" dirty="0"/>
              <a:t>…hat aber im Gegensatz zu AKNÖ </a:t>
            </a:r>
            <a:r>
              <a:rPr lang="de-AT" b="1" dirty="0"/>
              <a:t>keine Mitgliederadressen </a:t>
            </a:r>
            <a:r>
              <a:rPr lang="de-AT" dirty="0"/>
              <a:t>(Wohn-/Arbeitsort)</a:t>
            </a:r>
          </a:p>
          <a:p>
            <a:pPr lvl="1"/>
            <a:r>
              <a:rPr lang="de-AT" dirty="0">
                <a:sym typeface="Wingdings" panose="05000000000000000000" pitchFamily="2" charset="2"/>
              </a:rPr>
              <a:t> </a:t>
            </a:r>
            <a:r>
              <a:rPr lang="de-AT" dirty="0"/>
              <a:t>AMDC: Kontaktaufnahme an deren </a:t>
            </a:r>
            <a:r>
              <a:rPr lang="de-AT" b="1" dirty="0"/>
              <a:t>Starttag 1.7.2022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9A8AA4-985D-8751-8D2D-337274A38B34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pPr>
              <a:defRPr/>
            </a:pPr>
            <a:r>
              <a:rPr lang="de-DE" noProof="0"/>
              <a:t>1.4.2025</a:t>
            </a:r>
            <a:endParaRPr lang="de-AT" noProof="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616125-9ABD-A164-9B05-83DAD47BF15D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pPr>
              <a:defRPr/>
            </a:pPr>
            <a:r>
              <a:rPr lang="de-DE" noProof="0"/>
              <a:t>Webinar "RDM in Austria"</a:t>
            </a:r>
            <a:endParaRPr lang="de-AT" noProof="0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0E10A70-BE84-5DC0-E3E0-A3C847C0106E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pPr>
              <a:defRPr/>
            </a:pPr>
            <a:fld id="{F0A1BE37-8BEE-41D2-8357-D273E888057B}" type="slidenum">
              <a:rPr lang="de-AT" noProof="0" smtClean="0"/>
              <a:pPr>
                <a:defRPr/>
              </a:pPr>
              <a:t>2</a:t>
            </a:fld>
            <a:endParaRPr lang="de-AT" noProof="0" dirty="0"/>
          </a:p>
        </p:txBody>
      </p:sp>
    </p:spTree>
    <p:extLst>
      <p:ext uri="{BB962C8B-B14F-4D97-AF65-F5344CB8AC3E}">
        <p14:creationId xmlns:p14="http://schemas.microsoft.com/office/powerpoint/2010/main" val="28212055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7B84B2-B987-D348-8EBA-18F1406A67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B0436F-C7A2-DA00-8E6C-E550FFCB76B0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/>
          <a:p>
            <a:r>
              <a:rPr lang="de-AT" dirty="0"/>
              <a:t>Was ist die Aufgabe?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2585FE-9609-8B92-6991-0932CB033245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39734" y="1268760"/>
            <a:ext cx="11852266" cy="5048128"/>
          </a:xfrm>
          <a:noFill/>
        </p:spPr>
        <p:txBody>
          <a:bodyPr/>
          <a:lstStyle/>
          <a:p>
            <a:pPr marL="0" indent="0">
              <a:buNone/>
            </a:pPr>
            <a:r>
              <a:rPr lang="de-AT" b="1" u="sng" dirty="0"/>
              <a:t>Zwei zentrale Forschungsfragen</a:t>
            </a:r>
          </a:p>
          <a:p>
            <a:r>
              <a:rPr lang="de-AT" dirty="0"/>
              <a:t>Wie gut sind Menschen an Wohn- und Zielorten (Arbeitsplätzen &amp; Schulen) mit Linien-ÖV versorgt?</a:t>
            </a:r>
          </a:p>
          <a:p>
            <a:r>
              <a:rPr lang="de-AT" dirty="0"/>
              <a:t>Welcher Aufwand mit bedarfsgerechtem ÖV ist für jene Personen abseits der Linien-ÖV-Versorgung erforderlich?</a:t>
            </a:r>
          </a:p>
          <a:p>
            <a:pPr marL="0" indent="0">
              <a:buNone/>
            </a:pPr>
            <a:r>
              <a:rPr lang="de-AT" b="1" u="sng" dirty="0"/>
              <a:t>Lösung im AMDC</a:t>
            </a:r>
          </a:p>
          <a:p>
            <a:r>
              <a:rPr lang="de-AT" dirty="0"/>
              <a:t>Personendaten (Beschäftigte, Lehrlinge, </a:t>
            </a:r>
            <a:r>
              <a:rPr lang="de-AT" dirty="0" err="1"/>
              <a:t>Schüler:innen</a:t>
            </a:r>
            <a:r>
              <a:rPr lang="de-AT" dirty="0"/>
              <a:t>)</a:t>
            </a:r>
          </a:p>
          <a:p>
            <a:r>
              <a:rPr lang="de-AT" dirty="0"/>
              <a:t>Wohn- und Arbeits-/Ausbildungsorte auf Hektometer-Raster</a:t>
            </a:r>
          </a:p>
          <a:p>
            <a:r>
              <a:rPr lang="de-AT" dirty="0"/>
              <a:t>Importierte ÖV-Güteklassen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9379E2-88D4-4D7B-FC49-B991E15DE3EA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pPr>
              <a:defRPr/>
            </a:pPr>
            <a:r>
              <a:rPr lang="de-DE" noProof="0"/>
              <a:t>1.4.2025</a:t>
            </a:r>
            <a:endParaRPr lang="de-AT" noProof="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8FBA6A-6E15-5244-805F-897E17823BB9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pPr>
              <a:defRPr/>
            </a:pPr>
            <a:r>
              <a:rPr lang="de-DE" noProof="0"/>
              <a:t>Webinar "RDM in Austria"</a:t>
            </a:r>
            <a:endParaRPr lang="de-AT" noProof="0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96D95CB-0A26-FF26-ED99-B90A71852437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pPr>
              <a:defRPr/>
            </a:pPr>
            <a:fld id="{F0A1BE37-8BEE-41D2-8357-D273E888057B}" type="slidenum">
              <a:rPr lang="de-AT" noProof="0" smtClean="0"/>
              <a:pPr>
                <a:defRPr/>
              </a:pPr>
              <a:t>3</a:t>
            </a:fld>
            <a:endParaRPr lang="de-AT" noProof="0" dirty="0"/>
          </a:p>
        </p:txBody>
      </p:sp>
    </p:spTree>
    <p:extLst>
      <p:ext uri="{BB962C8B-B14F-4D97-AF65-F5344CB8AC3E}">
        <p14:creationId xmlns:p14="http://schemas.microsoft.com/office/powerpoint/2010/main" val="26408033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D89B75-1BFE-4A10-A2E4-9FD5CCAC8CE9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/>
          <a:p>
            <a:r>
              <a:rPr lang="de-AT" sz="3400" dirty="0"/>
              <a:t>Was sind Haltestellenkategorien &amp; ÖV-Güteklassen?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396E1AA-0F9A-48AE-9D21-4B1545537B1B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pPr>
              <a:defRPr/>
            </a:pPr>
            <a:r>
              <a:rPr lang="de-DE" noProof="0"/>
              <a:t>1.4.2025</a:t>
            </a:r>
            <a:endParaRPr lang="de-AT" noProof="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334B3C-48C9-478A-8CDD-72F9CC69BAB4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pPr>
              <a:defRPr/>
            </a:pPr>
            <a:r>
              <a:rPr lang="de-DE" noProof="0"/>
              <a:t>Webinar "RDM in Austria"</a:t>
            </a:r>
            <a:endParaRPr lang="de-AT" noProof="0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D546322-D4C5-5924-B3C7-BD6CAFBD52C6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pPr>
              <a:defRPr/>
            </a:pPr>
            <a:fld id="{F0A1BE37-8BEE-41D2-8357-D273E888057B}" type="slidenum">
              <a:rPr lang="de-AT" noProof="0" smtClean="0"/>
              <a:pPr>
                <a:defRPr/>
              </a:pPr>
              <a:t>4</a:t>
            </a:fld>
            <a:endParaRPr lang="de-AT" noProof="0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AC46FED-7AF5-4CBF-123A-86AFF3F014A1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39726" y="854819"/>
            <a:ext cx="11755292" cy="722312"/>
          </a:xfrm>
        </p:spPr>
        <p:txBody>
          <a:bodyPr/>
          <a:lstStyle/>
          <a:p>
            <a:pPr marL="0" indent="0">
              <a:buNone/>
            </a:pPr>
            <a:r>
              <a:rPr lang="de-AT" sz="2000" b="1" dirty="0">
                <a:sym typeface="Wingdings" panose="05000000000000000000" pitchFamily="2" charset="2"/>
              </a:rPr>
              <a:t> </a:t>
            </a:r>
            <a:r>
              <a:rPr lang="de-AT" sz="2000" b="1" dirty="0"/>
              <a:t>Bundesweite Definition durch ÖROK – Österr. Raumordnungskonferenz</a:t>
            </a:r>
            <a:br>
              <a:rPr lang="de-AT" sz="2000" b="1" dirty="0"/>
            </a:br>
            <a:r>
              <a:rPr lang="de-AT" sz="2000" b="1" dirty="0">
                <a:sym typeface="Wingdings" panose="05000000000000000000" pitchFamily="2" charset="2"/>
              </a:rPr>
              <a:t> </a:t>
            </a:r>
            <a:r>
              <a:rPr lang="de-AT" sz="2000" b="1" dirty="0"/>
              <a:t>Jährliche Berechnung durch </a:t>
            </a:r>
            <a:r>
              <a:rPr lang="de-AT" sz="2000" b="1" dirty="0" err="1"/>
              <a:t>AustriaTech</a:t>
            </a:r>
            <a:r>
              <a:rPr lang="de-AT" sz="2000" b="1" dirty="0"/>
              <a:t> für Werktag mit Schule und Werktag in den Ferien</a:t>
            </a:r>
          </a:p>
        </p:txBody>
      </p:sp>
      <p:pic>
        <p:nvPicPr>
          <p:cNvPr id="8" name="Grafik 6">
            <a:extLst>
              <a:ext uri="{FF2B5EF4-FFF2-40B4-BE49-F238E27FC236}">
                <a16:creationId xmlns:a16="http://schemas.microsoft.com/office/drawing/2014/main" id="{73165789-B95E-311F-0BF2-A77D80A2D69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3013787"/>
            <a:ext cx="6102226" cy="3544725"/>
          </a:xfrm>
          <a:prstGeom prst="rect">
            <a:avLst/>
          </a:prstGeom>
        </p:spPr>
      </p:pic>
      <p:pic>
        <p:nvPicPr>
          <p:cNvPr id="9" name="Inhaltsplatzhalter 7">
            <a:extLst>
              <a:ext uri="{FF2B5EF4-FFF2-40B4-BE49-F238E27FC236}">
                <a16:creationId xmlns:a16="http://schemas.microsoft.com/office/drawing/2014/main" id="{DB133AB3-B3D1-177F-3501-61C67D6A5EB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018245" y="2970072"/>
            <a:ext cx="6173755" cy="28419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28A3270C-A2AB-87D5-DC1B-B13E815D4848}"/>
              </a:ext>
            </a:extLst>
          </p:cNvPr>
          <p:cNvSpPr txBox="1">
            <a:spLocks/>
          </p:cNvSpPr>
          <p:nvPr/>
        </p:nvSpPr>
        <p:spPr bwMode="auto">
          <a:xfrm>
            <a:off x="728110" y="1664950"/>
            <a:ext cx="4187103" cy="1303809"/>
          </a:xfrm>
          <a:prstGeom prst="rect">
            <a:avLst/>
          </a:prstGeom>
          <a:solidFill>
            <a:srgbClr val="FF3399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vert="horz" wrap="square" lIns="36000" tIns="36000" rIns="36000" bIns="36000" numCol="1" anchor="t" anchorCtr="0" compatLnSpc="1">
            <a:prstTxWarp prst="textNoShape">
              <a:avLst/>
            </a:prstTxWarp>
            <a:spAutoFit/>
          </a:bodyPr>
          <a:lstStyle>
            <a:defPPr>
              <a:defRPr lang="de-DE"/>
            </a:defPPr>
            <a:lvl1pPr marL="0" indent="0" defTabSz="514350">
              <a:buClr>
                <a:srgbClr val="006699"/>
              </a:buClr>
              <a:buSzPct val="110000"/>
              <a:buFont typeface="Arial" panose="020B0604020202020204" pitchFamily="34" charset="0"/>
              <a:buNone/>
              <a:defRPr sz="2000" b="1">
                <a:solidFill>
                  <a:schemeClr val="bg1"/>
                </a:solidFill>
                <a:cs typeface="Times New Roman" pitchFamily="18" charset="0"/>
              </a:defRPr>
            </a:lvl1pPr>
            <a:lvl2pPr marL="432000" indent="-216000" defTabSz="51435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400"/>
            </a:lvl2pPr>
            <a:lvl3pPr marL="648000" indent="-216000" defTabSz="51435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000"/>
            </a:lvl3pPr>
            <a:lvl4pPr marL="864000" indent="-216000" defTabSz="51435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800"/>
            </a:lvl4pPr>
            <a:lvl5pPr marL="1080000" indent="-216000" defTabSz="51435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600"/>
            </a:lvl5pPr>
            <a:lvl6pPr marL="1414463" indent="-128588" defTabSz="514350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>
                <a:latin typeface="+mn-lt"/>
                <a:cs typeface="+mn-cs"/>
              </a:defRPr>
            </a:lvl6pPr>
            <a:lvl7pPr marL="1671638" indent="-128588" defTabSz="514350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>
                <a:latin typeface="+mn-lt"/>
                <a:cs typeface="+mn-cs"/>
              </a:defRPr>
            </a:lvl7pPr>
            <a:lvl8pPr marL="1928813" indent="-128588" defTabSz="514350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>
                <a:latin typeface="+mn-lt"/>
                <a:cs typeface="+mn-cs"/>
              </a:defRPr>
            </a:lvl8pPr>
            <a:lvl9pPr marL="2185988" indent="-128588" defTabSz="514350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>
                <a:latin typeface="+mn-lt"/>
                <a:cs typeface="+mn-cs"/>
              </a:defRPr>
            </a:lvl9pPr>
          </a:lstStyle>
          <a:p>
            <a:pPr>
              <a:buClrTx/>
            </a:pPr>
            <a:r>
              <a:rPr lang="de-DE" altLang="de-DE" dirty="0"/>
              <a:t>Qualitätsmerkmal des </a:t>
            </a:r>
            <a:r>
              <a:rPr lang="de-DE" altLang="de-DE" u="sng" dirty="0"/>
              <a:t>punktuellen Angebots an </a:t>
            </a:r>
            <a:r>
              <a:rPr lang="de-DE" altLang="de-DE" u="sng" dirty="0" err="1"/>
              <a:t>Hst</a:t>
            </a:r>
            <a:r>
              <a:rPr lang="de-DE" altLang="de-DE" u="sng" dirty="0"/>
              <a:t>.</a:t>
            </a:r>
            <a:r>
              <a:rPr lang="de-DE" altLang="de-DE" dirty="0"/>
              <a:t> aus</a:t>
            </a:r>
          </a:p>
          <a:p>
            <a:pPr marL="342900" indent="-342900">
              <a:buClrTx/>
              <a:buFont typeface="Arial" panose="020B0604020202020204" pitchFamily="34" charset="0"/>
              <a:buChar char="•"/>
            </a:pPr>
            <a:r>
              <a:rPr lang="de-DE" altLang="de-DE" dirty="0"/>
              <a:t>Art des Verkehrsmittels und</a:t>
            </a:r>
          </a:p>
          <a:p>
            <a:pPr marL="342900" indent="-342900">
              <a:buClrTx/>
              <a:buFont typeface="Arial" panose="020B0604020202020204" pitchFamily="34" charset="0"/>
              <a:buChar char="•"/>
            </a:pPr>
            <a:r>
              <a:rPr lang="de-DE" altLang="de-DE" dirty="0"/>
              <a:t>Durchschnittlichem Intervall</a:t>
            </a:r>
            <a:endParaRPr lang="en-US" altLang="de-DE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7B30955-5595-8ED0-66D6-7537CE4B5E29}"/>
              </a:ext>
            </a:extLst>
          </p:cNvPr>
          <p:cNvSpPr txBox="1">
            <a:spLocks/>
          </p:cNvSpPr>
          <p:nvPr/>
        </p:nvSpPr>
        <p:spPr bwMode="auto">
          <a:xfrm>
            <a:off x="6779711" y="1664950"/>
            <a:ext cx="4790248" cy="1303809"/>
          </a:xfrm>
          <a:prstGeom prst="rect">
            <a:avLst/>
          </a:prstGeom>
          <a:solidFill>
            <a:srgbClr val="FF3399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vert="horz" wrap="square" lIns="36000" tIns="36000" rIns="36000" bIns="36000" numCol="1" anchor="t" anchorCtr="0" compatLnSpc="1">
            <a:prstTxWarp prst="textNoShape">
              <a:avLst/>
            </a:prstTxWarp>
            <a:spAutoFit/>
          </a:bodyPr>
          <a:lstStyle>
            <a:defPPr>
              <a:defRPr lang="de-DE"/>
            </a:defPPr>
            <a:lvl1pPr marL="0" indent="0" defTabSz="514350">
              <a:buClr>
                <a:srgbClr val="006699"/>
              </a:buClr>
              <a:buSzPct val="110000"/>
              <a:buFont typeface="Arial" panose="020B0604020202020204" pitchFamily="34" charset="0"/>
              <a:buNone/>
              <a:defRPr sz="2000" b="1">
                <a:solidFill>
                  <a:schemeClr val="bg1"/>
                </a:solidFill>
                <a:cs typeface="Times New Roman" pitchFamily="18" charset="0"/>
              </a:defRPr>
            </a:lvl1pPr>
            <a:lvl2pPr marL="432000" indent="-216000" defTabSz="51435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400"/>
            </a:lvl2pPr>
            <a:lvl3pPr marL="648000" indent="-216000" defTabSz="51435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000"/>
            </a:lvl3pPr>
            <a:lvl4pPr marL="864000" indent="-216000" defTabSz="51435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800"/>
            </a:lvl4pPr>
            <a:lvl5pPr marL="1080000" indent="-216000" defTabSz="51435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600"/>
            </a:lvl5pPr>
            <a:lvl6pPr marL="1414463" indent="-128588" defTabSz="514350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>
                <a:latin typeface="+mn-lt"/>
                <a:cs typeface="+mn-cs"/>
              </a:defRPr>
            </a:lvl6pPr>
            <a:lvl7pPr marL="1671638" indent="-128588" defTabSz="514350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>
                <a:latin typeface="+mn-lt"/>
                <a:cs typeface="+mn-cs"/>
              </a:defRPr>
            </a:lvl7pPr>
            <a:lvl8pPr marL="1928813" indent="-128588" defTabSz="514350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>
                <a:latin typeface="+mn-lt"/>
                <a:cs typeface="+mn-cs"/>
              </a:defRPr>
            </a:lvl8pPr>
            <a:lvl9pPr marL="2185988" indent="-128588" defTabSz="514350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>
                <a:latin typeface="+mn-lt"/>
                <a:cs typeface="+mn-cs"/>
              </a:defRPr>
            </a:lvl9pPr>
          </a:lstStyle>
          <a:p>
            <a:pPr>
              <a:buClrTx/>
            </a:pPr>
            <a:r>
              <a:rPr lang="de-DE" altLang="de-DE" dirty="0"/>
              <a:t>Qualitätsmerkmal der</a:t>
            </a:r>
            <a:br>
              <a:rPr lang="de-DE" altLang="de-DE" dirty="0"/>
            </a:br>
            <a:r>
              <a:rPr lang="de-DE" altLang="de-DE" u="sng" dirty="0"/>
              <a:t>flächigen ÖV-Versorgung um </a:t>
            </a:r>
            <a:r>
              <a:rPr lang="de-DE" altLang="de-DE" u="sng" dirty="0" err="1"/>
              <a:t>Hst</a:t>
            </a:r>
            <a:r>
              <a:rPr lang="de-DE" altLang="de-DE" u="sng" dirty="0"/>
              <a:t>.</a:t>
            </a:r>
            <a:r>
              <a:rPr lang="de-DE" altLang="de-DE" dirty="0"/>
              <a:t> aus</a:t>
            </a:r>
          </a:p>
          <a:p>
            <a:pPr marL="342900" indent="-342900">
              <a:buClrTx/>
              <a:buFont typeface="Arial" panose="020B0604020202020204" pitchFamily="34" charset="0"/>
              <a:buChar char="•"/>
            </a:pPr>
            <a:r>
              <a:rPr lang="de-DE" altLang="de-DE" dirty="0"/>
              <a:t>Haltestellenkategorie und</a:t>
            </a:r>
          </a:p>
          <a:p>
            <a:pPr marL="342900" indent="-342900">
              <a:buClrTx/>
              <a:buFont typeface="Arial" panose="020B0604020202020204" pitchFamily="34" charset="0"/>
              <a:buChar char="•"/>
            </a:pPr>
            <a:r>
              <a:rPr lang="de-DE" altLang="de-DE" dirty="0"/>
              <a:t>Wegentfernung zur Haltestelle</a:t>
            </a:r>
            <a:endParaRPr lang="en-US" altLang="de-DE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C1D14DF-FC8D-5349-0A98-34E1CA47CCB9}"/>
              </a:ext>
            </a:extLst>
          </p:cNvPr>
          <p:cNvSpPr txBox="1"/>
          <p:nvPr/>
        </p:nvSpPr>
        <p:spPr>
          <a:xfrm>
            <a:off x="10446806" y="6215027"/>
            <a:ext cx="168828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de-AT" sz="1100" dirty="0"/>
              <a:t>Quelle: </a:t>
            </a:r>
            <a:r>
              <a:rPr lang="de-AT" sz="1100" dirty="0" err="1"/>
              <a:t>Hiess</a:t>
            </a:r>
            <a:r>
              <a:rPr lang="de-AT" sz="1100" dirty="0"/>
              <a:t>, H. (2017)</a:t>
            </a:r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3C2D6DFA-0036-2B24-0288-EC1D85F77434}"/>
              </a:ext>
            </a:extLst>
          </p:cNvPr>
          <p:cNvSpPr/>
          <p:nvPr/>
        </p:nvSpPr>
        <p:spPr>
          <a:xfrm>
            <a:off x="4125193" y="4561610"/>
            <a:ext cx="2712027" cy="915329"/>
          </a:xfrm>
          <a:custGeom>
            <a:avLst/>
            <a:gdLst>
              <a:gd name="connsiteX0" fmla="*/ 0 w 2712027"/>
              <a:gd name="connsiteY0" fmla="*/ 748145 h 915329"/>
              <a:gd name="connsiteX1" fmla="*/ 1620982 w 2712027"/>
              <a:gd name="connsiteY1" fmla="*/ 862445 h 915329"/>
              <a:gd name="connsiteX2" fmla="*/ 2712027 w 2712027"/>
              <a:gd name="connsiteY2" fmla="*/ 0 h 915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712027" h="915329">
                <a:moveTo>
                  <a:pt x="0" y="748145"/>
                </a:moveTo>
                <a:cubicBezTo>
                  <a:pt x="584488" y="867640"/>
                  <a:pt x="1168977" y="987136"/>
                  <a:pt x="1620982" y="862445"/>
                </a:cubicBezTo>
                <a:cubicBezTo>
                  <a:pt x="2072987" y="737754"/>
                  <a:pt x="2392507" y="368877"/>
                  <a:pt x="2712027" y="0"/>
                </a:cubicBezTo>
              </a:path>
            </a:pathLst>
          </a:custGeom>
          <a:noFill/>
          <a:ln w="76200">
            <a:solidFill>
              <a:srgbClr val="FF3399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4AB4980-BAF7-EFF4-1B3A-2C491B112BA3}"/>
              </a:ext>
            </a:extLst>
          </p:cNvPr>
          <p:cNvSpPr/>
          <p:nvPr/>
        </p:nvSpPr>
        <p:spPr>
          <a:xfrm>
            <a:off x="93518" y="4405745"/>
            <a:ext cx="1409700" cy="2067791"/>
          </a:xfrm>
          <a:prstGeom prst="rect">
            <a:avLst/>
          </a:prstGeom>
          <a:noFill/>
          <a:ln w="76200">
            <a:solidFill>
              <a:srgbClr val="FF339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F17C0DA-97A6-0FB8-82A3-232C4AA7BDA8}"/>
              </a:ext>
            </a:extLst>
          </p:cNvPr>
          <p:cNvSpPr/>
          <p:nvPr/>
        </p:nvSpPr>
        <p:spPr>
          <a:xfrm>
            <a:off x="1503218" y="3498272"/>
            <a:ext cx="4513118" cy="928255"/>
          </a:xfrm>
          <a:prstGeom prst="rect">
            <a:avLst/>
          </a:prstGeom>
          <a:noFill/>
          <a:ln w="76200">
            <a:solidFill>
              <a:srgbClr val="FF339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B92E2C8-1A26-B2D3-9B94-29F224F308DF}"/>
              </a:ext>
            </a:extLst>
          </p:cNvPr>
          <p:cNvSpPr/>
          <p:nvPr/>
        </p:nvSpPr>
        <p:spPr>
          <a:xfrm>
            <a:off x="6095999" y="3619499"/>
            <a:ext cx="1070263" cy="2095501"/>
          </a:xfrm>
          <a:prstGeom prst="rect">
            <a:avLst/>
          </a:prstGeom>
          <a:noFill/>
          <a:ln w="76200">
            <a:solidFill>
              <a:srgbClr val="FF339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1EE9537-3480-D6D0-BC9E-131DA32A759B}"/>
              </a:ext>
            </a:extLst>
          </p:cNvPr>
          <p:cNvSpPr/>
          <p:nvPr/>
        </p:nvSpPr>
        <p:spPr>
          <a:xfrm>
            <a:off x="7138554" y="3345873"/>
            <a:ext cx="4956464" cy="263236"/>
          </a:xfrm>
          <a:prstGeom prst="rect">
            <a:avLst/>
          </a:prstGeom>
          <a:noFill/>
          <a:ln w="76200">
            <a:solidFill>
              <a:srgbClr val="FF339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40504295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11" grpId="0" animBg="1"/>
      <p:bldP spid="14" grpId="0" animBg="1"/>
      <p:bldP spid="15" grpId="0" animBg="1"/>
      <p:bldP spid="16" grpId="0" animBg="1"/>
      <p:bldP spid="17" grpId="0" animBg="1"/>
      <p:bldP spid="1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B2F179-BAB4-7A0E-AE27-9F78A10207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sz="3400" dirty="0"/>
              <a:t>Was sind Haltestellenkategorien &amp; ÖV-Güteklassen?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57CDB4-A6F0-ADCF-318D-5B0DA5B9A96F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BF8D80F-20CE-1122-18DB-A6ACBAF06124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pPr>
              <a:defRPr/>
            </a:pPr>
            <a:r>
              <a:rPr lang="de-DE" noProof="0"/>
              <a:t>1.4.2025</a:t>
            </a:r>
            <a:endParaRPr lang="de-AT" noProof="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BB3227-6388-F463-0460-5A5013B7575E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pPr>
              <a:defRPr/>
            </a:pPr>
            <a:r>
              <a:rPr lang="de-DE" noProof="0"/>
              <a:t>Webinar "RDM in Austria"</a:t>
            </a:r>
            <a:endParaRPr lang="de-AT" noProof="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335332-4ABD-8A56-D4E9-3A4059F7C2C0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pPr>
              <a:defRPr/>
            </a:pPr>
            <a:fld id="{F0A1BE37-8BEE-41D2-8357-D273E888057B}" type="slidenum">
              <a:rPr lang="de-AT" noProof="0" smtClean="0"/>
              <a:pPr>
                <a:defRPr/>
              </a:pPr>
              <a:t>5</a:t>
            </a:fld>
            <a:endParaRPr lang="de-AT" noProof="0" dirty="0"/>
          </a:p>
        </p:txBody>
      </p:sp>
      <p:pic>
        <p:nvPicPr>
          <p:cNvPr id="7" name="Inhaltsplatzhalter 31">
            <a:extLst>
              <a:ext uri="{FF2B5EF4-FFF2-40B4-BE49-F238E27FC236}">
                <a16:creationId xmlns:a16="http://schemas.microsoft.com/office/drawing/2014/main" id="{D23322C7-D2D6-CDCB-D1D0-72705F601C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798409" y="774000"/>
            <a:ext cx="8595181" cy="608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81110533-878B-71E9-ECC3-F09A4D555753}"/>
              </a:ext>
            </a:extLst>
          </p:cNvPr>
          <p:cNvSpPr txBox="1">
            <a:spLocks/>
          </p:cNvSpPr>
          <p:nvPr/>
        </p:nvSpPr>
        <p:spPr bwMode="auto">
          <a:xfrm>
            <a:off x="5664551" y="4574004"/>
            <a:ext cx="800551" cy="380480"/>
          </a:xfrm>
          <a:prstGeom prst="rect">
            <a:avLst/>
          </a:prstGeom>
          <a:solidFill>
            <a:srgbClr val="FF3399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vert="horz" wrap="square" lIns="36000" tIns="36000" rIns="36000" bIns="36000" numCol="1" anchor="t" anchorCtr="0" compatLnSpc="1">
            <a:prstTxWarp prst="textNoShape">
              <a:avLst/>
            </a:prstTxWarp>
            <a:spAutoFit/>
          </a:bodyPr>
          <a:lstStyle>
            <a:defPPr>
              <a:defRPr lang="de-DE"/>
            </a:defPPr>
            <a:lvl1pPr marL="0" indent="0" defTabSz="514350">
              <a:buClr>
                <a:srgbClr val="006699"/>
              </a:buClr>
              <a:buSzPct val="110000"/>
              <a:buFont typeface="Arial" panose="020B0604020202020204" pitchFamily="34" charset="0"/>
              <a:buNone/>
              <a:defRPr sz="2000" b="1">
                <a:solidFill>
                  <a:schemeClr val="bg1"/>
                </a:solidFill>
                <a:cs typeface="Times New Roman" pitchFamily="18" charset="0"/>
              </a:defRPr>
            </a:lvl1pPr>
            <a:lvl2pPr marL="432000" indent="-216000" defTabSz="51435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400"/>
            </a:lvl2pPr>
            <a:lvl3pPr marL="648000" indent="-216000" defTabSz="51435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000"/>
            </a:lvl3pPr>
            <a:lvl4pPr marL="864000" indent="-216000" defTabSz="51435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800"/>
            </a:lvl4pPr>
            <a:lvl5pPr marL="1080000" indent="-216000" defTabSz="51435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600"/>
            </a:lvl5pPr>
            <a:lvl6pPr marL="1414463" indent="-128588" defTabSz="514350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>
                <a:latin typeface="+mn-lt"/>
                <a:cs typeface="+mn-cs"/>
              </a:defRPr>
            </a:lvl6pPr>
            <a:lvl7pPr marL="1671638" indent="-128588" defTabSz="514350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>
                <a:latin typeface="+mn-lt"/>
                <a:cs typeface="+mn-cs"/>
              </a:defRPr>
            </a:lvl7pPr>
            <a:lvl8pPr marL="1928813" indent="-128588" defTabSz="514350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>
                <a:latin typeface="+mn-lt"/>
                <a:cs typeface="+mn-cs"/>
              </a:defRPr>
            </a:lvl8pPr>
            <a:lvl9pPr marL="2185988" indent="-128588" defTabSz="514350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>
                <a:latin typeface="+mn-lt"/>
                <a:cs typeface="+mn-cs"/>
              </a:defRPr>
            </a:lvl9pPr>
          </a:lstStyle>
          <a:p>
            <a:pPr algn="ctr">
              <a:buClrTx/>
            </a:pPr>
            <a:r>
              <a:rPr lang="de-DE" altLang="de-DE" dirty="0" err="1"/>
              <a:t>Sooß</a:t>
            </a:r>
            <a:endParaRPr lang="en-US" altLang="de-DE" dirty="0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23E6B857-E66A-83B7-05C2-1800A6852AD5}"/>
              </a:ext>
            </a:extLst>
          </p:cNvPr>
          <p:cNvSpPr/>
          <p:nvPr/>
        </p:nvSpPr>
        <p:spPr>
          <a:xfrm>
            <a:off x="3990905" y="4478480"/>
            <a:ext cx="1518977" cy="559121"/>
          </a:xfrm>
          <a:prstGeom prst="ellipse">
            <a:avLst/>
          </a:prstGeom>
          <a:noFill/>
          <a:ln w="76200">
            <a:solidFill>
              <a:srgbClr val="FF339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2B386664-9226-02C2-451E-41155638F657}"/>
              </a:ext>
            </a:extLst>
          </p:cNvPr>
          <p:cNvCxnSpPr>
            <a:cxnSpLocks/>
          </p:cNvCxnSpPr>
          <p:nvPr/>
        </p:nvCxnSpPr>
        <p:spPr>
          <a:xfrm>
            <a:off x="5860473" y="1891145"/>
            <a:ext cx="467591" cy="987137"/>
          </a:xfrm>
          <a:prstGeom prst="straightConnector1">
            <a:avLst/>
          </a:prstGeom>
          <a:noFill/>
          <a:ln w="76200">
            <a:solidFill>
              <a:srgbClr val="FF3399"/>
            </a:solidFill>
            <a:tailEnd type="triangle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C4139AC4-1F3B-A8AB-D2CD-E7434B4F605F}"/>
              </a:ext>
            </a:extLst>
          </p:cNvPr>
          <p:cNvSpPr txBox="1">
            <a:spLocks/>
          </p:cNvSpPr>
          <p:nvPr/>
        </p:nvSpPr>
        <p:spPr bwMode="auto">
          <a:xfrm>
            <a:off x="3606075" y="1548393"/>
            <a:ext cx="2320414" cy="380480"/>
          </a:xfrm>
          <a:prstGeom prst="rect">
            <a:avLst/>
          </a:prstGeom>
          <a:solidFill>
            <a:srgbClr val="FF3399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vert="horz" wrap="square" lIns="36000" tIns="36000" rIns="36000" bIns="36000" numCol="1" anchor="t" anchorCtr="0" compatLnSpc="1">
            <a:prstTxWarp prst="textNoShape">
              <a:avLst/>
            </a:prstTxWarp>
            <a:spAutoFit/>
          </a:bodyPr>
          <a:lstStyle>
            <a:defPPr>
              <a:defRPr lang="de-DE"/>
            </a:defPPr>
            <a:lvl1pPr marL="0" indent="0" defTabSz="514350">
              <a:buClr>
                <a:srgbClr val="006699"/>
              </a:buClr>
              <a:buSzPct val="110000"/>
              <a:buFont typeface="Arial" panose="020B0604020202020204" pitchFamily="34" charset="0"/>
              <a:buNone/>
              <a:defRPr sz="2000" b="1">
                <a:solidFill>
                  <a:schemeClr val="bg1"/>
                </a:solidFill>
                <a:cs typeface="Times New Roman" pitchFamily="18" charset="0"/>
              </a:defRPr>
            </a:lvl1pPr>
            <a:lvl2pPr marL="432000" indent="-216000" defTabSz="51435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400"/>
            </a:lvl2pPr>
            <a:lvl3pPr marL="648000" indent="-216000" defTabSz="51435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000"/>
            </a:lvl3pPr>
            <a:lvl4pPr marL="864000" indent="-216000" defTabSz="51435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800"/>
            </a:lvl4pPr>
            <a:lvl5pPr marL="1080000" indent="-216000" defTabSz="51435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600"/>
            </a:lvl5pPr>
            <a:lvl6pPr marL="1414463" indent="-128588" defTabSz="514350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>
                <a:latin typeface="+mn-lt"/>
                <a:cs typeface="+mn-cs"/>
              </a:defRPr>
            </a:lvl6pPr>
            <a:lvl7pPr marL="1671638" indent="-128588" defTabSz="514350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>
                <a:latin typeface="+mn-lt"/>
                <a:cs typeface="+mn-cs"/>
              </a:defRPr>
            </a:lvl7pPr>
            <a:lvl8pPr marL="1928813" indent="-128588" defTabSz="514350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>
                <a:latin typeface="+mn-lt"/>
                <a:cs typeface="+mn-cs"/>
              </a:defRPr>
            </a:lvl8pPr>
            <a:lvl9pPr marL="2185988" indent="-128588" defTabSz="514350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>
                <a:latin typeface="+mn-lt"/>
                <a:cs typeface="+mn-cs"/>
              </a:defRPr>
            </a:lvl9pPr>
          </a:lstStyle>
          <a:p>
            <a:pPr algn="ctr">
              <a:buClrTx/>
            </a:pPr>
            <a:r>
              <a:rPr lang="de-DE" altLang="de-DE" dirty="0"/>
              <a:t>Bahnhof Südbahn</a:t>
            </a:r>
            <a:endParaRPr lang="en-US" altLang="de-DE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658E5EA-F429-1BD6-B1A4-03881FAEDD81}"/>
              </a:ext>
            </a:extLst>
          </p:cNvPr>
          <p:cNvSpPr/>
          <p:nvPr/>
        </p:nvSpPr>
        <p:spPr>
          <a:xfrm>
            <a:off x="1931743" y="5015061"/>
            <a:ext cx="1480759" cy="282804"/>
          </a:xfrm>
          <a:prstGeom prst="rect">
            <a:avLst/>
          </a:prstGeom>
          <a:noFill/>
          <a:ln w="38100">
            <a:solidFill>
              <a:srgbClr val="FF339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C1C4498-2895-DC3A-79A7-5ABA52292E8F}"/>
              </a:ext>
            </a:extLst>
          </p:cNvPr>
          <p:cNvSpPr/>
          <p:nvPr/>
        </p:nvSpPr>
        <p:spPr>
          <a:xfrm>
            <a:off x="1933313" y="5544536"/>
            <a:ext cx="1480759" cy="282804"/>
          </a:xfrm>
          <a:prstGeom prst="rect">
            <a:avLst/>
          </a:prstGeom>
          <a:noFill/>
          <a:ln w="38100">
            <a:solidFill>
              <a:srgbClr val="FF339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D623E99-3150-BDC4-C38D-96CA6B244237}"/>
              </a:ext>
            </a:extLst>
          </p:cNvPr>
          <p:cNvSpPr/>
          <p:nvPr/>
        </p:nvSpPr>
        <p:spPr>
          <a:xfrm>
            <a:off x="1934883" y="6290827"/>
            <a:ext cx="1480759" cy="355070"/>
          </a:xfrm>
          <a:prstGeom prst="rect">
            <a:avLst/>
          </a:prstGeom>
          <a:noFill/>
          <a:ln w="38100">
            <a:solidFill>
              <a:srgbClr val="FF339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2260C882-6AD3-0018-6224-F27BA5F22A0B}"/>
              </a:ext>
            </a:extLst>
          </p:cNvPr>
          <p:cNvSpPr txBox="1">
            <a:spLocks/>
          </p:cNvSpPr>
          <p:nvPr/>
        </p:nvSpPr>
        <p:spPr bwMode="auto">
          <a:xfrm>
            <a:off x="6714063" y="5990960"/>
            <a:ext cx="1764919" cy="380480"/>
          </a:xfrm>
          <a:prstGeom prst="rect">
            <a:avLst/>
          </a:prstGeom>
          <a:solidFill>
            <a:srgbClr val="FF3399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vert="horz" wrap="square" lIns="36000" tIns="36000" rIns="36000" bIns="36000" numCol="1" anchor="t" anchorCtr="0" compatLnSpc="1">
            <a:prstTxWarp prst="textNoShape">
              <a:avLst/>
            </a:prstTxWarp>
            <a:spAutoFit/>
          </a:bodyPr>
          <a:lstStyle>
            <a:defPPr>
              <a:defRPr lang="de-DE"/>
            </a:defPPr>
            <a:lvl1pPr marL="0" indent="0" algn="ctr" defTabSz="514350">
              <a:buClrTx/>
              <a:buSzPct val="110000"/>
              <a:buFont typeface="Arial" panose="020B0604020202020204" pitchFamily="34" charset="0"/>
              <a:buNone/>
              <a:defRPr sz="2000" b="1">
                <a:solidFill>
                  <a:schemeClr val="bg1"/>
                </a:solidFill>
                <a:cs typeface="Times New Roman" pitchFamily="18" charset="0"/>
              </a:defRPr>
            </a:lvl1pPr>
            <a:lvl2pPr marL="432000" indent="-216000" defTabSz="51435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400"/>
            </a:lvl2pPr>
            <a:lvl3pPr marL="648000" indent="-216000" defTabSz="51435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000"/>
            </a:lvl3pPr>
            <a:lvl4pPr marL="864000" indent="-216000" defTabSz="51435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800"/>
            </a:lvl4pPr>
            <a:lvl5pPr marL="1080000" indent="-216000" defTabSz="51435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600"/>
            </a:lvl5pPr>
            <a:lvl6pPr marL="1414463" indent="-128588" defTabSz="514350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>
                <a:latin typeface="+mn-lt"/>
                <a:cs typeface="+mn-cs"/>
              </a:defRPr>
            </a:lvl6pPr>
            <a:lvl7pPr marL="1671638" indent="-128588" defTabSz="514350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>
                <a:latin typeface="+mn-lt"/>
                <a:cs typeface="+mn-cs"/>
              </a:defRPr>
            </a:lvl7pPr>
            <a:lvl8pPr marL="1928813" indent="-128588" defTabSz="514350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>
                <a:latin typeface="+mn-lt"/>
                <a:cs typeface="+mn-cs"/>
              </a:defRPr>
            </a:lvl8pPr>
            <a:lvl9pPr marL="2185988" indent="-128588" defTabSz="514350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>
                <a:latin typeface="+mn-lt"/>
                <a:cs typeface="+mn-cs"/>
              </a:defRPr>
            </a:lvl9pPr>
          </a:lstStyle>
          <a:p>
            <a:r>
              <a:rPr lang="de-DE" altLang="de-DE"/>
              <a:t>Oeynhausen</a:t>
            </a:r>
            <a:endParaRPr lang="en-US" altLang="de-DE" dirty="0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2F6F26FF-4DE9-6BD5-EE92-D557F4499A0C}"/>
              </a:ext>
            </a:extLst>
          </p:cNvPr>
          <p:cNvSpPr/>
          <p:nvPr/>
        </p:nvSpPr>
        <p:spPr>
          <a:xfrm>
            <a:off x="6096000" y="5824360"/>
            <a:ext cx="540242" cy="719846"/>
          </a:xfrm>
          <a:prstGeom prst="ellipse">
            <a:avLst/>
          </a:prstGeom>
          <a:noFill/>
          <a:ln w="76200">
            <a:solidFill>
              <a:srgbClr val="FF339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8212511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1" grpId="0" animBg="1"/>
      <p:bldP spid="12" grpId="0" animBg="1"/>
      <p:bldP spid="13" grpId="0" animBg="1"/>
      <p:bldP spid="14" grpId="0" animBg="1"/>
      <p:bldP spid="19" grpId="0" animBg="1"/>
      <p:bldP spid="2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BB3227-6388-F463-0460-5A5013B7575E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pPr>
              <a:defRPr/>
            </a:pPr>
            <a:r>
              <a:rPr lang="de-DE" noProof="0" dirty="0"/>
              <a:t>Webinar "RDM in Austria"</a:t>
            </a:r>
            <a:endParaRPr lang="de-AT" noProof="0" dirty="0"/>
          </a:p>
        </p:txBody>
      </p:sp>
      <p:pic>
        <p:nvPicPr>
          <p:cNvPr id="8" name="Inhaltsplatzhalter 31">
            <a:extLst>
              <a:ext uri="{FF2B5EF4-FFF2-40B4-BE49-F238E27FC236}">
                <a16:creationId xmlns:a16="http://schemas.microsoft.com/office/drawing/2014/main" id="{4BD84BA2-D098-283A-EDC8-6F26360B569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798409" y="774000"/>
            <a:ext cx="8595180" cy="608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4B2F179-BAB4-7A0E-AE27-9F78A10207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sz="3400" dirty="0"/>
              <a:t>Was sind Haltestellenkategorien &amp; ÖV-Güteklassen?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57CDB4-A6F0-ADCF-318D-5B0DA5B9A96F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BF8D80F-20CE-1122-18DB-A6ACBAF06124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pPr>
              <a:defRPr/>
            </a:pPr>
            <a:r>
              <a:rPr lang="de-DE" noProof="0"/>
              <a:t>1.4.2025</a:t>
            </a:r>
            <a:endParaRPr lang="de-AT" noProof="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335332-4ABD-8A56-D4E9-3A4059F7C2C0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pPr>
              <a:defRPr/>
            </a:pPr>
            <a:fld id="{F0A1BE37-8BEE-41D2-8357-D273E888057B}" type="slidenum">
              <a:rPr lang="de-AT" noProof="0" smtClean="0"/>
              <a:pPr>
                <a:defRPr/>
              </a:pPr>
              <a:t>6</a:t>
            </a:fld>
            <a:endParaRPr lang="de-AT" noProof="0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6D941948-B1B1-2E6E-85EB-57EB16F37B7B}"/>
              </a:ext>
            </a:extLst>
          </p:cNvPr>
          <p:cNvSpPr txBox="1">
            <a:spLocks/>
          </p:cNvSpPr>
          <p:nvPr/>
        </p:nvSpPr>
        <p:spPr bwMode="auto">
          <a:xfrm>
            <a:off x="270594" y="872984"/>
            <a:ext cx="3241533" cy="1611586"/>
          </a:xfrm>
          <a:prstGeom prst="rect">
            <a:avLst/>
          </a:prstGeom>
          <a:solidFill>
            <a:srgbClr val="FF3399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vert="horz" wrap="square" lIns="36000" tIns="36000" rIns="36000" bIns="36000" numCol="1" anchor="t" anchorCtr="0" compatLnSpc="1">
            <a:prstTxWarp prst="textNoShape">
              <a:avLst/>
            </a:prstTxWarp>
            <a:spAutoFit/>
          </a:bodyPr>
          <a:lstStyle>
            <a:defPPr>
              <a:defRPr lang="de-DE"/>
            </a:defPPr>
            <a:lvl1pPr marL="0" indent="0" defTabSz="514350">
              <a:buClr>
                <a:srgbClr val="006699"/>
              </a:buClr>
              <a:buSzPct val="110000"/>
              <a:buFont typeface="Arial" panose="020B0604020202020204" pitchFamily="34" charset="0"/>
              <a:buNone/>
              <a:defRPr sz="2000" b="1">
                <a:solidFill>
                  <a:schemeClr val="bg1"/>
                </a:solidFill>
                <a:cs typeface="Times New Roman" pitchFamily="18" charset="0"/>
              </a:defRPr>
            </a:lvl1pPr>
            <a:lvl2pPr marL="432000" indent="-216000" defTabSz="51435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400"/>
            </a:lvl2pPr>
            <a:lvl3pPr marL="648000" indent="-216000" defTabSz="51435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000"/>
            </a:lvl3pPr>
            <a:lvl4pPr marL="864000" indent="-216000" defTabSz="51435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800"/>
            </a:lvl4pPr>
            <a:lvl5pPr marL="1080000" indent="-216000" defTabSz="51435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600"/>
            </a:lvl5pPr>
            <a:lvl6pPr marL="1414463" indent="-128588" defTabSz="514350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>
                <a:latin typeface="+mn-lt"/>
                <a:cs typeface="+mn-cs"/>
              </a:defRPr>
            </a:lvl6pPr>
            <a:lvl7pPr marL="1671638" indent="-128588" defTabSz="514350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>
                <a:latin typeface="+mn-lt"/>
                <a:cs typeface="+mn-cs"/>
              </a:defRPr>
            </a:lvl7pPr>
            <a:lvl8pPr marL="1928813" indent="-128588" defTabSz="514350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>
                <a:latin typeface="+mn-lt"/>
                <a:cs typeface="+mn-cs"/>
              </a:defRPr>
            </a:lvl8pPr>
            <a:lvl9pPr marL="2185988" indent="-128588" defTabSz="514350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>
                <a:latin typeface="+mn-lt"/>
                <a:cs typeface="+mn-cs"/>
              </a:defRPr>
            </a:lvl9pPr>
          </a:lstStyle>
          <a:p>
            <a:pPr marL="342900" indent="-342900">
              <a:buClrTx/>
              <a:buFont typeface="Arial" panose="020B0604020202020204" pitchFamily="34" charset="0"/>
              <a:buChar char="•"/>
            </a:pPr>
            <a:r>
              <a:rPr lang="de-DE" altLang="de-DE" dirty="0"/>
              <a:t>Auf Straßennetz </a:t>
            </a:r>
            <a:br>
              <a:rPr lang="de-DE" altLang="de-DE" dirty="0"/>
            </a:br>
            <a:r>
              <a:rPr lang="de-DE" altLang="de-DE" dirty="0"/>
              <a:t>geroutete Distanzen</a:t>
            </a:r>
            <a:br>
              <a:rPr lang="de-DE" altLang="de-DE" dirty="0"/>
            </a:br>
            <a:r>
              <a:rPr lang="de-DE" altLang="de-DE" dirty="0"/>
              <a:t>rund um Haltestellen</a:t>
            </a:r>
          </a:p>
          <a:p>
            <a:pPr marL="342900" indent="-342900">
              <a:buClrTx/>
              <a:buFont typeface="Arial" panose="020B0604020202020204" pitchFamily="34" charset="0"/>
              <a:buChar char="•"/>
            </a:pPr>
            <a:r>
              <a:rPr lang="de-DE" altLang="de-DE" dirty="0"/>
              <a:t>Höhere ÖV-Güteklasse</a:t>
            </a:r>
            <a:br>
              <a:rPr lang="de-DE" altLang="de-DE" dirty="0"/>
            </a:br>
            <a:r>
              <a:rPr lang="de-DE" altLang="de-DE" dirty="0"/>
              <a:t>sticht niedrigere</a:t>
            </a:r>
            <a:endParaRPr lang="en-US" altLang="de-DE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025F8598-95C6-3FE4-3A7A-6CB7F894FC6D}"/>
              </a:ext>
            </a:extLst>
          </p:cNvPr>
          <p:cNvSpPr txBox="1">
            <a:spLocks/>
          </p:cNvSpPr>
          <p:nvPr/>
        </p:nvSpPr>
        <p:spPr bwMode="auto">
          <a:xfrm>
            <a:off x="5664551" y="4574004"/>
            <a:ext cx="800551" cy="380480"/>
          </a:xfrm>
          <a:prstGeom prst="rect">
            <a:avLst/>
          </a:prstGeom>
          <a:solidFill>
            <a:srgbClr val="FF3399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vert="horz" wrap="square" lIns="36000" tIns="36000" rIns="36000" bIns="36000" numCol="1" anchor="t" anchorCtr="0" compatLnSpc="1">
            <a:prstTxWarp prst="textNoShape">
              <a:avLst/>
            </a:prstTxWarp>
            <a:spAutoFit/>
          </a:bodyPr>
          <a:lstStyle>
            <a:defPPr>
              <a:defRPr lang="de-DE"/>
            </a:defPPr>
            <a:lvl1pPr marL="0" indent="0" defTabSz="514350">
              <a:buClr>
                <a:srgbClr val="006699"/>
              </a:buClr>
              <a:buSzPct val="110000"/>
              <a:buFont typeface="Arial" panose="020B0604020202020204" pitchFamily="34" charset="0"/>
              <a:buNone/>
              <a:defRPr sz="2000" b="1">
                <a:solidFill>
                  <a:schemeClr val="bg1"/>
                </a:solidFill>
                <a:cs typeface="Times New Roman" pitchFamily="18" charset="0"/>
              </a:defRPr>
            </a:lvl1pPr>
            <a:lvl2pPr marL="432000" indent="-216000" defTabSz="51435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400"/>
            </a:lvl2pPr>
            <a:lvl3pPr marL="648000" indent="-216000" defTabSz="51435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000"/>
            </a:lvl3pPr>
            <a:lvl4pPr marL="864000" indent="-216000" defTabSz="51435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800"/>
            </a:lvl4pPr>
            <a:lvl5pPr marL="1080000" indent="-216000" defTabSz="51435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600"/>
            </a:lvl5pPr>
            <a:lvl6pPr marL="1414463" indent="-128588" defTabSz="514350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>
                <a:latin typeface="+mn-lt"/>
                <a:cs typeface="+mn-cs"/>
              </a:defRPr>
            </a:lvl6pPr>
            <a:lvl7pPr marL="1671638" indent="-128588" defTabSz="514350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>
                <a:latin typeface="+mn-lt"/>
                <a:cs typeface="+mn-cs"/>
              </a:defRPr>
            </a:lvl7pPr>
            <a:lvl8pPr marL="1928813" indent="-128588" defTabSz="514350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>
                <a:latin typeface="+mn-lt"/>
                <a:cs typeface="+mn-cs"/>
              </a:defRPr>
            </a:lvl8pPr>
            <a:lvl9pPr marL="2185988" indent="-128588" defTabSz="514350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>
                <a:latin typeface="+mn-lt"/>
                <a:cs typeface="+mn-cs"/>
              </a:defRPr>
            </a:lvl9pPr>
          </a:lstStyle>
          <a:p>
            <a:pPr algn="ctr">
              <a:buClrTx/>
            </a:pPr>
            <a:r>
              <a:rPr lang="de-DE" altLang="de-DE" dirty="0" err="1"/>
              <a:t>Sooß</a:t>
            </a:r>
            <a:endParaRPr lang="en-US" altLang="de-DE" dirty="0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C30B8B2F-2983-95FB-C625-CCCA6F61376E}"/>
              </a:ext>
            </a:extLst>
          </p:cNvPr>
          <p:cNvSpPr/>
          <p:nvPr/>
        </p:nvSpPr>
        <p:spPr>
          <a:xfrm>
            <a:off x="3990905" y="4478480"/>
            <a:ext cx="1518977" cy="559121"/>
          </a:xfrm>
          <a:prstGeom prst="ellipse">
            <a:avLst/>
          </a:prstGeom>
          <a:noFill/>
          <a:ln w="76200">
            <a:solidFill>
              <a:srgbClr val="FF339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A1B0741A-174C-6B37-DB86-588776E503EF}"/>
              </a:ext>
            </a:extLst>
          </p:cNvPr>
          <p:cNvCxnSpPr>
            <a:cxnSpLocks/>
          </p:cNvCxnSpPr>
          <p:nvPr/>
        </p:nvCxnSpPr>
        <p:spPr>
          <a:xfrm>
            <a:off x="5860473" y="1891145"/>
            <a:ext cx="467591" cy="987137"/>
          </a:xfrm>
          <a:prstGeom prst="straightConnector1">
            <a:avLst/>
          </a:prstGeom>
          <a:noFill/>
          <a:ln w="76200">
            <a:solidFill>
              <a:srgbClr val="FF3399"/>
            </a:solidFill>
            <a:tailEnd type="triangle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9A79EEB0-F995-3DF3-5DEE-91008DE3F322}"/>
              </a:ext>
            </a:extLst>
          </p:cNvPr>
          <p:cNvSpPr txBox="1">
            <a:spLocks/>
          </p:cNvSpPr>
          <p:nvPr/>
        </p:nvSpPr>
        <p:spPr bwMode="auto">
          <a:xfrm>
            <a:off x="3606075" y="1548393"/>
            <a:ext cx="2320414" cy="380480"/>
          </a:xfrm>
          <a:prstGeom prst="rect">
            <a:avLst/>
          </a:prstGeom>
          <a:solidFill>
            <a:srgbClr val="FF3399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vert="horz" wrap="square" lIns="36000" tIns="36000" rIns="36000" bIns="36000" numCol="1" anchor="t" anchorCtr="0" compatLnSpc="1">
            <a:prstTxWarp prst="textNoShape">
              <a:avLst/>
            </a:prstTxWarp>
            <a:spAutoFit/>
          </a:bodyPr>
          <a:lstStyle>
            <a:defPPr>
              <a:defRPr lang="de-DE"/>
            </a:defPPr>
            <a:lvl1pPr marL="0" indent="0" defTabSz="514350">
              <a:buClr>
                <a:srgbClr val="006699"/>
              </a:buClr>
              <a:buSzPct val="110000"/>
              <a:buFont typeface="Arial" panose="020B0604020202020204" pitchFamily="34" charset="0"/>
              <a:buNone/>
              <a:defRPr sz="2000" b="1">
                <a:solidFill>
                  <a:schemeClr val="bg1"/>
                </a:solidFill>
                <a:cs typeface="Times New Roman" pitchFamily="18" charset="0"/>
              </a:defRPr>
            </a:lvl1pPr>
            <a:lvl2pPr marL="432000" indent="-216000" defTabSz="51435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400"/>
            </a:lvl2pPr>
            <a:lvl3pPr marL="648000" indent="-216000" defTabSz="51435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000"/>
            </a:lvl3pPr>
            <a:lvl4pPr marL="864000" indent="-216000" defTabSz="51435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800"/>
            </a:lvl4pPr>
            <a:lvl5pPr marL="1080000" indent="-216000" defTabSz="51435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600"/>
            </a:lvl5pPr>
            <a:lvl6pPr marL="1414463" indent="-128588" defTabSz="514350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>
                <a:latin typeface="+mn-lt"/>
                <a:cs typeface="+mn-cs"/>
              </a:defRPr>
            </a:lvl6pPr>
            <a:lvl7pPr marL="1671638" indent="-128588" defTabSz="514350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>
                <a:latin typeface="+mn-lt"/>
                <a:cs typeface="+mn-cs"/>
              </a:defRPr>
            </a:lvl7pPr>
            <a:lvl8pPr marL="1928813" indent="-128588" defTabSz="514350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>
                <a:latin typeface="+mn-lt"/>
                <a:cs typeface="+mn-cs"/>
              </a:defRPr>
            </a:lvl8pPr>
            <a:lvl9pPr marL="2185988" indent="-128588" defTabSz="514350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>
                <a:latin typeface="+mn-lt"/>
                <a:cs typeface="+mn-cs"/>
              </a:defRPr>
            </a:lvl9pPr>
          </a:lstStyle>
          <a:p>
            <a:pPr algn="ctr">
              <a:buClrTx/>
            </a:pPr>
            <a:r>
              <a:rPr lang="de-DE" altLang="de-DE" dirty="0"/>
              <a:t>Bahnhof Südbahn</a:t>
            </a:r>
            <a:endParaRPr lang="en-US" altLang="de-DE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37F83EBF-2F27-0718-2217-9E43CCB26D6B}"/>
              </a:ext>
            </a:extLst>
          </p:cNvPr>
          <p:cNvSpPr txBox="1">
            <a:spLocks/>
          </p:cNvSpPr>
          <p:nvPr/>
        </p:nvSpPr>
        <p:spPr bwMode="auto">
          <a:xfrm>
            <a:off x="6714063" y="5990960"/>
            <a:ext cx="1764919" cy="380480"/>
          </a:xfrm>
          <a:prstGeom prst="rect">
            <a:avLst/>
          </a:prstGeom>
          <a:solidFill>
            <a:srgbClr val="FF3399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vert="horz" wrap="square" lIns="36000" tIns="36000" rIns="36000" bIns="36000" numCol="1" anchor="t" anchorCtr="0" compatLnSpc="1">
            <a:prstTxWarp prst="textNoShape">
              <a:avLst/>
            </a:prstTxWarp>
            <a:spAutoFit/>
          </a:bodyPr>
          <a:lstStyle>
            <a:defPPr>
              <a:defRPr lang="de-DE"/>
            </a:defPPr>
            <a:lvl1pPr marL="0" indent="0" algn="ctr" defTabSz="514350">
              <a:buClrTx/>
              <a:buSzPct val="110000"/>
              <a:buFont typeface="Arial" panose="020B0604020202020204" pitchFamily="34" charset="0"/>
              <a:buNone/>
              <a:defRPr sz="2000" b="1">
                <a:solidFill>
                  <a:schemeClr val="bg1"/>
                </a:solidFill>
                <a:cs typeface="Times New Roman" pitchFamily="18" charset="0"/>
              </a:defRPr>
            </a:lvl1pPr>
            <a:lvl2pPr marL="432000" indent="-216000" defTabSz="51435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400"/>
            </a:lvl2pPr>
            <a:lvl3pPr marL="648000" indent="-216000" defTabSz="51435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000"/>
            </a:lvl3pPr>
            <a:lvl4pPr marL="864000" indent="-216000" defTabSz="51435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800"/>
            </a:lvl4pPr>
            <a:lvl5pPr marL="1080000" indent="-216000" defTabSz="51435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600"/>
            </a:lvl5pPr>
            <a:lvl6pPr marL="1414463" indent="-128588" defTabSz="514350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>
                <a:latin typeface="+mn-lt"/>
                <a:cs typeface="+mn-cs"/>
              </a:defRPr>
            </a:lvl6pPr>
            <a:lvl7pPr marL="1671638" indent="-128588" defTabSz="514350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>
                <a:latin typeface="+mn-lt"/>
                <a:cs typeface="+mn-cs"/>
              </a:defRPr>
            </a:lvl7pPr>
            <a:lvl8pPr marL="1928813" indent="-128588" defTabSz="514350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>
                <a:latin typeface="+mn-lt"/>
                <a:cs typeface="+mn-cs"/>
              </a:defRPr>
            </a:lvl8pPr>
            <a:lvl9pPr marL="2185988" indent="-128588" defTabSz="514350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>
                <a:latin typeface="+mn-lt"/>
                <a:cs typeface="+mn-cs"/>
              </a:defRPr>
            </a:lvl9pPr>
          </a:lstStyle>
          <a:p>
            <a:r>
              <a:rPr lang="de-DE" altLang="de-DE"/>
              <a:t>Oeynhausen</a:t>
            </a:r>
            <a:endParaRPr lang="en-US" altLang="de-DE" dirty="0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A853498E-D1C0-28B5-A59F-6056C11DA74D}"/>
              </a:ext>
            </a:extLst>
          </p:cNvPr>
          <p:cNvSpPr/>
          <p:nvPr/>
        </p:nvSpPr>
        <p:spPr>
          <a:xfrm>
            <a:off x="6096000" y="5824360"/>
            <a:ext cx="540242" cy="719846"/>
          </a:xfrm>
          <a:prstGeom prst="ellipse">
            <a:avLst/>
          </a:prstGeom>
          <a:noFill/>
          <a:ln w="76200">
            <a:solidFill>
              <a:srgbClr val="FF339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1096454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A map of austria with green and white dots&#10;&#10;Description automatically generated">
            <a:extLst>
              <a:ext uri="{FF2B5EF4-FFF2-40B4-BE49-F238E27FC236}">
                <a16:creationId xmlns:a16="http://schemas.microsoft.com/office/drawing/2014/main" id="{2017594C-868F-421C-694C-6CA3A982BB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6400" y="3507168"/>
            <a:ext cx="4165600" cy="251232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1F2760F-F42D-E8A0-EEC1-69B6D26151DA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de-AT" dirty="0"/>
              <a:t>ÖV-Basics: Linien- vs. Bedarfsverkehr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B2C35F-9FE7-A8CF-9528-4753CF2EB4F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39734" y="1268760"/>
            <a:ext cx="11852266" cy="5048128"/>
          </a:xfrm>
          <a:noFill/>
        </p:spPr>
        <p:txBody>
          <a:bodyPr/>
          <a:lstStyle/>
          <a:p>
            <a:r>
              <a:rPr lang="de-DE" dirty="0"/>
              <a:t>Kriterium für ÖV-Güteklassen, Fahrplan: </a:t>
            </a:r>
            <a:r>
              <a:rPr lang="de-DE" b="1" u="sng" dirty="0"/>
              <a:t>ja</a:t>
            </a:r>
            <a:r>
              <a:rPr lang="de-DE" dirty="0"/>
              <a:t>/nein</a:t>
            </a:r>
          </a:p>
          <a:p>
            <a:r>
              <a:rPr lang="de-DE" dirty="0"/>
              <a:t>Bedarfsverkehre: zeitl. &amp; räumlich flexibel, z.B. ASTAX, Bürgerbus etc.</a:t>
            </a:r>
          </a:p>
          <a:p>
            <a:r>
              <a:rPr lang="de-DE" dirty="0"/>
              <a:t>Im Gegensatz zu „klassischem“ Linien-ÖV: fahrplangebundener Verkehr auf Bahn, Straßenbahn und Bus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7E1CBE-0A95-5482-A920-7FFAA3022048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pPr>
              <a:defRPr/>
            </a:pPr>
            <a:r>
              <a:rPr lang="de-DE" noProof="0"/>
              <a:t>1.4.2025</a:t>
            </a:r>
            <a:endParaRPr lang="de-AT" noProof="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9B1D90-884C-5F78-2FA8-AE8D8BA6E976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pPr>
              <a:defRPr/>
            </a:pPr>
            <a:r>
              <a:rPr lang="de-DE" noProof="0"/>
              <a:t>Webinar "RDM in Austria"</a:t>
            </a:r>
            <a:endParaRPr lang="de-AT" noProof="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431FA3-862F-9EE9-F409-2402D2CC1CE0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pPr>
              <a:defRPr/>
            </a:pPr>
            <a:fld id="{F0A1BE37-8BEE-41D2-8357-D273E888057B}" type="slidenum">
              <a:rPr lang="de-AT" noProof="0" smtClean="0"/>
              <a:pPr>
                <a:defRPr/>
              </a:pPr>
              <a:t>7</a:t>
            </a:fld>
            <a:endParaRPr lang="de-AT" noProof="0" dirty="0"/>
          </a:p>
        </p:txBody>
      </p:sp>
      <p:pic>
        <p:nvPicPr>
          <p:cNvPr id="8" name="Picture 7" descr="A yellow van on the street&#10;&#10;Description automatically generated">
            <a:extLst>
              <a:ext uri="{FF2B5EF4-FFF2-40B4-BE49-F238E27FC236}">
                <a16:creationId xmlns:a16="http://schemas.microsoft.com/office/drawing/2014/main" id="{C1A14B60-3570-4A0B-13A8-A9DDA7DD63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6" y="3507168"/>
            <a:ext cx="4032000" cy="3024000"/>
          </a:xfrm>
          <a:prstGeom prst="rect">
            <a:avLst/>
          </a:prstGeom>
        </p:spPr>
      </p:pic>
      <p:pic>
        <p:nvPicPr>
          <p:cNvPr id="10" name="Picture 9" descr="A group of people getting into a van&#10;&#10;Description automatically generated">
            <a:extLst>
              <a:ext uri="{FF2B5EF4-FFF2-40B4-BE49-F238E27FC236}">
                <a16:creationId xmlns:a16="http://schemas.microsoft.com/office/drawing/2014/main" id="{DC73BDD5-84DD-CE1D-3C78-0B1A2A3D8C4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37" y="3509410"/>
            <a:ext cx="4032000" cy="2687121"/>
          </a:xfrm>
          <a:prstGeom prst="rect">
            <a:avLst/>
          </a:prstGeom>
        </p:spPr>
      </p:pic>
      <p:sp>
        <p:nvSpPr>
          <p:cNvPr id="11" name="TextBox 37">
            <a:extLst>
              <a:ext uri="{FF2B5EF4-FFF2-40B4-BE49-F238E27FC236}">
                <a16:creationId xmlns:a16="http://schemas.microsoft.com/office/drawing/2014/main" id="{00638197-4783-E4F8-C4F8-01BDBF9DF3A1}"/>
              </a:ext>
            </a:extLst>
          </p:cNvPr>
          <p:cNvSpPr txBox="1"/>
          <p:nvPr/>
        </p:nvSpPr>
        <p:spPr>
          <a:xfrm>
            <a:off x="106188" y="3593541"/>
            <a:ext cx="2744932" cy="318924"/>
          </a:xfrm>
          <a:prstGeom prst="rect">
            <a:avLst/>
          </a:prstGeom>
          <a:solidFill>
            <a:srgbClr val="FF3399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vert="horz" wrap="square" lIns="36000" tIns="36000" rIns="36000" bIns="36000" numCol="1" anchor="t" anchorCtr="0" compatLnSpc="1">
            <a:prstTxWarp prst="textNoShape">
              <a:avLst/>
            </a:prstTxWarp>
            <a:spAutoFit/>
          </a:bodyPr>
          <a:lstStyle>
            <a:defPPr>
              <a:defRPr lang="de-DE"/>
            </a:defPPr>
            <a:lvl1pPr marL="0" indent="0" algn="ctr" defTabSz="514350">
              <a:buClrTx/>
              <a:buSzPct val="110000"/>
              <a:buFont typeface="Arial" panose="020B0604020202020204" pitchFamily="34" charset="0"/>
              <a:buNone/>
              <a:defRPr sz="1600" b="1">
                <a:solidFill>
                  <a:schemeClr val="bg1"/>
                </a:solidFill>
                <a:cs typeface="Times New Roman" pitchFamily="18" charset="0"/>
              </a:defRPr>
            </a:lvl1pPr>
            <a:lvl2pPr marL="432000" indent="-216000" defTabSz="51435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400"/>
            </a:lvl2pPr>
            <a:lvl3pPr marL="648000" indent="-216000" defTabSz="51435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000"/>
            </a:lvl3pPr>
            <a:lvl4pPr marL="864000" indent="-216000" defTabSz="51435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800"/>
            </a:lvl4pPr>
            <a:lvl5pPr marL="1080000" indent="-216000" defTabSz="51435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600"/>
            </a:lvl5pPr>
            <a:lvl6pPr marL="1414463" indent="-128588" defTabSz="514350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>
                <a:latin typeface="+mn-lt"/>
                <a:cs typeface="+mn-cs"/>
              </a:defRPr>
            </a:lvl6pPr>
            <a:lvl7pPr marL="1671638" indent="-128588" defTabSz="514350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>
                <a:latin typeface="+mn-lt"/>
                <a:cs typeface="+mn-cs"/>
              </a:defRPr>
            </a:lvl7pPr>
            <a:lvl8pPr marL="1928813" indent="-128588" defTabSz="514350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>
                <a:latin typeface="+mn-lt"/>
                <a:cs typeface="+mn-cs"/>
              </a:defRPr>
            </a:lvl8pPr>
            <a:lvl9pPr marL="2185988" indent="-128588" defTabSz="514350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>
                <a:latin typeface="+mn-lt"/>
                <a:cs typeface="+mn-cs"/>
              </a:defRPr>
            </a:lvl9pPr>
          </a:lstStyle>
          <a:p>
            <a:pPr algn="l"/>
            <a:r>
              <a:rPr lang="de-AT" dirty="0"/>
              <a:t>„</a:t>
            </a:r>
            <a:r>
              <a:rPr lang="de-AT" dirty="0" err="1"/>
              <a:t>Gmoa</a:t>
            </a:r>
            <a:r>
              <a:rPr lang="de-AT" dirty="0"/>
              <a:t>-Bus“, </a:t>
            </a:r>
            <a:r>
              <a:rPr lang="de-AT" dirty="0" err="1"/>
              <a:t>Pötsching</a:t>
            </a:r>
            <a:r>
              <a:rPr lang="de-AT" dirty="0"/>
              <a:t> (B)</a:t>
            </a:r>
          </a:p>
        </p:txBody>
      </p:sp>
      <p:sp>
        <p:nvSpPr>
          <p:cNvPr id="12" name="TextBox 37">
            <a:extLst>
              <a:ext uri="{FF2B5EF4-FFF2-40B4-BE49-F238E27FC236}">
                <a16:creationId xmlns:a16="http://schemas.microsoft.com/office/drawing/2014/main" id="{2066448C-137D-8304-CBBF-B96F44F8B74F}"/>
              </a:ext>
            </a:extLst>
          </p:cNvPr>
          <p:cNvSpPr txBox="1"/>
          <p:nvPr/>
        </p:nvSpPr>
        <p:spPr>
          <a:xfrm>
            <a:off x="4165896" y="3593541"/>
            <a:ext cx="2614748" cy="318924"/>
          </a:xfrm>
          <a:prstGeom prst="rect">
            <a:avLst/>
          </a:prstGeom>
          <a:solidFill>
            <a:srgbClr val="FF3399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vert="horz" wrap="square" lIns="36000" tIns="36000" rIns="36000" bIns="36000" numCol="1" anchor="t" anchorCtr="0" compatLnSpc="1">
            <a:prstTxWarp prst="textNoShape">
              <a:avLst/>
            </a:prstTxWarp>
            <a:spAutoFit/>
          </a:bodyPr>
          <a:lstStyle>
            <a:defPPr>
              <a:defRPr lang="de-DE"/>
            </a:defPPr>
            <a:lvl1pPr marL="0" indent="0" algn="ctr" defTabSz="514350">
              <a:buClrTx/>
              <a:buSzPct val="110000"/>
              <a:buFont typeface="Arial" panose="020B0604020202020204" pitchFamily="34" charset="0"/>
              <a:buNone/>
              <a:defRPr sz="1600" b="1">
                <a:solidFill>
                  <a:schemeClr val="bg1"/>
                </a:solidFill>
                <a:cs typeface="Times New Roman" pitchFamily="18" charset="0"/>
              </a:defRPr>
            </a:lvl1pPr>
            <a:lvl2pPr marL="432000" indent="-216000" defTabSz="51435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400"/>
            </a:lvl2pPr>
            <a:lvl3pPr marL="648000" indent="-216000" defTabSz="51435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000"/>
            </a:lvl3pPr>
            <a:lvl4pPr marL="864000" indent="-216000" defTabSz="51435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800"/>
            </a:lvl4pPr>
            <a:lvl5pPr marL="1080000" indent="-216000" defTabSz="51435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600"/>
            </a:lvl5pPr>
            <a:lvl6pPr marL="1414463" indent="-128588" defTabSz="514350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>
                <a:latin typeface="+mn-lt"/>
                <a:cs typeface="+mn-cs"/>
              </a:defRPr>
            </a:lvl6pPr>
            <a:lvl7pPr marL="1671638" indent="-128588" defTabSz="514350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>
                <a:latin typeface="+mn-lt"/>
                <a:cs typeface="+mn-cs"/>
              </a:defRPr>
            </a:lvl7pPr>
            <a:lvl8pPr marL="1928813" indent="-128588" defTabSz="514350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>
                <a:latin typeface="+mn-lt"/>
                <a:cs typeface="+mn-cs"/>
              </a:defRPr>
            </a:lvl8pPr>
            <a:lvl9pPr marL="2185988" indent="-128588" defTabSz="514350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>
                <a:latin typeface="+mn-lt"/>
                <a:cs typeface="+mn-cs"/>
              </a:defRPr>
            </a:lvl9pPr>
          </a:lstStyle>
          <a:p>
            <a:pPr algn="l"/>
            <a:r>
              <a:rPr lang="de-AT" dirty="0"/>
              <a:t>„Werfenweng-Shuttle“ (S)</a:t>
            </a:r>
          </a:p>
        </p:txBody>
      </p:sp>
    </p:spTree>
    <p:extLst>
      <p:ext uri="{BB962C8B-B14F-4D97-AF65-F5344CB8AC3E}">
        <p14:creationId xmlns:p14="http://schemas.microsoft.com/office/powerpoint/2010/main" val="37512060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D89B75-1BFE-4A10-A2E4-9FD5CCAC8CE9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/>
          <a:p>
            <a:r>
              <a:rPr lang="de-AT" dirty="0"/>
              <a:t>Welche Daten &amp; Methoden?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076EBA-838B-4759-B5E0-DBBF449A1860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39734" y="1268760"/>
            <a:ext cx="11852266" cy="5048128"/>
          </a:xfrm>
          <a:noFill/>
        </p:spPr>
        <p:txBody>
          <a:bodyPr/>
          <a:lstStyle/>
          <a:p>
            <a:r>
              <a:rPr lang="de-AT" dirty="0">
                <a:sym typeface="Wingdings" panose="05000000000000000000" pitchFamily="2" charset="2"/>
              </a:rPr>
              <a:t>Referenzsystem für Personenstandorte: 100*100 m Raster</a:t>
            </a:r>
          </a:p>
          <a:p>
            <a:r>
              <a:rPr lang="de-AT" dirty="0">
                <a:sym typeface="Wingdings" panose="05000000000000000000" pitchFamily="2" charset="2"/>
              </a:rPr>
              <a:t>Personengruppen: Erwerbstätige, Lehrlinge, Schüler- &amp; </a:t>
            </a:r>
            <a:r>
              <a:rPr lang="de-AT" dirty="0" err="1">
                <a:sym typeface="Wingdings" panose="05000000000000000000" pitchFamily="2" charset="2"/>
              </a:rPr>
              <a:t>Student:innen</a:t>
            </a:r>
            <a:endParaRPr lang="de-AT" dirty="0">
              <a:sym typeface="Wingdings" panose="05000000000000000000" pitchFamily="2" charset="2"/>
            </a:endParaRPr>
          </a:p>
          <a:p>
            <a:r>
              <a:rPr lang="de-AT" dirty="0">
                <a:sym typeface="Wingdings" panose="05000000000000000000" pitchFamily="2" charset="2"/>
              </a:rPr>
              <a:t>ÖV-Güteklassen: </a:t>
            </a:r>
            <a:r>
              <a:rPr lang="de-AT" dirty="0" err="1">
                <a:sym typeface="Wingdings" panose="05000000000000000000" pitchFamily="2" charset="2"/>
              </a:rPr>
              <a:t>AustriaTech</a:t>
            </a:r>
            <a:r>
              <a:rPr lang="de-AT" dirty="0">
                <a:sym typeface="Wingdings" panose="05000000000000000000" pitchFamily="2" charset="2"/>
              </a:rPr>
              <a:t>, Import ins AMDC</a:t>
            </a:r>
          </a:p>
          <a:p>
            <a:r>
              <a:rPr lang="de-AT" dirty="0"/>
              <a:t>45.745 Rasterzellen (Hauptwohnsitze, Arbeitsstätten &amp; Unternehmen)</a:t>
            </a:r>
          </a:p>
          <a:p>
            <a:r>
              <a:rPr lang="de-AT" dirty="0"/>
              <a:t>Beschäftigungsfaktor b</a:t>
            </a:r>
            <a:r>
              <a:rPr lang="de-AT" baseline="-25000" dirty="0"/>
              <a:t>i</a:t>
            </a:r>
            <a:r>
              <a:rPr lang="de-AT" dirty="0"/>
              <a:t> (… statt Menschen)</a:t>
            </a:r>
          </a:p>
          <a:p>
            <a:r>
              <a:rPr lang="de-AT" dirty="0"/>
              <a:t>Bestand &amp; 2 Szenarien</a:t>
            </a:r>
          </a:p>
          <a:p>
            <a:pPr lvl="1"/>
            <a:r>
              <a:rPr lang="de-AT" dirty="0"/>
              <a:t>Upgrade+1 (ca. Verdopplung des Bestandsangebotes)</a:t>
            </a:r>
          </a:p>
          <a:p>
            <a:pPr lvl="1"/>
            <a:r>
              <a:rPr lang="de-AT" dirty="0"/>
              <a:t>Upgrade+2 (ca. Vervierfachung des Bestandsangebotes)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396E1AA-0F9A-48AE-9D21-4B1545537B1B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pPr>
              <a:defRPr/>
            </a:pPr>
            <a:r>
              <a:rPr lang="de-DE" noProof="0"/>
              <a:t>1.4.2025</a:t>
            </a:r>
            <a:endParaRPr lang="de-AT" noProof="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334B3C-48C9-478A-8CDD-72F9CC69BAB4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pPr>
              <a:defRPr/>
            </a:pPr>
            <a:r>
              <a:rPr lang="de-DE" noProof="0"/>
              <a:t>Webinar "RDM in Austria"</a:t>
            </a:r>
            <a:endParaRPr lang="de-AT" noProof="0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517E773-31E0-2CA9-26DA-932AA8B72A2B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pPr>
              <a:defRPr/>
            </a:pPr>
            <a:fld id="{F0A1BE37-8BEE-41D2-8357-D273E888057B}" type="slidenum">
              <a:rPr lang="de-AT" noProof="0" smtClean="0"/>
              <a:pPr>
                <a:defRPr/>
              </a:pPr>
              <a:t>8</a:t>
            </a:fld>
            <a:endParaRPr lang="de-AT" noProof="0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33F02A7B-BA76-F4BB-1419-47A7151CE307}"/>
              </a:ext>
            </a:extLst>
          </p:cNvPr>
          <p:cNvSpPr txBox="1">
            <a:spLocks/>
          </p:cNvSpPr>
          <p:nvPr/>
        </p:nvSpPr>
        <p:spPr bwMode="auto">
          <a:xfrm>
            <a:off x="7894927" y="3706585"/>
            <a:ext cx="4187103" cy="996033"/>
          </a:xfrm>
          <a:prstGeom prst="rect">
            <a:avLst/>
          </a:prstGeom>
          <a:solidFill>
            <a:srgbClr val="FF3399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vert="horz" wrap="square" lIns="36000" tIns="36000" rIns="36000" bIns="36000" numCol="1" anchor="t" anchorCtr="0" compatLnSpc="1">
            <a:prstTxWarp prst="textNoShape">
              <a:avLst/>
            </a:prstTxWarp>
            <a:spAutoFit/>
          </a:bodyPr>
          <a:lstStyle>
            <a:defPPr>
              <a:defRPr lang="de-DE"/>
            </a:defPPr>
            <a:lvl1pPr marL="0" indent="0" defTabSz="514350">
              <a:buClr>
                <a:srgbClr val="006699"/>
              </a:buClr>
              <a:buSzPct val="110000"/>
              <a:buFont typeface="Arial" panose="020B0604020202020204" pitchFamily="34" charset="0"/>
              <a:buNone/>
              <a:defRPr sz="2000" b="1">
                <a:solidFill>
                  <a:schemeClr val="bg1"/>
                </a:solidFill>
                <a:cs typeface="Times New Roman" pitchFamily="18" charset="0"/>
              </a:defRPr>
            </a:lvl1pPr>
            <a:lvl2pPr marL="432000" indent="-216000" defTabSz="51435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400"/>
            </a:lvl2pPr>
            <a:lvl3pPr marL="648000" indent="-216000" defTabSz="51435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000"/>
            </a:lvl3pPr>
            <a:lvl4pPr marL="864000" indent="-216000" defTabSz="51435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800"/>
            </a:lvl4pPr>
            <a:lvl5pPr marL="1080000" indent="-216000" defTabSz="51435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600"/>
            </a:lvl5pPr>
            <a:lvl6pPr marL="1414463" indent="-128588" defTabSz="514350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>
                <a:latin typeface="+mn-lt"/>
                <a:cs typeface="+mn-cs"/>
              </a:defRPr>
            </a:lvl6pPr>
            <a:lvl7pPr marL="1671638" indent="-128588" defTabSz="514350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>
                <a:latin typeface="+mn-lt"/>
                <a:cs typeface="+mn-cs"/>
              </a:defRPr>
            </a:lvl7pPr>
            <a:lvl8pPr marL="1928813" indent="-128588" defTabSz="514350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>
                <a:latin typeface="+mn-lt"/>
                <a:cs typeface="+mn-cs"/>
              </a:defRPr>
            </a:lvl8pPr>
            <a:lvl9pPr marL="2185988" indent="-128588" defTabSz="514350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>
                <a:latin typeface="+mn-lt"/>
                <a:cs typeface="+mn-cs"/>
              </a:defRPr>
            </a:lvl9pPr>
          </a:lstStyle>
          <a:p>
            <a:r>
              <a:rPr lang="de-AT" dirty="0" err="1">
                <a:ea typeface="Times New Roman" panose="02020603050405020304" pitchFamily="18" charset="0"/>
                <a:cs typeface="Arial" panose="020B0604020202020204" pitchFamily="34" charset="0"/>
              </a:rPr>
              <a:t>b</a:t>
            </a:r>
            <a:r>
              <a:rPr lang="de-AT" baseline="-25000" dirty="0" err="1">
                <a:ea typeface="Times New Roman" panose="02020603050405020304" pitchFamily="18" charset="0"/>
                <a:cs typeface="Arial" panose="020B0604020202020204" pitchFamily="34" charset="0"/>
              </a:rPr>
              <a:t>Vollzeit</a:t>
            </a:r>
            <a:r>
              <a:rPr lang="de-AT" dirty="0">
                <a:ea typeface="Times New Roman" panose="02020603050405020304" pitchFamily="18" charset="0"/>
                <a:cs typeface="Arial" panose="020B0604020202020204" pitchFamily="34" charset="0"/>
              </a:rPr>
              <a:t> = 1,0 / </a:t>
            </a:r>
            <a:r>
              <a:rPr lang="de-AT" dirty="0" err="1">
                <a:ea typeface="Times New Roman" panose="02020603050405020304" pitchFamily="18" charset="0"/>
                <a:cs typeface="Arial" panose="020B0604020202020204" pitchFamily="34" charset="0"/>
              </a:rPr>
              <a:t>n</a:t>
            </a:r>
            <a:r>
              <a:rPr lang="de-AT" baseline="-25000" dirty="0" err="1">
                <a:ea typeface="Times New Roman" panose="02020603050405020304" pitchFamily="18" charset="0"/>
                <a:cs typeface="Arial" panose="020B0604020202020204" pitchFamily="34" charset="0"/>
              </a:rPr>
              <a:t>Beschäftigungsverhältnisse</a:t>
            </a:r>
            <a:endParaRPr lang="de-AT" dirty="0"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r>
              <a:rPr lang="de-AT" dirty="0" err="1">
                <a:ea typeface="Times New Roman" panose="02020603050405020304" pitchFamily="18" charset="0"/>
                <a:cs typeface="Arial" panose="020B0604020202020204" pitchFamily="34" charset="0"/>
              </a:rPr>
              <a:t>b</a:t>
            </a:r>
            <a:r>
              <a:rPr lang="de-AT" baseline="-25000" dirty="0" err="1">
                <a:ea typeface="Times New Roman" panose="02020603050405020304" pitchFamily="18" charset="0"/>
                <a:cs typeface="Arial" panose="020B0604020202020204" pitchFamily="34" charset="0"/>
              </a:rPr>
              <a:t>Teilzeit</a:t>
            </a:r>
            <a:r>
              <a:rPr lang="de-AT" dirty="0">
                <a:ea typeface="Times New Roman" panose="02020603050405020304" pitchFamily="18" charset="0"/>
                <a:cs typeface="Arial" panose="020B0604020202020204" pitchFamily="34" charset="0"/>
              </a:rPr>
              <a:t> = 0,5 / </a:t>
            </a:r>
            <a:r>
              <a:rPr lang="de-AT" dirty="0" err="1">
                <a:ea typeface="Times New Roman" panose="02020603050405020304" pitchFamily="18" charset="0"/>
                <a:cs typeface="Arial" panose="020B0604020202020204" pitchFamily="34" charset="0"/>
              </a:rPr>
              <a:t>n</a:t>
            </a:r>
            <a:r>
              <a:rPr lang="de-AT" baseline="-25000" dirty="0" err="1">
                <a:ea typeface="Times New Roman" panose="02020603050405020304" pitchFamily="18" charset="0"/>
                <a:cs typeface="Arial" panose="020B0604020202020204" pitchFamily="34" charset="0"/>
              </a:rPr>
              <a:t>Beschäftigungsverhältnisse</a:t>
            </a:r>
            <a:endParaRPr lang="de-AT" dirty="0"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r>
              <a:rPr lang="de-AT" dirty="0" err="1">
                <a:ea typeface="Times New Roman" panose="02020603050405020304" pitchFamily="18" charset="0"/>
                <a:cs typeface="Arial" panose="020B0604020202020204" pitchFamily="34" charset="0"/>
              </a:rPr>
              <a:t>b</a:t>
            </a:r>
            <a:r>
              <a:rPr lang="de-AT" baseline="-25000" dirty="0" err="1">
                <a:ea typeface="Times New Roman" panose="02020603050405020304" pitchFamily="18" charset="0"/>
                <a:cs typeface="Arial" panose="020B0604020202020204" pitchFamily="34" charset="0"/>
              </a:rPr>
              <a:t>Schule</a:t>
            </a:r>
            <a:r>
              <a:rPr lang="de-AT" dirty="0">
                <a:ea typeface="Times New Roman" panose="02020603050405020304" pitchFamily="18" charset="0"/>
                <a:cs typeface="Arial" panose="020B0604020202020204" pitchFamily="34" charset="0"/>
              </a:rPr>
              <a:t> = 1,0</a:t>
            </a:r>
          </a:p>
        </p:txBody>
      </p:sp>
    </p:spTree>
    <p:extLst>
      <p:ext uri="{BB962C8B-B14F-4D97-AF65-F5344CB8AC3E}">
        <p14:creationId xmlns:p14="http://schemas.microsoft.com/office/powerpoint/2010/main" val="16212801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D89B75-1BFE-4A10-A2E4-9FD5CCAC8CE9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/>
          <a:p>
            <a:r>
              <a:rPr lang="de-AT" dirty="0"/>
              <a:t>Welche Daten &amp; Methoden?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396E1AA-0F9A-48AE-9D21-4B1545537B1B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pPr>
              <a:defRPr/>
            </a:pPr>
            <a:r>
              <a:rPr lang="de-DE" noProof="0"/>
              <a:t>1.4.2025</a:t>
            </a:r>
            <a:endParaRPr lang="de-AT" noProof="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334B3C-48C9-478A-8CDD-72F9CC69BAB4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pPr>
              <a:defRPr/>
            </a:pPr>
            <a:r>
              <a:rPr lang="de-DE" noProof="0"/>
              <a:t>Webinar "RDM in Austria"</a:t>
            </a:r>
            <a:endParaRPr lang="de-AT" noProof="0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517E773-31E0-2CA9-26DA-932AA8B72A2B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pPr>
              <a:defRPr/>
            </a:pPr>
            <a:fld id="{F0A1BE37-8BEE-41D2-8357-D273E888057B}" type="slidenum">
              <a:rPr lang="de-AT" noProof="0" smtClean="0"/>
              <a:pPr>
                <a:defRPr/>
              </a:pPr>
              <a:t>9</a:t>
            </a:fld>
            <a:endParaRPr lang="de-AT" noProof="0" dirty="0"/>
          </a:p>
        </p:txBody>
      </p:sp>
      <p:pic>
        <p:nvPicPr>
          <p:cNvPr id="16" name="Picture 15" descr="A map of a city&#10;&#10;Description automatically generated">
            <a:extLst>
              <a:ext uri="{FF2B5EF4-FFF2-40B4-BE49-F238E27FC236}">
                <a16:creationId xmlns:a16="http://schemas.microsoft.com/office/drawing/2014/main" id="{DBBD7AEB-2098-FC29-484C-685FAE0D6D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4088" y="798513"/>
            <a:ext cx="9531529" cy="6059487"/>
          </a:xfrm>
          <a:prstGeom prst="rect">
            <a:avLst/>
          </a:prstGeom>
        </p:spPr>
      </p:pic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1555634A-CDA9-3CCF-80A5-462D34722DC7}"/>
              </a:ext>
            </a:extLst>
          </p:cNvPr>
          <p:cNvSpPr txBox="1">
            <a:spLocks/>
          </p:cNvSpPr>
          <p:nvPr/>
        </p:nvSpPr>
        <p:spPr bwMode="auto">
          <a:xfrm>
            <a:off x="165287" y="893788"/>
            <a:ext cx="4292413" cy="1057588"/>
          </a:xfrm>
          <a:prstGeom prst="rect">
            <a:avLst/>
          </a:prstGeom>
          <a:solidFill>
            <a:srgbClr val="FF3399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vert="horz" wrap="square" lIns="36000" tIns="36000" rIns="36000" bIns="36000" numCol="1" anchor="t" anchorCtr="0" compatLnSpc="1">
            <a:prstTxWarp prst="textNoShape">
              <a:avLst/>
            </a:prstTxWarp>
            <a:spAutoFit/>
          </a:bodyPr>
          <a:lstStyle>
            <a:defPPr>
              <a:defRPr lang="de-DE"/>
            </a:defPPr>
            <a:lvl1pPr marL="0" indent="0" algn="ctr" defTabSz="514350">
              <a:buClrTx/>
              <a:buSzPct val="110000"/>
              <a:buFont typeface="Arial" panose="020B0604020202020204" pitchFamily="34" charset="0"/>
              <a:buNone/>
              <a:defRPr sz="1600" b="1">
                <a:solidFill>
                  <a:schemeClr val="bg1"/>
                </a:solidFill>
                <a:cs typeface="Times New Roman" pitchFamily="18" charset="0"/>
              </a:defRPr>
            </a:lvl1pPr>
            <a:lvl2pPr marL="432000" indent="-216000" defTabSz="51435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400"/>
            </a:lvl2pPr>
            <a:lvl3pPr marL="648000" indent="-216000" defTabSz="51435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000"/>
            </a:lvl3pPr>
            <a:lvl4pPr marL="864000" indent="-216000" defTabSz="51435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800"/>
            </a:lvl4pPr>
            <a:lvl5pPr marL="1080000" indent="-216000" defTabSz="51435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600"/>
            </a:lvl5pPr>
            <a:lvl6pPr marL="1414463" indent="-128588" defTabSz="514350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>
                <a:latin typeface="+mn-lt"/>
                <a:cs typeface="+mn-cs"/>
              </a:defRPr>
            </a:lvl6pPr>
            <a:lvl7pPr marL="1671638" indent="-128588" defTabSz="514350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>
                <a:latin typeface="+mn-lt"/>
                <a:cs typeface="+mn-cs"/>
              </a:defRPr>
            </a:lvl7pPr>
            <a:lvl8pPr marL="1928813" indent="-128588" defTabSz="514350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>
                <a:latin typeface="+mn-lt"/>
                <a:cs typeface="+mn-cs"/>
              </a:defRPr>
            </a:lvl8pPr>
            <a:lvl9pPr marL="2185988" indent="-128588" defTabSz="514350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>
                <a:latin typeface="+mn-lt"/>
                <a:cs typeface="+mn-cs"/>
              </a:defRPr>
            </a:lvl9pPr>
          </a:lstStyle>
          <a:p>
            <a:pPr algn="l"/>
            <a:r>
              <a:rPr lang="de-DE" altLang="de-DE" dirty="0"/>
              <a:t>Im AMDC:</a:t>
            </a:r>
          </a:p>
          <a:p>
            <a:pPr algn="l"/>
            <a:r>
              <a:rPr lang="de-DE" altLang="de-DE" dirty="0"/>
              <a:t>Datenschichten lagerichtig in </a:t>
            </a:r>
            <a:br>
              <a:rPr lang="de-DE" altLang="de-DE" dirty="0"/>
            </a:br>
            <a:r>
              <a:rPr lang="de-DE" altLang="de-DE" u="sng" dirty="0"/>
              <a:t>GIS (Geographisches Informationssystem) </a:t>
            </a:r>
            <a:r>
              <a:rPr lang="de-DE" altLang="de-DE" dirty="0"/>
              <a:t>verschneiden</a:t>
            </a:r>
          </a:p>
        </p:txBody>
      </p:sp>
      <p:sp>
        <p:nvSpPr>
          <p:cNvPr id="18" name="TextBox 37">
            <a:extLst>
              <a:ext uri="{FF2B5EF4-FFF2-40B4-BE49-F238E27FC236}">
                <a16:creationId xmlns:a16="http://schemas.microsoft.com/office/drawing/2014/main" id="{14F83A5E-8FD2-C4B0-EE06-69A3A0CF5692}"/>
              </a:ext>
            </a:extLst>
          </p:cNvPr>
          <p:cNvSpPr txBox="1"/>
          <p:nvPr/>
        </p:nvSpPr>
        <p:spPr>
          <a:xfrm rot="586608">
            <a:off x="6208205" y="1093150"/>
            <a:ext cx="5032456" cy="318924"/>
          </a:xfrm>
          <a:prstGeom prst="rect">
            <a:avLst/>
          </a:prstGeom>
          <a:solidFill>
            <a:srgbClr val="FF3399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vert="horz" wrap="square" lIns="36000" tIns="36000" rIns="36000" bIns="36000" numCol="1" anchor="t" anchorCtr="0" compatLnSpc="1">
            <a:prstTxWarp prst="textNoShape">
              <a:avLst/>
            </a:prstTxWarp>
            <a:spAutoFit/>
          </a:bodyPr>
          <a:lstStyle>
            <a:defPPr>
              <a:defRPr lang="de-DE"/>
            </a:defPPr>
            <a:lvl1pPr marL="0" indent="0" algn="ctr" defTabSz="514350">
              <a:buClrTx/>
              <a:buSzPct val="110000"/>
              <a:buFont typeface="Arial" panose="020B0604020202020204" pitchFamily="34" charset="0"/>
              <a:buNone/>
              <a:defRPr sz="1600" b="1">
                <a:solidFill>
                  <a:schemeClr val="bg1"/>
                </a:solidFill>
                <a:cs typeface="Times New Roman" pitchFamily="18" charset="0"/>
              </a:defRPr>
            </a:lvl1pPr>
            <a:lvl2pPr marL="432000" indent="-216000" defTabSz="51435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400"/>
            </a:lvl2pPr>
            <a:lvl3pPr marL="648000" indent="-216000" defTabSz="51435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000"/>
            </a:lvl3pPr>
            <a:lvl4pPr marL="864000" indent="-216000" defTabSz="51435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800"/>
            </a:lvl4pPr>
            <a:lvl5pPr marL="1080000" indent="-216000" defTabSz="51435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600"/>
            </a:lvl5pPr>
            <a:lvl6pPr marL="1414463" indent="-128588" defTabSz="514350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>
                <a:latin typeface="+mn-lt"/>
                <a:cs typeface="+mn-cs"/>
              </a:defRPr>
            </a:lvl6pPr>
            <a:lvl7pPr marL="1671638" indent="-128588" defTabSz="514350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>
                <a:latin typeface="+mn-lt"/>
                <a:cs typeface="+mn-cs"/>
              </a:defRPr>
            </a:lvl7pPr>
            <a:lvl8pPr marL="1928813" indent="-128588" defTabSz="514350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>
                <a:latin typeface="+mn-lt"/>
                <a:cs typeface="+mn-cs"/>
              </a:defRPr>
            </a:lvl8pPr>
            <a:lvl9pPr marL="2185988" indent="-128588" defTabSz="514350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>
                <a:latin typeface="+mn-lt"/>
                <a:cs typeface="+mn-cs"/>
              </a:defRPr>
            </a:lvl9pPr>
          </a:lstStyle>
          <a:p>
            <a:pPr algn="l"/>
            <a:r>
              <a:rPr lang="de-AT" dirty="0"/>
              <a:t>Beschäftigungsfaktoren Erwerb am Hauptwohnsitz</a:t>
            </a:r>
          </a:p>
        </p:txBody>
      </p:sp>
      <p:sp>
        <p:nvSpPr>
          <p:cNvPr id="19" name="TextBox 37">
            <a:extLst>
              <a:ext uri="{FF2B5EF4-FFF2-40B4-BE49-F238E27FC236}">
                <a16:creationId xmlns:a16="http://schemas.microsoft.com/office/drawing/2014/main" id="{E317006E-FACD-F26A-6020-C5693606CB01}"/>
              </a:ext>
            </a:extLst>
          </p:cNvPr>
          <p:cNvSpPr txBox="1"/>
          <p:nvPr/>
        </p:nvSpPr>
        <p:spPr>
          <a:xfrm rot="736438">
            <a:off x="3082925" y="5225770"/>
            <a:ext cx="2875138" cy="318924"/>
          </a:xfrm>
          <a:prstGeom prst="rect">
            <a:avLst/>
          </a:prstGeom>
          <a:solidFill>
            <a:srgbClr val="FF3399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vert="horz" wrap="square" lIns="36000" tIns="36000" rIns="36000" bIns="36000" numCol="1" anchor="t" anchorCtr="0" compatLnSpc="1">
            <a:prstTxWarp prst="textNoShape">
              <a:avLst/>
            </a:prstTxWarp>
            <a:spAutoFit/>
          </a:bodyPr>
          <a:lstStyle>
            <a:defPPr>
              <a:defRPr lang="de-DE"/>
            </a:defPPr>
            <a:lvl1pPr marL="0" indent="0" algn="ctr" defTabSz="514350">
              <a:buClrTx/>
              <a:buSzPct val="110000"/>
              <a:buFont typeface="Arial" panose="020B0604020202020204" pitchFamily="34" charset="0"/>
              <a:buNone/>
              <a:defRPr sz="1600" b="1">
                <a:solidFill>
                  <a:schemeClr val="bg1"/>
                </a:solidFill>
                <a:cs typeface="Times New Roman" pitchFamily="18" charset="0"/>
              </a:defRPr>
            </a:lvl1pPr>
            <a:lvl2pPr marL="432000" indent="-216000" defTabSz="51435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400"/>
            </a:lvl2pPr>
            <a:lvl3pPr marL="648000" indent="-216000" defTabSz="51435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000"/>
            </a:lvl3pPr>
            <a:lvl4pPr marL="864000" indent="-216000" defTabSz="51435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800"/>
            </a:lvl4pPr>
            <a:lvl5pPr marL="1080000" indent="-216000" defTabSz="51435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600"/>
            </a:lvl5pPr>
            <a:lvl6pPr marL="1414463" indent="-128588" defTabSz="514350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>
                <a:latin typeface="+mn-lt"/>
                <a:cs typeface="+mn-cs"/>
              </a:defRPr>
            </a:lvl6pPr>
            <a:lvl7pPr marL="1671638" indent="-128588" defTabSz="514350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>
                <a:latin typeface="+mn-lt"/>
                <a:cs typeface="+mn-cs"/>
              </a:defRPr>
            </a:lvl7pPr>
            <a:lvl8pPr marL="1928813" indent="-128588" defTabSz="514350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>
                <a:latin typeface="+mn-lt"/>
                <a:cs typeface="+mn-cs"/>
              </a:defRPr>
            </a:lvl8pPr>
            <a:lvl9pPr marL="2185988" indent="-128588" defTabSz="514350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>
                <a:latin typeface="+mn-lt"/>
                <a:cs typeface="+mn-cs"/>
              </a:defRPr>
            </a:lvl9pPr>
          </a:lstStyle>
          <a:p>
            <a:pPr algn="l"/>
            <a:r>
              <a:rPr lang="de-AT" dirty="0"/>
              <a:t>ÖV-Güteklassen im Bestand</a:t>
            </a:r>
          </a:p>
        </p:txBody>
      </p:sp>
    </p:spTree>
    <p:extLst>
      <p:ext uri="{BB962C8B-B14F-4D97-AF65-F5344CB8AC3E}">
        <p14:creationId xmlns:p14="http://schemas.microsoft.com/office/powerpoint/2010/main" val="27114684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D89B75-1BFE-4A10-A2E4-9FD5CCAC8CE9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/>
          <a:p>
            <a:r>
              <a:rPr lang="de-AT" dirty="0"/>
              <a:t>Wie ist die Versorgung mit Linien-ÖV?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396E1AA-0F9A-48AE-9D21-4B1545537B1B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pPr>
              <a:defRPr/>
            </a:pPr>
            <a:r>
              <a:rPr lang="de-DE" noProof="0"/>
              <a:t>1.4.2025</a:t>
            </a:r>
            <a:endParaRPr lang="de-AT" noProof="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334B3C-48C9-478A-8CDD-72F9CC69BAB4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pPr>
              <a:defRPr/>
            </a:pPr>
            <a:r>
              <a:rPr lang="de-DE" noProof="0"/>
              <a:t>Webinar "RDM in Austria"</a:t>
            </a:r>
            <a:endParaRPr lang="de-AT" noProof="0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517E773-31E0-2CA9-26DA-932AA8B72A2B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pPr>
              <a:defRPr/>
            </a:pPr>
            <a:fld id="{F0A1BE37-8BEE-41D2-8357-D273E888057B}" type="slidenum">
              <a:rPr lang="de-AT" noProof="0" smtClean="0"/>
              <a:pPr>
                <a:defRPr/>
              </a:pPr>
              <a:t>10</a:t>
            </a:fld>
            <a:endParaRPr lang="de-AT" noProof="0" dirty="0"/>
          </a:p>
        </p:txBody>
      </p:sp>
      <p:pic>
        <p:nvPicPr>
          <p:cNvPr id="9" name="Picture 8" descr="A graph showing the number of different colored bars&#10;&#10;Description automatically generated with medium confidence">
            <a:extLst>
              <a:ext uri="{FF2B5EF4-FFF2-40B4-BE49-F238E27FC236}">
                <a16:creationId xmlns:a16="http://schemas.microsoft.com/office/drawing/2014/main" id="{A82892C6-CD67-CDB6-A3D3-F93282E10C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2388111"/>
            <a:ext cx="6096000" cy="3927665"/>
          </a:xfrm>
          <a:prstGeom prst="rect">
            <a:avLst/>
          </a:prstGeom>
        </p:spPr>
      </p:pic>
      <p:pic>
        <p:nvPicPr>
          <p:cNvPr id="11" name="Picture 10" descr="A graph of different colored bars&#10;&#10;Description automatically generated">
            <a:extLst>
              <a:ext uri="{FF2B5EF4-FFF2-40B4-BE49-F238E27FC236}">
                <a16:creationId xmlns:a16="http://schemas.microsoft.com/office/drawing/2014/main" id="{892552D7-B245-D06C-4874-C20D10D4CD3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2380993"/>
            <a:ext cx="6096000" cy="3927665"/>
          </a:xfrm>
          <a:prstGeom prst="rect">
            <a:avLst/>
          </a:prstGeom>
        </p:spPr>
      </p:pic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DDB40AAB-2AB9-BB5A-13AB-D82B92958374}"/>
              </a:ext>
            </a:extLst>
          </p:cNvPr>
          <p:cNvSpPr txBox="1">
            <a:spLocks/>
          </p:cNvSpPr>
          <p:nvPr/>
        </p:nvSpPr>
        <p:spPr bwMode="auto">
          <a:xfrm>
            <a:off x="403412" y="950938"/>
            <a:ext cx="4410635" cy="565146"/>
          </a:xfrm>
          <a:prstGeom prst="rect">
            <a:avLst/>
          </a:prstGeom>
          <a:solidFill>
            <a:srgbClr val="FF3399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vert="horz" wrap="square" lIns="36000" tIns="36000" rIns="36000" bIns="36000" numCol="1" anchor="t" anchorCtr="0" compatLnSpc="1">
            <a:prstTxWarp prst="textNoShape">
              <a:avLst/>
            </a:prstTxWarp>
            <a:spAutoFit/>
          </a:bodyPr>
          <a:lstStyle>
            <a:defPPr>
              <a:defRPr lang="de-DE"/>
            </a:defPPr>
            <a:lvl1pPr marL="0" indent="0" algn="ctr" defTabSz="514350">
              <a:buClrTx/>
              <a:buSzPct val="110000"/>
              <a:buFont typeface="Arial" panose="020B0604020202020204" pitchFamily="34" charset="0"/>
              <a:buNone/>
              <a:defRPr sz="1600" b="1">
                <a:solidFill>
                  <a:schemeClr val="bg1"/>
                </a:solidFill>
                <a:cs typeface="Times New Roman" pitchFamily="18" charset="0"/>
              </a:defRPr>
            </a:lvl1pPr>
            <a:lvl2pPr marL="432000" indent="-216000" defTabSz="51435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400"/>
            </a:lvl2pPr>
            <a:lvl3pPr marL="648000" indent="-216000" defTabSz="51435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000"/>
            </a:lvl3pPr>
            <a:lvl4pPr marL="864000" indent="-216000" defTabSz="51435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800"/>
            </a:lvl4pPr>
            <a:lvl5pPr marL="1080000" indent="-216000" defTabSz="51435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600"/>
            </a:lvl5pPr>
            <a:lvl6pPr marL="1414463" indent="-128588" defTabSz="514350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>
                <a:latin typeface="+mn-lt"/>
                <a:cs typeface="+mn-cs"/>
              </a:defRPr>
            </a:lvl6pPr>
            <a:lvl7pPr marL="1671638" indent="-128588" defTabSz="514350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>
                <a:latin typeface="+mn-lt"/>
                <a:cs typeface="+mn-cs"/>
              </a:defRPr>
            </a:lvl7pPr>
            <a:lvl8pPr marL="1928813" indent="-128588" defTabSz="514350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>
                <a:latin typeface="+mn-lt"/>
                <a:cs typeface="+mn-cs"/>
              </a:defRPr>
            </a:lvl8pPr>
            <a:lvl9pPr marL="2185988" indent="-128588" defTabSz="514350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>
                <a:latin typeface="+mn-lt"/>
                <a:cs typeface="+mn-cs"/>
              </a:defRPr>
            </a:lvl9pPr>
          </a:lstStyle>
          <a:p>
            <a:pPr algn="l"/>
            <a:r>
              <a:rPr lang="de-DE" altLang="de-DE" dirty="0"/>
              <a:t>Arbeitsstätten und Unternehmensstandorte besser angebunden als Hauptwohnsitze.</a:t>
            </a:r>
            <a:endParaRPr lang="en-US" altLang="de-DE" dirty="0"/>
          </a:p>
        </p:txBody>
      </p:sp>
      <p:sp>
        <p:nvSpPr>
          <p:cNvPr id="10" name="TextBox 37">
            <a:extLst>
              <a:ext uri="{FF2B5EF4-FFF2-40B4-BE49-F238E27FC236}">
                <a16:creationId xmlns:a16="http://schemas.microsoft.com/office/drawing/2014/main" id="{17154E63-78CA-ACD2-46BB-F8C58A682A74}"/>
              </a:ext>
            </a:extLst>
          </p:cNvPr>
          <p:cNvSpPr txBox="1"/>
          <p:nvPr/>
        </p:nvSpPr>
        <p:spPr>
          <a:xfrm>
            <a:off x="403413" y="1686439"/>
            <a:ext cx="4195482" cy="565146"/>
          </a:xfrm>
          <a:prstGeom prst="rect">
            <a:avLst/>
          </a:prstGeom>
          <a:solidFill>
            <a:srgbClr val="FF3399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vert="horz" wrap="square" lIns="36000" tIns="36000" rIns="36000" bIns="36000" numCol="1" anchor="t" anchorCtr="0" compatLnSpc="1">
            <a:prstTxWarp prst="textNoShape">
              <a:avLst/>
            </a:prstTxWarp>
            <a:spAutoFit/>
          </a:bodyPr>
          <a:lstStyle>
            <a:defPPr>
              <a:defRPr lang="de-DE"/>
            </a:defPPr>
            <a:lvl1pPr marL="0" indent="0" algn="ctr" defTabSz="514350">
              <a:buClrTx/>
              <a:buSzPct val="110000"/>
              <a:buFont typeface="Arial" panose="020B0604020202020204" pitchFamily="34" charset="0"/>
              <a:buNone/>
              <a:defRPr sz="1600" b="1">
                <a:solidFill>
                  <a:schemeClr val="bg1"/>
                </a:solidFill>
                <a:cs typeface="Times New Roman" pitchFamily="18" charset="0"/>
              </a:defRPr>
            </a:lvl1pPr>
            <a:lvl2pPr marL="432000" indent="-216000" defTabSz="51435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400"/>
            </a:lvl2pPr>
            <a:lvl3pPr marL="648000" indent="-216000" defTabSz="51435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000"/>
            </a:lvl3pPr>
            <a:lvl4pPr marL="864000" indent="-216000" defTabSz="51435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800"/>
            </a:lvl4pPr>
            <a:lvl5pPr marL="1080000" indent="-216000" defTabSz="51435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600"/>
            </a:lvl5pPr>
            <a:lvl6pPr marL="1414463" indent="-128588" defTabSz="514350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>
                <a:latin typeface="+mn-lt"/>
                <a:cs typeface="+mn-cs"/>
              </a:defRPr>
            </a:lvl6pPr>
            <a:lvl7pPr marL="1671638" indent="-128588" defTabSz="514350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>
                <a:latin typeface="+mn-lt"/>
                <a:cs typeface="+mn-cs"/>
              </a:defRPr>
            </a:lvl7pPr>
            <a:lvl8pPr marL="1928813" indent="-128588" defTabSz="514350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>
                <a:latin typeface="+mn-lt"/>
                <a:cs typeface="+mn-cs"/>
              </a:defRPr>
            </a:lvl8pPr>
            <a:lvl9pPr marL="2185988" indent="-128588" defTabSz="514350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>
                <a:latin typeface="+mn-lt"/>
                <a:cs typeface="+mn-cs"/>
              </a:defRPr>
            </a:lvl9pPr>
          </a:lstStyle>
          <a:p>
            <a:pPr algn="l"/>
            <a:r>
              <a:rPr lang="de-AT" u="sng" dirty="0"/>
              <a:t>Bestand</a:t>
            </a:r>
            <a:r>
              <a:rPr lang="de-AT" dirty="0"/>
              <a:t>: Hauptwohnsitz (rot) vs. </a:t>
            </a:r>
            <a:br>
              <a:rPr lang="de-AT" dirty="0"/>
            </a:br>
            <a:r>
              <a:rPr lang="de-AT" dirty="0"/>
              <a:t>Arbeits-/Ausbildungsort (grün)</a:t>
            </a:r>
          </a:p>
        </p:txBody>
      </p:sp>
      <p:sp>
        <p:nvSpPr>
          <p:cNvPr id="13" name="TextBox 37">
            <a:extLst>
              <a:ext uri="{FF2B5EF4-FFF2-40B4-BE49-F238E27FC236}">
                <a16:creationId xmlns:a16="http://schemas.microsoft.com/office/drawing/2014/main" id="{5B72FABB-4A60-3E51-80E4-6786B065AC8D}"/>
              </a:ext>
            </a:extLst>
          </p:cNvPr>
          <p:cNvSpPr txBox="1"/>
          <p:nvPr/>
        </p:nvSpPr>
        <p:spPr>
          <a:xfrm>
            <a:off x="6508376" y="1686439"/>
            <a:ext cx="4455459" cy="565146"/>
          </a:xfrm>
          <a:prstGeom prst="rect">
            <a:avLst/>
          </a:prstGeom>
          <a:solidFill>
            <a:srgbClr val="FF3399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vert="horz" wrap="square" lIns="36000" tIns="36000" rIns="36000" bIns="36000" numCol="1" anchor="t" anchorCtr="0" compatLnSpc="1">
            <a:prstTxWarp prst="textNoShape">
              <a:avLst/>
            </a:prstTxWarp>
            <a:spAutoFit/>
          </a:bodyPr>
          <a:lstStyle>
            <a:defPPr>
              <a:defRPr lang="de-DE"/>
            </a:defPPr>
            <a:lvl1pPr marL="0" indent="0" algn="ctr" defTabSz="514350">
              <a:buClrTx/>
              <a:buSzPct val="110000"/>
              <a:buFont typeface="Arial" panose="020B0604020202020204" pitchFamily="34" charset="0"/>
              <a:buNone/>
              <a:defRPr sz="1600" b="1">
                <a:solidFill>
                  <a:schemeClr val="bg1"/>
                </a:solidFill>
                <a:cs typeface="Times New Roman" pitchFamily="18" charset="0"/>
              </a:defRPr>
            </a:lvl1pPr>
            <a:lvl2pPr marL="432000" indent="-216000" defTabSz="51435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400"/>
            </a:lvl2pPr>
            <a:lvl3pPr marL="648000" indent="-216000" defTabSz="51435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000"/>
            </a:lvl3pPr>
            <a:lvl4pPr marL="864000" indent="-216000" defTabSz="51435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800"/>
            </a:lvl4pPr>
            <a:lvl5pPr marL="1080000" indent="-216000" defTabSz="51435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600"/>
            </a:lvl5pPr>
            <a:lvl6pPr marL="1414463" indent="-128588" defTabSz="514350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>
                <a:latin typeface="+mn-lt"/>
                <a:cs typeface="+mn-cs"/>
              </a:defRPr>
            </a:lvl6pPr>
            <a:lvl7pPr marL="1671638" indent="-128588" defTabSz="514350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>
                <a:latin typeface="+mn-lt"/>
                <a:cs typeface="+mn-cs"/>
              </a:defRPr>
            </a:lvl7pPr>
            <a:lvl8pPr marL="1928813" indent="-128588" defTabSz="514350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>
                <a:latin typeface="+mn-lt"/>
                <a:cs typeface="+mn-cs"/>
              </a:defRPr>
            </a:lvl8pPr>
            <a:lvl9pPr marL="2185988" indent="-128588" defTabSz="514350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>
                <a:latin typeface="+mn-lt"/>
                <a:cs typeface="+mn-cs"/>
              </a:defRPr>
            </a:lvl9pPr>
          </a:lstStyle>
          <a:p>
            <a:pPr algn="l"/>
            <a:r>
              <a:rPr lang="de-AT" u="sng" dirty="0"/>
              <a:t>Upgrade+1</a:t>
            </a:r>
            <a:r>
              <a:rPr lang="de-AT" dirty="0"/>
              <a:t>: Hauptwohnsitz (rot) vs. </a:t>
            </a:r>
            <a:br>
              <a:rPr lang="de-AT" dirty="0"/>
            </a:br>
            <a:r>
              <a:rPr lang="de-AT" dirty="0"/>
              <a:t>Arbeits-/Ausbildungsort (grün)</a:t>
            </a:r>
          </a:p>
        </p:txBody>
      </p:sp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9FC524DD-CFBD-3437-5EC0-6B48623E2B8F}"/>
              </a:ext>
            </a:extLst>
          </p:cNvPr>
          <p:cNvCxnSpPr>
            <a:cxnSpLocks/>
          </p:cNvCxnSpPr>
          <p:nvPr/>
        </p:nvCxnSpPr>
        <p:spPr>
          <a:xfrm>
            <a:off x="1072573" y="4101868"/>
            <a:ext cx="0" cy="1049252"/>
          </a:xfrm>
          <a:prstGeom prst="straightConnector1">
            <a:avLst/>
          </a:prstGeom>
          <a:noFill/>
          <a:ln w="57150">
            <a:solidFill>
              <a:srgbClr val="FF3399"/>
            </a:solidFill>
            <a:headEnd type="oval"/>
            <a:tailEnd type="oval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54045F6E-A1C2-AC12-FAC7-1E2D8B0D3D87}"/>
              </a:ext>
            </a:extLst>
          </p:cNvPr>
          <p:cNvCxnSpPr>
            <a:cxnSpLocks/>
          </p:cNvCxnSpPr>
          <p:nvPr/>
        </p:nvCxnSpPr>
        <p:spPr>
          <a:xfrm>
            <a:off x="7158413" y="3119718"/>
            <a:ext cx="0" cy="1218602"/>
          </a:xfrm>
          <a:prstGeom prst="straightConnector1">
            <a:avLst/>
          </a:prstGeom>
          <a:noFill/>
          <a:ln w="57150">
            <a:solidFill>
              <a:srgbClr val="FF3399"/>
            </a:solidFill>
            <a:headEnd type="oval"/>
            <a:tailEnd type="oval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225F8AEE-FAA5-6223-A110-1E8455BB6710}"/>
              </a:ext>
            </a:extLst>
          </p:cNvPr>
          <p:cNvCxnSpPr>
            <a:cxnSpLocks/>
          </p:cNvCxnSpPr>
          <p:nvPr/>
        </p:nvCxnSpPr>
        <p:spPr>
          <a:xfrm>
            <a:off x="1736251" y="4454013"/>
            <a:ext cx="0" cy="314632"/>
          </a:xfrm>
          <a:prstGeom prst="straightConnector1">
            <a:avLst/>
          </a:prstGeom>
          <a:noFill/>
          <a:ln w="57150">
            <a:solidFill>
              <a:srgbClr val="FF3399"/>
            </a:solidFill>
            <a:headEnd type="oval"/>
            <a:tailEnd type="oval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8652815C-DE10-9E55-2967-D8B8EA19845E}"/>
              </a:ext>
            </a:extLst>
          </p:cNvPr>
          <p:cNvCxnSpPr>
            <a:cxnSpLocks/>
          </p:cNvCxnSpPr>
          <p:nvPr/>
        </p:nvCxnSpPr>
        <p:spPr>
          <a:xfrm>
            <a:off x="7851587" y="4107860"/>
            <a:ext cx="0" cy="218334"/>
          </a:xfrm>
          <a:prstGeom prst="straightConnector1">
            <a:avLst/>
          </a:prstGeom>
          <a:noFill/>
          <a:ln w="57150">
            <a:solidFill>
              <a:srgbClr val="FF3399"/>
            </a:solidFill>
            <a:headEnd type="oval"/>
            <a:tailEnd type="oval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  <p:extLst>
      <p:ext uri="{BB962C8B-B14F-4D97-AF65-F5344CB8AC3E}">
        <p14:creationId xmlns:p14="http://schemas.microsoft.com/office/powerpoint/2010/main" val="29665224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D89B75-1BFE-4A10-A2E4-9FD5CCAC8CE9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/>
          <a:p>
            <a:r>
              <a:rPr lang="de-AT" dirty="0"/>
              <a:t>Welche Daten &amp; Methoden?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076EBA-838B-4759-B5E0-DBBF449A1860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39734" y="1268760"/>
            <a:ext cx="11852266" cy="5048128"/>
          </a:xfrm>
          <a:noFill/>
        </p:spPr>
        <p:txBody>
          <a:bodyPr/>
          <a:lstStyle/>
          <a:p>
            <a:r>
              <a:rPr lang="de-AT" b="1" dirty="0"/>
              <a:t>Bedarfsgerechter ÖV außerhalb der ÖV-Güteklassen</a:t>
            </a:r>
          </a:p>
          <a:p>
            <a:r>
              <a:rPr lang="de-AT" dirty="0"/>
              <a:t>Aggregation der Beschäftigungsfaktoren von 100 auf 500m Raster</a:t>
            </a:r>
          </a:p>
          <a:p>
            <a:r>
              <a:rPr lang="de-AT" dirty="0"/>
              <a:t>d</a:t>
            </a:r>
            <a:r>
              <a:rPr lang="de-AT" baseline="-25000" dirty="0"/>
              <a:t>x</a:t>
            </a:r>
            <a:r>
              <a:rPr lang="de-AT" dirty="0"/>
              <a:t>: gewichtete Luftlinie 500m-Zelle </a:t>
            </a:r>
            <a:r>
              <a:rPr lang="de-AT" dirty="0">
                <a:sym typeface="Wingdings" panose="05000000000000000000" pitchFamily="2" charset="2"/>
              </a:rPr>
              <a:t> nächste Haltestelle, Kat. I-V</a:t>
            </a:r>
          </a:p>
          <a:p>
            <a:r>
              <a:rPr lang="de-AT" dirty="0"/>
              <a:t>Gemeinde: ∑ n</a:t>
            </a:r>
            <a:r>
              <a:rPr lang="de-AT" baseline="-25000" dirty="0"/>
              <a:t>Fahrten,8Pax</a:t>
            </a:r>
            <a:r>
              <a:rPr lang="de-AT" dirty="0"/>
              <a:t> * 2 * </a:t>
            </a:r>
            <a:r>
              <a:rPr lang="de-AT" b="1" dirty="0"/>
              <a:t>d</a:t>
            </a:r>
            <a:r>
              <a:rPr lang="de-AT" b="1" baseline="-25000" dirty="0"/>
              <a:t>x</a:t>
            </a:r>
          </a:p>
          <a:p>
            <a:r>
              <a:rPr lang="de-AT" dirty="0"/>
              <a:t>Darauf basierend abgeschätzt:</a:t>
            </a:r>
          </a:p>
          <a:p>
            <a:pPr lvl="1"/>
            <a:r>
              <a:rPr lang="de-AT" dirty="0"/>
              <a:t>Jahresfahraufwände und -kosten</a:t>
            </a:r>
          </a:p>
          <a:p>
            <a:pPr lvl="1"/>
            <a:r>
              <a:rPr lang="de-AT" dirty="0"/>
              <a:t>„Würdigkeit“ von Gemeinden und Bezirken</a:t>
            </a:r>
          </a:p>
          <a:p>
            <a:pPr lvl="1"/>
            <a:r>
              <a:rPr lang="de-AT" dirty="0"/>
              <a:t>Finanzierung auf der Quellseite (Gemeinde)</a:t>
            </a:r>
            <a:br>
              <a:rPr lang="de-AT" dirty="0"/>
            </a:br>
            <a:r>
              <a:rPr lang="de-AT" dirty="0"/>
              <a:t>oder Zielseite (Unternehmen)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396E1AA-0F9A-48AE-9D21-4B1545537B1B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pPr>
              <a:defRPr/>
            </a:pPr>
            <a:r>
              <a:rPr lang="de-DE" noProof="0"/>
              <a:t>1.4.2025</a:t>
            </a:r>
            <a:endParaRPr lang="de-AT" noProof="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334B3C-48C9-478A-8CDD-72F9CC69BAB4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pPr>
              <a:defRPr/>
            </a:pPr>
            <a:r>
              <a:rPr lang="de-DE" noProof="0"/>
              <a:t>Webinar "RDM in Austria"</a:t>
            </a:r>
            <a:endParaRPr lang="de-AT" noProof="0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517E773-31E0-2CA9-26DA-932AA8B72A2B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pPr>
              <a:defRPr/>
            </a:pPr>
            <a:fld id="{F0A1BE37-8BEE-41D2-8357-D273E888057B}" type="slidenum">
              <a:rPr lang="de-AT" noProof="0" smtClean="0"/>
              <a:pPr>
                <a:defRPr/>
              </a:pPr>
              <a:t>11</a:t>
            </a:fld>
            <a:endParaRPr lang="de-AT" noProof="0" dirty="0"/>
          </a:p>
        </p:txBody>
      </p:sp>
      <p:pic>
        <p:nvPicPr>
          <p:cNvPr id="9" name="Picture 8" descr="A diagram of a graph&#10;&#10;Description automatically generated">
            <a:extLst>
              <a:ext uri="{FF2B5EF4-FFF2-40B4-BE49-F238E27FC236}">
                <a16:creationId xmlns:a16="http://schemas.microsoft.com/office/drawing/2014/main" id="{FAD42CE0-FE6F-7A20-4544-B22ADEB299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0352" y="3011693"/>
            <a:ext cx="4607858" cy="3801482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A2DE0F3F-2EDD-52DA-5FC6-84D70F82D39F}"/>
              </a:ext>
            </a:extLst>
          </p:cNvPr>
          <p:cNvSpPr/>
          <p:nvPr/>
        </p:nvSpPr>
        <p:spPr>
          <a:xfrm>
            <a:off x="7296346" y="5137609"/>
            <a:ext cx="791852" cy="688156"/>
          </a:xfrm>
          <a:prstGeom prst="rect">
            <a:avLst/>
          </a:prstGeom>
          <a:noFill/>
          <a:ln w="76200">
            <a:solidFill>
              <a:srgbClr val="FF339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35D266B-77D4-C72C-E9B5-8EE20D4907CB}"/>
              </a:ext>
            </a:extLst>
          </p:cNvPr>
          <p:cNvSpPr/>
          <p:nvPr/>
        </p:nvSpPr>
        <p:spPr>
          <a:xfrm>
            <a:off x="8363146" y="4895154"/>
            <a:ext cx="469127" cy="445773"/>
          </a:xfrm>
          <a:prstGeom prst="rect">
            <a:avLst/>
          </a:prstGeom>
          <a:noFill/>
          <a:ln w="76200">
            <a:solidFill>
              <a:srgbClr val="FF339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2143275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396E1AA-0F9A-48AE-9D21-4B1545537B1B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pPr>
              <a:defRPr/>
            </a:pPr>
            <a:r>
              <a:rPr lang="de-DE" noProof="0"/>
              <a:t>1.4.2025</a:t>
            </a:r>
            <a:endParaRPr lang="de-AT" noProof="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334B3C-48C9-478A-8CDD-72F9CC69BAB4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pPr>
              <a:defRPr/>
            </a:pPr>
            <a:r>
              <a:rPr lang="de-DE" noProof="0"/>
              <a:t>Webinar "RDM in Austria"</a:t>
            </a:r>
            <a:endParaRPr lang="de-AT" noProof="0" dirty="0"/>
          </a:p>
        </p:txBody>
      </p:sp>
      <p:pic>
        <p:nvPicPr>
          <p:cNvPr id="17" name="Picture 16" descr="A graph with numbers and letters&#10;&#10;Description automatically generated with medium confidence">
            <a:extLst>
              <a:ext uri="{FF2B5EF4-FFF2-40B4-BE49-F238E27FC236}">
                <a16:creationId xmlns:a16="http://schemas.microsoft.com/office/drawing/2014/main" id="{DEB8BC9D-861A-6180-73CF-E7A252604A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09872"/>
            <a:ext cx="7779388" cy="5040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FD89B75-1BFE-4A10-A2E4-9FD5CCAC8CE9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/>
          <a:p>
            <a:r>
              <a:rPr lang="de-AT" sz="3600" dirty="0"/>
              <a:t>Wie ist die Versorgung mit bedarfsgerechtem ÖV?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517E773-31E0-2CA9-26DA-932AA8B72A2B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pPr>
              <a:defRPr/>
            </a:pPr>
            <a:fld id="{F0A1BE37-8BEE-41D2-8357-D273E888057B}" type="slidenum">
              <a:rPr lang="de-AT" noProof="0" smtClean="0"/>
              <a:pPr>
                <a:defRPr/>
              </a:pPr>
              <a:t>12</a:t>
            </a:fld>
            <a:endParaRPr lang="de-AT" noProof="0" dirty="0"/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05918206-900B-B078-FE43-28E3E2F44E81}"/>
              </a:ext>
            </a:extLst>
          </p:cNvPr>
          <p:cNvGrpSpPr/>
          <p:nvPr/>
        </p:nvGrpSpPr>
        <p:grpSpPr>
          <a:xfrm>
            <a:off x="1763791" y="2957162"/>
            <a:ext cx="2125903" cy="471838"/>
            <a:chOff x="0" y="0"/>
            <a:chExt cx="2125903" cy="471838"/>
          </a:xfrm>
        </p:grpSpPr>
        <p:pic>
          <p:nvPicPr>
            <p:cNvPr id="29" name="Picture 28">
              <a:extLst>
                <a:ext uri="{FF2B5EF4-FFF2-40B4-BE49-F238E27FC236}">
                  <a16:creationId xmlns:a16="http://schemas.microsoft.com/office/drawing/2014/main" id="{9B87043A-3479-F0F0-5656-5B07FC790F7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459249" cy="471838"/>
            </a:xfrm>
            <a:prstGeom prst="rect">
              <a:avLst/>
            </a:prstGeom>
          </p:spPr>
        </p:pic>
        <p:sp>
          <p:nvSpPr>
            <p:cNvPr id="30" name="TextBox 3">
              <a:extLst>
                <a:ext uri="{FF2B5EF4-FFF2-40B4-BE49-F238E27FC236}">
                  <a16:creationId xmlns:a16="http://schemas.microsoft.com/office/drawing/2014/main" id="{14A76CA0-E75C-C753-ABCF-2E7ACA4D9D25}"/>
                </a:ext>
              </a:extLst>
            </p:cNvPr>
            <p:cNvSpPr txBox="1"/>
            <p:nvPr/>
          </p:nvSpPr>
          <p:spPr>
            <a:xfrm>
              <a:off x="405484" y="11374"/>
              <a:ext cx="1720419" cy="445116"/>
            </a:xfrm>
            <a:prstGeom prst="rect">
              <a:avLst/>
            </a:prstGeom>
            <a:noFill/>
          </p:spPr>
          <p:txBody>
            <a:bodyPr wrap="none" lIns="0" rtlCol="0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de-DE" sz="1000" b="1" dirty="0">
                  <a:effectLst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Wenige </a:t>
              </a:r>
              <a:r>
                <a:rPr lang="de-DE" sz="1000" b="1" baseline="0" dirty="0">
                  <a:effectLst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„Personen“</a:t>
              </a: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de-DE" sz="1000" b="1" u="sng" baseline="0" dirty="0">
                  <a:effectLst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hohe individuelle Fahrkosten</a:t>
              </a:r>
              <a:endParaRPr lang="de-AT" sz="1000" dirty="0">
                <a:effectLst/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endParaRPr lang="de-AT" sz="1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cxnSp>
        <p:nvCxnSpPr>
          <p:cNvPr id="31" name="Gerade Verbindung mit Pfeil 6">
            <a:extLst>
              <a:ext uri="{FF2B5EF4-FFF2-40B4-BE49-F238E27FC236}">
                <a16:creationId xmlns:a16="http://schemas.microsoft.com/office/drawing/2014/main" id="{51DE4D36-2A0E-1354-F7F1-40ECA74CF148}"/>
              </a:ext>
            </a:extLst>
          </p:cNvPr>
          <p:cNvCxnSpPr>
            <a:cxnSpLocks/>
          </p:cNvCxnSpPr>
          <p:nvPr/>
        </p:nvCxnSpPr>
        <p:spPr>
          <a:xfrm>
            <a:off x="805273" y="6334840"/>
            <a:ext cx="6842436" cy="0"/>
          </a:xfrm>
          <a:prstGeom prst="straightConnector1">
            <a:avLst/>
          </a:prstGeom>
          <a:ln w="76200">
            <a:solidFill>
              <a:srgbClr val="FF3399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Content Placeholder 2">
            <a:extLst>
              <a:ext uri="{FF2B5EF4-FFF2-40B4-BE49-F238E27FC236}">
                <a16:creationId xmlns:a16="http://schemas.microsoft.com/office/drawing/2014/main" id="{03F00B3B-F589-FD7C-6AFF-73AB8689D17F}"/>
              </a:ext>
            </a:extLst>
          </p:cNvPr>
          <p:cNvSpPr txBox="1">
            <a:spLocks/>
          </p:cNvSpPr>
          <p:nvPr/>
        </p:nvSpPr>
        <p:spPr bwMode="auto">
          <a:xfrm>
            <a:off x="7844637" y="6176953"/>
            <a:ext cx="3491846" cy="317365"/>
          </a:xfrm>
          <a:prstGeom prst="rect">
            <a:avLst/>
          </a:prstGeom>
          <a:solidFill>
            <a:srgbClr val="FF3399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vert="horz" wrap="square" lIns="36000" tIns="36000" rIns="36000" bIns="36000" numCol="1" anchor="t" anchorCtr="0" compatLnSpc="1">
            <a:prstTxWarp prst="textNoShape">
              <a:avLst/>
            </a:prstTxWarp>
            <a:spAutoFit/>
          </a:bodyPr>
          <a:lstStyle>
            <a:defPPr>
              <a:defRPr lang="de-DE"/>
            </a:defPPr>
            <a:lvl1pPr marL="0" indent="0" defTabSz="514350">
              <a:buClr>
                <a:srgbClr val="006699"/>
              </a:buClr>
              <a:buSzPct val="110000"/>
              <a:buFont typeface="Arial" panose="020B0604020202020204" pitchFamily="34" charset="0"/>
              <a:buNone/>
              <a:defRPr sz="2000" b="1">
                <a:solidFill>
                  <a:schemeClr val="bg1"/>
                </a:solidFill>
                <a:cs typeface="Times New Roman" pitchFamily="18" charset="0"/>
              </a:defRPr>
            </a:lvl1pPr>
            <a:lvl2pPr marL="432000" indent="-216000" defTabSz="51435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400"/>
            </a:lvl2pPr>
            <a:lvl3pPr marL="648000" indent="-216000" defTabSz="51435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000"/>
            </a:lvl3pPr>
            <a:lvl4pPr marL="864000" indent="-216000" defTabSz="51435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800"/>
            </a:lvl4pPr>
            <a:lvl5pPr marL="1080000" indent="-216000" defTabSz="51435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600"/>
            </a:lvl5pPr>
            <a:lvl6pPr marL="1414463" indent="-128588" defTabSz="514350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>
                <a:latin typeface="+mn-lt"/>
                <a:cs typeface="+mn-cs"/>
              </a:defRPr>
            </a:lvl6pPr>
            <a:lvl7pPr marL="1671638" indent="-128588" defTabSz="514350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>
                <a:latin typeface="+mn-lt"/>
                <a:cs typeface="+mn-cs"/>
              </a:defRPr>
            </a:lvl7pPr>
            <a:lvl8pPr marL="1928813" indent="-128588" defTabSz="514350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>
                <a:latin typeface="+mn-lt"/>
                <a:cs typeface="+mn-cs"/>
              </a:defRPr>
            </a:lvl8pPr>
            <a:lvl9pPr marL="2185988" indent="-128588" defTabSz="514350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>
                <a:latin typeface="+mn-lt"/>
                <a:cs typeface="+mn-cs"/>
              </a:defRPr>
            </a:lvl9pPr>
          </a:lstStyle>
          <a:p>
            <a:pPr algn="ctr">
              <a:buClrTx/>
            </a:pPr>
            <a:r>
              <a:rPr lang="de-DE" altLang="de-DE" sz="1600" dirty="0"/>
              <a:t>„Personen“ außerhalb Güteklassen</a:t>
            </a:r>
            <a:endParaRPr lang="en-US" altLang="de-DE" sz="1600" dirty="0"/>
          </a:p>
        </p:txBody>
      </p:sp>
      <p:cxnSp>
        <p:nvCxnSpPr>
          <p:cNvPr id="34" name="Gerade Verbindung mit Pfeil 6">
            <a:extLst>
              <a:ext uri="{FF2B5EF4-FFF2-40B4-BE49-F238E27FC236}">
                <a16:creationId xmlns:a16="http://schemas.microsoft.com/office/drawing/2014/main" id="{38B0E5D8-4785-3FF6-38F8-EB67F7A2B056}"/>
              </a:ext>
            </a:extLst>
          </p:cNvPr>
          <p:cNvCxnSpPr>
            <a:cxnSpLocks/>
          </p:cNvCxnSpPr>
          <p:nvPr/>
        </p:nvCxnSpPr>
        <p:spPr>
          <a:xfrm flipV="1">
            <a:off x="825060" y="1974273"/>
            <a:ext cx="0" cy="4352822"/>
          </a:xfrm>
          <a:prstGeom prst="straightConnector1">
            <a:avLst/>
          </a:prstGeom>
          <a:ln w="76200">
            <a:solidFill>
              <a:srgbClr val="FF3399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Content Placeholder 2">
            <a:extLst>
              <a:ext uri="{FF2B5EF4-FFF2-40B4-BE49-F238E27FC236}">
                <a16:creationId xmlns:a16="http://schemas.microsoft.com/office/drawing/2014/main" id="{FFC91B4F-59FE-36C1-F034-45EB6D8E3A3F}"/>
              </a:ext>
            </a:extLst>
          </p:cNvPr>
          <p:cNvSpPr txBox="1">
            <a:spLocks/>
          </p:cNvSpPr>
          <p:nvPr/>
        </p:nvSpPr>
        <p:spPr bwMode="auto">
          <a:xfrm>
            <a:off x="76201" y="1512895"/>
            <a:ext cx="3196935" cy="326296"/>
          </a:xfrm>
          <a:prstGeom prst="rect">
            <a:avLst/>
          </a:prstGeom>
          <a:solidFill>
            <a:srgbClr val="FF3399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vert="horz" wrap="square" lIns="36000" tIns="36000" rIns="36000" bIns="36000" numCol="1" anchor="t" anchorCtr="0" compatLnSpc="1">
            <a:prstTxWarp prst="textNoShape">
              <a:avLst/>
            </a:prstTxWarp>
            <a:spAutoFit/>
          </a:bodyPr>
          <a:lstStyle>
            <a:defPPr>
              <a:defRPr lang="de-DE"/>
            </a:defPPr>
            <a:lvl1pPr marL="0" indent="0" defTabSz="514350">
              <a:buClr>
                <a:srgbClr val="006699"/>
              </a:buClr>
              <a:buSzPct val="110000"/>
              <a:buFont typeface="Arial" panose="020B0604020202020204" pitchFamily="34" charset="0"/>
              <a:buNone/>
              <a:defRPr sz="2000" b="1">
                <a:solidFill>
                  <a:schemeClr val="bg1"/>
                </a:solidFill>
                <a:cs typeface="Times New Roman" pitchFamily="18" charset="0"/>
              </a:defRPr>
            </a:lvl1pPr>
            <a:lvl2pPr marL="432000" indent="-216000" defTabSz="51435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400"/>
            </a:lvl2pPr>
            <a:lvl3pPr marL="648000" indent="-216000" defTabSz="51435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000"/>
            </a:lvl3pPr>
            <a:lvl4pPr marL="864000" indent="-216000" defTabSz="51435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800"/>
            </a:lvl4pPr>
            <a:lvl5pPr marL="1080000" indent="-216000" defTabSz="51435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600"/>
            </a:lvl5pPr>
            <a:lvl6pPr marL="1414463" indent="-128588" defTabSz="514350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>
                <a:latin typeface="+mn-lt"/>
                <a:cs typeface="+mn-cs"/>
              </a:defRPr>
            </a:lvl6pPr>
            <a:lvl7pPr marL="1671638" indent="-128588" defTabSz="514350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>
                <a:latin typeface="+mn-lt"/>
                <a:cs typeface="+mn-cs"/>
              </a:defRPr>
            </a:lvl7pPr>
            <a:lvl8pPr marL="1928813" indent="-128588" defTabSz="514350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>
                <a:latin typeface="+mn-lt"/>
                <a:cs typeface="+mn-cs"/>
              </a:defRPr>
            </a:lvl8pPr>
            <a:lvl9pPr marL="2185988" indent="-128588" defTabSz="514350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>
                <a:latin typeface="+mn-lt"/>
                <a:cs typeface="+mn-cs"/>
              </a:defRPr>
            </a:lvl9pPr>
          </a:lstStyle>
          <a:p>
            <a:pPr>
              <a:buClrTx/>
            </a:pPr>
            <a:r>
              <a:rPr lang="de-DE" altLang="de-DE" sz="1600" dirty="0"/>
              <a:t>Jahresfahrtkosten pro „Person“</a:t>
            </a:r>
            <a:endParaRPr lang="en-US" altLang="de-DE" sz="1600" dirty="0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6CFADA01-51CF-AFD9-B20F-D59AB15E10D9}"/>
              </a:ext>
            </a:extLst>
          </p:cNvPr>
          <p:cNvSpPr/>
          <p:nvPr/>
        </p:nvSpPr>
        <p:spPr>
          <a:xfrm>
            <a:off x="5181601" y="1855295"/>
            <a:ext cx="1649506" cy="247993"/>
          </a:xfrm>
          <a:prstGeom prst="rect">
            <a:avLst/>
          </a:prstGeom>
          <a:ln w="57150">
            <a:solidFill>
              <a:srgbClr val="FF3399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54A4924D-ECAA-DA06-8164-CDE63BB2217C}"/>
              </a:ext>
            </a:extLst>
          </p:cNvPr>
          <p:cNvSpPr txBox="1"/>
          <p:nvPr/>
        </p:nvSpPr>
        <p:spPr>
          <a:xfrm>
            <a:off x="1736475" y="2318387"/>
            <a:ext cx="912109" cy="153888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 rtlCol="0">
            <a:spAutoFit/>
          </a:bodyPr>
          <a:lstStyle/>
          <a:p>
            <a:r>
              <a:rPr lang="de-AT" sz="1000" b="1" dirty="0"/>
              <a:t>Hauptwohnsitz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51D352B4-4C87-591D-C2D3-1EF2BDD7F6D1}"/>
              </a:ext>
            </a:extLst>
          </p:cNvPr>
          <p:cNvSpPr txBox="1"/>
          <p:nvPr/>
        </p:nvSpPr>
        <p:spPr>
          <a:xfrm>
            <a:off x="1736475" y="2513678"/>
            <a:ext cx="1466748" cy="153888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 rtlCol="0">
            <a:spAutoFit/>
          </a:bodyPr>
          <a:lstStyle>
            <a:defPPr>
              <a:defRPr lang="de-DE"/>
            </a:defPPr>
            <a:lvl1pPr>
              <a:defRPr sz="1000" b="1"/>
            </a:lvl1pPr>
          </a:lstStyle>
          <a:p>
            <a:r>
              <a:rPr lang="de-AT" dirty="0"/>
              <a:t>Arbeits-/Ausbildungsort</a:t>
            </a: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CBB4A666-8392-F6EE-B7C0-BF977CE90B3F}"/>
              </a:ext>
            </a:extLst>
          </p:cNvPr>
          <p:cNvGrpSpPr/>
          <p:nvPr/>
        </p:nvGrpSpPr>
        <p:grpSpPr>
          <a:xfrm>
            <a:off x="5676517" y="5116200"/>
            <a:ext cx="2289877" cy="466860"/>
            <a:chOff x="0" y="0"/>
            <a:chExt cx="2289877" cy="466860"/>
          </a:xfrm>
        </p:grpSpPr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11678FC1-1E21-58EC-D81F-6B143A382B8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484984" cy="445849"/>
            </a:xfrm>
            <a:prstGeom prst="rect">
              <a:avLst/>
            </a:prstGeom>
          </p:spPr>
        </p:pic>
        <p:sp>
          <p:nvSpPr>
            <p:cNvPr id="27" name="TextBox 3">
              <a:extLst>
                <a:ext uri="{FF2B5EF4-FFF2-40B4-BE49-F238E27FC236}">
                  <a16:creationId xmlns:a16="http://schemas.microsoft.com/office/drawing/2014/main" id="{5B7B698D-9147-B340-BC71-16CEBA53F667}"/>
                </a:ext>
              </a:extLst>
            </p:cNvPr>
            <p:cNvSpPr txBox="1"/>
            <p:nvPr/>
          </p:nvSpPr>
          <p:spPr>
            <a:xfrm>
              <a:off x="423541" y="14070"/>
              <a:ext cx="1866336" cy="452790"/>
            </a:xfrm>
            <a:prstGeom prst="rect">
              <a:avLst/>
            </a:prstGeom>
            <a:noFill/>
          </p:spPr>
          <p:txBody>
            <a:bodyPr wrap="none" lIns="0" rtlCol="0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de-DE" sz="1000" b="1" dirty="0">
                  <a:effectLst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Viele „Personen“</a:t>
              </a: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de-DE" sz="1000" b="1" u="sng" baseline="0" dirty="0">
                  <a:effectLst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geringe individuelle Fahrkosten</a:t>
              </a:r>
              <a:endParaRPr lang="de-AT" sz="1000" dirty="0">
                <a:effectLst/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endParaRPr lang="de-AT" sz="1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BD119887-DFDF-97E6-09DA-358E650E372A}"/>
              </a:ext>
            </a:extLst>
          </p:cNvPr>
          <p:cNvGrpSpPr/>
          <p:nvPr/>
        </p:nvGrpSpPr>
        <p:grpSpPr>
          <a:xfrm>
            <a:off x="4385058" y="716608"/>
            <a:ext cx="7806942" cy="5040000"/>
            <a:chOff x="4385058" y="716608"/>
            <a:chExt cx="7806942" cy="5040000"/>
          </a:xfrm>
        </p:grpSpPr>
        <p:pic>
          <p:nvPicPr>
            <p:cNvPr id="20" name="Picture 19" descr="A graph with numbers and letters&#10;&#10;Description automatically generated with medium confidence">
              <a:extLst>
                <a:ext uri="{FF2B5EF4-FFF2-40B4-BE49-F238E27FC236}">
                  <a16:creationId xmlns:a16="http://schemas.microsoft.com/office/drawing/2014/main" id="{DAF2886C-52ED-2BE5-22C1-58C08DB157B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85058" y="716608"/>
              <a:ext cx="7806942" cy="5040000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B9624CE5-E4D1-0DC0-9A22-6B0D9A8EB620}"/>
                </a:ext>
              </a:extLst>
            </p:cNvPr>
            <p:cNvSpPr txBox="1"/>
            <p:nvPr/>
          </p:nvSpPr>
          <p:spPr>
            <a:xfrm>
              <a:off x="6142802" y="1231640"/>
              <a:ext cx="912109" cy="153888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lIns="0" tIns="0" rIns="0" bIns="0" rtlCol="0">
              <a:spAutoFit/>
            </a:bodyPr>
            <a:lstStyle/>
            <a:p>
              <a:r>
                <a:rPr lang="de-AT" sz="1000" b="1" dirty="0"/>
                <a:t>Hauptwohnsitz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8DD52664-F31A-53A9-4BB3-EB4DC3A559EB}"/>
                </a:ext>
              </a:extLst>
            </p:cNvPr>
            <p:cNvSpPr txBox="1"/>
            <p:nvPr/>
          </p:nvSpPr>
          <p:spPr>
            <a:xfrm>
              <a:off x="6142802" y="1426931"/>
              <a:ext cx="1466748" cy="153888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lIns="0" tIns="0" rIns="0" bIns="0" rtlCol="0">
              <a:spAutoFit/>
            </a:bodyPr>
            <a:lstStyle>
              <a:defPPr>
                <a:defRPr lang="de-DE"/>
              </a:defPPr>
              <a:lvl1pPr>
                <a:defRPr sz="1000" b="1"/>
              </a:lvl1pPr>
            </a:lstStyle>
            <a:p>
              <a:r>
                <a:rPr lang="de-AT" dirty="0"/>
                <a:t>Arbeits-/Ausbildungsort</a:t>
              </a:r>
            </a:p>
          </p:txBody>
        </p:sp>
      </p:grpSp>
      <p:sp>
        <p:nvSpPr>
          <p:cNvPr id="42" name="Rectangle 41">
            <a:extLst>
              <a:ext uri="{FF2B5EF4-FFF2-40B4-BE49-F238E27FC236}">
                <a16:creationId xmlns:a16="http://schemas.microsoft.com/office/drawing/2014/main" id="{7B135609-6A72-398C-2E74-F997B1E9D58E}"/>
              </a:ext>
            </a:extLst>
          </p:cNvPr>
          <p:cNvSpPr/>
          <p:nvPr/>
        </p:nvSpPr>
        <p:spPr>
          <a:xfrm>
            <a:off x="9486901" y="759782"/>
            <a:ext cx="1857374" cy="247993"/>
          </a:xfrm>
          <a:prstGeom prst="rect">
            <a:avLst/>
          </a:prstGeom>
          <a:ln w="57150">
            <a:solidFill>
              <a:srgbClr val="FF3399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43" name="Arrow: Down 42">
            <a:extLst>
              <a:ext uri="{FF2B5EF4-FFF2-40B4-BE49-F238E27FC236}">
                <a16:creationId xmlns:a16="http://schemas.microsoft.com/office/drawing/2014/main" id="{D8F35093-21F8-A7AA-D5FC-7777F086EB46}"/>
              </a:ext>
            </a:extLst>
          </p:cNvPr>
          <p:cNvSpPr/>
          <p:nvPr/>
        </p:nvSpPr>
        <p:spPr>
          <a:xfrm>
            <a:off x="5343142" y="1741800"/>
            <a:ext cx="334737" cy="1125343"/>
          </a:xfrm>
          <a:prstGeom prst="downArrow">
            <a:avLst>
              <a:gd name="adj1" fmla="val 44309"/>
              <a:gd name="adj2" fmla="val 50000"/>
            </a:avLst>
          </a:prstGeom>
          <a:solidFill>
            <a:srgbClr val="FFFF0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44" name="Arrow: Down 43">
            <a:extLst>
              <a:ext uri="{FF2B5EF4-FFF2-40B4-BE49-F238E27FC236}">
                <a16:creationId xmlns:a16="http://schemas.microsoft.com/office/drawing/2014/main" id="{66C50F43-2500-EBCD-40A6-A7BBB696BA36}"/>
              </a:ext>
            </a:extLst>
          </p:cNvPr>
          <p:cNvSpPr/>
          <p:nvPr/>
        </p:nvSpPr>
        <p:spPr>
          <a:xfrm rot="5400000">
            <a:off x="10004898" y="3343937"/>
            <a:ext cx="334737" cy="2494684"/>
          </a:xfrm>
          <a:prstGeom prst="downArrow">
            <a:avLst>
              <a:gd name="adj1" fmla="val 44309"/>
              <a:gd name="adj2" fmla="val 50000"/>
            </a:avLst>
          </a:prstGeom>
          <a:solidFill>
            <a:srgbClr val="FFFF0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45" name="Content Placeholder 2">
            <a:extLst>
              <a:ext uri="{FF2B5EF4-FFF2-40B4-BE49-F238E27FC236}">
                <a16:creationId xmlns:a16="http://schemas.microsoft.com/office/drawing/2014/main" id="{CBE50EC4-5F00-6FC2-52A8-73717879BC1F}"/>
              </a:ext>
            </a:extLst>
          </p:cNvPr>
          <p:cNvSpPr txBox="1">
            <a:spLocks/>
          </p:cNvSpPr>
          <p:nvPr/>
        </p:nvSpPr>
        <p:spPr bwMode="auto">
          <a:xfrm>
            <a:off x="5667652" y="2019700"/>
            <a:ext cx="2043942" cy="565146"/>
          </a:xfrm>
          <a:prstGeom prst="rect">
            <a:avLst/>
          </a:prstGeom>
          <a:solidFill>
            <a:srgbClr val="FFFF00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vert="horz" wrap="square" lIns="36000" tIns="36000" rIns="36000" bIns="36000" numCol="1" anchor="t" anchorCtr="0" compatLnSpc="1">
            <a:prstTxWarp prst="textNoShape">
              <a:avLst/>
            </a:prstTxWarp>
            <a:spAutoFit/>
          </a:bodyPr>
          <a:lstStyle>
            <a:defPPr>
              <a:defRPr lang="de-DE"/>
            </a:defPPr>
            <a:lvl1pPr marL="0" indent="0" defTabSz="514350">
              <a:buClr>
                <a:srgbClr val="006699"/>
              </a:buClr>
              <a:buSzPct val="110000"/>
              <a:buFont typeface="Arial" panose="020B0604020202020204" pitchFamily="34" charset="0"/>
              <a:buNone/>
              <a:defRPr sz="2000" b="1">
                <a:solidFill>
                  <a:schemeClr val="bg1"/>
                </a:solidFill>
                <a:cs typeface="Times New Roman" pitchFamily="18" charset="0"/>
              </a:defRPr>
            </a:lvl1pPr>
            <a:lvl2pPr marL="432000" indent="-216000" defTabSz="51435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400"/>
            </a:lvl2pPr>
            <a:lvl3pPr marL="648000" indent="-216000" defTabSz="51435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000"/>
            </a:lvl3pPr>
            <a:lvl4pPr marL="864000" indent="-216000" defTabSz="51435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800"/>
            </a:lvl4pPr>
            <a:lvl5pPr marL="1080000" indent="-216000" defTabSz="51435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600"/>
            </a:lvl5pPr>
            <a:lvl6pPr marL="1414463" indent="-128588" defTabSz="514350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>
                <a:latin typeface="+mn-lt"/>
                <a:cs typeface="+mn-cs"/>
              </a:defRPr>
            </a:lvl6pPr>
            <a:lvl7pPr marL="1671638" indent="-128588" defTabSz="514350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>
                <a:latin typeface="+mn-lt"/>
                <a:cs typeface="+mn-cs"/>
              </a:defRPr>
            </a:lvl7pPr>
            <a:lvl8pPr marL="1928813" indent="-128588" defTabSz="514350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>
                <a:latin typeface="+mn-lt"/>
                <a:cs typeface="+mn-cs"/>
              </a:defRPr>
            </a:lvl8pPr>
            <a:lvl9pPr marL="2185988" indent="-128588" defTabSz="514350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>
                <a:latin typeface="+mn-lt"/>
                <a:cs typeface="+mn-cs"/>
              </a:defRPr>
            </a:lvl9pPr>
          </a:lstStyle>
          <a:p>
            <a:pPr>
              <a:buClrTx/>
            </a:pPr>
            <a:r>
              <a:rPr lang="de-DE" altLang="de-DE" sz="1600" dirty="0">
                <a:solidFill>
                  <a:schemeClr val="tx1"/>
                </a:solidFill>
              </a:rPr>
              <a:t>Reduktion der </a:t>
            </a:r>
            <a:br>
              <a:rPr lang="de-DE" altLang="de-DE" sz="1600" dirty="0">
                <a:solidFill>
                  <a:schemeClr val="tx1"/>
                </a:solidFill>
              </a:rPr>
            </a:br>
            <a:r>
              <a:rPr lang="de-DE" altLang="de-DE" sz="1600" dirty="0">
                <a:solidFill>
                  <a:schemeClr val="tx1"/>
                </a:solidFill>
              </a:rPr>
              <a:t>spezifischen Kosten</a:t>
            </a:r>
            <a:endParaRPr lang="en-US" altLang="de-DE" sz="1600" dirty="0">
              <a:solidFill>
                <a:schemeClr val="tx1"/>
              </a:solidFill>
            </a:endParaRPr>
          </a:p>
        </p:txBody>
      </p:sp>
      <p:sp>
        <p:nvSpPr>
          <p:cNvPr id="46" name="Content Placeholder 2">
            <a:extLst>
              <a:ext uri="{FF2B5EF4-FFF2-40B4-BE49-F238E27FC236}">
                <a16:creationId xmlns:a16="http://schemas.microsoft.com/office/drawing/2014/main" id="{4B052A1A-EA67-B2A9-61A9-99BE5A859B1B}"/>
              </a:ext>
            </a:extLst>
          </p:cNvPr>
          <p:cNvSpPr txBox="1">
            <a:spLocks/>
          </p:cNvSpPr>
          <p:nvPr/>
        </p:nvSpPr>
        <p:spPr bwMode="auto">
          <a:xfrm>
            <a:off x="9175173" y="3858763"/>
            <a:ext cx="2246223" cy="565146"/>
          </a:xfrm>
          <a:prstGeom prst="rect">
            <a:avLst/>
          </a:prstGeom>
          <a:solidFill>
            <a:srgbClr val="FFFF00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vert="horz" wrap="square" lIns="36000" tIns="36000" rIns="36000" bIns="36000" numCol="1" anchor="t" anchorCtr="0" compatLnSpc="1">
            <a:prstTxWarp prst="textNoShape">
              <a:avLst/>
            </a:prstTxWarp>
            <a:spAutoFit/>
          </a:bodyPr>
          <a:lstStyle>
            <a:defPPr>
              <a:defRPr lang="de-DE"/>
            </a:defPPr>
            <a:lvl1pPr marL="0" indent="0" defTabSz="514350">
              <a:buClr>
                <a:srgbClr val="006699"/>
              </a:buClr>
              <a:buSzPct val="110000"/>
              <a:buFont typeface="Arial" panose="020B0604020202020204" pitchFamily="34" charset="0"/>
              <a:buNone/>
              <a:defRPr sz="2000" b="1">
                <a:solidFill>
                  <a:schemeClr val="bg1"/>
                </a:solidFill>
                <a:cs typeface="Times New Roman" pitchFamily="18" charset="0"/>
              </a:defRPr>
            </a:lvl1pPr>
            <a:lvl2pPr marL="432000" indent="-216000" defTabSz="51435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400"/>
            </a:lvl2pPr>
            <a:lvl3pPr marL="648000" indent="-216000" defTabSz="51435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000"/>
            </a:lvl3pPr>
            <a:lvl4pPr marL="864000" indent="-216000" defTabSz="51435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800"/>
            </a:lvl4pPr>
            <a:lvl5pPr marL="1080000" indent="-216000" defTabSz="51435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600"/>
            </a:lvl5pPr>
            <a:lvl6pPr marL="1414463" indent="-128588" defTabSz="514350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>
                <a:latin typeface="+mn-lt"/>
                <a:cs typeface="+mn-cs"/>
              </a:defRPr>
            </a:lvl6pPr>
            <a:lvl7pPr marL="1671638" indent="-128588" defTabSz="514350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>
                <a:latin typeface="+mn-lt"/>
                <a:cs typeface="+mn-cs"/>
              </a:defRPr>
            </a:lvl7pPr>
            <a:lvl8pPr marL="1928813" indent="-128588" defTabSz="514350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>
                <a:latin typeface="+mn-lt"/>
                <a:cs typeface="+mn-cs"/>
              </a:defRPr>
            </a:lvl8pPr>
            <a:lvl9pPr marL="2185988" indent="-128588" defTabSz="514350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>
                <a:latin typeface="+mn-lt"/>
                <a:cs typeface="+mn-cs"/>
              </a:defRPr>
            </a:lvl9pPr>
          </a:lstStyle>
          <a:p>
            <a:pPr>
              <a:buClrTx/>
            </a:pPr>
            <a:r>
              <a:rPr lang="de-DE" altLang="de-DE" sz="1600" dirty="0">
                <a:solidFill>
                  <a:schemeClr val="tx1"/>
                </a:solidFill>
              </a:rPr>
              <a:t>Reduktion der betroffenen Personen</a:t>
            </a:r>
            <a:endParaRPr lang="en-US" altLang="de-DE" sz="1600" dirty="0">
              <a:solidFill>
                <a:schemeClr val="tx1"/>
              </a:solidFill>
            </a:endParaRPr>
          </a:p>
        </p:txBody>
      </p:sp>
      <p:sp>
        <p:nvSpPr>
          <p:cNvPr id="48" name="Content Placeholder 2">
            <a:extLst>
              <a:ext uri="{FF2B5EF4-FFF2-40B4-BE49-F238E27FC236}">
                <a16:creationId xmlns:a16="http://schemas.microsoft.com/office/drawing/2014/main" id="{272E0C00-586E-BB55-16B6-C537DD59B3F9}"/>
              </a:ext>
            </a:extLst>
          </p:cNvPr>
          <p:cNvSpPr txBox="1">
            <a:spLocks/>
          </p:cNvSpPr>
          <p:nvPr/>
        </p:nvSpPr>
        <p:spPr bwMode="auto">
          <a:xfrm>
            <a:off x="8872647" y="1673156"/>
            <a:ext cx="2560961" cy="1622734"/>
          </a:xfrm>
          <a:prstGeom prst="rect">
            <a:avLst/>
          </a:prstGeom>
          <a:solidFill>
            <a:srgbClr val="FFFF00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vert="horz" wrap="square" lIns="72000" tIns="72000" rIns="72000" bIns="72000" numCol="1" anchor="t" anchorCtr="0" compatLnSpc="1">
            <a:prstTxWarp prst="textNoShape">
              <a:avLst/>
            </a:prstTxWarp>
            <a:spAutoFit/>
          </a:bodyPr>
          <a:lstStyle>
            <a:defPPr>
              <a:defRPr lang="de-DE"/>
            </a:defPPr>
            <a:lvl1pPr marL="0" indent="0" defTabSz="514350">
              <a:buClr>
                <a:srgbClr val="006699"/>
              </a:buClr>
              <a:buSzPct val="110000"/>
              <a:buFont typeface="Arial" panose="020B0604020202020204" pitchFamily="34" charset="0"/>
              <a:buNone/>
              <a:defRPr sz="2000" b="1">
                <a:solidFill>
                  <a:schemeClr val="bg1"/>
                </a:solidFill>
                <a:cs typeface="Times New Roman" pitchFamily="18" charset="0"/>
              </a:defRPr>
            </a:lvl1pPr>
            <a:lvl2pPr marL="432000" indent="-216000" defTabSz="51435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400"/>
            </a:lvl2pPr>
            <a:lvl3pPr marL="648000" indent="-216000" defTabSz="51435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000"/>
            </a:lvl3pPr>
            <a:lvl4pPr marL="864000" indent="-216000" defTabSz="51435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800"/>
            </a:lvl4pPr>
            <a:lvl5pPr marL="1080000" indent="-216000" defTabSz="51435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600"/>
            </a:lvl5pPr>
            <a:lvl6pPr marL="1414463" indent="-128588" defTabSz="514350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>
                <a:latin typeface="+mn-lt"/>
                <a:cs typeface="+mn-cs"/>
              </a:defRPr>
            </a:lvl6pPr>
            <a:lvl7pPr marL="1671638" indent="-128588" defTabSz="514350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>
                <a:latin typeface="+mn-lt"/>
                <a:cs typeface="+mn-cs"/>
              </a:defRPr>
            </a:lvl7pPr>
            <a:lvl8pPr marL="1928813" indent="-128588" defTabSz="514350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>
                <a:latin typeface="+mn-lt"/>
                <a:cs typeface="+mn-cs"/>
              </a:defRPr>
            </a:lvl8pPr>
            <a:lvl9pPr marL="2185988" indent="-128588" defTabSz="514350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>
                <a:latin typeface="+mn-lt"/>
                <a:cs typeface="+mn-cs"/>
              </a:defRPr>
            </a:lvl9pPr>
          </a:lstStyle>
          <a:p>
            <a:pPr>
              <a:buClrTx/>
            </a:pPr>
            <a:r>
              <a:rPr lang="de-DE" altLang="de-DE" sz="1600" dirty="0">
                <a:solidFill>
                  <a:schemeClr val="tx1"/>
                </a:solidFill>
              </a:rPr>
              <a:t>Massive </a:t>
            </a:r>
            <a:r>
              <a:rPr lang="de-DE" altLang="de-DE" sz="1600" u="sng" dirty="0">
                <a:solidFill>
                  <a:schemeClr val="tx1"/>
                </a:solidFill>
              </a:rPr>
              <a:t>Investitionen</a:t>
            </a:r>
            <a:r>
              <a:rPr lang="de-DE" altLang="de-DE" sz="1600" dirty="0">
                <a:solidFill>
                  <a:schemeClr val="tx1"/>
                </a:solidFill>
              </a:rPr>
              <a:t> in Bestand des </a:t>
            </a:r>
            <a:r>
              <a:rPr lang="de-DE" altLang="de-DE" sz="1600" u="sng" dirty="0">
                <a:solidFill>
                  <a:schemeClr val="tx1"/>
                </a:solidFill>
              </a:rPr>
              <a:t>Linien-ÖV</a:t>
            </a:r>
          </a:p>
          <a:p>
            <a:pPr>
              <a:buClrTx/>
            </a:pPr>
            <a:r>
              <a:rPr lang="de-DE" altLang="de-DE" sz="1600" dirty="0">
                <a:solidFill>
                  <a:schemeClr val="tx1"/>
                </a:solidFill>
              </a:rPr>
              <a:t>reduzieren auch </a:t>
            </a:r>
            <a:r>
              <a:rPr lang="de-DE" altLang="de-DE" sz="1600" u="sng" dirty="0">
                <a:solidFill>
                  <a:schemeClr val="tx1"/>
                </a:solidFill>
              </a:rPr>
              <a:t>Kosten</a:t>
            </a:r>
            <a:r>
              <a:rPr lang="de-DE" altLang="de-DE" sz="1600" dirty="0">
                <a:solidFill>
                  <a:schemeClr val="tx1"/>
                </a:solidFill>
              </a:rPr>
              <a:t> für und </a:t>
            </a:r>
            <a:r>
              <a:rPr lang="de-DE" altLang="de-DE" sz="1600" u="sng" dirty="0">
                <a:solidFill>
                  <a:schemeClr val="tx1"/>
                </a:solidFill>
              </a:rPr>
              <a:t>Anzahl</a:t>
            </a:r>
            <a:r>
              <a:rPr lang="de-DE" altLang="de-DE" sz="1600" dirty="0">
                <a:solidFill>
                  <a:schemeClr val="tx1"/>
                </a:solidFill>
              </a:rPr>
              <a:t> betroffener Personen </a:t>
            </a:r>
            <a:r>
              <a:rPr lang="de-DE" altLang="de-DE" sz="1600" u="sng" dirty="0">
                <a:solidFill>
                  <a:schemeClr val="tx1"/>
                </a:solidFill>
              </a:rPr>
              <a:t>abseits des Linien-ÖV</a:t>
            </a:r>
            <a:r>
              <a:rPr lang="de-DE" altLang="de-DE" sz="1600" dirty="0">
                <a:solidFill>
                  <a:schemeClr val="tx1"/>
                </a:solidFill>
              </a:rPr>
              <a:t>.</a:t>
            </a:r>
            <a:endParaRPr lang="en-US" altLang="de-DE" sz="1600" dirty="0">
              <a:solidFill>
                <a:schemeClr val="tx1"/>
              </a:solidFill>
            </a:endParaRPr>
          </a:p>
        </p:txBody>
      </p:sp>
      <p:sp>
        <p:nvSpPr>
          <p:cNvPr id="51" name="Freeform: Shape 50">
            <a:extLst>
              <a:ext uri="{FF2B5EF4-FFF2-40B4-BE49-F238E27FC236}">
                <a16:creationId xmlns:a16="http://schemas.microsoft.com/office/drawing/2014/main" id="{1E982D58-8360-D857-F5F0-F26C97AC1C10}"/>
              </a:ext>
            </a:extLst>
          </p:cNvPr>
          <p:cNvSpPr/>
          <p:nvPr/>
        </p:nvSpPr>
        <p:spPr>
          <a:xfrm>
            <a:off x="10267950" y="1036710"/>
            <a:ext cx="429428" cy="657008"/>
          </a:xfrm>
          <a:custGeom>
            <a:avLst/>
            <a:gdLst>
              <a:gd name="connsiteX0" fmla="*/ 85725 w 429428"/>
              <a:gd name="connsiteY0" fmla="*/ 0 h 1076325"/>
              <a:gd name="connsiteX1" fmla="*/ 428625 w 429428"/>
              <a:gd name="connsiteY1" fmla="*/ 419100 h 1076325"/>
              <a:gd name="connsiteX2" fmla="*/ 0 w 429428"/>
              <a:gd name="connsiteY2" fmla="*/ 1076325 h 10763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29428" h="1076325">
                <a:moveTo>
                  <a:pt x="85725" y="0"/>
                </a:moveTo>
                <a:cubicBezTo>
                  <a:pt x="264319" y="119856"/>
                  <a:pt x="442913" y="239713"/>
                  <a:pt x="428625" y="419100"/>
                </a:cubicBezTo>
                <a:cubicBezTo>
                  <a:pt x="414338" y="598488"/>
                  <a:pt x="207169" y="837406"/>
                  <a:pt x="0" y="1076325"/>
                </a:cubicBezTo>
              </a:path>
            </a:pathLst>
          </a:custGeom>
          <a:noFill/>
          <a:ln w="76200">
            <a:solidFill>
              <a:srgbClr val="FF3399"/>
            </a:solidFill>
            <a:tailEnd type="triangle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1571862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000"/>
                            </p:stCondLst>
                            <p:childTnLst>
                              <p:par>
                                <p:cTn id="4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4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000"/>
                            </p:stCondLst>
                            <p:childTnLst>
                              <p:par>
                                <p:cTn id="4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000"/>
                            </p:stCondLst>
                            <p:childTnLst>
                              <p:par>
                                <p:cTn id="5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36" grpId="0" animBg="1"/>
      <p:bldP spid="37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8" grpId="0" animBg="1"/>
      <p:bldP spid="51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01C4F9-229D-5029-DC3B-A652BEE0840A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de-AT" dirty="0"/>
              <a:t>Succus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0A873B-9143-9711-3307-A586C962E065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pPr>
              <a:defRPr/>
            </a:pPr>
            <a:r>
              <a:rPr lang="de-DE" noProof="0"/>
              <a:t>1.4.2025</a:t>
            </a:r>
            <a:endParaRPr lang="de-AT" noProof="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891ECF-F961-76FB-E83B-53F758BD0E42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pPr>
              <a:defRPr/>
            </a:pPr>
            <a:r>
              <a:rPr lang="de-DE" noProof="0"/>
              <a:t>Webinar "RDM in Austria"</a:t>
            </a:r>
            <a:endParaRPr lang="de-AT" noProof="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DEBBD6-4B21-4277-5799-A3ACAE169500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pPr>
              <a:defRPr/>
            </a:pPr>
            <a:fld id="{F0A1BE37-8BEE-41D2-8357-D273E888057B}" type="slidenum">
              <a:rPr lang="de-AT" noProof="0" smtClean="0"/>
              <a:pPr>
                <a:defRPr/>
              </a:pPr>
              <a:t>13</a:t>
            </a:fld>
            <a:endParaRPr lang="de-AT" noProof="0" dirty="0"/>
          </a:p>
        </p:txBody>
      </p:sp>
      <p:pic>
        <p:nvPicPr>
          <p:cNvPr id="10" name="Picture 9" descr="A qr code on a white background&#10;&#10;AI-generated content may be incorrect.">
            <a:extLst>
              <a:ext uri="{FF2B5EF4-FFF2-40B4-BE49-F238E27FC236}">
                <a16:creationId xmlns:a16="http://schemas.microsoft.com/office/drawing/2014/main" id="{EA054B73-2F45-224C-82A7-F174659039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0164" y="2556164"/>
            <a:ext cx="4301835" cy="4301835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D6EAFE-6E6A-9B2E-3340-A59AA2F09E1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39734" y="1268760"/>
            <a:ext cx="8452474" cy="5184428"/>
          </a:xfrm>
          <a:noFill/>
        </p:spPr>
        <p:txBody>
          <a:bodyPr/>
          <a:lstStyle/>
          <a:p>
            <a:r>
              <a:rPr lang="de-AT" dirty="0"/>
              <a:t>„Verfälschung“ bei Fallzahlen &lt;4 bzw. &lt;10 notwendig</a:t>
            </a:r>
          </a:p>
          <a:p>
            <a:r>
              <a:rPr lang="de-AT" dirty="0"/>
              <a:t>Keine vollständige Projektbearbeitung im </a:t>
            </a:r>
            <a:br>
              <a:rPr lang="de-AT" dirty="0"/>
            </a:br>
            <a:r>
              <a:rPr lang="de-AT" dirty="0"/>
              <a:t>AMDC möglich…</a:t>
            </a:r>
          </a:p>
          <a:p>
            <a:pPr lvl="1"/>
            <a:r>
              <a:rPr lang="de-AT" dirty="0"/>
              <a:t>Abkapselung macht manche Darstellungen</a:t>
            </a:r>
            <a:br>
              <a:rPr lang="de-AT" dirty="0"/>
            </a:br>
            <a:r>
              <a:rPr lang="de-AT" dirty="0"/>
              <a:t>und Bearbeitung in GIS „schwierig“</a:t>
            </a:r>
          </a:p>
          <a:p>
            <a:pPr lvl="1"/>
            <a:r>
              <a:rPr lang="de-AT" dirty="0"/>
              <a:t>Ergebnisse als Input für Weiterbearbeitung z.B. mit externen Daten (GTFS/Infra-Ausbau) und bereits bestehende Strukturen/Dateien/Skripten/…</a:t>
            </a:r>
          </a:p>
          <a:p>
            <a:r>
              <a:rPr lang="de-AT" dirty="0"/>
              <a:t>Mehr Zeit einplanen!</a:t>
            </a:r>
          </a:p>
          <a:p>
            <a:r>
              <a:rPr lang="de-AT" dirty="0"/>
              <a:t>Trotz selber Methode wie in NÖ, doch andere Vorgehensweise und Resultate notwendig</a:t>
            </a:r>
          </a:p>
          <a:p>
            <a:pPr marL="0" indent="0">
              <a:buNone/>
            </a:pPr>
            <a:endParaRPr lang="de-AT" dirty="0">
              <a:highlight>
                <a:srgbClr val="FFFF00"/>
              </a:highlight>
            </a:endParaRPr>
          </a:p>
          <a:p>
            <a:endParaRPr lang="de-AT" dirty="0">
              <a:highlight>
                <a:srgbClr val="FFFF00"/>
              </a:highlight>
            </a:endParaRPr>
          </a:p>
          <a:p>
            <a:endParaRPr lang="de-AT" dirty="0">
              <a:highlight>
                <a:srgbClr val="FFFF00"/>
              </a:highlight>
            </a:endParaRP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487F3AA4-0ABA-A57F-AEFF-1C58D7395C5D}"/>
              </a:ext>
            </a:extLst>
          </p:cNvPr>
          <p:cNvSpPr txBox="1">
            <a:spLocks/>
          </p:cNvSpPr>
          <p:nvPr/>
        </p:nvSpPr>
        <p:spPr bwMode="auto">
          <a:xfrm>
            <a:off x="8411382" y="2094999"/>
            <a:ext cx="3270569" cy="503590"/>
          </a:xfrm>
          <a:prstGeom prst="rect">
            <a:avLst/>
          </a:prstGeom>
          <a:solidFill>
            <a:srgbClr val="FF3399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vert="horz" wrap="square" lIns="36000" tIns="36000" rIns="36000" bIns="36000" numCol="1" anchor="t" anchorCtr="0" compatLnSpc="1">
            <a:prstTxWarp prst="textNoShape">
              <a:avLst/>
            </a:prstTxWarp>
            <a:spAutoFit/>
          </a:bodyPr>
          <a:lstStyle>
            <a:defPPr>
              <a:defRPr lang="de-DE"/>
            </a:defPPr>
            <a:lvl1pPr marL="0" indent="0" defTabSz="514350">
              <a:buClrTx/>
              <a:buSzPct val="110000"/>
              <a:buFont typeface="Arial" panose="020B0604020202020204" pitchFamily="34" charset="0"/>
              <a:buNone/>
              <a:defRPr sz="1600" b="1">
                <a:solidFill>
                  <a:schemeClr val="bg1"/>
                </a:solidFill>
                <a:cs typeface="Times New Roman" pitchFamily="18" charset="0"/>
              </a:defRPr>
            </a:lvl1pPr>
            <a:lvl2pPr marL="432000" indent="-216000" defTabSz="51435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400"/>
            </a:lvl2pPr>
            <a:lvl3pPr marL="648000" indent="-216000" defTabSz="51435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000"/>
            </a:lvl3pPr>
            <a:lvl4pPr marL="864000" indent="-216000" defTabSz="51435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800"/>
            </a:lvl4pPr>
            <a:lvl5pPr marL="1080000" indent="-216000" defTabSz="51435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600"/>
            </a:lvl5pPr>
            <a:lvl6pPr marL="1414463" indent="-128588" defTabSz="514350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>
                <a:latin typeface="+mn-lt"/>
                <a:cs typeface="+mn-cs"/>
              </a:defRPr>
            </a:lvl6pPr>
            <a:lvl7pPr marL="1671638" indent="-128588" defTabSz="514350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>
                <a:latin typeface="+mn-lt"/>
                <a:cs typeface="+mn-cs"/>
              </a:defRPr>
            </a:lvl7pPr>
            <a:lvl8pPr marL="1928813" indent="-128588" defTabSz="514350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>
                <a:latin typeface="+mn-lt"/>
                <a:cs typeface="+mn-cs"/>
              </a:defRPr>
            </a:lvl8pPr>
            <a:lvl9pPr marL="2185988" indent="-128588" defTabSz="514350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>
                <a:latin typeface="+mn-lt"/>
                <a:cs typeface="+mn-cs"/>
              </a:defRPr>
            </a:lvl9pPr>
          </a:lstStyle>
          <a:p>
            <a:pPr algn="ctr"/>
            <a:r>
              <a:rPr lang="de-AT" sz="2800" dirty="0"/>
              <a:t>Folien-Download</a:t>
            </a:r>
          </a:p>
        </p:txBody>
      </p:sp>
    </p:spTree>
    <p:extLst>
      <p:ext uri="{BB962C8B-B14F-4D97-AF65-F5344CB8AC3E}">
        <p14:creationId xmlns:p14="http://schemas.microsoft.com/office/powerpoint/2010/main" val="19384979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sl-SI" dirty="0"/>
              <a:t>Kontakt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pPr eaLnBrk="1" hangingPunct="1">
              <a:spcBef>
                <a:spcPts val="0"/>
              </a:spcBef>
              <a:spcAft>
                <a:spcPts val="0"/>
              </a:spcAft>
              <a:buNone/>
            </a:pPr>
            <a:r>
              <a:rPr lang="de-AT" sz="2800" dirty="0"/>
              <a:t>T</a:t>
            </a:r>
            <a:r>
              <a:rPr lang="sl-SI" sz="2800" dirty="0"/>
              <a:t>ehni</a:t>
            </a:r>
            <a:r>
              <a:rPr lang="de-AT" sz="2800" dirty="0" err="1"/>
              <a:t>sche</a:t>
            </a:r>
            <a:r>
              <a:rPr lang="sl-SI" sz="2800" dirty="0"/>
              <a:t> Univer</a:t>
            </a:r>
            <a:r>
              <a:rPr lang="de-AT" sz="2800" dirty="0" err="1"/>
              <a:t>sität</a:t>
            </a:r>
            <a:r>
              <a:rPr lang="de-AT" sz="2800" dirty="0"/>
              <a:t> Wien</a:t>
            </a:r>
            <a:endParaRPr lang="sl-SI" sz="2800" dirty="0"/>
          </a:p>
          <a:p>
            <a:pPr eaLnBrk="1" hangingPunct="1">
              <a:spcBef>
                <a:spcPts val="0"/>
              </a:spcBef>
              <a:spcAft>
                <a:spcPts val="0"/>
              </a:spcAft>
              <a:buNone/>
            </a:pPr>
            <a:r>
              <a:rPr lang="sl-SI" sz="2800" dirty="0"/>
              <a:t>In</a:t>
            </a:r>
            <a:r>
              <a:rPr lang="de-AT" sz="2800" dirty="0"/>
              <a:t>s</a:t>
            </a:r>
            <a:r>
              <a:rPr lang="sl-SI" sz="2800" dirty="0"/>
              <a:t>titut </a:t>
            </a:r>
            <a:r>
              <a:rPr lang="de-AT" sz="2800" dirty="0"/>
              <a:t>für Verkehrswissenschaften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buNone/>
            </a:pPr>
            <a:r>
              <a:rPr lang="de-AT" sz="2800" dirty="0"/>
              <a:t>Forschungsbereich für Verkehrsplanung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buNone/>
            </a:pPr>
            <a:r>
              <a:rPr lang="de-AT" sz="2800" dirty="0"/>
              <a:t>und Verkehrstechnik</a:t>
            </a:r>
            <a:endParaRPr lang="sl-SI" sz="2800" dirty="0"/>
          </a:p>
          <a:p>
            <a:pPr eaLnBrk="1" hangingPunct="1">
              <a:spcBef>
                <a:spcPts val="0"/>
              </a:spcBef>
              <a:spcAft>
                <a:spcPts val="0"/>
              </a:spcAft>
              <a:buNone/>
            </a:pPr>
            <a:r>
              <a:rPr lang="de-DE" altLang="de-DE" sz="2800" dirty="0"/>
              <a:t>Karlsplatz 13/230-1 (AA0344)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buNone/>
            </a:pPr>
            <a:r>
              <a:rPr lang="de-DE" altLang="de-DE" sz="2800" dirty="0"/>
              <a:t>A-1040 Wien</a:t>
            </a:r>
            <a:endParaRPr lang="de-AT" altLang="de-DE" sz="2800" dirty="0"/>
          </a:p>
          <a:p>
            <a:pPr eaLnBrk="1" hangingPunct="1">
              <a:spcBef>
                <a:spcPts val="0"/>
              </a:spcBef>
              <a:spcAft>
                <a:spcPts val="0"/>
              </a:spcAft>
            </a:pPr>
            <a:endParaRPr lang="de-AT" altLang="de-DE" sz="2800" dirty="0"/>
          </a:p>
          <a:p>
            <a:pPr eaLnBrk="1" hangingPunct="1">
              <a:spcBef>
                <a:spcPts val="0"/>
              </a:spcBef>
              <a:spcAft>
                <a:spcPts val="0"/>
              </a:spcAft>
            </a:pPr>
            <a:r>
              <a:rPr lang="de-AT" altLang="de-DE" sz="2800" dirty="0"/>
              <a:t>Tel: +43-1-58801-23127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</a:pPr>
            <a:r>
              <a:rPr lang="de-AT" altLang="de-DE" sz="2800" dirty="0"/>
              <a:t>Mail: </a:t>
            </a:r>
            <a:r>
              <a:rPr lang="de-AT" altLang="de-DE" sz="2800" dirty="0">
                <a:hlinkClick r:id="rId2"/>
              </a:rPr>
              <a:t>tadej.brezina@tuwien.ac.at</a:t>
            </a:r>
            <a:r>
              <a:rPr lang="de-AT" altLang="de-DE" sz="2800" dirty="0"/>
              <a:t> 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</a:pPr>
            <a:r>
              <a:rPr lang="de-AT" altLang="de-DE" sz="2800" dirty="0"/>
              <a:t>Web: </a:t>
            </a:r>
            <a:r>
              <a:rPr lang="de-AT" altLang="de-DE" sz="2800" dirty="0">
                <a:hlinkClick r:id="rId3"/>
              </a:rPr>
              <a:t>www.fvv.tuwien.ac.at</a:t>
            </a:r>
            <a:endParaRPr lang="de-AT" altLang="de-DE" sz="2800" dirty="0"/>
          </a:p>
          <a:p>
            <a:pPr eaLnBrk="1" hangingPunct="1">
              <a:spcBef>
                <a:spcPts val="0"/>
              </a:spcBef>
              <a:spcAft>
                <a:spcPts val="0"/>
              </a:spcAft>
            </a:pPr>
            <a:r>
              <a:rPr lang="de-AT" altLang="de-DE" sz="2800" dirty="0"/>
              <a:t>FB: </a:t>
            </a:r>
            <a:r>
              <a:rPr lang="de-AT" altLang="de-DE" sz="2800" dirty="0">
                <a:hlinkClick r:id="rId4"/>
              </a:rPr>
              <a:t>www.facebook.com/FVV.TUW</a:t>
            </a:r>
            <a:endParaRPr lang="de-AT" altLang="de-DE" sz="2800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pPr>
              <a:defRPr/>
            </a:pPr>
            <a:r>
              <a:rPr lang="de-DE" noProof="0"/>
              <a:t>1.4.2025</a:t>
            </a:r>
            <a:endParaRPr lang="de-AT" noProof="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pPr>
              <a:defRPr/>
            </a:pPr>
            <a:r>
              <a:rPr lang="de-DE" noProof="0"/>
              <a:t>Webinar "RDM in Austria"</a:t>
            </a:r>
            <a:endParaRPr lang="de-AT" noProof="0" dirty="0"/>
          </a:p>
        </p:txBody>
      </p:sp>
      <p:pic>
        <p:nvPicPr>
          <p:cNvPr id="8" name="Picture 5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888940" y="2213299"/>
            <a:ext cx="4346479" cy="43438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23C5234-0206-34C0-E1C1-5C41E52BE2F3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pPr>
              <a:defRPr/>
            </a:pPr>
            <a:fld id="{F0A1BE37-8BEE-41D2-8357-D273E888057B}" type="slidenum">
              <a:rPr lang="de-AT" noProof="0" smtClean="0"/>
              <a:pPr>
                <a:defRPr/>
              </a:pPr>
              <a:t>14</a:t>
            </a:fld>
            <a:endParaRPr lang="de-AT" noProof="0" dirty="0"/>
          </a:p>
        </p:txBody>
      </p:sp>
    </p:spTree>
    <p:extLst>
      <p:ext uri="{BB962C8B-B14F-4D97-AF65-F5344CB8AC3E}">
        <p14:creationId xmlns:p14="http://schemas.microsoft.com/office/powerpoint/2010/main" val="347108516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839497-BCA3-751D-681B-6C7D198DE1D9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pPr>
              <a:defRPr/>
            </a:pPr>
            <a:r>
              <a:rPr lang="de-DE" noProof="0">
                <a:solidFill>
                  <a:schemeClr val="tx1"/>
                </a:solidFill>
              </a:rPr>
              <a:t>1.4.2025</a:t>
            </a:r>
            <a:endParaRPr lang="de-AT" noProof="0" dirty="0">
              <a:solidFill>
                <a:schemeClr val="tx1"/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F4DCAF-D04E-D201-453D-BD054319A389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>
              <a:defRPr/>
            </a:pPr>
            <a:r>
              <a:rPr lang="de-DE" noProof="0">
                <a:solidFill>
                  <a:schemeClr val="tx1"/>
                </a:solidFill>
              </a:rPr>
              <a:t>Webinar "RDM in Austria"</a:t>
            </a:r>
            <a:endParaRPr lang="de-AT" noProof="0" dirty="0">
              <a:solidFill>
                <a:schemeClr val="tx1"/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1D16993-D356-EDFF-86A2-F02D733259B3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>
              <a:defRPr/>
            </a:pPr>
            <a:fld id="{F0A1BE37-8BEE-41D2-8357-D273E888057B}" type="slidenum">
              <a:rPr lang="de-AT" noProof="0" smtClean="0"/>
              <a:pPr>
                <a:defRPr/>
              </a:pPr>
              <a:t>15</a:t>
            </a:fld>
            <a:endParaRPr lang="de-AT" noProof="0" dirty="0"/>
          </a:p>
        </p:txBody>
      </p:sp>
    </p:spTree>
    <p:extLst>
      <p:ext uri="{BB962C8B-B14F-4D97-AF65-F5344CB8AC3E}">
        <p14:creationId xmlns:p14="http://schemas.microsoft.com/office/powerpoint/2010/main" val="19050974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D89B75-1BFE-4A10-A2E4-9FD5CCAC8CE9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/>
          <a:p>
            <a:r>
              <a:rPr lang="de-AT" dirty="0"/>
              <a:t>Wie ist die Versorgung mit Linien-ÖV?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076EBA-838B-4759-B5E0-DBBF449A1860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39734" y="1268760"/>
            <a:ext cx="11852266" cy="5048128"/>
          </a:xfrm>
          <a:noFill/>
        </p:spPr>
        <p:txBody>
          <a:bodyPr/>
          <a:lstStyle/>
          <a:p>
            <a:pPr marL="0" indent="0">
              <a:buNone/>
            </a:pPr>
            <a:endParaRPr lang="de-AT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396E1AA-0F9A-48AE-9D21-4B1545537B1B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pPr>
              <a:defRPr/>
            </a:pPr>
            <a:r>
              <a:rPr lang="de-DE" noProof="0"/>
              <a:t>1.4.2025</a:t>
            </a:r>
            <a:endParaRPr lang="de-AT" noProof="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334B3C-48C9-478A-8CDD-72F9CC69BAB4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pPr>
              <a:defRPr/>
            </a:pPr>
            <a:r>
              <a:rPr lang="de-DE" noProof="0"/>
              <a:t>Webinar "RDM in Austria"</a:t>
            </a:r>
            <a:endParaRPr lang="de-AT" noProof="0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517E773-31E0-2CA9-26DA-932AA8B72A2B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pPr>
              <a:defRPr/>
            </a:pPr>
            <a:fld id="{F0A1BE37-8BEE-41D2-8357-D273E888057B}" type="slidenum">
              <a:rPr lang="de-AT" noProof="0" smtClean="0"/>
              <a:pPr>
                <a:defRPr/>
              </a:pPr>
              <a:t>16</a:t>
            </a:fld>
            <a:endParaRPr lang="de-AT" noProof="0" dirty="0"/>
          </a:p>
        </p:txBody>
      </p:sp>
      <p:pic>
        <p:nvPicPr>
          <p:cNvPr id="8" name="Picture 7" descr="A graph of red and orange bars&#10;&#10;Description automatically generated">
            <a:extLst>
              <a:ext uri="{FF2B5EF4-FFF2-40B4-BE49-F238E27FC236}">
                <a16:creationId xmlns:a16="http://schemas.microsoft.com/office/drawing/2014/main" id="{DB9DC65E-1490-BC3B-D5D6-AFA570C440B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6210" y="825910"/>
            <a:ext cx="8879579" cy="5732442"/>
          </a:xfrm>
          <a:prstGeom prst="rect">
            <a:avLst/>
          </a:prstGeom>
        </p:spPr>
      </p:pic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A90EF23C-A6CD-FFB7-C865-156B700E5654}"/>
              </a:ext>
            </a:extLst>
          </p:cNvPr>
          <p:cNvSpPr txBox="1">
            <a:spLocks/>
          </p:cNvSpPr>
          <p:nvPr/>
        </p:nvSpPr>
        <p:spPr bwMode="auto">
          <a:xfrm>
            <a:off x="7841495" y="2677365"/>
            <a:ext cx="1081934" cy="637849"/>
          </a:xfrm>
          <a:prstGeom prst="rect">
            <a:avLst/>
          </a:prstGeom>
          <a:solidFill>
            <a:srgbClr val="FFFF00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vert="horz" wrap="square" lIns="72000" tIns="72000" rIns="72000" bIns="72000" numCol="1" anchor="t" anchorCtr="0" compatLnSpc="1">
            <a:prstTxWarp prst="textNoShape">
              <a:avLst/>
            </a:prstTxWarp>
            <a:spAutoFit/>
          </a:bodyPr>
          <a:lstStyle>
            <a:defPPr>
              <a:defRPr lang="de-DE"/>
            </a:defPPr>
            <a:lvl1pPr marL="0" indent="0" defTabSz="514350">
              <a:buClrTx/>
              <a:buSzPct val="110000"/>
              <a:buFont typeface="Arial" panose="020B0604020202020204" pitchFamily="34" charset="0"/>
              <a:buNone/>
              <a:defRPr sz="1600" b="1">
                <a:cs typeface="Times New Roman" pitchFamily="18" charset="0"/>
              </a:defRPr>
            </a:lvl1pPr>
            <a:lvl2pPr marL="432000" indent="-216000" defTabSz="51435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400"/>
            </a:lvl2pPr>
            <a:lvl3pPr marL="648000" indent="-216000" defTabSz="51435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000"/>
            </a:lvl3pPr>
            <a:lvl4pPr marL="864000" indent="-216000" defTabSz="51435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800"/>
            </a:lvl4pPr>
            <a:lvl5pPr marL="1080000" indent="-216000" defTabSz="51435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600"/>
            </a:lvl5pPr>
            <a:lvl6pPr marL="1414463" indent="-128588" defTabSz="514350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>
                <a:latin typeface="+mn-lt"/>
                <a:cs typeface="+mn-cs"/>
              </a:defRPr>
            </a:lvl6pPr>
            <a:lvl7pPr marL="1671638" indent="-128588" defTabSz="514350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>
                <a:latin typeface="+mn-lt"/>
                <a:cs typeface="+mn-cs"/>
              </a:defRPr>
            </a:lvl7pPr>
            <a:lvl8pPr marL="1928813" indent="-128588" defTabSz="514350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>
                <a:latin typeface="+mn-lt"/>
                <a:cs typeface="+mn-cs"/>
              </a:defRPr>
            </a:lvl8pPr>
            <a:lvl9pPr marL="2185988" indent="-128588" defTabSz="514350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>
                <a:latin typeface="+mn-lt"/>
                <a:cs typeface="+mn-cs"/>
              </a:defRPr>
            </a:lvl9pPr>
          </a:lstStyle>
          <a:p>
            <a:pPr algn="ctr"/>
            <a:r>
              <a:rPr lang="de-DE" altLang="de-DE" dirty="0"/>
              <a:t>Upgrades +1/+2</a:t>
            </a:r>
            <a:endParaRPr lang="en-US" altLang="de-DE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EC6489E6-23D6-67D2-70B7-92FD5E53EE10}"/>
              </a:ext>
            </a:extLst>
          </p:cNvPr>
          <p:cNvSpPr/>
          <p:nvPr/>
        </p:nvSpPr>
        <p:spPr>
          <a:xfrm>
            <a:off x="2554014" y="3271345"/>
            <a:ext cx="7133896" cy="1537138"/>
          </a:xfrm>
          <a:custGeom>
            <a:avLst/>
            <a:gdLst>
              <a:gd name="connsiteX0" fmla="*/ 0 w 7133896"/>
              <a:gd name="connsiteY0" fmla="*/ 1537138 h 1537138"/>
              <a:gd name="connsiteX1" fmla="*/ 1048407 w 7133896"/>
              <a:gd name="connsiteY1" fmla="*/ 993227 h 1537138"/>
              <a:gd name="connsiteX2" fmla="*/ 2065283 w 7133896"/>
              <a:gd name="connsiteY2" fmla="*/ 622738 h 1537138"/>
              <a:gd name="connsiteX3" fmla="*/ 3074276 w 7133896"/>
              <a:gd name="connsiteY3" fmla="*/ 228600 h 1537138"/>
              <a:gd name="connsiteX4" fmla="*/ 4083269 w 7133896"/>
              <a:gd name="connsiteY4" fmla="*/ 0 h 1537138"/>
              <a:gd name="connsiteX5" fmla="*/ 5100145 w 7133896"/>
              <a:gd name="connsiteY5" fmla="*/ 275896 h 1537138"/>
              <a:gd name="connsiteX6" fmla="*/ 6132786 w 7133896"/>
              <a:gd name="connsiteY6" fmla="*/ 811924 h 1537138"/>
              <a:gd name="connsiteX7" fmla="*/ 7133896 w 7133896"/>
              <a:gd name="connsiteY7" fmla="*/ 1292772 h 1537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133896" h="1537138">
                <a:moveTo>
                  <a:pt x="0" y="1537138"/>
                </a:moveTo>
                <a:lnTo>
                  <a:pt x="1048407" y="993227"/>
                </a:lnTo>
                <a:lnTo>
                  <a:pt x="2065283" y="622738"/>
                </a:lnTo>
                <a:lnTo>
                  <a:pt x="3074276" y="228600"/>
                </a:lnTo>
                <a:lnTo>
                  <a:pt x="4083269" y="0"/>
                </a:lnTo>
                <a:lnTo>
                  <a:pt x="5100145" y="275896"/>
                </a:lnTo>
                <a:lnTo>
                  <a:pt x="6132786" y="811924"/>
                </a:lnTo>
                <a:lnTo>
                  <a:pt x="7133896" y="1292772"/>
                </a:lnTo>
              </a:path>
            </a:pathLst>
          </a:custGeom>
          <a:noFill/>
          <a:ln w="57150"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D2ABC853-33B1-9561-52F3-DB6E3FFBBF4D}"/>
              </a:ext>
            </a:extLst>
          </p:cNvPr>
          <p:cNvSpPr/>
          <p:nvPr/>
        </p:nvSpPr>
        <p:spPr>
          <a:xfrm>
            <a:off x="2806262" y="3176752"/>
            <a:ext cx="7118131" cy="1820917"/>
          </a:xfrm>
          <a:custGeom>
            <a:avLst/>
            <a:gdLst>
              <a:gd name="connsiteX0" fmla="*/ 0 w 7118131"/>
              <a:gd name="connsiteY0" fmla="*/ 472965 h 1820917"/>
              <a:gd name="connsiteX1" fmla="*/ 1008993 w 7118131"/>
              <a:gd name="connsiteY1" fmla="*/ 457200 h 1820917"/>
              <a:gd name="connsiteX2" fmla="*/ 2065283 w 7118131"/>
              <a:gd name="connsiteY2" fmla="*/ 275896 h 1820917"/>
              <a:gd name="connsiteX3" fmla="*/ 3042745 w 7118131"/>
              <a:gd name="connsiteY3" fmla="*/ 0 h 1820917"/>
              <a:gd name="connsiteX4" fmla="*/ 4083269 w 7118131"/>
              <a:gd name="connsiteY4" fmla="*/ 370489 h 1820917"/>
              <a:gd name="connsiteX5" fmla="*/ 5068614 w 7118131"/>
              <a:gd name="connsiteY5" fmla="*/ 1387365 h 1820917"/>
              <a:gd name="connsiteX6" fmla="*/ 6093372 w 7118131"/>
              <a:gd name="connsiteY6" fmla="*/ 1813034 h 1820917"/>
              <a:gd name="connsiteX7" fmla="*/ 7118131 w 7118131"/>
              <a:gd name="connsiteY7" fmla="*/ 1820917 h 18209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118131" h="1820917">
                <a:moveTo>
                  <a:pt x="0" y="472965"/>
                </a:moveTo>
                <a:lnTo>
                  <a:pt x="1008993" y="457200"/>
                </a:lnTo>
                <a:lnTo>
                  <a:pt x="2065283" y="275896"/>
                </a:lnTo>
                <a:lnTo>
                  <a:pt x="3042745" y="0"/>
                </a:lnTo>
                <a:lnTo>
                  <a:pt x="4083269" y="370489"/>
                </a:lnTo>
                <a:lnTo>
                  <a:pt x="5068614" y="1387365"/>
                </a:lnTo>
                <a:lnTo>
                  <a:pt x="6093372" y="1813034"/>
                </a:lnTo>
                <a:lnTo>
                  <a:pt x="7118131" y="1820917"/>
                </a:lnTo>
              </a:path>
            </a:pathLst>
          </a:custGeom>
          <a:noFill/>
          <a:ln w="57150"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19BE9F23-99DE-7463-4A14-B6C21D298C0E}"/>
              </a:ext>
            </a:extLst>
          </p:cNvPr>
          <p:cNvSpPr/>
          <p:nvPr/>
        </p:nvSpPr>
        <p:spPr>
          <a:xfrm>
            <a:off x="3011214" y="2349062"/>
            <a:ext cx="7157545" cy="3145221"/>
          </a:xfrm>
          <a:custGeom>
            <a:avLst/>
            <a:gdLst>
              <a:gd name="connsiteX0" fmla="*/ 0 w 7157545"/>
              <a:gd name="connsiteY0" fmla="*/ 1056290 h 3145221"/>
              <a:gd name="connsiteX1" fmla="*/ 1032641 w 7157545"/>
              <a:gd name="connsiteY1" fmla="*/ 0 h 3145221"/>
              <a:gd name="connsiteX2" fmla="*/ 2065283 w 7157545"/>
              <a:gd name="connsiteY2" fmla="*/ 402021 h 3145221"/>
              <a:gd name="connsiteX3" fmla="*/ 3058510 w 7157545"/>
              <a:gd name="connsiteY3" fmla="*/ 788276 h 3145221"/>
              <a:gd name="connsiteX4" fmla="*/ 4051738 w 7157545"/>
              <a:gd name="connsiteY4" fmla="*/ 2144110 h 3145221"/>
              <a:gd name="connsiteX5" fmla="*/ 5100145 w 7157545"/>
              <a:gd name="connsiteY5" fmla="*/ 2806262 h 3145221"/>
              <a:gd name="connsiteX6" fmla="*/ 6132786 w 7157545"/>
              <a:gd name="connsiteY6" fmla="*/ 3145221 h 3145221"/>
              <a:gd name="connsiteX7" fmla="*/ 7157545 w 7157545"/>
              <a:gd name="connsiteY7" fmla="*/ 2829910 h 31452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157545" h="3145221">
                <a:moveTo>
                  <a:pt x="0" y="1056290"/>
                </a:moveTo>
                <a:lnTo>
                  <a:pt x="1032641" y="0"/>
                </a:lnTo>
                <a:lnTo>
                  <a:pt x="2065283" y="402021"/>
                </a:lnTo>
                <a:lnTo>
                  <a:pt x="3058510" y="788276"/>
                </a:lnTo>
                <a:lnTo>
                  <a:pt x="4051738" y="2144110"/>
                </a:lnTo>
                <a:lnTo>
                  <a:pt x="5100145" y="2806262"/>
                </a:lnTo>
                <a:lnTo>
                  <a:pt x="6132786" y="3145221"/>
                </a:lnTo>
                <a:lnTo>
                  <a:pt x="7157545" y="2829910"/>
                </a:lnTo>
              </a:path>
            </a:pathLst>
          </a:custGeom>
          <a:noFill/>
          <a:ln w="571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15" name="Arrow: Down 14">
            <a:extLst>
              <a:ext uri="{FF2B5EF4-FFF2-40B4-BE49-F238E27FC236}">
                <a16:creationId xmlns:a16="http://schemas.microsoft.com/office/drawing/2014/main" id="{8DB8FC0E-A569-6078-4FA8-FB2C1A6C6B9D}"/>
              </a:ext>
            </a:extLst>
          </p:cNvPr>
          <p:cNvSpPr/>
          <p:nvPr/>
        </p:nvSpPr>
        <p:spPr>
          <a:xfrm rot="10800000">
            <a:off x="4086010" y="2630069"/>
            <a:ext cx="334737" cy="1125343"/>
          </a:xfrm>
          <a:prstGeom prst="downArrow">
            <a:avLst>
              <a:gd name="adj1" fmla="val 44309"/>
              <a:gd name="adj2" fmla="val 50000"/>
            </a:avLst>
          </a:prstGeom>
          <a:solidFill>
            <a:srgbClr val="FFFF0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16" name="Arrow: Down 15">
            <a:extLst>
              <a:ext uri="{FF2B5EF4-FFF2-40B4-BE49-F238E27FC236}">
                <a16:creationId xmlns:a16="http://schemas.microsoft.com/office/drawing/2014/main" id="{EE287EF1-5003-DC05-56DF-E95497F4F84E}"/>
              </a:ext>
            </a:extLst>
          </p:cNvPr>
          <p:cNvSpPr/>
          <p:nvPr/>
        </p:nvSpPr>
        <p:spPr>
          <a:xfrm>
            <a:off x="8215094" y="4017013"/>
            <a:ext cx="334737" cy="1125343"/>
          </a:xfrm>
          <a:prstGeom prst="downArrow">
            <a:avLst>
              <a:gd name="adj1" fmla="val 44309"/>
              <a:gd name="adj2" fmla="val 50000"/>
            </a:avLst>
          </a:prstGeom>
          <a:solidFill>
            <a:srgbClr val="FFFF0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cxnSp>
        <p:nvCxnSpPr>
          <p:cNvPr id="9" name="Gerade Verbindung mit Pfeil 6">
            <a:extLst>
              <a:ext uri="{FF2B5EF4-FFF2-40B4-BE49-F238E27FC236}">
                <a16:creationId xmlns:a16="http://schemas.microsoft.com/office/drawing/2014/main" id="{591427D0-118B-84C9-88DD-927119C8F3E3}"/>
              </a:ext>
            </a:extLst>
          </p:cNvPr>
          <p:cNvCxnSpPr>
            <a:cxnSpLocks/>
          </p:cNvCxnSpPr>
          <p:nvPr/>
        </p:nvCxnSpPr>
        <p:spPr>
          <a:xfrm>
            <a:off x="2239626" y="5886604"/>
            <a:ext cx="8296163" cy="0"/>
          </a:xfrm>
          <a:prstGeom prst="straightConnector1">
            <a:avLst/>
          </a:prstGeom>
          <a:ln w="76200">
            <a:solidFill>
              <a:srgbClr val="FF3399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C10F12CA-F8FC-2885-D8DF-245734F972AD}"/>
              </a:ext>
            </a:extLst>
          </p:cNvPr>
          <p:cNvSpPr txBox="1">
            <a:spLocks/>
          </p:cNvSpPr>
          <p:nvPr/>
        </p:nvSpPr>
        <p:spPr bwMode="auto">
          <a:xfrm>
            <a:off x="8820238" y="6194592"/>
            <a:ext cx="1715551" cy="565146"/>
          </a:xfrm>
          <a:prstGeom prst="rect">
            <a:avLst/>
          </a:prstGeom>
          <a:solidFill>
            <a:srgbClr val="FF3399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vert="horz" wrap="square" lIns="36000" tIns="36000" rIns="36000" bIns="36000" numCol="1" anchor="t" anchorCtr="0" compatLnSpc="1">
            <a:prstTxWarp prst="textNoShape">
              <a:avLst/>
            </a:prstTxWarp>
            <a:spAutoFit/>
          </a:bodyPr>
          <a:lstStyle>
            <a:defPPr>
              <a:defRPr lang="de-DE"/>
            </a:defPPr>
            <a:lvl1pPr marL="0" indent="0" defTabSz="514350">
              <a:buClr>
                <a:srgbClr val="006699"/>
              </a:buClr>
              <a:buSzPct val="110000"/>
              <a:buFont typeface="Arial" panose="020B0604020202020204" pitchFamily="34" charset="0"/>
              <a:buNone/>
              <a:defRPr sz="2000" b="1">
                <a:solidFill>
                  <a:schemeClr val="bg1"/>
                </a:solidFill>
                <a:cs typeface="Times New Roman" pitchFamily="18" charset="0"/>
              </a:defRPr>
            </a:lvl1pPr>
            <a:lvl2pPr marL="432000" indent="-216000" defTabSz="51435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400"/>
            </a:lvl2pPr>
            <a:lvl3pPr marL="648000" indent="-216000" defTabSz="51435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000"/>
            </a:lvl3pPr>
            <a:lvl4pPr marL="864000" indent="-216000" defTabSz="51435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800"/>
            </a:lvl4pPr>
            <a:lvl5pPr marL="1080000" indent="-216000" defTabSz="51435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600"/>
            </a:lvl5pPr>
            <a:lvl6pPr marL="1414463" indent="-128588" defTabSz="514350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>
                <a:latin typeface="+mn-lt"/>
                <a:cs typeface="+mn-cs"/>
              </a:defRPr>
            </a:lvl6pPr>
            <a:lvl7pPr marL="1671638" indent="-128588" defTabSz="514350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>
                <a:latin typeface="+mn-lt"/>
                <a:cs typeface="+mn-cs"/>
              </a:defRPr>
            </a:lvl7pPr>
            <a:lvl8pPr marL="1928813" indent="-128588" defTabSz="514350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>
                <a:latin typeface="+mn-lt"/>
                <a:cs typeface="+mn-cs"/>
              </a:defRPr>
            </a:lvl8pPr>
            <a:lvl9pPr marL="2185988" indent="-128588" defTabSz="514350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>
                <a:latin typeface="+mn-lt"/>
                <a:cs typeface="+mn-cs"/>
              </a:defRPr>
            </a:lvl9pPr>
          </a:lstStyle>
          <a:p>
            <a:pPr algn="ctr">
              <a:buClrTx/>
            </a:pPr>
            <a:r>
              <a:rPr lang="de-DE" altLang="de-DE" sz="1600" dirty="0"/>
              <a:t>„Entfernung von </a:t>
            </a:r>
            <a:br>
              <a:rPr lang="de-DE" altLang="de-DE" sz="1600" dirty="0"/>
            </a:br>
            <a:r>
              <a:rPr lang="de-DE" altLang="de-DE" sz="1600" dirty="0"/>
              <a:t>Haltestelle“</a:t>
            </a:r>
            <a:endParaRPr lang="en-US" altLang="de-DE" sz="1600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1D0B33C-753E-7D78-5BAB-0DBD48B47C97}"/>
              </a:ext>
            </a:extLst>
          </p:cNvPr>
          <p:cNvSpPr/>
          <p:nvPr/>
        </p:nvSpPr>
        <p:spPr>
          <a:xfrm>
            <a:off x="8455960" y="876557"/>
            <a:ext cx="535640" cy="247993"/>
          </a:xfrm>
          <a:prstGeom prst="rect">
            <a:avLst/>
          </a:prstGeom>
          <a:ln w="57150">
            <a:solidFill>
              <a:srgbClr val="FF3399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1626902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5" grpId="0" animBg="1"/>
      <p:bldP spid="16" grpId="0" animBg="1"/>
      <p:bldP spid="13" grpId="0" animBg="1"/>
      <p:bldP spid="17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D89B75-1BFE-4A10-A2E4-9FD5CCAC8CE9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/>
          <a:p>
            <a:r>
              <a:rPr lang="de-AT" dirty="0"/>
              <a:t>Was tun wir?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396E1AA-0F9A-48AE-9D21-4B1545537B1B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pPr>
              <a:defRPr/>
            </a:pPr>
            <a:r>
              <a:rPr lang="de-DE" noProof="0"/>
              <a:t>1.4.2025</a:t>
            </a:r>
            <a:endParaRPr lang="de-AT" noProof="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334B3C-48C9-478A-8CDD-72F9CC69BAB4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pPr>
              <a:defRPr/>
            </a:pPr>
            <a:r>
              <a:rPr lang="de-DE" noProof="0"/>
              <a:t>Webinar "RDM in Austria"</a:t>
            </a:r>
            <a:endParaRPr lang="de-AT" noProof="0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D546322-D4C5-5924-B3C7-BD6CAFBD52C6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pPr>
              <a:defRPr/>
            </a:pPr>
            <a:fld id="{F0A1BE37-8BEE-41D2-8357-D273E888057B}" type="slidenum">
              <a:rPr lang="de-AT" noProof="0" smtClean="0"/>
              <a:pPr>
                <a:defRPr/>
              </a:pPr>
              <a:t>17</a:t>
            </a:fld>
            <a:endParaRPr lang="de-AT" noProof="0" dirty="0"/>
          </a:p>
        </p:txBody>
      </p:sp>
      <p:pic>
        <p:nvPicPr>
          <p:cNvPr id="12" name="Picture 11" descr="A map of a mountain&#10;&#10;Description automatically generated">
            <a:extLst>
              <a:ext uri="{FF2B5EF4-FFF2-40B4-BE49-F238E27FC236}">
                <a16:creationId xmlns:a16="http://schemas.microsoft.com/office/drawing/2014/main" id="{4B7F8783-81FD-750E-E61C-C9AF2A1ADF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2907" y="730885"/>
            <a:ext cx="6527574" cy="6120000"/>
          </a:xfrm>
          <a:prstGeom prst="rect">
            <a:avLst/>
          </a:prstGeom>
        </p:spPr>
      </p:pic>
      <p:pic>
        <p:nvPicPr>
          <p:cNvPr id="10" name="Picture 9" descr="A map of a city&#10;&#10;Description automatically generated">
            <a:extLst>
              <a:ext uri="{FF2B5EF4-FFF2-40B4-BE49-F238E27FC236}">
                <a16:creationId xmlns:a16="http://schemas.microsoft.com/office/drawing/2014/main" id="{31E32FAD-0253-1EA3-9A7B-29B1E0BE924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3877" y="698313"/>
            <a:ext cx="6548464" cy="6159687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076EBA-838B-4759-B5E0-DBBF449A1860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219517" y="919020"/>
            <a:ext cx="4114800" cy="1319683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marL="0" indent="0">
              <a:buNone/>
            </a:pPr>
            <a:r>
              <a:rPr lang="de-AT" dirty="0"/>
              <a:t>Im AMDC:</a:t>
            </a:r>
            <a:br>
              <a:rPr lang="de-AT" dirty="0"/>
            </a:br>
            <a:r>
              <a:rPr lang="de-AT" dirty="0"/>
              <a:t>Verschneidung </a:t>
            </a:r>
            <a:br>
              <a:rPr lang="de-AT" dirty="0"/>
            </a:br>
            <a:r>
              <a:rPr lang="de-AT" dirty="0"/>
              <a:t>ÖV-Güteklassenraster</a:t>
            </a:r>
            <a:br>
              <a:rPr lang="de-AT" dirty="0"/>
            </a:br>
            <a:r>
              <a:rPr lang="de-AT" dirty="0"/>
              <a:t>mit Bevölkerungsraster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8211CEC4-DF57-8B36-B35D-C0631B14005A}"/>
              </a:ext>
            </a:extLst>
          </p:cNvPr>
          <p:cNvSpPr txBox="1">
            <a:spLocks/>
          </p:cNvSpPr>
          <p:nvPr/>
        </p:nvSpPr>
        <p:spPr bwMode="auto">
          <a:xfrm>
            <a:off x="8848164" y="803133"/>
            <a:ext cx="1647600" cy="595923"/>
          </a:xfrm>
          <a:prstGeom prst="rect">
            <a:avLst/>
          </a:prstGeom>
          <a:solidFill>
            <a:srgbClr val="FF3399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vert="horz" wrap="square" lIns="36000" tIns="36000" rIns="36000" bIns="36000" numCol="1" anchor="t" anchorCtr="0" compatLnSpc="1">
            <a:prstTxWarp prst="textNoShape">
              <a:avLst/>
            </a:prstTxWarp>
            <a:spAutoFit/>
          </a:bodyPr>
          <a:lstStyle>
            <a:defPPr>
              <a:defRPr lang="de-DE"/>
            </a:defPPr>
            <a:lvl1pPr marL="0" indent="0" defTabSz="514350">
              <a:buClr>
                <a:srgbClr val="006699"/>
              </a:buClr>
              <a:buSzPct val="110000"/>
              <a:buFont typeface="Arial" panose="020B0604020202020204" pitchFamily="34" charset="0"/>
              <a:buNone/>
              <a:defRPr sz="2000" b="1">
                <a:solidFill>
                  <a:schemeClr val="bg1"/>
                </a:solidFill>
                <a:cs typeface="Times New Roman" pitchFamily="18" charset="0"/>
              </a:defRPr>
            </a:lvl1pPr>
            <a:lvl2pPr marL="432000" indent="-216000" defTabSz="51435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400"/>
            </a:lvl2pPr>
            <a:lvl3pPr marL="648000" indent="-216000" defTabSz="51435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000"/>
            </a:lvl3pPr>
            <a:lvl4pPr marL="864000" indent="-216000" defTabSz="51435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800"/>
            </a:lvl4pPr>
            <a:lvl5pPr marL="1080000" indent="-216000" defTabSz="51435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600"/>
            </a:lvl5pPr>
            <a:lvl6pPr marL="1414463" indent="-128588" defTabSz="514350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>
                <a:latin typeface="+mn-lt"/>
                <a:cs typeface="+mn-cs"/>
              </a:defRPr>
            </a:lvl6pPr>
            <a:lvl7pPr marL="1671638" indent="-128588" defTabSz="514350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>
                <a:latin typeface="+mn-lt"/>
                <a:cs typeface="+mn-cs"/>
              </a:defRPr>
            </a:lvl7pPr>
            <a:lvl8pPr marL="1928813" indent="-128588" defTabSz="514350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>
                <a:latin typeface="+mn-lt"/>
                <a:cs typeface="+mn-cs"/>
              </a:defRPr>
            </a:lvl8pPr>
            <a:lvl9pPr marL="2185988" indent="-128588" defTabSz="514350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>
                <a:latin typeface="+mn-lt"/>
                <a:cs typeface="+mn-cs"/>
              </a:defRPr>
            </a:lvl9pPr>
          </a:lstStyle>
          <a:p>
            <a:pPr>
              <a:buClrTx/>
            </a:pPr>
            <a:r>
              <a:rPr lang="de-DE" altLang="de-DE" dirty="0"/>
              <a:t>Bsp. Imst</a:t>
            </a:r>
            <a:br>
              <a:rPr lang="de-DE" altLang="de-DE" dirty="0"/>
            </a:br>
            <a:r>
              <a:rPr lang="de-DE" altLang="de-DE" sz="1400" dirty="0"/>
              <a:t>(OGD Bev.-Raster)</a:t>
            </a:r>
            <a:endParaRPr lang="en-US" altLang="de-DE" sz="1400" dirty="0"/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9B949779-4CFD-35CC-2CEB-3A0BD232574F}"/>
              </a:ext>
            </a:extLst>
          </p:cNvPr>
          <p:cNvCxnSpPr/>
          <p:nvPr/>
        </p:nvCxnSpPr>
        <p:spPr>
          <a:xfrm>
            <a:off x="339725" y="2187390"/>
            <a:ext cx="3263442" cy="0"/>
          </a:xfrm>
          <a:prstGeom prst="line">
            <a:avLst/>
          </a:prstGeom>
          <a:ln w="57150">
            <a:solidFill>
              <a:srgbClr val="FF33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5D7A2007-AC10-2F29-1DE8-CE53F4AC822C}"/>
              </a:ext>
            </a:extLst>
          </p:cNvPr>
          <p:cNvCxnSpPr>
            <a:cxnSpLocks/>
          </p:cNvCxnSpPr>
          <p:nvPr/>
        </p:nvCxnSpPr>
        <p:spPr>
          <a:xfrm>
            <a:off x="868642" y="2642116"/>
            <a:ext cx="2905499" cy="0"/>
          </a:xfrm>
          <a:prstGeom prst="line">
            <a:avLst/>
          </a:prstGeom>
          <a:ln w="57150">
            <a:solidFill>
              <a:srgbClr val="FF33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4629598F-6E0F-9BF3-6BDA-550708F2DD53}"/>
              </a:ext>
            </a:extLst>
          </p:cNvPr>
          <p:cNvSpPr txBox="1"/>
          <p:nvPr/>
        </p:nvSpPr>
        <p:spPr>
          <a:xfrm>
            <a:off x="219517" y="5551308"/>
            <a:ext cx="346761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dirty="0"/>
              <a:t>Hier dargestellt: das öffentlich</a:t>
            </a:r>
            <a:br>
              <a:rPr lang="de-AT" dirty="0"/>
            </a:br>
            <a:r>
              <a:rPr lang="de-AT" dirty="0"/>
              <a:t>zugängliche Bevölkerungsraster</a:t>
            </a:r>
            <a:br>
              <a:rPr lang="de-AT" dirty="0"/>
            </a:br>
            <a:r>
              <a:rPr lang="de-AT" dirty="0"/>
              <a:t>der Statistik Austria!</a:t>
            </a:r>
          </a:p>
        </p:txBody>
      </p:sp>
    </p:spTree>
    <p:extLst>
      <p:ext uri="{BB962C8B-B14F-4D97-AF65-F5344CB8AC3E}">
        <p14:creationId xmlns:p14="http://schemas.microsoft.com/office/powerpoint/2010/main" val="68887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el 25">
            <a:extLst>
              <a:ext uri="{FF2B5EF4-FFF2-40B4-BE49-F238E27FC236}">
                <a16:creationId xmlns:a16="http://schemas.microsoft.com/office/drawing/2014/main" id="{2F906CDE-E530-6672-F524-0FC4283CBF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ÖV-Basics: Linien- vs. Bedarfsverkehr</a:t>
            </a:r>
          </a:p>
        </p:txBody>
      </p:sp>
      <p:sp>
        <p:nvSpPr>
          <p:cNvPr id="27" name="Textplatzhalter 26">
            <a:extLst>
              <a:ext uri="{FF2B5EF4-FFF2-40B4-BE49-F238E27FC236}">
                <a16:creationId xmlns:a16="http://schemas.microsoft.com/office/drawing/2014/main" id="{8E29D633-F166-2791-E4F7-F743EB51417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de-DE" dirty="0"/>
              <a:t>Q: Heinze et al. 1982</a:t>
            </a:r>
            <a:endParaRPr lang="de-AT" dirty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BAFC59C4-C794-7DA9-3C87-B945E0544D62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pPr>
              <a:defRPr/>
            </a:pPr>
            <a:r>
              <a:rPr lang="de-DE" noProof="0"/>
              <a:t>1.4.2025</a:t>
            </a:r>
            <a:endParaRPr lang="de-AT" noProof="0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A9DE2C54-DC11-83A4-5A18-316EA15359A0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pPr>
              <a:defRPr/>
            </a:pPr>
            <a:r>
              <a:rPr lang="de-DE" noProof="0"/>
              <a:t>Webinar "RDM in Austria"</a:t>
            </a:r>
            <a:endParaRPr lang="de-AT" noProof="0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D9B079D0-1C54-469D-5CB2-5636004FC55B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pPr>
              <a:defRPr/>
            </a:pPr>
            <a:fld id="{F0A1BE37-8BEE-41D2-8357-D273E888057B}" type="slidenum">
              <a:rPr lang="de-AT" noProof="0" smtClean="0"/>
              <a:pPr>
                <a:defRPr/>
              </a:pPr>
              <a:t>18</a:t>
            </a:fld>
            <a:endParaRPr lang="de-AT" noProof="0" dirty="0"/>
          </a:p>
        </p:txBody>
      </p:sp>
      <p:grpSp>
        <p:nvGrpSpPr>
          <p:cNvPr id="7" name="Group 12">
            <a:extLst>
              <a:ext uri="{FF2B5EF4-FFF2-40B4-BE49-F238E27FC236}">
                <a16:creationId xmlns:a16="http://schemas.microsoft.com/office/drawing/2014/main" id="{A14373BC-F90C-CD3B-11D7-40ED3645FA5C}"/>
              </a:ext>
            </a:extLst>
          </p:cNvPr>
          <p:cNvGrpSpPr>
            <a:grpSpLocks/>
          </p:cNvGrpSpPr>
          <p:nvPr/>
        </p:nvGrpSpPr>
        <p:grpSpPr bwMode="auto">
          <a:xfrm>
            <a:off x="1947052" y="890095"/>
            <a:ext cx="8280000" cy="1803400"/>
            <a:chOff x="240" y="720"/>
            <a:chExt cx="4567" cy="1136"/>
          </a:xfrm>
        </p:grpSpPr>
        <p:pic>
          <p:nvPicPr>
            <p:cNvPr id="8" name="Picture 3" descr="OEV Betrieb Variante 1">
              <a:extLst>
                <a:ext uri="{FF2B5EF4-FFF2-40B4-BE49-F238E27FC236}">
                  <a16:creationId xmlns:a16="http://schemas.microsoft.com/office/drawing/2014/main" id="{35978A7D-7F5B-0F7E-6242-640F576533E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0" y="720"/>
              <a:ext cx="1519" cy="1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Picture 4" descr="OEV Betrieb Variante 2">
              <a:extLst>
                <a:ext uri="{FF2B5EF4-FFF2-40B4-BE49-F238E27FC236}">
                  <a16:creationId xmlns:a16="http://schemas.microsoft.com/office/drawing/2014/main" id="{966D446D-B656-BA10-5F3D-9CDC2B3651D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18" y="720"/>
              <a:ext cx="1494" cy="1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" name="Picture 5" descr="OEV Betrieb Variante 3">
              <a:extLst>
                <a:ext uri="{FF2B5EF4-FFF2-40B4-BE49-F238E27FC236}">
                  <a16:creationId xmlns:a16="http://schemas.microsoft.com/office/drawing/2014/main" id="{300E24D1-57EE-1025-0001-9AD663E4ABE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24" y="720"/>
              <a:ext cx="1483" cy="11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1" name="Group 13">
            <a:extLst>
              <a:ext uri="{FF2B5EF4-FFF2-40B4-BE49-F238E27FC236}">
                <a16:creationId xmlns:a16="http://schemas.microsoft.com/office/drawing/2014/main" id="{20AA5724-8BE5-9848-45A6-3F0CAB29F306}"/>
              </a:ext>
            </a:extLst>
          </p:cNvPr>
          <p:cNvGrpSpPr>
            <a:grpSpLocks/>
          </p:cNvGrpSpPr>
          <p:nvPr/>
        </p:nvGrpSpPr>
        <p:grpSpPr bwMode="auto">
          <a:xfrm>
            <a:off x="1940401" y="2900644"/>
            <a:ext cx="8280000" cy="1949451"/>
            <a:chOff x="307" y="1940"/>
            <a:chExt cx="4541" cy="1228"/>
          </a:xfrm>
        </p:grpSpPr>
        <p:pic>
          <p:nvPicPr>
            <p:cNvPr id="12" name="Picture 6" descr="OEV Betrieb Variante 4">
              <a:extLst>
                <a:ext uri="{FF2B5EF4-FFF2-40B4-BE49-F238E27FC236}">
                  <a16:creationId xmlns:a16="http://schemas.microsoft.com/office/drawing/2014/main" id="{4980DB45-BA8F-48AC-24AE-9663F6D21C9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7" y="1940"/>
              <a:ext cx="1385" cy="1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" name="Picture 7" descr="OEV Betrieb Variante 5">
              <a:extLst>
                <a:ext uri="{FF2B5EF4-FFF2-40B4-BE49-F238E27FC236}">
                  <a16:creationId xmlns:a16="http://schemas.microsoft.com/office/drawing/2014/main" id="{0FB38903-74E2-84D6-7C72-D4737648332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26" y="1987"/>
              <a:ext cx="1480" cy="11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4" name="Picture 8" descr="OEV Betrieb Variante 6">
              <a:extLst>
                <a:ext uri="{FF2B5EF4-FFF2-40B4-BE49-F238E27FC236}">
                  <a16:creationId xmlns:a16="http://schemas.microsoft.com/office/drawing/2014/main" id="{DEE6EF4C-335C-3D06-A181-8D94A0CE029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84" y="2034"/>
              <a:ext cx="1564" cy="11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5" name="Group 11">
            <a:extLst>
              <a:ext uri="{FF2B5EF4-FFF2-40B4-BE49-F238E27FC236}">
                <a16:creationId xmlns:a16="http://schemas.microsoft.com/office/drawing/2014/main" id="{8100A6D3-513E-0741-4D49-1E890F2CE54C}"/>
              </a:ext>
            </a:extLst>
          </p:cNvPr>
          <p:cNvGrpSpPr>
            <a:grpSpLocks/>
          </p:cNvGrpSpPr>
          <p:nvPr/>
        </p:nvGrpSpPr>
        <p:grpSpPr bwMode="auto">
          <a:xfrm>
            <a:off x="3300199" y="4942945"/>
            <a:ext cx="5591175" cy="1625600"/>
            <a:chOff x="288" y="3224"/>
            <a:chExt cx="3522" cy="1024"/>
          </a:xfrm>
        </p:grpSpPr>
        <p:pic>
          <p:nvPicPr>
            <p:cNvPr id="16" name="Picture 9" descr="OEV Betrieb Varianten Legende 1">
              <a:extLst>
                <a:ext uri="{FF2B5EF4-FFF2-40B4-BE49-F238E27FC236}">
                  <a16:creationId xmlns:a16="http://schemas.microsoft.com/office/drawing/2014/main" id="{0747B9A0-B986-A8F3-7385-F2F5B50F7D8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8" y="3264"/>
              <a:ext cx="1968" cy="6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7" name="Picture 10" descr="OEV Betrieb Varianten Legende 2">
              <a:extLst>
                <a:ext uri="{FF2B5EF4-FFF2-40B4-BE49-F238E27FC236}">
                  <a16:creationId xmlns:a16="http://schemas.microsoft.com/office/drawing/2014/main" id="{981555C7-E59B-C185-422C-CD895D02C5E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14" y="3224"/>
              <a:ext cx="1596" cy="10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8" name="Oval 16">
            <a:extLst>
              <a:ext uri="{FF2B5EF4-FFF2-40B4-BE49-F238E27FC236}">
                <a16:creationId xmlns:a16="http://schemas.microsoft.com/office/drawing/2014/main" id="{BE84221A-E408-C3B5-5A67-C162618DBB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03184" y="3715825"/>
            <a:ext cx="255677" cy="652255"/>
          </a:xfrm>
          <a:prstGeom prst="ellipse">
            <a:avLst/>
          </a:prstGeom>
          <a:solidFill>
            <a:schemeClr val="accent1">
              <a:alpha val="25098"/>
            </a:schemeClr>
          </a:solidFill>
          <a:ln w="12700">
            <a:solidFill>
              <a:srgbClr val="339966"/>
            </a:solidFill>
            <a:round/>
            <a:headEnd/>
            <a:tailEnd/>
          </a:ln>
        </p:spPr>
        <p:txBody>
          <a:bodyPr wrap="none" lIns="90000" tIns="46800" rIns="90000" bIns="46800" anchor="ctr">
            <a:spAutoFit/>
          </a:bodyPr>
          <a:lstStyle>
            <a:lvl1pPr>
              <a:spcBef>
                <a:spcPct val="20000"/>
              </a:spcBef>
              <a:buChar char="•"/>
              <a:defRPr sz="2400">
                <a:solidFill>
                  <a:srgbClr val="003399"/>
                </a:solidFill>
                <a:latin typeface="TUSans" pitchFamily="2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3399"/>
                </a:solidFill>
                <a:latin typeface="TUSans" pitchFamily="2" charset="0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rgbClr val="003399"/>
                </a:solidFill>
                <a:latin typeface="TUSans" pitchFamily="2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600">
                <a:solidFill>
                  <a:srgbClr val="003399"/>
                </a:solidFill>
                <a:latin typeface="TUSans" pitchFamily="2" charset="0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rgbClr val="003399"/>
                </a:solidFill>
                <a:latin typeface="TUSans" pitchFamily="2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003399"/>
                </a:solidFill>
                <a:latin typeface="TUSans" pitchFamily="2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003399"/>
                </a:solidFill>
                <a:latin typeface="TUSans" pitchFamily="2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003399"/>
                </a:solidFill>
                <a:latin typeface="TUSans" pitchFamily="2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003399"/>
                </a:solidFill>
                <a:latin typeface="TUSans" pitchFamily="2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de-AT" altLang="de-DE">
              <a:solidFill>
                <a:srgbClr val="FF0000"/>
              </a:solidFill>
              <a:latin typeface="+mn-lt"/>
            </a:endParaRPr>
          </a:p>
        </p:txBody>
      </p:sp>
      <p:sp>
        <p:nvSpPr>
          <p:cNvPr id="19" name="Oval 17">
            <a:extLst>
              <a:ext uri="{FF2B5EF4-FFF2-40B4-BE49-F238E27FC236}">
                <a16:creationId xmlns:a16="http://schemas.microsoft.com/office/drawing/2014/main" id="{3B5CFA7A-B977-498B-150E-F064BAB222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83668" y="3752619"/>
            <a:ext cx="255677" cy="652255"/>
          </a:xfrm>
          <a:prstGeom prst="ellipse">
            <a:avLst/>
          </a:prstGeom>
          <a:solidFill>
            <a:schemeClr val="accent1">
              <a:alpha val="25098"/>
            </a:schemeClr>
          </a:solidFill>
          <a:ln w="12700">
            <a:solidFill>
              <a:srgbClr val="339966"/>
            </a:solidFill>
            <a:round/>
            <a:headEnd/>
            <a:tailEnd/>
          </a:ln>
        </p:spPr>
        <p:txBody>
          <a:bodyPr wrap="none" lIns="90000" tIns="46800" rIns="90000" bIns="46800" anchor="ctr">
            <a:spAutoFit/>
          </a:bodyPr>
          <a:lstStyle>
            <a:lvl1pPr>
              <a:spcBef>
                <a:spcPct val="20000"/>
              </a:spcBef>
              <a:buChar char="•"/>
              <a:defRPr sz="2400">
                <a:solidFill>
                  <a:srgbClr val="003399"/>
                </a:solidFill>
                <a:latin typeface="TUSans" pitchFamily="2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3399"/>
                </a:solidFill>
                <a:latin typeface="TUSans" pitchFamily="2" charset="0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rgbClr val="003399"/>
                </a:solidFill>
                <a:latin typeface="TUSans" pitchFamily="2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600">
                <a:solidFill>
                  <a:srgbClr val="003399"/>
                </a:solidFill>
                <a:latin typeface="TUSans" pitchFamily="2" charset="0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rgbClr val="003399"/>
                </a:solidFill>
                <a:latin typeface="TUSans" pitchFamily="2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003399"/>
                </a:solidFill>
                <a:latin typeface="TUSans" pitchFamily="2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003399"/>
                </a:solidFill>
                <a:latin typeface="TUSans" pitchFamily="2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003399"/>
                </a:solidFill>
                <a:latin typeface="TUSans" pitchFamily="2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003399"/>
                </a:solidFill>
                <a:latin typeface="TUSans" pitchFamily="2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de-AT" altLang="de-DE">
              <a:solidFill>
                <a:srgbClr val="FF0000"/>
              </a:solidFill>
              <a:latin typeface="+mn-lt"/>
            </a:endParaRPr>
          </a:p>
        </p:txBody>
      </p:sp>
      <p:sp>
        <p:nvSpPr>
          <p:cNvPr id="20" name="Oval 18">
            <a:extLst>
              <a:ext uri="{FF2B5EF4-FFF2-40B4-BE49-F238E27FC236}">
                <a16:creationId xmlns:a16="http://schemas.microsoft.com/office/drawing/2014/main" id="{25A2C4FE-40CB-8C6F-C197-127FA7F98C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9257115" y="3753332"/>
            <a:ext cx="255677" cy="652255"/>
          </a:xfrm>
          <a:prstGeom prst="ellipse">
            <a:avLst/>
          </a:prstGeom>
          <a:solidFill>
            <a:schemeClr val="accent1">
              <a:alpha val="25098"/>
            </a:schemeClr>
          </a:solidFill>
          <a:ln w="12700">
            <a:solidFill>
              <a:srgbClr val="339966"/>
            </a:solidFill>
            <a:round/>
            <a:headEnd/>
            <a:tailEnd/>
          </a:ln>
        </p:spPr>
        <p:txBody>
          <a:bodyPr wrap="none" lIns="90000" tIns="46800" rIns="90000" bIns="46800" anchor="ctr">
            <a:spAutoFit/>
          </a:bodyPr>
          <a:lstStyle>
            <a:lvl1pPr>
              <a:spcBef>
                <a:spcPct val="20000"/>
              </a:spcBef>
              <a:buChar char="•"/>
              <a:defRPr sz="2400">
                <a:solidFill>
                  <a:srgbClr val="003399"/>
                </a:solidFill>
                <a:latin typeface="TUSans" pitchFamily="2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3399"/>
                </a:solidFill>
                <a:latin typeface="TUSans" pitchFamily="2" charset="0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rgbClr val="003399"/>
                </a:solidFill>
                <a:latin typeface="TUSans" pitchFamily="2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600">
                <a:solidFill>
                  <a:srgbClr val="003399"/>
                </a:solidFill>
                <a:latin typeface="TUSans" pitchFamily="2" charset="0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rgbClr val="003399"/>
                </a:solidFill>
                <a:latin typeface="TUSans" pitchFamily="2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003399"/>
                </a:solidFill>
                <a:latin typeface="TUSans" pitchFamily="2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003399"/>
                </a:solidFill>
                <a:latin typeface="TUSans" pitchFamily="2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003399"/>
                </a:solidFill>
                <a:latin typeface="TUSans" pitchFamily="2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003399"/>
                </a:solidFill>
                <a:latin typeface="TUSans" pitchFamily="2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de-AT" altLang="de-DE">
              <a:solidFill>
                <a:srgbClr val="FF0000"/>
              </a:solidFill>
              <a:latin typeface="+mn-lt"/>
            </a:endParaRPr>
          </a:p>
        </p:txBody>
      </p:sp>
      <p:sp>
        <p:nvSpPr>
          <p:cNvPr id="21" name="Oval 19">
            <a:extLst>
              <a:ext uri="{FF2B5EF4-FFF2-40B4-BE49-F238E27FC236}">
                <a16:creationId xmlns:a16="http://schemas.microsoft.com/office/drawing/2014/main" id="{1203282F-A286-9D3E-AAFB-84474F9111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60212" y="1871998"/>
            <a:ext cx="255677" cy="652255"/>
          </a:xfrm>
          <a:prstGeom prst="ellipse">
            <a:avLst/>
          </a:prstGeom>
          <a:solidFill>
            <a:srgbClr val="FF0000">
              <a:alpha val="25098"/>
            </a:srgbClr>
          </a:solidFill>
          <a:ln w="12700">
            <a:solidFill>
              <a:srgbClr val="FF0000"/>
            </a:solidFill>
            <a:round/>
            <a:headEnd/>
            <a:tailEnd/>
          </a:ln>
        </p:spPr>
        <p:txBody>
          <a:bodyPr wrap="none" lIns="90000" tIns="46800" rIns="90000" bIns="46800" anchor="ctr">
            <a:spAutoFit/>
          </a:bodyPr>
          <a:lstStyle>
            <a:lvl1pPr>
              <a:spcBef>
                <a:spcPct val="20000"/>
              </a:spcBef>
              <a:buChar char="•"/>
              <a:defRPr sz="2400">
                <a:solidFill>
                  <a:srgbClr val="003399"/>
                </a:solidFill>
                <a:latin typeface="TUSans" pitchFamily="2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3399"/>
                </a:solidFill>
                <a:latin typeface="TUSans" pitchFamily="2" charset="0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rgbClr val="003399"/>
                </a:solidFill>
                <a:latin typeface="TUSans" pitchFamily="2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600">
                <a:solidFill>
                  <a:srgbClr val="003399"/>
                </a:solidFill>
                <a:latin typeface="TUSans" pitchFamily="2" charset="0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rgbClr val="003399"/>
                </a:solidFill>
                <a:latin typeface="TUSans" pitchFamily="2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003399"/>
                </a:solidFill>
                <a:latin typeface="TUSans" pitchFamily="2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003399"/>
                </a:solidFill>
                <a:latin typeface="TUSans" pitchFamily="2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003399"/>
                </a:solidFill>
                <a:latin typeface="TUSans" pitchFamily="2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003399"/>
                </a:solidFill>
                <a:latin typeface="TUSans" pitchFamily="2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de-AT" altLang="de-DE">
              <a:solidFill>
                <a:srgbClr val="FF0000"/>
              </a:solidFill>
              <a:latin typeface="+mn-lt"/>
            </a:endParaRPr>
          </a:p>
        </p:txBody>
      </p:sp>
      <p:sp>
        <p:nvSpPr>
          <p:cNvPr id="22" name="Oval 20">
            <a:extLst>
              <a:ext uri="{FF2B5EF4-FFF2-40B4-BE49-F238E27FC236}">
                <a16:creationId xmlns:a16="http://schemas.microsoft.com/office/drawing/2014/main" id="{EBD3E4DA-E314-9ADF-3A49-5BC0DEB529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9827432" y="1887405"/>
            <a:ext cx="255677" cy="652255"/>
          </a:xfrm>
          <a:prstGeom prst="ellipse">
            <a:avLst/>
          </a:prstGeom>
          <a:solidFill>
            <a:srgbClr val="FF0000">
              <a:alpha val="25098"/>
            </a:srgbClr>
          </a:solidFill>
          <a:ln w="12700">
            <a:solidFill>
              <a:srgbClr val="FF0000"/>
            </a:solidFill>
            <a:round/>
            <a:headEnd/>
            <a:tailEnd/>
          </a:ln>
        </p:spPr>
        <p:txBody>
          <a:bodyPr wrap="none" lIns="90000" tIns="46800" rIns="90000" bIns="46800" anchor="ctr">
            <a:spAutoFit/>
          </a:bodyPr>
          <a:lstStyle>
            <a:lvl1pPr>
              <a:spcBef>
                <a:spcPct val="20000"/>
              </a:spcBef>
              <a:buChar char="•"/>
              <a:defRPr sz="2400">
                <a:solidFill>
                  <a:srgbClr val="003399"/>
                </a:solidFill>
                <a:latin typeface="TUSans" pitchFamily="2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3399"/>
                </a:solidFill>
                <a:latin typeface="TUSans" pitchFamily="2" charset="0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rgbClr val="003399"/>
                </a:solidFill>
                <a:latin typeface="TUSans" pitchFamily="2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600">
                <a:solidFill>
                  <a:srgbClr val="003399"/>
                </a:solidFill>
                <a:latin typeface="TUSans" pitchFamily="2" charset="0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rgbClr val="003399"/>
                </a:solidFill>
                <a:latin typeface="TUSans" pitchFamily="2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003399"/>
                </a:solidFill>
                <a:latin typeface="TUSans" pitchFamily="2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003399"/>
                </a:solidFill>
                <a:latin typeface="TUSans" pitchFamily="2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003399"/>
                </a:solidFill>
                <a:latin typeface="TUSans" pitchFamily="2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003399"/>
                </a:solidFill>
                <a:latin typeface="TUSans" pitchFamily="2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de-AT" altLang="de-DE">
              <a:solidFill>
                <a:srgbClr val="FF0000"/>
              </a:solidFill>
              <a:latin typeface="+mn-lt"/>
            </a:endParaRPr>
          </a:p>
        </p:txBody>
      </p:sp>
      <p:sp>
        <p:nvSpPr>
          <p:cNvPr id="23" name="Oval 21">
            <a:extLst>
              <a:ext uri="{FF2B5EF4-FFF2-40B4-BE49-F238E27FC236}">
                <a16:creationId xmlns:a16="http://schemas.microsoft.com/office/drawing/2014/main" id="{D2359B11-C64E-1EA0-89BB-BD9C02C0BA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49688" y="2072990"/>
            <a:ext cx="255677" cy="652255"/>
          </a:xfrm>
          <a:prstGeom prst="ellipse">
            <a:avLst/>
          </a:prstGeom>
          <a:solidFill>
            <a:srgbClr val="FF0000">
              <a:alpha val="25098"/>
            </a:srgbClr>
          </a:solidFill>
          <a:ln w="12700">
            <a:solidFill>
              <a:srgbClr val="FF0000"/>
            </a:solidFill>
            <a:round/>
            <a:headEnd/>
            <a:tailEnd/>
          </a:ln>
        </p:spPr>
        <p:txBody>
          <a:bodyPr wrap="none" lIns="90000" tIns="46800" rIns="90000" bIns="46800" anchor="ctr">
            <a:spAutoFit/>
          </a:bodyPr>
          <a:lstStyle>
            <a:lvl1pPr>
              <a:spcBef>
                <a:spcPct val="20000"/>
              </a:spcBef>
              <a:buChar char="•"/>
              <a:defRPr sz="2400">
                <a:solidFill>
                  <a:srgbClr val="003399"/>
                </a:solidFill>
                <a:latin typeface="TUSans" pitchFamily="2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3399"/>
                </a:solidFill>
                <a:latin typeface="TUSans" pitchFamily="2" charset="0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rgbClr val="003399"/>
                </a:solidFill>
                <a:latin typeface="TUSans" pitchFamily="2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600">
                <a:solidFill>
                  <a:srgbClr val="003399"/>
                </a:solidFill>
                <a:latin typeface="TUSans" pitchFamily="2" charset="0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rgbClr val="003399"/>
                </a:solidFill>
                <a:latin typeface="TUSans" pitchFamily="2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003399"/>
                </a:solidFill>
                <a:latin typeface="TUSans" pitchFamily="2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003399"/>
                </a:solidFill>
                <a:latin typeface="TUSans" pitchFamily="2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003399"/>
                </a:solidFill>
                <a:latin typeface="TUSans" pitchFamily="2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003399"/>
                </a:solidFill>
                <a:latin typeface="TUSans" pitchFamily="2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de-AT" altLang="de-DE">
              <a:solidFill>
                <a:srgbClr val="FF0000"/>
              </a:solidFill>
              <a:latin typeface="+mn-lt"/>
            </a:endParaRPr>
          </a:p>
        </p:txBody>
      </p:sp>
      <p:sp>
        <p:nvSpPr>
          <p:cNvPr id="24" name="Text Box 22">
            <a:extLst>
              <a:ext uri="{FF2B5EF4-FFF2-40B4-BE49-F238E27FC236}">
                <a16:creationId xmlns:a16="http://schemas.microsoft.com/office/drawing/2014/main" id="{8F83192B-50CB-E353-3343-01EDD062D3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90990" y="1575301"/>
            <a:ext cx="640669" cy="380480"/>
          </a:xfrm>
          <a:prstGeom prst="rect">
            <a:avLst/>
          </a:prstGeom>
          <a:solidFill>
            <a:srgbClr val="FF3399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vert="horz" wrap="square" lIns="36000" tIns="36000" rIns="36000" bIns="36000" numCol="1" anchor="t" anchorCtr="0" compatLnSpc="1">
            <a:prstTxWarp prst="textNoShape">
              <a:avLst/>
            </a:prstTxWarp>
            <a:spAutoFit/>
          </a:bodyPr>
          <a:lstStyle>
            <a:defPPr>
              <a:defRPr lang="de-DE"/>
            </a:defPPr>
            <a:lvl1pPr marL="0" indent="0" defTabSz="514350">
              <a:buClrTx/>
              <a:buSzPct val="110000"/>
              <a:buFont typeface="Arial" panose="020B0604020202020204" pitchFamily="34" charset="0"/>
              <a:buNone/>
              <a:defRPr sz="2000" b="1">
                <a:solidFill>
                  <a:schemeClr val="bg1"/>
                </a:solidFill>
                <a:cs typeface="Times New Roman" pitchFamily="18" charset="0"/>
              </a:defRPr>
            </a:lvl1pPr>
            <a:lvl2pPr marL="432000" indent="-216000" defTabSz="51435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400"/>
            </a:lvl2pPr>
            <a:lvl3pPr marL="648000" indent="-216000" defTabSz="51435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000"/>
            </a:lvl3pPr>
            <a:lvl4pPr marL="864000" indent="-216000" defTabSz="51435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800"/>
            </a:lvl4pPr>
            <a:lvl5pPr marL="1080000" indent="-216000" defTabSz="51435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600"/>
            </a:lvl5pPr>
            <a:lvl6pPr marL="1414463" indent="-128588" defTabSz="514350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>
                <a:latin typeface="+mn-lt"/>
                <a:cs typeface="+mn-cs"/>
              </a:defRPr>
            </a:lvl6pPr>
            <a:lvl7pPr marL="1671638" indent="-128588" defTabSz="514350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>
                <a:latin typeface="+mn-lt"/>
                <a:cs typeface="+mn-cs"/>
              </a:defRPr>
            </a:lvl7pPr>
            <a:lvl8pPr marL="1928813" indent="-128588" defTabSz="514350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>
                <a:latin typeface="+mn-lt"/>
                <a:cs typeface="+mn-cs"/>
              </a:defRPr>
            </a:lvl8pPr>
            <a:lvl9pPr marL="2185988" indent="-128588" defTabSz="514350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>
                <a:latin typeface="+mn-lt"/>
                <a:cs typeface="+mn-cs"/>
              </a:defRPr>
            </a:lvl9pPr>
          </a:lstStyle>
          <a:p>
            <a:r>
              <a:rPr lang="de-AT" altLang="de-DE" dirty="0"/>
              <a:t>Taxi</a:t>
            </a:r>
            <a:endParaRPr lang="en-US" altLang="de-DE" dirty="0"/>
          </a:p>
        </p:txBody>
      </p:sp>
      <p:sp>
        <p:nvSpPr>
          <p:cNvPr id="25" name="Text Box 23">
            <a:extLst>
              <a:ext uri="{FF2B5EF4-FFF2-40B4-BE49-F238E27FC236}">
                <a16:creationId xmlns:a16="http://schemas.microsoft.com/office/drawing/2014/main" id="{37F224CD-478F-F417-D14B-18043A52DF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827432" y="3462883"/>
            <a:ext cx="1296989" cy="380480"/>
          </a:xfrm>
          <a:prstGeom prst="rect">
            <a:avLst/>
          </a:prstGeom>
          <a:solidFill>
            <a:srgbClr val="FF3399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vert="horz" wrap="square" lIns="36000" tIns="36000" rIns="36000" bIns="36000" numCol="1" anchor="t" anchorCtr="0" compatLnSpc="1">
            <a:prstTxWarp prst="textNoShape">
              <a:avLst/>
            </a:prstTxWarp>
            <a:spAutoFit/>
          </a:bodyPr>
          <a:lstStyle>
            <a:defPPr>
              <a:defRPr lang="de-DE"/>
            </a:defPPr>
            <a:lvl1pPr marL="0" indent="0" defTabSz="514350">
              <a:buClrTx/>
              <a:buSzPct val="110000"/>
              <a:buFont typeface="Arial" panose="020B0604020202020204" pitchFamily="34" charset="0"/>
              <a:buNone/>
              <a:defRPr sz="2000" b="1">
                <a:solidFill>
                  <a:schemeClr val="bg1"/>
                </a:solidFill>
                <a:cs typeface="Times New Roman" pitchFamily="18" charset="0"/>
              </a:defRPr>
            </a:lvl1pPr>
            <a:lvl2pPr marL="432000" indent="-216000" defTabSz="51435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400"/>
            </a:lvl2pPr>
            <a:lvl3pPr marL="648000" indent="-216000" defTabSz="51435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000"/>
            </a:lvl3pPr>
            <a:lvl4pPr marL="864000" indent="-216000" defTabSz="51435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800"/>
            </a:lvl4pPr>
            <a:lvl5pPr marL="1080000" indent="-216000" defTabSz="51435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600"/>
            </a:lvl5pPr>
            <a:lvl6pPr marL="1414463" indent="-128588" defTabSz="514350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>
                <a:latin typeface="+mn-lt"/>
                <a:cs typeface="+mn-cs"/>
              </a:defRPr>
            </a:lvl6pPr>
            <a:lvl7pPr marL="1671638" indent="-128588" defTabSz="514350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>
                <a:latin typeface="+mn-lt"/>
                <a:cs typeface="+mn-cs"/>
              </a:defRPr>
            </a:lvl7pPr>
            <a:lvl8pPr marL="1928813" indent="-128588" defTabSz="514350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>
                <a:latin typeface="+mn-lt"/>
                <a:cs typeface="+mn-cs"/>
              </a:defRPr>
            </a:lvl8pPr>
            <a:lvl9pPr marL="2185988" indent="-128588" defTabSz="514350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>
                <a:latin typeface="+mn-lt"/>
                <a:cs typeface="+mn-cs"/>
              </a:defRPr>
            </a:lvl9pPr>
          </a:lstStyle>
          <a:p>
            <a:r>
              <a:rPr lang="de-AT" altLang="de-DE" dirty="0"/>
              <a:t>Linien-ÖV</a:t>
            </a:r>
            <a:endParaRPr lang="en-US" altLang="de-DE" dirty="0"/>
          </a:p>
        </p:txBody>
      </p:sp>
    </p:spTree>
    <p:extLst>
      <p:ext uri="{BB962C8B-B14F-4D97-AF65-F5344CB8AC3E}">
        <p14:creationId xmlns:p14="http://schemas.microsoft.com/office/powerpoint/2010/main" val="1587283758"/>
      </p:ext>
    </p:extLst>
  </p:cSld>
  <p:clrMapOvr>
    <a:masterClrMapping/>
  </p:clrMapOvr>
</p:sld>
</file>

<file path=ppt/theme/theme1.xml><?xml version="1.0" encoding="utf-8"?>
<a:theme xmlns:a="http://schemas.openxmlformats.org/drawingml/2006/main" name="5_Custom Design">
  <a:themeElements>
    <a:clrScheme name="FVV">
      <a:dk1>
        <a:srgbClr val="000000"/>
      </a:dk1>
      <a:lt1>
        <a:srgbClr val="FFFFFF"/>
      </a:lt1>
      <a:dk2>
        <a:srgbClr val="666666"/>
      </a:dk2>
      <a:lt2>
        <a:srgbClr val="FFFFFF"/>
      </a:lt2>
      <a:accent1>
        <a:srgbClr val="006699"/>
      </a:accent1>
      <a:accent2>
        <a:srgbClr val="666666"/>
      </a:accent2>
      <a:accent3>
        <a:srgbClr val="FA7E7E"/>
      </a:accent3>
      <a:accent4>
        <a:srgbClr val="47B709"/>
      </a:accent4>
      <a:accent5>
        <a:srgbClr val="FFD44B"/>
      </a:accent5>
      <a:accent6>
        <a:srgbClr val="FFFFFF"/>
      </a:accent6>
      <a:hlink>
        <a:srgbClr val="006699"/>
      </a:hlink>
      <a:folHlink>
        <a:srgbClr val="FA7E7E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982</Words>
  <Application>Microsoft Office PowerPoint</Application>
  <PresentationFormat>Widescreen</PresentationFormat>
  <Paragraphs>173</Paragraphs>
  <Slides>18</Slides>
  <Notes>1</Notes>
  <HiddenSlides>3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3" baseType="lpstr">
      <vt:lpstr>Arial</vt:lpstr>
      <vt:lpstr>Calibri</vt:lpstr>
      <vt:lpstr>Times New Roman</vt:lpstr>
      <vt:lpstr>Wingdings</vt:lpstr>
      <vt:lpstr>5_Custom Design</vt:lpstr>
      <vt:lpstr>Versorgungsplanung im öffentlichen Verkehr? So geht's mit Personendaten aus dem AMDC. </vt:lpstr>
      <vt:lpstr>Was ist die Aufgabe?</vt:lpstr>
      <vt:lpstr>Was ist die Aufgabe?</vt:lpstr>
      <vt:lpstr>Was sind Haltestellenkategorien &amp; ÖV-Güteklassen?</vt:lpstr>
      <vt:lpstr>Was sind Haltestellenkategorien &amp; ÖV-Güteklassen?</vt:lpstr>
      <vt:lpstr>Was sind Haltestellenkategorien &amp; ÖV-Güteklassen?</vt:lpstr>
      <vt:lpstr>ÖV-Basics: Linien- vs. Bedarfsverkehr</vt:lpstr>
      <vt:lpstr>Welche Daten &amp; Methoden?</vt:lpstr>
      <vt:lpstr>Welche Daten &amp; Methoden?</vt:lpstr>
      <vt:lpstr>Wie ist die Versorgung mit Linien-ÖV?</vt:lpstr>
      <vt:lpstr>Welche Daten &amp; Methoden?</vt:lpstr>
      <vt:lpstr>Wie ist die Versorgung mit bedarfsgerechtem ÖV?</vt:lpstr>
      <vt:lpstr>Succus</vt:lpstr>
      <vt:lpstr>Kontakt</vt:lpstr>
      <vt:lpstr>PowerPoint Presentation</vt:lpstr>
      <vt:lpstr>Wie ist die Versorgung mit Linien-ÖV?</vt:lpstr>
      <vt:lpstr>Was tun wir?</vt:lpstr>
      <vt:lpstr>ÖV-Basics: Linien- vs. Bedarfsverkehr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Klimawandel &amp; Mobilität</dc:title>
  <dc:creator>TadejBrezina</dc:creator>
  <cp:lastModifiedBy>Brezina, Tadej</cp:lastModifiedBy>
  <cp:revision>255</cp:revision>
  <cp:lastPrinted>2024-10-25T17:38:26Z</cp:lastPrinted>
  <dcterms:modified xsi:type="dcterms:W3CDTF">2025-03-31T21:07:03Z</dcterms:modified>
</cp:coreProperties>
</file>