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8B1C"/>
    <a:srgbClr val="FF5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0045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0CBDCF-E314-4343-8347-16BBEAF51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95C4244-1AA4-4A54-A997-16D889FEF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8532DD-1BA7-4424-B296-6E6ED6E8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8E83-0AEF-4C05-8FD3-371C96175297}" type="datetimeFigureOut">
              <a:rPr lang="en-GB" smtClean="0"/>
              <a:t>07/08/2024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D88836-824D-4C8F-B931-D2E2D14F7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1DFE3C1-43E2-4DB8-808A-D104399C7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CC6-17F9-4B4E-A3B9-B2A3A7C9D4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980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1E9247-8491-4A77-90B9-DF7CADEA9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7D3272-0D38-4A08-9000-4471F6476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AE3BD0A-3AAE-4468-B701-19A59A53D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8E83-0AEF-4C05-8FD3-371C96175297}" type="datetimeFigureOut">
              <a:rPr lang="en-GB" smtClean="0"/>
              <a:t>07/08/2024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420522-315D-44FD-AB80-BE27916BB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38641E-0296-4BA2-919E-C53E07043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CC6-17F9-4B4E-A3B9-B2A3A7C9D4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0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6A9C50-D767-4136-B7ED-E28170E86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772216-8A39-4D4E-AAF0-D7EDDB976B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913CC1-9CCF-463A-97C8-3345A5A59F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1D27FDE-2BC0-469E-A905-BA87F2478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8E83-0AEF-4C05-8FD3-371C96175297}" type="datetimeFigureOut">
              <a:rPr lang="en-GB" smtClean="0"/>
              <a:t>07/08/2024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9D1D4D0-E4BD-457B-806F-DE464BF87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32B7CF5-C4D5-4BE6-A51B-A97D335A4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CC6-17F9-4B4E-A3B9-B2A3A7C9D4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624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864EB5-E60B-4A07-B15A-0B498C33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2036A5-59B8-42A1-8694-F4B722423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B660AC4-4851-44B0-B399-CC50FEAA2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E7BAB6-D890-4E05-908A-4464AE55D5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89B79C1-7D35-448A-A2EE-0871D5273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72B8025-641A-4416-91AB-D8CA0E983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8E83-0AEF-4C05-8FD3-371C96175297}" type="datetimeFigureOut">
              <a:rPr lang="en-GB" smtClean="0"/>
              <a:t>07/08/2024</a:t>
            </a:fld>
            <a:endParaRPr lang="en-GB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704FBC2-6D41-46AD-8502-88B59FBF6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9C0B4BA-1B3F-41F2-81DC-3135771A8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CC6-17F9-4B4E-A3B9-B2A3A7C9D4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821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0FBB7E-C176-49EC-B418-5A85C6881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D7CC6CE-C07A-4471-A745-B1774EF59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8E83-0AEF-4C05-8FD3-371C96175297}" type="datetimeFigureOut">
              <a:rPr lang="en-GB" smtClean="0"/>
              <a:t>07/08/2024</a:t>
            </a:fld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465C6A-5786-47C9-9583-7BCEA21A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25045E-F620-41A7-AA5D-FA7CA4D5B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CC6-17F9-4B4E-A3B9-B2A3A7C9D4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997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03CE13A-DE6D-471F-96FD-0CDCE4018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8E83-0AEF-4C05-8FD3-371C96175297}" type="datetimeFigureOut">
              <a:rPr lang="en-GB" smtClean="0"/>
              <a:t>07/08/2024</a:t>
            </a:fld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4894866-C7CE-420F-9FB7-2441526D8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9F6AC24-3D95-43AF-95EF-C2D21833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CC6-17F9-4B4E-A3B9-B2A3A7C9D4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779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9635DC-F4F0-4F6B-852B-14A9DCC00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80E81A-1338-4C5D-8D86-D161E73C9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AE96FF7-EA3C-4C20-9A44-CED92400C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F0964C-99B2-4BFD-9E50-6E825D75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8E83-0AEF-4C05-8FD3-371C96175297}" type="datetimeFigureOut">
              <a:rPr lang="en-GB" smtClean="0"/>
              <a:t>07/08/2024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4743BAF-5091-4E98-80C3-1D8708733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328CE03-AC2B-4949-8ED9-C6585AB03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CC6-17F9-4B4E-A3B9-B2A3A7C9D4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950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4B559F-CD63-4E91-963A-004CE9FE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2BC0FE2-16FD-4937-809F-BC364F2C2B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473F9E2-6A0C-4ACD-9270-2799333ED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3B2B5A9-DA3E-4E53-92F9-4F7A9F185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8E83-0AEF-4C05-8FD3-371C96175297}" type="datetimeFigureOut">
              <a:rPr lang="en-GB" smtClean="0"/>
              <a:t>07/08/2024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AC5189B-5342-4243-98E2-2AE895A80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67E2238-6CF0-442D-9568-5FEE3EFB1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CC6-17F9-4B4E-A3B9-B2A3A7C9D4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56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D1361D-8A6E-442A-8916-8493553B3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91A1C4C-0699-45A9-B1C1-DC827C8C5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5C5EBA-C8F3-43D8-9A81-EC3515D47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8E83-0AEF-4C05-8FD3-371C96175297}" type="datetimeFigureOut">
              <a:rPr lang="en-GB" smtClean="0"/>
              <a:t>07/08/2024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9AAAFB6-A0FA-44B3-AC61-3AA0D7BEF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6016BF-80E9-4A38-9C18-1354214B2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CC6-17F9-4B4E-A3B9-B2A3A7C9D4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073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A2362F6-E2B9-4934-A3EB-D6EB001DE1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313683B-1A63-4510-BB93-869597438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B135480-E698-41E3-BF3D-1D2414A22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8E83-0AEF-4C05-8FD3-371C96175297}" type="datetimeFigureOut">
              <a:rPr lang="en-GB" smtClean="0"/>
              <a:t>07/08/2024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A78881-D136-4DE6-80E2-6364E10DE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7270A3B-209D-4626-8EA8-113788DD3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CC6-17F9-4B4E-A3B9-B2A3A7C9D4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948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D022A32-BFDD-4720-BFF0-AEFF46EC1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C63C66-D222-48D5-B2B5-0789A92FC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AB64A5-F4E0-4B28-95E3-BE76907A0E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98E83-0AEF-4C05-8FD3-371C96175297}" type="datetimeFigureOut">
              <a:rPr lang="en-GB" smtClean="0"/>
              <a:t>07/08/2024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0AC210-B9F0-4E8D-8E6A-D67669CF0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235D4C-DB37-4A6B-AB4F-F643E64F9A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14CC6-17F9-4B4E-A3B9-B2A3A7C9D4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40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x.doi.org/10.3217/s91k8-vbk73" TargetMode="External"/><Relationship Id="rId2" Type="http://schemas.openxmlformats.org/officeDocument/2006/relationships/hyperlink" Target="https://creativecommons.org/licenses/by/4.0/legalcode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fwf.ac.at/en/about-us/what-we-do/open-science/research-data-management" TargetMode="External"/><Relationship Id="rId4" Type="http://schemas.openxmlformats.org/officeDocument/2006/relationships/hyperlink" Target="https://scienceeurope.org/our-priorities/research-data/research-data-management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x.doi.org/10.3217/s91k8-vbk73" TargetMode="External"/><Relationship Id="rId2" Type="http://schemas.openxmlformats.org/officeDocument/2006/relationships/hyperlink" Target="https://creativecommons.org/licenses/by/4.0/legalcode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fwf.ac.at/en/about-us/what-we-do/open-science/research-data-management" TargetMode="External"/><Relationship Id="rId4" Type="http://schemas.openxmlformats.org/officeDocument/2006/relationships/hyperlink" Target="https://scienceeurope.org/our-priorities/research-data/research-data-managemen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C33B705-66F3-4F89-B852-6A3B24DD98AE}"/>
              </a:ext>
            </a:extLst>
          </p:cNvPr>
          <p:cNvSpPr txBox="1"/>
          <p:nvPr/>
        </p:nvSpPr>
        <p:spPr>
          <a:xfrm>
            <a:off x="344385" y="534390"/>
            <a:ext cx="6417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Explanation of the use of the DMP Canvas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14F8122-0E02-448B-8B48-00D07903DBC3}"/>
              </a:ext>
            </a:extLst>
          </p:cNvPr>
          <p:cNvSpPr txBox="1"/>
          <p:nvPr/>
        </p:nvSpPr>
        <p:spPr>
          <a:xfrm>
            <a:off x="344385" y="1236008"/>
            <a:ext cx="11734110" cy="5390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The DMP Canvas is not a replacement for a regular DMP.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As a one-pager, it is intended to support the creation of the DMP for a project or in the pre-project phase.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For Bachelor's, Master's and doctoral theses, the canvas can also be a suitable variant to describe </a:t>
            </a:r>
            <a:br>
              <a:rPr lang="en-GB" sz="2000" dirty="0"/>
            </a:br>
            <a:r>
              <a:rPr lang="en-GB" sz="2000" dirty="0"/>
              <a:t>the research data management part in a sufficient form.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The DMP Canvas is intended as a low-entry point into the topic of data management plans and also provides</a:t>
            </a:r>
            <a:br>
              <a:rPr lang="en-GB" sz="2000" dirty="0"/>
            </a:br>
            <a:r>
              <a:rPr lang="en-GB" sz="2000" dirty="0"/>
              <a:t>a quick overview of the data management situation in the project/thesis.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The text </a:t>
            </a:r>
            <a:r>
              <a:rPr lang="en-GB" sz="2000" b="1" dirty="0"/>
              <a:t>"Version 1.X"</a:t>
            </a:r>
            <a:r>
              <a:rPr lang="en-GB" sz="2000" dirty="0"/>
              <a:t>, which can be found in the top right-hand corner of the next two pages, is used to </a:t>
            </a:r>
            <a:br>
              <a:rPr lang="en-GB" sz="2000" dirty="0"/>
            </a:br>
            <a:r>
              <a:rPr lang="en-GB" sz="2000" dirty="0"/>
              <a:t>version your canvas as a DMP is also a living document.</a:t>
            </a:r>
          </a:p>
          <a:p>
            <a:pPr algn="ctr">
              <a:lnSpc>
                <a:spcPct val="150000"/>
              </a:lnSpc>
            </a:pPr>
            <a:r>
              <a:rPr lang="en-GB" sz="2400" b="1" dirty="0"/>
              <a:t>On the next two pages you will find the canvas with additional explanations </a:t>
            </a:r>
            <a:br>
              <a:rPr lang="en-GB" sz="2400" b="1" dirty="0"/>
            </a:br>
            <a:r>
              <a:rPr lang="en-GB" sz="2400" b="1" dirty="0"/>
              <a:t>of which information is requested in the fields </a:t>
            </a:r>
            <a:br>
              <a:rPr lang="en-GB" sz="2400" b="1" dirty="0"/>
            </a:br>
            <a:r>
              <a:rPr lang="en-GB" sz="2400" b="1" dirty="0"/>
              <a:t>and the canvas as an empty template.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19E7B03-CB5C-467F-A8EA-B299FF7CFF31}"/>
              </a:ext>
            </a:extLst>
          </p:cNvPr>
          <p:cNvSpPr txBox="1"/>
          <p:nvPr/>
        </p:nvSpPr>
        <p:spPr>
          <a:xfrm>
            <a:off x="8186558" y="-131954"/>
            <a:ext cx="4126386" cy="114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2400" b="1" i="1" dirty="0"/>
              <a:t>Canvas </a:t>
            </a:r>
            <a:r>
              <a:rPr lang="de-AT" sz="2400" b="1" i="1" dirty="0" err="1"/>
              <a:t>for</a:t>
            </a:r>
            <a:r>
              <a:rPr lang="de-AT" sz="2400" b="1" i="1" dirty="0"/>
              <a:t> </a:t>
            </a:r>
            <a:r>
              <a:rPr lang="de-AT" sz="2400" b="1" i="1" dirty="0" err="1"/>
              <a:t>the</a:t>
            </a:r>
            <a:r>
              <a:rPr lang="de-AT" sz="2400" b="1" i="1" dirty="0"/>
              <a:t> </a:t>
            </a:r>
            <a:r>
              <a:rPr lang="de-AT" sz="2400" b="1" i="1" dirty="0" err="1"/>
              <a:t>creation</a:t>
            </a:r>
            <a:r>
              <a:rPr lang="de-AT" sz="2400" b="1" i="1" dirty="0"/>
              <a:t> </a:t>
            </a:r>
            <a:r>
              <a:rPr lang="de-AT" sz="2400" b="1" i="1" dirty="0" err="1"/>
              <a:t>of</a:t>
            </a:r>
            <a:r>
              <a:rPr lang="de-AT" sz="2400" b="1" i="1" dirty="0"/>
              <a:t> a </a:t>
            </a:r>
            <a:br>
              <a:rPr lang="de-AT" sz="2400" b="1" i="1" dirty="0"/>
            </a:br>
            <a:r>
              <a:rPr lang="de-AT" sz="2400" b="1" i="1" dirty="0"/>
              <a:t>Data Management Plan (DMP)</a:t>
            </a:r>
          </a:p>
        </p:txBody>
      </p:sp>
    </p:spTree>
    <p:extLst>
      <p:ext uri="{BB962C8B-B14F-4D97-AF65-F5344CB8AC3E}">
        <p14:creationId xmlns:p14="http://schemas.microsoft.com/office/powerpoint/2010/main" val="65381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E85C8B22-6524-4285-BEC9-3A01D2E0F954}"/>
              </a:ext>
            </a:extLst>
          </p:cNvPr>
          <p:cNvSpPr txBox="1"/>
          <p:nvPr/>
        </p:nvSpPr>
        <p:spPr>
          <a:xfrm>
            <a:off x="8186558" y="-131954"/>
            <a:ext cx="4175502" cy="16970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2400" b="1" i="1" dirty="0"/>
              <a:t>Canvas </a:t>
            </a:r>
            <a:r>
              <a:rPr lang="de-AT" sz="2400" b="1" i="1" dirty="0" err="1"/>
              <a:t>for</a:t>
            </a:r>
            <a:r>
              <a:rPr lang="de-AT" sz="2400" b="1" i="1" dirty="0"/>
              <a:t> </a:t>
            </a:r>
            <a:r>
              <a:rPr lang="de-AT" sz="2400" b="1" i="1" dirty="0" err="1"/>
              <a:t>the</a:t>
            </a:r>
            <a:r>
              <a:rPr lang="de-AT" sz="2400" b="1" i="1" dirty="0"/>
              <a:t> </a:t>
            </a:r>
            <a:r>
              <a:rPr lang="de-AT" sz="2400" b="1" i="1" dirty="0" err="1"/>
              <a:t>creation</a:t>
            </a:r>
            <a:r>
              <a:rPr lang="de-AT" sz="2400" b="1" i="1" dirty="0"/>
              <a:t> </a:t>
            </a:r>
            <a:r>
              <a:rPr lang="de-AT" sz="2400" b="1" i="1" dirty="0" err="1"/>
              <a:t>of</a:t>
            </a:r>
            <a:r>
              <a:rPr lang="de-AT" sz="2400" b="1" i="1" dirty="0"/>
              <a:t> a </a:t>
            </a:r>
            <a:br>
              <a:rPr lang="de-AT" sz="2400" b="1" i="1" dirty="0"/>
            </a:br>
            <a:r>
              <a:rPr lang="de-AT" sz="2400" b="1" i="1" dirty="0"/>
              <a:t>Data Management Plan (DMP)</a:t>
            </a:r>
          </a:p>
          <a:p>
            <a:pPr algn="ctr">
              <a:lnSpc>
                <a:spcPct val="150000"/>
              </a:lnSpc>
            </a:pPr>
            <a:r>
              <a:rPr lang="de-AT" sz="2400" b="1" i="1" dirty="0"/>
              <a:t>Version 1.X</a:t>
            </a:r>
            <a:endParaRPr lang="en-GB" sz="2400" b="1" i="1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295E2F2-B22D-4FBD-92B7-AD41CC0D0F1A}"/>
              </a:ext>
            </a:extLst>
          </p:cNvPr>
          <p:cNvSpPr txBox="1"/>
          <p:nvPr/>
        </p:nvSpPr>
        <p:spPr>
          <a:xfrm>
            <a:off x="106515" y="67733"/>
            <a:ext cx="1781321" cy="8140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b="1" i="1" dirty="0"/>
              <a:t>Project/Thesis:</a:t>
            </a:r>
          </a:p>
          <a:p>
            <a:pPr>
              <a:lnSpc>
                <a:spcPct val="150000"/>
              </a:lnSpc>
            </a:pPr>
            <a:r>
              <a:rPr lang="de-AT" sz="2000" b="1" i="1" dirty="0" err="1"/>
              <a:t>Author</a:t>
            </a:r>
            <a:r>
              <a:rPr lang="de-AT" sz="2000" i="1" dirty="0"/>
              <a:t>:</a:t>
            </a:r>
            <a:endParaRPr lang="en-GB" sz="2000" i="1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C8E4DC3E-B939-418A-AD7F-3BFE3F4AC54A}"/>
              </a:ext>
            </a:extLst>
          </p:cNvPr>
          <p:cNvSpPr/>
          <p:nvPr/>
        </p:nvSpPr>
        <p:spPr>
          <a:xfrm>
            <a:off x="180138" y="1237284"/>
            <a:ext cx="2487648" cy="1007533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D8C1E09-A3D2-4869-96C5-372BF5831AA8}"/>
              </a:ext>
            </a:extLst>
          </p:cNvPr>
          <p:cNvSpPr txBox="1"/>
          <p:nvPr/>
        </p:nvSpPr>
        <p:spPr>
          <a:xfrm>
            <a:off x="106515" y="898730"/>
            <a:ext cx="2447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 err="1"/>
              <a:t>Responsible</a:t>
            </a:r>
            <a:r>
              <a:rPr lang="de-AT" sz="1600" b="1" i="1" dirty="0"/>
              <a:t> </a:t>
            </a:r>
            <a:r>
              <a:rPr lang="de-AT" sz="1600" b="1" i="1" dirty="0" err="1"/>
              <a:t>for</a:t>
            </a:r>
            <a:r>
              <a:rPr lang="de-AT" sz="1600" b="1" i="1" dirty="0"/>
              <a:t> RDM </a:t>
            </a:r>
            <a:r>
              <a:rPr lang="de-AT" sz="1600" b="1" i="1" dirty="0" err="1"/>
              <a:t>tasks</a:t>
            </a:r>
            <a:endParaRPr lang="en-GB" sz="1600" b="1" i="1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40E6BFB-777E-4421-993D-32DC5F35BF19}"/>
              </a:ext>
            </a:extLst>
          </p:cNvPr>
          <p:cNvSpPr/>
          <p:nvPr/>
        </p:nvSpPr>
        <p:spPr>
          <a:xfrm>
            <a:off x="339365" y="1360395"/>
            <a:ext cx="131975" cy="131975"/>
          </a:xfrm>
          <a:prstGeom prst="rect">
            <a:avLst/>
          </a:prstGeom>
          <a:noFill/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898CA09-4DCB-40FC-B934-4B4E9014284E}"/>
              </a:ext>
            </a:extLst>
          </p:cNvPr>
          <p:cNvSpPr/>
          <p:nvPr/>
        </p:nvSpPr>
        <p:spPr>
          <a:xfrm>
            <a:off x="339364" y="1675063"/>
            <a:ext cx="131975" cy="131975"/>
          </a:xfrm>
          <a:prstGeom prst="rect">
            <a:avLst/>
          </a:prstGeom>
          <a:noFill/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8DB8EF4-0EFA-4B59-A85E-C2DB5E6C673D}"/>
              </a:ext>
            </a:extLst>
          </p:cNvPr>
          <p:cNvSpPr/>
          <p:nvPr/>
        </p:nvSpPr>
        <p:spPr>
          <a:xfrm>
            <a:off x="339364" y="1989731"/>
            <a:ext cx="131975" cy="131975"/>
          </a:xfrm>
          <a:prstGeom prst="rect">
            <a:avLst/>
          </a:prstGeom>
          <a:noFill/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634D454-A8C9-4CB6-9F87-A1B8BE503F98}"/>
              </a:ext>
            </a:extLst>
          </p:cNvPr>
          <p:cNvSpPr txBox="1"/>
          <p:nvPr/>
        </p:nvSpPr>
        <p:spPr>
          <a:xfrm>
            <a:off x="506558" y="1268061"/>
            <a:ext cx="6605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err="1"/>
              <a:t>myself</a:t>
            </a:r>
            <a:endParaRPr lang="en-GB" sz="14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C1501C5-4DAF-433B-A04C-57E7F7115114}"/>
              </a:ext>
            </a:extLst>
          </p:cNvPr>
          <p:cNvSpPr txBox="1"/>
          <p:nvPr/>
        </p:nvSpPr>
        <p:spPr>
          <a:xfrm>
            <a:off x="506558" y="1587162"/>
            <a:ext cx="1558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err="1"/>
              <a:t>togehter</a:t>
            </a:r>
            <a:r>
              <a:rPr lang="de-AT" sz="1400" dirty="0"/>
              <a:t> </a:t>
            </a:r>
            <a:r>
              <a:rPr lang="de-AT" sz="1400" dirty="0" err="1"/>
              <a:t>with</a:t>
            </a:r>
            <a:r>
              <a:rPr lang="de-AT" sz="1400" dirty="0"/>
              <a:t> ……..</a:t>
            </a:r>
            <a:endParaRPr lang="en-GB" sz="14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64B6357-9E44-4D45-A58C-606AD7B1320C}"/>
              </a:ext>
            </a:extLst>
          </p:cNvPr>
          <p:cNvSpPr txBox="1"/>
          <p:nvPr/>
        </p:nvSpPr>
        <p:spPr>
          <a:xfrm>
            <a:off x="506558" y="1901829"/>
            <a:ext cx="5212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/>
              <a:t>……..</a:t>
            </a:r>
            <a:endParaRPr lang="en-GB" sz="1400" dirty="0"/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45EE5D4D-3FE7-4790-BC4C-230CC143F7DE}"/>
              </a:ext>
            </a:extLst>
          </p:cNvPr>
          <p:cNvSpPr/>
          <p:nvPr/>
        </p:nvSpPr>
        <p:spPr>
          <a:xfrm>
            <a:off x="5748302" y="5633182"/>
            <a:ext cx="2487648" cy="920085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3F662E6-1140-4F8F-9E8A-10061E22B662}"/>
              </a:ext>
            </a:extLst>
          </p:cNvPr>
          <p:cNvSpPr txBox="1"/>
          <p:nvPr/>
        </p:nvSpPr>
        <p:spPr>
          <a:xfrm>
            <a:off x="5674679" y="5294628"/>
            <a:ext cx="2511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 err="1"/>
              <a:t>Licenses</a:t>
            </a:r>
            <a:r>
              <a:rPr lang="de-AT" sz="1600" b="1" i="1" dirty="0"/>
              <a:t> </a:t>
            </a:r>
            <a:r>
              <a:rPr lang="de-AT" sz="1600" b="1" i="1" dirty="0" err="1"/>
              <a:t>for</a:t>
            </a:r>
            <a:r>
              <a:rPr lang="de-AT" sz="1600" b="1" i="1" dirty="0"/>
              <a:t> </a:t>
            </a:r>
            <a:r>
              <a:rPr lang="de-AT" sz="1600" b="1" i="1" dirty="0" err="1"/>
              <a:t>data</a:t>
            </a:r>
            <a:r>
              <a:rPr lang="de-AT" sz="1600" b="1" i="1" dirty="0"/>
              <a:t> </a:t>
            </a:r>
            <a:r>
              <a:rPr lang="de-AT" sz="1600" b="1" i="1" dirty="0" err="1"/>
              <a:t>publiction</a:t>
            </a:r>
            <a:endParaRPr lang="en-GB" sz="1600" b="1" i="1" dirty="0"/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D39CE0C7-5355-42FB-9B2B-AC6052E97EC8}"/>
              </a:ext>
            </a:extLst>
          </p:cNvPr>
          <p:cNvSpPr/>
          <p:nvPr/>
        </p:nvSpPr>
        <p:spPr>
          <a:xfrm>
            <a:off x="2994206" y="1237284"/>
            <a:ext cx="2487648" cy="1007533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8A67A119-08E0-4EE9-820C-4ACB6D3CBEE1}"/>
              </a:ext>
            </a:extLst>
          </p:cNvPr>
          <p:cNvSpPr txBox="1"/>
          <p:nvPr/>
        </p:nvSpPr>
        <p:spPr>
          <a:xfrm>
            <a:off x="2920583" y="898730"/>
            <a:ext cx="2041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/>
              <a:t>Reuse </a:t>
            </a:r>
            <a:r>
              <a:rPr lang="de-AT" sz="1600" b="1" i="1" dirty="0" err="1"/>
              <a:t>of</a:t>
            </a:r>
            <a:r>
              <a:rPr lang="de-AT" sz="1600" b="1" i="1" dirty="0"/>
              <a:t> </a:t>
            </a:r>
            <a:r>
              <a:rPr lang="de-AT" sz="1600" b="1" i="1" dirty="0" err="1"/>
              <a:t>existing</a:t>
            </a:r>
            <a:r>
              <a:rPr lang="de-AT" sz="1600" b="1" i="1" dirty="0"/>
              <a:t> </a:t>
            </a:r>
            <a:r>
              <a:rPr lang="de-AT" sz="1600" b="1" i="1" dirty="0" err="1"/>
              <a:t>data</a:t>
            </a:r>
            <a:endParaRPr lang="en-GB" sz="1600" b="1" i="1" dirty="0"/>
          </a:p>
        </p:txBody>
      </p:sp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DD48CCA6-6533-4A40-A05B-1B20207DF91B}"/>
              </a:ext>
            </a:extLst>
          </p:cNvPr>
          <p:cNvSpPr/>
          <p:nvPr/>
        </p:nvSpPr>
        <p:spPr>
          <a:xfrm>
            <a:off x="5808274" y="1237284"/>
            <a:ext cx="2487648" cy="1007533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86C05E2D-875F-4084-8598-D6D0A68264AB}"/>
              </a:ext>
            </a:extLst>
          </p:cNvPr>
          <p:cNvSpPr txBox="1"/>
          <p:nvPr/>
        </p:nvSpPr>
        <p:spPr>
          <a:xfrm>
            <a:off x="5734651" y="898730"/>
            <a:ext cx="15736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 err="1"/>
              <a:t>Creation</a:t>
            </a:r>
            <a:r>
              <a:rPr lang="de-AT" sz="1600" b="1" i="1" dirty="0"/>
              <a:t> </a:t>
            </a:r>
            <a:r>
              <a:rPr lang="de-AT" sz="1600" b="1" i="1" dirty="0" err="1"/>
              <a:t>of</a:t>
            </a:r>
            <a:r>
              <a:rPr lang="de-AT" sz="1600" b="1" i="1" dirty="0"/>
              <a:t> </a:t>
            </a:r>
            <a:r>
              <a:rPr lang="de-AT" sz="1600" b="1" i="1" dirty="0" err="1"/>
              <a:t>data</a:t>
            </a:r>
            <a:endParaRPr lang="en-GB" sz="1600" b="1" i="1" dirty="0"/>
          </a:p>
        </p:txBody>
      </p:sp>
      <p:sp>
        <p:nvSpPr>
          <p:cNvPr id="32" name="Rechteck: abgerundete Ecken 31">
            <a:extLst>
              <a:ext uri="{FF2B5EF4-FFF2-40B4-BE49-F238E27FC236}">
                <a16:creationId xmlns:a16="http://schemas.microsoft.com/office/drawing/2014/main" id="{2DAE9F30-4953-4DFE-87FC-9CD3F0F8116F}"/>
              </a:ext>
            </a:extLst>
          </p:cNvPr>
          <p:cNvSpPr/>
          <p:nvPr/>
        </p:nvSpPr>
        <p:spPr>
          <a:xfrm>
            <a:off x="193789" y="2622183"/>
            <a:ext cx="5228094" cy="1346087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1A3CC711-0532-47EF-B996-6B9F43CFE6AC}"/>
              </a:ext>
            </a:extLst>
          </p:cNvPr>
          <p:cNvSpPr txBox="1"/>
          <p:nvPr/>
        </p:nvSpPr>
        <p:spPr>
          <a:xfrm>
            <a:off x="120166" y="2283629"/>
            <a:ext cx="2812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/>
              <a:t>Data </a:t>
            </a:r>
            <a:r>
              <a:rPr lang="de-AT" sz="1600" b="1" i="1" dirty="0" err="1"/>
              <a:t>types</a:t>
            </a:r>
            <a:r>
              <a:rPr lang="de-AT" sz="1600" b="1" i="1" dirty="0"/>
              <a:t>, </a:t>
            </a:r>
            <a:r>
              <a:rPr lang="de-AT" sz="1600" b="1" i="1" dirty="0" err="1"/>
              <a:t>formats</a:t>
            </a:r>
            <a:r>
              <a:rPr lang="de-AT" sz="1600" b="1" i="1" dirty="0"/>
              <a:t> &amp; </a:t>
            </a:r>
            <a:r>
              <a:rPr lang="de-AT" sz="1600" b="1" i="1" dirty="0" err="1"/>
              <a:t>volumes</a:t>
            </a:r>
            <a:endParaRPr lang="en-GB" sz="1600" b="1" i="1" dirty="0"/>
          </a:p>
        </p:txBody>
      </p:sp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EF88D964-A923-4F3C-9FD7-A1C2B2CAB723}"/>
              </a:ext>
            </a:extLst>
          </p:cNvPr>
          <p:cNvSpPr/>
          <p:nvPr/>
        </p:nvSpPr>
        <p:spPr>
          <a:xfrm>
            <a:off x="5748301" y="2622183"/>
            <a:ext cx="5448961" cy="1346087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DD8CA732-60B1-4CE3-B34A-5715BB543401}"/>
              </a:ext>
            </a:extLst>
          </p:cNvPr>
          <p:cNvSpPr txBox="1"/>
          <p:nvPr/>
        </p:nvSpPr>
        <p:spPr>
          <a:xfrm>
            <a:off x="5674679" y="2283629"/>
            <a:ext cx="35534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 err="1"/>
              <a:t>Metadata</a:t>
            </a:r>
            <a:r>
              <a:rPr lang="de-AT" sz="1600" b="1" i="1" dirty="0"/>
              <a:t> &amp; </a:t>
            </a:r>
            <a:r>
              <a:rPr lang="de-AT" sz="1600" b="1" i="1" dirty="0" err="1"/>
              <a:t>documentation</a:t>
            </a:r>
            <a:r>
              <a:rPr lang="de-AT" sz="1600" b="1" i="1" dirty="0"/>
              <a:t> </a:t>
            </a:r>
            <a:r>
              <a:rPr lang="de-AT" sz="1600" b="1" i="1" dirty="0" err="1"/>
              <a:t>of</a:t>
            </a:r>
            <a:r>
              <a:rPr lang="de-AT" sz="1600" b="1" i="1" dirty="0"/>
              <a:t> </a:t>
            </a:r>
            <a:r>
              <a:rPr lang="de-AT" sz="1600" b="1" i="1" dirty="0" err="1"/>
              <a:t>research</a:t>
            </a:r>
            <a:endParaRPr lang="en-GB" sz="1600" b="1" i="1" dirty="0"/>
          </a:p>
        </p:txBody>
      </p:sp>
      <p:sp>
        <p:nvSpPr>
          <p:cNvPr id="36" name="Rechteck: abgerundete Ecken 35">
            <a:extLst>
              <a:ext uri="{FF2B5EF4-FFF2-40B4-BE49-F238E27FC236}">
                <a16:creationId xmlns:a16="http://schemas.microsoft.com/office/drawing/2014/main" id="{421D3114-2AC9-4AC1-8322-CCFAF2DFBEA7}"/>
              </a:ext>
            </a:extLst>
          </p:cNvPr>
          <p:cNvSpPr/>
          <p:nvPr/>
        </p:nvSpPr>
        <p:spPr>
          <a:xfrm>
            <a:off x="201990" y="4345636"/>
            <a:ext cx="5228094" cy="1346087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AEA24048-14E8-4867-8809-11CF775AC4B7}"/>
              </a:ext>
            </a:extLst>
          </p:cNvPr>
          <p:cNvSpPr txBox="1"/>
          <p:nvPr/>
        </p:nvSpPr>
        <p:spPr>
          <a:xfrm>
            <a:off x="128367" y="4007082"/>
            <a:ext cx="37314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/>
              <a:t>Data </a:t>
            </a:r>
            <a:r>
              <a:rPr lang="de-AT" sz="1600" b="1" i="1" dirty="0" err="1"/>
              <a:t>storage</a:t>
            </a:r>
            <a:r>
              <a:rPr lang="de-AT" sz="1600" b="1" i="1" dirty="0"/>
              <a:t> und </a:t>
            </a:r>
            <a:r>
              <a:rPr lang="de-AT" sz="1600" b="1" i="1" dirty="0" err="1"/>
              <a:t>sharing</a:t>
            </a:r>
            <a:r>
              <a:rPr lang="de-AT" sz="1600" b="1" i="1" dirty="0"/>
              <a:t> </a:t>
            </a:r>
            <a:r>
              <a:rPr lang="de-AT" sz="1600" b="1" i="1" dirty="0" err="1"/>
              <a:t>during</a:t>
            </a:r>
            <a:r>
              <a:rPr lang="de-AT" sz="1600" b="1" i="1" dirty="0"/>
              <a:t> </a:t>
            </a:r>
            <a:r>
              <a:rPr lang="de-AT" sz="1600" b="1" i="1" dirty="0" err="1"/>
              <a:t>research</a:t>
            </a:r>
            <a:endParaRPr lang="en-GB" sz="1600" b="1" i="1" dirty="0"/>
          </a:p>
        </p:txBody>
      </p:sp>
      <p:sp>
        <p:nvSpPr>
          <p:cNvPr id="39" name="Rechteck: abgerundete Ecken 38">
            <a:extLst>
              <a:ext uri="{FF2B5EF4-FFF2-40B4-BE49-F238E27FC236}">
                <a16:creationId xmlns:a16="http://schemas.microsoft.com/office/drawing/2014/main" id="{594E5DC1-6B15-4011-939E-5EFC3722D67D}"/>
              </a:ext>
            </a:extLst>
          </p:cNvPr>
          <p:cNvSpPr/>
          <p:nvPr/>
        </p:nvSpPr>
        <p:spPr>
          <a:xfrm>
            <a:off x="8709616" y="5633183"/>
            <a:ext cx="2487648" cy="920084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B931B425-DE6F-470D-8744-6F6AD864D45E}"/>
              </a:ext>
            </a:extLst>
          </p:cNvPr>
          <p:cNvSpPr txBox="1"/>
          <p:nvPr/>
        </p:nvSpPr>
        <p:spPr>
          <a:xfrm>
            <a:off x="8635993" y="5294628"/>
            <a:ext cx="20674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/>
              <a:t>Legal and </a:t>
            </a:r>
            <a:r>
              <a:rPr lang="de-AT" sz="1600" b="1" i="1" dirty="0" err="1"/>
              <a:t>ethical</a:t>
            </a:r>
            <a:r>
              <a:rPr lang="de-AT" sz="1600" b="1" i="1" dirty="0"/>
              <a:t> </a:t>
            </a:r>
            <a:r>
              <a:rPr lang="de-AT" sz="1600" b="1" i="1" dirty="0" err="1"/>
              <a:t>stuff</a:t>
            </a:r>
            <a:endParaRPr lang="en-GB" sz="1600" b="1" i="1" dirty="0"/>
          </a:p>
        </p:txBody>
      </p:sp>
      <p:sp>
        <p:nvSpPr>
          <p:cNvPr id="41" name="Rechteck: abgerundete Ecken 40">
            <a:extLst>
              <a:ext uri="{FF2B5EF4-FFF2-40B4-BE49-F238E27FC236}">
                <a16:creationId xmlns:a16="http://schemas.microsoft.com/office/drawing/2014/main" id="{3038D874-25E1-45DD-BF4F-81FEA56EC861}"/>
              </a:ext>
            </a:extLst>
          </p:cNvPr>
          <p:cNvSpPr/>
          <p:nvPr/>
        </p:nvSpPr>
        <p:spPr>
          <a:xfrm>
            <a:off x="5748302" y="4340683"/>
            <a:ext cx="5448962" cy="920086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DBBC7E0D-8E2F-4506-B657-50508A4B2035}"/>
              </a:ext>
            </a:extLst>
          </p:cNvPr>
          <p:cNvSpPr txBox="1"/>
          <p:nvPr/>
        </p:nvSpPr>
        <p:spPr>
          <a:xfrm>
            <a:off x="5674679" y="4002129"/>
            <a:ext cx="35629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/>
              <a:t>Data </a:t>
            </a:r>
            <a:r>
              <a:rPr lang="de-AT" sz="1600" b="1" i="1" dirty="0" err="1"/>
              <a:t>publication</a:t>
            </a:r>
            <a:r>
              <a:rPr lang="de-AT" sz="1600" b="1" i="1" dirty="0"/>
              <a:t> and </a:t>
            </a:r>
            <a:r>
              <a:rPr lang="de-AT" sz="1600" b="1" i="1" dirty="0" err="1"/>
              <a:t>long</a:t>
            </a:r>
            <a:r>
              <a:rPr lang="de-AT" sz="1600" b="1" i="1" dirty="0"/>
              <a:t>-term </a:t>
            </a:r>
            <a:r>
              <a:rPr lang="de-AT" sz="1600" b="1" i="1" dirty="0" err="1"/>
              <a:t>storage</a:t>
            </a:r>
            <a:endParaRPr lang="en-GB" sz="1600" b="1" i="1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83268C0-971C-4D5C-8F03-8909FD6F8C1D}"/>
              </a:ext>
            </a:extLst>
          </p:cNvPr>
          <p:cNvSpPr txBox="1"/>
          <p:nvPr/>
        </p:nvSpPr>
        <p:spPr>
          <a:xfrm>
            <a:off x="0" y="6605601"/>
            <a:ext cx="91198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b="1" dirty="0" err="1"/>
              <a:t>Based</a:t>
            </a:r>
            <a:r>
              <a:rPr lang="de-AT" sz="1000" b="1" dirty="0"/>
              <a:t> on: Graz University </a:t>
            </a:r>
            <a:r>
              <a:rPr lang="de-AT" sz="1000" b="1" dirty="0" err="1"/>
              <a:t>of</a:t>
            </a:r>
            <a:r>
              <a:rPr lang="de-AT" sz="1000" b="1" dirty="0"/>
              <a:t> Technology, Canvas </a:t>
            </a:r>
            <a:r>
              <a:rPr lang="de-AT" sz="1000" b="1" dirty="0" err="1"/>
              <a:t>for</a:t>
            </a:r>
            <a:r>
              <a:rPr lang="de-AT" sz="1000" b="1" dirty="0"/>
              <a:t> </a:t>
            </a:r>
            <a:r>
              <a:rPr lang="de-AT" sz="1000" b="1" dirty="0" err="1"/>
              <a:t>the</a:t>
            </a:r>
            <a:r>
              <a:rPr lang="de-AT" sz="1000" b="1" dirty="0"/>
              <a:t> </a:t>
            </a:r>
            <a:r>
              <a:rPr lang="de-AT" sz="1000" b="1" dirty="0" err="1"/>
              <a:t>creation</a:t>
            </a:r>
            <a:r>
              <a:rPr lang="de-AT" sz="1000" b="1" dirty="0"/>
              <a:t> </a:t>
            </a:r>
            <a:r>
              <a:rPr lang="de-AT" sz="1000" b="1" dirty="0" err="1"/>
              <a:t>of</a:t>
            </a:r>
            <a:r>
              <a:rPr lang="de-AT" sz="1000" b="1" dirty="0"/>
              <a:t> an Open Educational </a:t>
            </a:r>
            <a:r>
              <a:rPr lang="de-AT" sz="1000" b="1" dirty="0" err="1"/>
              <a:t>Resource</a:t>
            </a:r>
            <a:r>
              <a:rPr lang="de-AT" sz="1000" b="1" dirty="0"/>
              <a:t> – </a:t>
            </a:r>
            <a:r>
              <a:rPr lang="de-AT" sz="1000" b="1" dirty="0" err="1"/>
              <a:t>Unite</a:t>
            </a:r>
            <a:r>
              <a:rPr lang="de-AT" sz="1000" b="1" dirty="0"/>
              <a:t>! Version, </a:t>
            </a:r>
            <a:r>
              <a:rPr lang="de-AT" sz="1000" b="1" dirty="0">
                <a:hlinkClick r:id="rId2"/>
              </a:rPr>
              <a:t>CC-BY 4.0</a:t>
            </a:r>
            <a:r>
              <a:rPr lang="de-AT" sz="1000" b="1" dirty="0"/>
              <a:t>, </a:t>
            </a:r>
            <a:r>
              <a:rPr lang="de-AT" sz="1000" b="1" dirty="0">
                <a:hlinkClick r:id="rId3"/>
              </a:rPr>
              <a:t>https://dx.doi.org/10.3217/s91k8-vbk73</a:t>
            </a:r>
            <a:r>
              <a:rPr lang="de-AT" sz="1000" b="1" dirty="0"/>
              <a:t>  </a:t>
            </a:r>
            <a:endParaRPr lang="en-GB" sz="1000" b="1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CCC8F88-8220-4CC0-B9A8-18548B7BAD68}"/>
              </a:ext>
            </a:extLst>
          </p:cNvPr>
          <p:cNvSpPr txBox="1"/>
          <p:nvPr/>
        </p:nvSpPr>
        <p:spPr>
          <a:xfrm>
            <a:off x="128367" y="5845381"/>
            <a:ext cx="50177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You can find more information on the topic of RDM on the Science Europe website: </a:t>
            </a:r>
            <a:br>
              <a:rPr lang="en-GB" sz="1000" dirty="0"/>
            </a:br>
            <a:r>
              <a:rPr lang="en-GB" sz="1000" dirty="0">
                <a:hlinkClick r:id="rId4"/>
              </a:rPr>
              <a:t>https://scienceeurope.org/our-priorities/research-data/research-data-management/</a:t>
            </a:r>
            <a:r>
              <a:rPr lang="en-GB" sz="1000" dirty="0"/>
              <a:t> </a:t>
            </a:r>
          </a:p>
          <a:p>
            <a:r>
              <a:rPr lang="en-GB" sz="1000" dirty="0"/>
              <a:t>You can also find a template for creating a DMP on the FWF website:</a:t>
            </a:r>
          </a:p>
          <a:p>
            <a:r>
              <a:rPr lang="en-GB" sz="1000" dirty="0">
                <a:hlinkClick r:id="rId5"/>
              </a:rPr>
              <a:t>https://www.fwf.ac.at/en/about-us/what-we-do/open-science/research-data-management</a:t>
            </a:r>
            <a:r>
              <a:rPr lang="en-GB" sz="1000" dirty="0"/>
              <a:t>  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D77E84D-F357-46A6-BCF0-DCFF31B2BC52}"/>
              </a:ext>
            </a:extLst>
          </p:cNvPr>
          <p:cNvSpPr txBox="1"/>
          <p:nvPr/>
        </p:nvSpPr>
        <p:spPr>
          <a:xfrm>
            <a:off x="3041901" y="1386634"/>
            <a:ext cx="22846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Should existing data and/or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software/code be reused?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Are there any restrictions that need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to be taken into account?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1D758ED-EF9D-419C-AE85-FB0B95A08B10}"/>
              </a:ext>
            </a:extLst>
          </p:cNvPr>
          <p:cNvSpPr txBox="1"/>
          <p:nvPr/>
        </p:nvSpPr>
        <p:spPr>
          <a:xfrm>
            <a:off x="5850487" y="1381989"/>
            <a:ext cx="24721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If new data is created or collected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and/or software/code is developed: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What methods, techniques or software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will be used?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E2412F98-1FB5-49B5-B958-031786D784B0}"/>
              </a:ext>
            </a:extLst>
          </p:cNvPr>
          <p:cNvSpPr txBox="1"/>
          <p:nvPr/>
        </p:nvSpPr>
        <p:spPr>
          <a:xfrm>
            <a:off x="252944" y="2772006"/>
            <a:ext cx="47323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What types of (reused and new) data and formats will be used?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Is it already possible to estimate how much storage space or computing resources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will be required?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Are there any data formats that are favoured in your field of research?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Are the formats open formats or proprietary formats?</a:t>
            </a:r>
          </a:p>
          <a:p>
            <a:pPr algn="ctr"/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Note: A table can be helpful here.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C1036DFA-72CB-46F0-AC38-7B6A796F9D32}"/>
              </a:ext>
            </a:extLst>
          </p:cNvPr>
          <p:cNvSpPr txBox="1"/>
          <p:nvPr/>
        </p:nvSpPr>
        <p:spPr>
          <a:xfrm>
            <a:off x="5808274" y="2771185"/>
            <a:ext cx="544572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How should the research process be documented? Will special tools be used for </a:t>
            </a:r>
            <a:r>
              <a:rPr lang="en-GB" sz="1000" b="1">
                <a:solidFill>
                  <a:schemeClr val="bg2">
                    <a:lumMod val="50000"/>
                  </a:schemeClr>
                </a:solidFill>
              </a:rPr>
              <a:t>this?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>
                <a:solidFill>
                  <a:schemeClr val="bg2">
                    <a:lumMod val="50000"/>
                  </a:schemeClr>
                </a:solidFill>
              </a:rPr>
              <a:t>Is </a:t>
            </a: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it possible to capture metadata automatically or is this already happening?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(e.g. output from measuring devices)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Is there a metadata standard in your field of research that could be used as a guideline for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metadata documentation?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What should an efficient folder structure or meaningful file naming look like? Do you need a list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of abbreviations (keyword: codebook)?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5A4633D2-8642-49A8-B28E-8F368624FD44}"/>
              </a:ext>
            </a:extLst>
          </p:cNvPr>
          <p:cNvSpPr txBox="1"/>
          <p:nvPr/>
        </p:nvSpPr>
        <p:spPr>
          <a:xfrm>
            <a:off x="252944" y="4490041"/>
            <a:ext cx="46730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Where do you want to store your data and metadata during research?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Do the storage locations have access controls and a backup infrastructure?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Are you likely to have enough storage space or do you need to purchase it?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How </a:t>
            </a:r>
            <a:r>
              <a:rPr lang="en-GB" sz="1000" b="1">
                <a:solidFill>
                  <a:schemeClr val="bg2">
                    <a:lumMod val="50000"/>
                  </a:schemeClr>
                </a:solidFill>
              </a:rPr>
              <a:t>can you </a:t>
            </a: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or others access the data and metadata?</a:t>
            </a:r>
          </a:p>
          <a:p>
            <a:pPr algn="ctr"/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Note: Network drives or cloud solutions are the better choice in most cases.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Portable data carriers or personal devices are only suitable as temporary storage.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214A040-AA09-41B5-960F-EED486CBCE8D}"/>
              </a:ext>
            </a:extLst>
          </p:cNvPr>
          <p:cNvSpPr txBox="1"/>
          <p:nvPr/>
        </p:nvSpPr>
        <p:spPr>
          <a:xfrm>
            <a:off x="5808274" y="4433016"/>
            <a:ext cx="55034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If data is to be published, do you already have a suitable platform for this?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This could be a general or subject-specific data repository (e.g. TU Graz Repository)?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Do you have a suitable storage location for data that is to be archived but not published?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A network-accessible repository is of course more accessible and searchable than offline storage.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08D05083-9836-478E-A39C-28B01AD75BB3}"/>
              </a:ext>
            </a:extLst>
          </p:cNvPr>
          <p:cNvSpPr txBox="1"/>
          <p:nvPr/>
        </p:nvSpPr>
        <p:spPr>
          <a:xfrm>
            <a:off x="5808274" y="5720629"/>
            <a:ext cx="245291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Everything you publish must be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provided with a suitable licence. There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is a suitable licence for every data type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(e.g. code). Which licences would you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like to give to your publications?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02A83CC7-CC1D-47BC-86BF-3F111A8C8AB2}"/>
              </a:ext>
            </a:extLst>
          </p:cNvPr>
          <p:cNvSpPr txBox="1"/>
          <p:nvPr/>
        </p:nvSpPr>
        <p:spPr>
          <a:xfrm>
            <a:off x="8778007" y="5720629"/>
            <a:ext cx="247054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Depending on who you work with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(e.g. companies) or work with personal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data, you will have to deal with legal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and ethical issues. Where might this be </a:t>
            </a:r>
            <a:br>
              <a:rPr lang="en-GB" sz="1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000" b="1" dirty="0">
                <a:solidFill>
                  <a:schemeClr val="bg2">
                    <a:lumMod val="50000"/>
                  </a:schemeClr>
                </a:solidFill>
              </a:rPr>
              <a:t>relevant in your work?</a:t>
            </a:r>
          </a:p>
        </p:txBody>
      </p:sp>
    </p:spTree>
    <p:extLst>
      <p:ext uri="{BB962C8B-B14F-4D97-AF65-F5344CB8AC3E}">
        <p14:creationId xmlns:p14="http://schemas.microsoft.com/office/powerpoint/2010/main" val="1292659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E85C8B22-6524-4285-BEC9-3A01D2E0F954}"/>
              </a:ext>
            </a:extLst>
          </p:cNvPr>
          <p:cNvSpPr txBox="1"/>
          <p:nvPr/>
        </p:nvSpPr>
        <p:spPr>
          <a:xfrm>
            <a:off x="8186558" y="-131954"/>
            <a:ext cx="4126386" cy="16970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2400" b="1" i="1" dirty="0"/>
              <a:t>Canvas </a:t>
            </a:r>
            <a:r>
              <a:rPr lang="de-AT" sz="2400" b="1" i="1" dirty="0" err="1"/>
              <a:t>for</a:t>
            </a:r>
            <a:r>
              <a:rPr lang="de-AT" sz="2400" b="1" i="1" dirty="0"/>
              <a:t> </a:t>
            </a:r>
            <a:r>
              <a:rPr lang="de-AT" sz="2400" b="1" i="1" dirty="0" err="1"/>
              <a:t>the</a:t>
            </a:r>
            <a:r>
              <a:rPr lang="de-AT" sz="2400" b="1" i="1" dirty="0"/>
              <a:t> </a:t>
            </a:r>
            <a:r>
              <a:rPr lang="de-AT" sz="2400" b="1" i="1" dirty="0" err="1"/>
              <a:t>creation</a:t>
            </a:r>
            <a:r>
              <a:rPr lang="de-AT" sz="2400" b="1" i="1" dirty="0"/>
              <a:t> </a:t>
            </a:r>
            <a:r>
              <a:rPr lang="de-AT" sz="2400" b="1" i="1" dirty="0" err="1"/>
              <a:t>of</a:t>
            </a:r>
            <a:r>
              <a:rPr lang="de-AT" sz="2400" b="1" i="1" dirty="0"/>
              <a:t> a </a:t>
            </a:r>
            <a:br>
              <a:rPr lang="de-AT" sz="2400" b="1" i="1" dirty="0"/>
            </a:br>
            <a:r>
              <a:rPr lang="de-AT" sz="2400" b="1" i="1" dirty="0"/>
              <a:t>Data Management Plan (DMP)</a:t>
            </a:r>
          </a:p>
          <a:p>
            <a:pPr algn="ctr">
              <a:lnSpc>
                <a:spcPct val="150000"/>
              </a:lnSpc>
            </a:pPr>
            <a:r>
              <a:rPr lang="de-AT" sz="2400" b="1" i="1" dirty="0"/>
              <a:t>Version 1.X</a:t>
            </a:r>
            <a:endParaRPr lang="en-GB" sz="2400" b="1" i="1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295E2F2-B22D-4FBD-92B7-AD41CC0D0F1A}"/>
              </a:ext>
            </a:extLst>
          </p:cNvPr>
          <p:cNvSpPr txBox="1"/>
          <p:nvPr/>
        </p:nvSpPr>
        <p:spPr>
          <a:xfrm>
            <a:off x="106515" y="67733"/>
            <a:ext cx="1781321" cy="8140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b="1" i="1" dirty="0"/>
              <a:t>Project/Thesis:</a:t>
            </a:r>
          </a:p>
          <a:p>
            <a:pPr>
              <a:lnSpc>
                <a:spcPct val="150000"/>
              </a:lnSpc>
            </a:pPr>
            <a:r>
              <a:rPr lang="de-AT" sz="2000" b="1" i="1" dirty="0" err="1"/>
              <a:t>Author</a:t>
            </a:r>
            <a:r>
              <a:rPr lang="de-AT" sz="2000" i="1" dirty="0"/>
              <a:t>:</a:t>
            </a:r>
            <a:endParaRPr lang="en-GB" sz="2000" i="1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C8E4DC3E-B939-418A-AD7F-3BFE3F4AC54A}"/>
              </a:ext>
            </a:extLst>
          </p:cNvPr>
          <p:cNvSpPr/>
          <p:nvPr/>
        </p:nvSpPr>
        <p:spPr>
          <a:xfrm>
            <a:off x="180138" y="1237284"/>
            <a:ext cx="2487648" cy="1007533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D8C1E09-A3D2-4869-96C5-372BF5831AA8}"/>
              </a:ext>
            </a:extLst>
          </p:cNvPr>
          <p:cNvSpPr txBox="1"/>
          <p:nvPr/>
        </p:nvSpPr>
        <p:spPr>
          <a:xfrm>
            <a:off x="106515" y="898730"/>
            <a:ext cx="2447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 err="1"/>
              <a:t>Responsible</a:t>
            </a:r>
            <a:r>
              <a:rPr lang="de-AT" sz="1600" b="1" i="1" dirty="0"/>
              <a:t> </a:t>
            </a:r>
            <a:r>
              <a:rPr lang="de-AT" sz="1600" b="1" i="1" dirty="0" err="1"/>
              <a:t>for</a:t>
            </a:r>
            <a:r>
              <a:rPr lang="de-AT" sz="1600" b="1" i="1" dirty="0"/>
              <a:t> RDM </a:t>
            </a:r>
            <a:r>
              <a:rPr lang="de-AT" sz="1600" b="1" i="1" dirty="0" err="1"/>
              <a:t>tasks</a:t>
            </a:r>
            <a:endParaRPr lang="en-GB" sz="1600" b="1" i="1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40E6BFB-777E-4421-993D-32DC5F35BF19}"/>
              </a:ext>
            </a:extLst>
          </p:cNvPr>
          <p:cNvSpPr/>
          <p:nvPr/>
        </p:nvSpPr>
        <p:spPr>
          <a:xfrm>
            <a:off x="339365" y="1360395"/>
            <a:ext cx="131975" cy="131975"/>
          </a:xfrm>
          <a:prstGeom prst="rect">
            <a:avLst/>
          </a:prstGeom>
          <a:noFill/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898CA09-4DCB-40FC-B934-4B4E9014284E}"/>
              </a:ext>
            </a:extLst>
          </p:cNvPr>
          <p:cNvSpPr/>
          <p:nvPr/>
        </p:nvSpPr>
        <p:spPr>
          <a:xfrm>
            <a:off x="339364" y="1675063"/>
            <a:ext cx="131975" cy="131975"/>
          </a:xfrm>
          <a:prstGeom prst="rect">
            <a:avLst/>
          </a:prstGeom>
          <a:noFill/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8DB8EF4-0EFA-4B59-A85E-C2DB5E6C673D}"/>
              </a:ext>
            </a:extLst>
          </p:cNvPr>
          <p:cNvSpPr/>
          <p:nvPr/>
        </p:nvSpPr>
        <p:spPr>
          <a:xfrm>
            <a:off x="339364" y="1989731"/>
            <a:ext cx="131975" cy="131975"/>
          </a:xfrm>
          <a:prstGeom prst="rect">
            <a:avLst/>
          </a:prstGeom>
          <a:noFill/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634D454-A8C9-4CB6-9F87-A1B8BE503F98}"/>
              </a:ext>
            </a:extLst>
          </p:cNvPr>
          <p:cNvSpPr txBox="1"/>
          <p:nvPr/>
        </p:nvSpPr>
        <p:spPr>
          <a:xfrm>
            <a:off x="506558" y="1268061"/>
            <a:ext cx="6605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err="1"/>
              <a:t>myself</a:t>
            </a:r>
            <a:endParaRPr lang="en-GB" sz="14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C1501C5-4DAF-433B-A04C-57E7F7115114}"/>
              </a:ext>
            </a:extLst>
          </p:cNvPr>
          <p:cNvSpPr txBox="1"/>
          <p:nvPr/>
        </p:nvSpPr>
        <p:spPr>
          <a:xfrm>
            <a:off x="506558" y="1587162"/>
            <a:ext cx="1558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err="1"/>
              <a:t>togehter</a:t>
            </a:r>
            <a:r>
              <a:rPr lang="de-AT" sz="1400" dirty="0"/>
              <a:t> </a:t>
            </a:r>
            <a:r>
              <a:rPr lang="de-AT" sz="1400" dirty="0" err="1"/>
              <a:t>with</a:t>
            </a:r>
            <a:r>
              <a:rPr lang="de-AT" sz="1400" dirty="0"/>
              <a:t> ……..</a:t>
            </a:r>
            <a:endParaRPr lang="en-GB" sz="14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64B6357-9E44-4D45-A58C-606AD7B1320C}"/>
              </a:ext>
            </a:extLst>
          </p:cNvPr>
          <p:cNvSpPr txBox="1"/>
          <p:nvPr/>
        </p:nvSpPr>
        <p:spPr>
          <a:xfrm>
            <a:off x="506558" y="1901829"/>
            <a:ext cx="5212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/>
              <a:t>……..</a:t>
            </a:r>
            <a:endParaRPr lang="en-GB" sz="1400" dirty="0"/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45EE5D4D-3FE7-4790-BC4C-230CC143F7DE}"/>
              </a:ext>
            </a:extLst>
          </p:cNvPr>
          <p:cNvSpPr/>
          <p:nvPr/>
        </p:nvSpPr>
        <p:spPr>
          <a:xfrm>
            <a:off x="5748302" y="5633182"/>
            <a:ext cx="2487648" cy="920085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3F662E6-1140-4F8F-9E8A-10061E22B662}"/>
              </a:ext>
            </a:extLst>
          </p:cNvPr>
          <p:cNvSpPr txBox="1"/>
          <p:nvPr/>
        </p:nvSpPr>
        <p:spPr>
          <a:xfrm>
            <a:off x="5674679" y="5294628"/>
            <a:ext cx="2511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 err="1"/>
              <a:t>Licenses</a:t>
            </a:r>
            <a:r>
              <a:rPr lang="de-AT" sz="1600" b="1" i="1" dirty="0"/>
              <a:t> </a:t>
            </a:r>
            <a:r>
              <a:rPr lang="de-AT" sz="1600" b="1" i="1" dirty="0" err="1"/>
              <a:t>for</a:t>
            </a:r>
            <a:r>
              <a:rPr lang="de-AT" sz="1600" b="1" i="1" dirty="0"/>
              <a:t> </a:t>
            </a:r>
            <a:r>
              <a:rPr lang="de-AT" sz="1600" b="1" i="1" dirty="0" err="1"/>
              <a:t>data</a:t>
            </a:r>
            <a:r>
              <a:rPr lang="de-AT" sz="1600" b="1" i="1" dirty="0"/>
              <a:t> </a:t>
            </a:r>
            <a:r>
              <a:rPr lang="de-AT" sz="1600" b="1" i="1" dirty="0" err="1"/>
              <a:t>publiction</a:t>
            </a:r>
            <a:endParaRPr lang="en-GB" sz="1600" b="1" i="1" dirty="0"/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D39CE0C7-5355-42FB-9B2B-AC6052E97EC8}"/>
              </a:ext>
            </a:extLst>
          </p:cNvPr>
          <p:cNvSpPr/>
          <p:nvPr/>
        </p:nvSpPr>
        <p:spPr>
          <a:xfrm>
            <a:off x="2994206" y="1237284"/>
            <a:ext cx="2487648" cy="1007533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8A67A119-08E0-4EE9-820C-4ACB6D3CBEE1}"/>
              </a:ext>
            </a:extLst>
          </p:cNvPr>
          <p:cNvSpPr txBox="1"/>
          <p:nvPr/>
        </p:nvSpPr>
        <p:spPr>
          <a:xfrm>
            <a:off x="2920583" y="898730"/>
            <a:ext cx="2041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/>
              <a:t>Reuse </a:t>
            </a:r>
            <a:r>
              <a:rPr lang="de-AT" sz="1600" b="1" i="1" dirty="0" err="1"/>
              <a:t>of</a:t>
            </a:r>
            <a:r>
              <a:rPr lang="de-AT" sz="1600" b="1" i="1" dirty="0"/>
              <a:t> </a:t>
            </a:r>
            <a:r>
              <a:rPr lang="de-AT" sz="1600" b="1" i="1" dirty="0" err="1"/>
              <a:t>existing</a:t>
            </a:r>
            <a:r>
              <a:rPr lang="de-AT" sz="1600" b="1" i="1" dirty="0"/>
              <a:t> </a:t>
            </a:r>
            <a:r>
              <a:rPr lang="de-AT" sz="1600" b="1" i="1" dirty="0" err="1"/>
              <a:t>data</a:t>
            </a:r>
            <a:endParaRPr lang="en-GB" sz="1600" b="1" i="1" dirty="0"/>
          </a:p>
        </p:txBody>
      </p:sp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DD48CCA6-6533-4A40-A05B-1B20207DF91B}"/>
              </a:ext>
            </a:extLst>
          </p:cNvPr>
          <p:cNvSpPr/>
          <p:nvPr/>
        </p:nvSpPr>
        <p:spPr>
          <a:xfrm>
            <a:off x="5808274" y="1237284"/>
            <a:ext cx="2487648" cy="1007533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86C05E2D-875F-4084-8598-D6D0A68264AB}"/>
              </a:ext>
            </a:extLst>
          </p:cNvPr>
          <p:cNvSpPr txBox="1"/>
          <p:nvPr/>
        </p:nvSpPr>
        <p:spPr>
          <a:xfrm>
            <a:off x="5734651" y="898730"/>
            <a:ext cx="15736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 err="1"/>
              <a:t>Creation</a:t>
            </a:r>
            <a:r>
              <a:rPr lang="de-AT" sz="1600" b="1" i="1" dirty="0"/>
              <a:t> </a:t>
            </a:r>
            <a:r>
              <a:rPr lang="de-AT" sz="1600" b="1" i="1" dirty="0" err="1"/>
              <a:t>of</a:t>
            </a:r>
            <a:r>
              <a:rPr lang="de-AT" sz="1600" b="1" i="1" dirty="0"/>
              <a:t> </a:t>
            </a:r>
            <a:r>
              <a:rPr lang="de-AT" sz="1600" b="1" i="1" dirty="0" err="1"/>
              <a:t>data</a:t>
            </a:r>
            <a:endParaRPr lang="en-GB" sz="1600" b="1" i="1" dirty="0"/>
          </a:p>
        </p:txBody>
      </p:sp>
      <p:sp>
        <p:nvSpPr>
          <p:cNvPr id="32" name="Rechteck: abgerundete Ecken 31">
            <a:extLst>
              <a:ext uri="{FF2B5EF4-FFF2-40B4-BE49-F238E27FC236}">
                <a16:creationId xmlns:a16="http://schemas.microsoft.com/office/drawing/2014/main" id="{2DAE9F30-4953-4DFE-87FC-9CD3F0F8116F}"/>
              </a:ext>
            </a:extLst>
          </p:cNvPr>
          <p:cNvSpPr/>
          <p:nvPr/>
        </p:nvSpPr>
        <p:spPr>
          <a:xfrm>
            <a:off x="193789" y="2622183"/>
            <a:ext cx="5228094" cy="1346087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1A3CC711-0532-47EF-B996-6B9F43CFE6AC}"/>
              </a:ext>
            </a:extLst>
          </p:cNvPr>
          <p:cNvSpPr txBox="1"/>
          <p:nvPr/>
        </p:nvSpPr>
        <p:spPr>
          <a:xfrm>
            <a:off x="120166" y="2283629"/>
            <a:ext cx="2812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/>
              <a:t>Data </a:t>
            </a:r>
            <a:r>
              <a:rPr lang="de-AT" sz="1600" b="1" i="1" dirty="0" err="1"/>
              <a:t>types</a:t>
            </a:r>
            <a:r>
              <a:rPr lang="de-AT" sz="1600" b="1" i="1" dirty="0"/>
              <a:t>, </a:t>
            </a:r>
            <a:r>
              <a:rPr lang="de-AT" sz="1600" b="1" i="1" dirty="0" err="1"/>
              <a:t>formats</a:t>
            </a:r>
            <a:r>
              <a:rPr lang="de-AT" sz="1600" b="1" i="1" dirty="0"/>
              <a:t> &amp; </a:t>
            </a:r>
            <a:r>
              <a:rPr lang="de-AT" sz="1600" b="1" i="1" dirty="0" err="1"/>
              <a:t>volumes</a:t>
            </a:r>
            <a:endParaRPr lang="en-GB" sz="1600" b="1" i="1" dirty="0"/>
          </a:p>
        </p:txBody>
      </p:sp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EF88D964-A923-4F3C-9FD7-A1C2B2CAB723}"/>
              </a:ext>
            </a:extLst>
          </p:cNvPr>
          <p:cNvSpPr/>
          <p:nvPr/>
        </p:nvSpPr>
        <p:spPr>
          <a:xfrm>
            <a:off x="5748301" y="2622183"/>
            <a:ext cx="5448961" cy="1346087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DD8CA732-60B1-4CE3-B34A-5715BB543401}"/>
              </a:ext>
            </a:extLst>
          </p:cNvPr>
          <p:cNvSpPr txBox="1"/>
          <p:nvPr/>
        </p:nvSpPr>
        <p:spPr>
          <a:xfrm>
            <a:off x="5674679" y="2283629"/>
            <a:ext cx="35534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 err="1"/>
              <a:t>Metadata</a:t>
            </a:r>
            <a:r>
              <a:rPr lang="de-AT" sz="1600" b="1" i="1" dirty="0"/>
              <a:t> &amp; </a:t>
            </a:r>
            <a:r>
              <a:rPr lang="de-AT" sz="1600" b="1" i="1" dirty="0" err="1"/>
              <a:t>documentation</a:t>
            </a:r>
            <a:r>
              <a:rPr lang="de-AT" sz="1600" b="1" i="1" dirty="0"/>
              <a:t> </a:t>
            </a:r>
            <a:r>
              <a:rPr lang="de-AT" sz="1600" b="1" i="1" dirty="0" err="1"/>
              <a:t>of</a:t>
            </a:r>
            <a:r>
              <a:rPr lang="de-AT" sz="1600" b="1" i="1" dirty="0"/>
              <a:t> </a:t>
            </a:r>
            <a:r>
              <a:rPr lang="de-AT" sz="1600" b="1" i="1" dirty="0" err="1"/>
              <a:t>research</a:t>
            </a:r>
            <a:endParaRPr lang="en-GB" sz="1600" b="1" i="1" dirty="0"/>
          </a:p>
        </p:txBody>
      </p:sp>
      <p:sp>
        <p:nvSpPr>
          <p:cNvPr id="36" name="Rechteck: abgerundete Ecken 35">
            <a:extLst>
              <a:ext uri="{FF2B5EF4-FFF2-40B4-BE49-F238E27FC236}">
                <a16:creationId xmlns:a16="http://schemas.microsoft.com/office/drawing/2014/main" id="{421D3114-2AC9-4AC1-8322-CCFAF2DFBEA7}"/>
              </a:ext>
            </a:extLst>
          </p:cNvPr>
          <p:cNvSpPr/>
          <p:nvPr/>
        </p:nvSpPr>
        <p:spPr>
          <a:xfrm>
            <a:off x="201990" y="4345636"/>
            <a:ext cx="5228094" cy="1346087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AEA24048-14E8-4867-8809-11CF775AC4B7}"/>
              </a:ext>
            </a:extLst>
          </p:cNvPr>
          <p:cNvSpPr txBox="1"/>
          <p:nvPr/>
        </p:nvSpPr>
        <p:spPr>
          <a:xfrm>
            <a:off x="128367" y="4007082"/>
            <a:ext cx="37314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/>
              <a:t>Data </a:t>
            </a:r>
            <a:r>
              <a:rPr lang="de-AT" sz="1600" b="1" i="1" dirty="0" err="1"/>
              <a:t>storage</a:t>
            </a:r>
            <a:r>
              <a:rPr lang="de-AT" sz="1600" b="1" i="1" dirty="0"/>
              <a:t> und </a:t>
            </a:r>
            <a:r>
              <a:rPr lang="de-AT" sz="1600" b="1" i="1" dirty="0" err="1"/>
              <a:t>sharing</a:t>
            </a:r>
            <a:r>
              <a:rPr lang="de-AT" sz="1600" b="1" i="1" dirty="0"/>
              <a:t> </a:t>
            </a:r>
            <a:r>
              <a:rPr lang="de-AT" sz="1600" b="1" i="1" dirty="0" err="1"/>
              <a:t>during</a:t>
            </a:r>
            <a:r>
              <a:rPr lang="de-AT" sz="1600" b="1" i="1" dirty="0"/>
              <a:t> </a:t>
            </a:r>
            <a:r>
              <a:rPr lang="de-AT" sz="1600" b="1" i="1" dirty="0" err="1"/>
              <a:t>research</a:t>
            </a:r>
            <a:endParaRPr lang="en-GB" sz="1600" b="1" i="1" dirty="0"/>
          </a:p>
        </p:txBody>
      </p:sp>
      <p:sp>
        <p:nvSpPr>
          <p:cNvPr id="39" name="Rechteck: abgerundete Ecken 38">
            <a:extLst>
              <a:ext uri="{FF2B5EF4-FFF2-40B4-BE49-F238E27FC236}">
                <a16:creationId xmlns:a16="http://schemas.microsoft.com/office/drawing/2014/main" id="{594E5DC1-6B15-4011-939E-5EFC3722D67D}"/>
              </a:ext>
            </a:extLst>
          </p:cNvPr>
          <p:cNvSpPr/>
          <p:nvPr/>
        </p:nvSpPr>
        <p:spPr>
          <a:xfrm>
            <a:off x="8709616" y="5633183"/>
            <a:ext cx="2487648" cy="920084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B931B425-DE6F-470D-8744-6F6AD864D45E}"/>
              </a:ext>
            </a:extLst>
          </p:cNvPr>
          <p:cNvSpPr txBox="1"/>
          <p:nvPr/>
        </p:nvSpPr>
        <p:spPr>
          <a:xfrm>
            <a:off x="8635993" y="5294628"/>
            <a:ext cx="20674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/>
              <a:t>Legal and </a:t>
            </a:r>
            <a:r>
              <a:rPr lang="de-AT" sz="1600" b="1" i="1" dirty="0" err="1"/>
              <a:t>ethical</a:t>
            </a:r>
            <a:r>
              <a:rPr lang="de-AT" sz="1600" b="1" i="1" dirty="0"/>
              <a:t> </a:t>
            </a:r>
            <a:r>
              <a:rPr lang="de-AT" sz="1600" b="1" i="1" dirty="0" err="1"/>
              <a:t>stuff</a:t>
            </a:r>
            <a:endParaRPr lang="en-GB" sz="1600" b="1" i="1" dirty="0"/>
          </a:p>
        </p:txBody>
      </p:sp>
      <p:sp>
        <p:nvSpPr>
          <p:cNvPr id="41" name="Rechteck: abgerundete Ecken 40">
            <a:extLst>
              <a:ext uri="{FF2B5EF4-FFF2-40B4-BE49-F238E27FC236}">
                <a16:creationId xmlns:a16="http://schemas.microsoft.com/office/drawing/2014/main" id="{3038D874-25E1-45DD-BF4F-81FEA56EC861}"/>
              </a:ext>
            </a:extLst>
          </p:cNvPr>
          <p:cNvSpPr/>
          <p:nvPr/>
        </p:nvSpPr>
        <p:spPr>
          <a:xfrm>
            <a:off x="5748302" y="4340683"/>
            <a:ext cx="5448962" cy="920086"/>
          </a:xfrm>
          <a:prstGeom prst="roundRect">
            <a:avLst/>
          </a:prstGeom>
          <a:noFill/>
          <a:ln w="25400">
            <a:solidFill>
              <a:srgbClr val="DA8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DBBC7E0D-8E2F-4506-B657-50508A4B2035}"/>
              </a:ext>
            </a:extLst>
          </p:cNvPr>
          <p:cNvSpPr txBox="1"/>
          <p:nvPr/>
        </p:nvSpPr>
        <p:spPr>
          <a:xfrm>
            <a:off x="5674679" y="4002129"/>
            <a:ext cx="35629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="1" i="1" dirty="0"/>
              <a:t>Data </a:t>
            </a:r>
            <a:r>
              <a:rPr lang="de-AT" sz="1600" b="1" i="1" dirty="0" err="1"/>
              <a:t>publication</a:t>
            </a:r>
            <a:r>
              <a:rPr lang="de-AT" sz="1600" b="1" i="1" dirty="0"/>
              <a:t> and </a:t>
            </a:r>
            <a:r>
              <a:rPr lang="de-AT" sz="1600" b="1" i="1" dirty="0" err="1"/>
              <a:t>long</a:t>
            </a:r>
            <a:r>
              <a:rPr lang="de-AT" sz="1600" b="1" i="1" dirty="0"/>
              <a:t>-term </a:t>
            </a:r>
            <a:r>
              <a:rPr lang="de-AT" sz="1600" b="1" i="1" dirty="0" err="1"/>
              <a:t>storage</a:t>
            </a:r>
            <a:endParaRPr lang="en-GB" sz="1600" b="1" i="1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83268C0-971C-4D5C-8F03-8909FD6F8C1D}"/>
              </a:ext>
            </a:extLst>
          </p:cNvPr>
          <p:cNvSpPr txBox="1"/>
          <p:nvPr/>
        </p:nvSpPr>
        <p:spPr>
          <a:xfrm>
            <a:off x="0" y="6605601"/>
            <a:ext cx="91198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b="1" dirty="0" err="1"/>
              <a:t>Based</a:t>
            </a:r>
            <a:r>
              <a:rPr lang="de-AT" sz="1000" b="1" dirty="0"/>
              <a:t> on: Graz University </a:t>
            </a:r>
            <a:r>
              <a:rPr lang="de-AT" sz="1000" b="1" dirty="0" err="1"/>
              <a:t>of</a:t>
            </a:r>
            <a:r>
              <a:rPr lang="de-AT" sz="1000" b="1" dirty="0"/>
              <a:t> Technology, Canvas </a:t>
            </a:r>
            <a:r>
              <a:rPr lang="de-AT" sz="1000" b="1" dirty="0" err="1"/>
              <a:t>for</a:t>
            </a:r>
            <a:r>
              <a:rPr lang="de-AT" sz="1000" b="1" dirty="0"/>
              <a:t> </a:t>
            </a:r>
            <a:r>
              <a:rPr lang="de-AT" sz="1000" b="1" dirty="0" err="1"/>
              <a:t>the</a:t>
            </a:r>
            <a:r>
              <a:rPr lang="de-AT" sz="1000" b="1" dirty="0"/>
              <a:t> </a:t>
            </a:r>
            <a:r>
              <a:rPr lang="de-AT" sz="1000" b="1" dirty="0" err="1"/>
              <a:t>creation</a:t>
            </a:r>
            <a:r>
              <a:rPr lang="de-AT" sz="1000" b="1" dirty="0"/>
              <a:t> </a:t>
            </a:r>
            <a:r>
              <a:rPr lang="de-AT" sz="1000" b="1" dirty="0" err="1"/>
              <a:t>of</a:t>
            </a:r>
            <a:r>
              <a:rPr lang="de-AT" sz="1000" b="1" dirty="0"/>
              <a:t> an Open Educational </a:t>
            </a:r>
            <a:r>
              <a:rPr lang="de-AT" sz="1000" b="1" dirty="0" err="1"/>
              <a:t>Resource</a:t>
            </a:r>
            <a:r>
              <a:rPr lang="de-AT" sz="1000" b="1" dirty="0"/>
              <a:t> – </a:t>
            </a:r>
            <a:r>
              <a:rPr lang="de-AT" sz="1000" b="1" dirty="0" err="1"/>
              <a:t>Unite</a:t>
            </a:r>
            <a:r>
              <a:rPr lang="de-AT" sz="1000" b="1" dirty="0"/>
              <a:t>! Version, </a:t>
            </a:r>
            <a:r>
              <a:rPr lang="de-AT" sz="1000" b="1" dirty="0">
                <a:hlinkClick r:id="rId2"/>
              </a:rPr>
              <a:t>CC-BY 4.0</a:t>
            </a:r>
            <a:r>
              <a:rPr lang="de-AT" sz="1000" b="1" dirty="0"/>
              <a:t>, </a:t>
            </a:r>
            <a:r>
              <a:rPr lang="de-AT" sz="1000" b="1" dirty="0">
                <a:hlinkClick r:id="rId3"/>
              </a:rPr>
              <a:t>https://dx.doi.org/10.3217/s91k8-vbk73</a:t>
            </a:r>
            <a:r>
              <a:rPr lang="de-AT" sz="1000" b="1" dirty="0"/>
              <a:t>  </a:t>
            </a:r>
            <a:endParaRPr lang="en-GB" sz="1000" b="1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CCC8F88-8220-4CC0-B9A8-18548B7BAD68}"/>
              </a:ext>
            </a:extLst>
          </p:cNvPr>
          <p:cNvSpPr txBox="1"/>
          <p:nvPr/>
        </p:nvSpPr>
        <p:spPr>
          <a:xfrm>
            <a:off x="128367" y="5845381"/>
            <a:ext cx="50177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You can find more information on the topic of RDM on the Science Europe website: </a:t>
            </a:r>
            <a:br>
              <a:rPr lang="en-GB" sz="1000" dirty="0"/>
            </a:br>
            <a:r>
              <a:rPr lang="en-GB" sz="1000" dirty="0">
                <a:hlinkClick r:id="rId4"/>
              </a:rPr>
              <a:t>https://scienceeurope.org/our-priorities/research-data/research-data-management/</a:t>
            </a:r>
            <a:r>
              <a:rPr lang="en-GB" sz="1000" dirty="0"/>
              <a:t> </a:t>
            </a:r>
          </a:p>
          <a:p>
            <a:r>
              <a:rPr lang="en-GB" sz="1000" dirty="0"/>
              <a:t>You can also find a template for creating a DMP on the FWF website:</a:t>
            </a:r>
          </a:p>
          <a:p>
            <a:r>
              <a:rPr lang="en-GB" sz="1000" dirty="0">
                <a:hlinkClick r:id="rId5"/>
              </a:rPr>
              <a:t>https://www.fwf.ac.at/en/about-us/what-we-do/open-science/research-data-management</a:t>
            </a:r>
            <a:r>
              <a:rPr lang="en-GB" sz="1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04414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968</Words>
  <Application>Microsoft Office PowerPoint</Application>
  <PresentationFormat>Breitbild</PresentationFormat>
  <Paragraphs>69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TUGraz_DMP_Canvas</dc:title>
  <dc:creator>Alexander Bardel</dc:creator>
  <cp:lastModifiedBy>Alexander Bardel</cp:lastModifiedBy>
  <cp:revision>55</cp:revision>
  <dcterms:created xsi:type="dcterms:W3CDTF">2024-07-15T11:43:56Z</dcterms:created>
  <dcterms:modified xsi:type="dcterms:W3CDTF">2024-08-07T09:00:20Z</dcterms:modified>
</cp:coreProperties>
</file>