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61" autoAdjust="0"/>
  </p:normalViewPr>
  <p:slideViewPr>
    <p:cSldViewPr snapToGrid="0" snapToObjects="1">
      <p:cViewPr varScale="1">
        <p:scale>
          <a:sx n="109" d="100"/>
          <a:sy n="109" d="100"/>
        </p:scale>
        <p:origin x="84" y="2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99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1 minute</a:t>
            </a:r>
          </a:p>
          <a:p>
            <a:r>
              <a:t>- Introduce yourself and your affiliation</a:t>
            </a:r>
          </a:p>
          <a:p>
            <a:r>
              <a:t>- Mention that this presentation covers a study on AI literacy for secondary school teachers</a:t>
            </a:r>
          </a:p>
          <a:p>
            <a:r>
              <a:t>- Acknowledge the authors of the original paper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 dirty="0"/>
          </a:p>
          <a:p>
            <a:r>
              <a:rPr dirty="0"/>
              <a:t>Duration: 2 minutes</a:t>
            </a:r>
          </a:p>
          <a:p>
            <a:r>
              <a:rPr dirty="0"/>
              <a:t>- Emphasize how AI is transforming education and daily life</a:t>
            </a:r>
            <a:endParaRPr lang="en-US" dirty="0"/>
          </a:p>
          <a:p>
            <a:r>
              <a:rPr lang="en-US" dirty="0"/>
              <a:t>Only recently EU has published the AI Literacy framework (following several others, like </a:t>
            </a:r>
            <a:r>
              <a:rPr lang="en-US" dirty="0" err="1"/>
              <a:t>Unesco</a:t>
            </a:r>
            <a:r>
              <a:rPr lang="en-US" dirty="0"/>
              <a:t>, ai4k12,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dirty="0"/>
          </a:p>
          <a:p>
            <a:r>
              <a:rPr dirty="0"/>
              <a:t>- Highlight that teachers need both technical and ethical understanding</a:t>
            </a:r>
          </a:p>
          <a:p>
            <a:r>
              <a:rPr dirty="0"/>
              <a:t>- Stress the gap between AI advancement and teacher preparation</a:t>
            </a:r>
          </a:p>
          <a:p>
            <a:r>
              <a:rPr dirty="0"/>
              <a:t>- Emphasize teachers' role in shaping students' understanding of AI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lIns="96661" tIns="48331" rIns="96661" bIns="48331"/>
          <a:lstStyle/>
          <a:p>
            <a:r>
              <a:rPr lang="de-AT" dirty="0"/>
              <a:t>What is Enaris?</a:t>
            </a:r>
          </a:p>
          <a:p>
            <a:r>
              <a:rPr lang="de-AT" dirty="0"/>
              <a:t>- European Union Interreg Project with Austria and Hungary</a:t>
            </a:r>
          </a:p>
          <a:p>
            <a:pPr marL="0" indent="0">
              <a:buFontTx/>
              <a:buNone/>
            </a:pPr>
            <a:r>
              <a:rPr lang="de-AT" dirty="0"/>
              <a:t>- 10 Modules for different AI topics, like computer vision, reinforcement learning, neural networks,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- We conduct these workshops over the last few years</a:t>
            </a:r>
          </a:p>
        </p:txBody>
      </p:sp>
    </p:spTree>
    <p:extLst>
      <p:ext uri="{BB962C8B-B14F-4D97-AF65-F5344CB8AC3E}">
        <p14:creationId xmlns:p14="http://schemas.microsoft.com/office/powerpoint/2010/main" val="3406590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Ethics – critical </a:t>
            </a:r>
            <a:br>
              <a:rPr lang="de-AT" dirty="0"/>
            </a:br>
            <a:br>
              <a:rPr lang="de-AT" dirty="0"/>
            </a:br>
            <a:br>
              <a:rPr lang="de-AT" dirty="0"/>
            </a:br>
            <a:r>
              <a:rPr lang="de-AT" dirty="0"/>
              <a:t>These Modules are freely available on enaris.org and ready-to-use</a:t>
            </a:r>
            <a:br>
              <a:rPr lang="de-AT" dirty="0"/>
            </a:br>
            <a:r>
              <a:rPr lang="de-AT" dirty="0"/>
              <a:t>(Bridge) - In this study we want to get more insights on the perception on the teacher side during a workshop. </a:t>
            </a:r>
            <a:br>
              <a:rPr lang="de-AT" dirty="0"/>
            </a:br>
            <a:r>
              <a:rPr lang="de-AT" dirty="0"/>
              <a:t>Further what is </a:t>
            </a:r>
            <a:r>
              <a:rPr lang="de-AT"/>
              <a:t>the impact of such a workshop.</a:t>
            </a: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43549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1 minute</a:t>
            </a:r>
          </a:p>
          <a:p>
            <a:r>
              <a:t>- Read each research question clearly</a:t>
            </a:r>
          </a:p>
          <a:p>
            <a:r>
              <a:t>- Emphasize that the study addresses both technical knowledge acquisition and ethical understanding</a:t>
            </a:r>
          </a:p>
          <a:p>
            <a:r>
              <a:t>- Note that the study examines both challenges and opportunities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 dirty="0"/>
          </a:p>
          <a:p>
            <a:r>
              <a:rPr dirty="0"/>
              <a:t>Duration: 2.5 minutes</a:t>
            </a:r>
          </a:p>
          <a:p>
            <a:r>
              <a:rPr dirty="0"/>
              <a:t>- Describe the participant demographics (18 teachers, mainly CS)</a:t>
            </a:r>
          </a:p>
          <a:p>
            <a:r>
              <a:rPr dirty="0"/>
              <a:t>- Explain the</a:t>
            </a:r>
            <a:r>
              <a:rPr lang="en-US" dirty="0"/>
              <a:t> </a:t>
            </a:r>
            <a:r>
              <a:rPr lang="en-US" b="1" dirty="0"/>
              <a:t>ENARIS</a:t>
            </a:r>
            <a:r>
              <a:rPr dirty="0"/>
              <a:t> workshop structure and its four modules in detail</a:t>
            </a:r>
            <a:endParaRPr lang="en-US" dirty="0"/>
          </a:p>
          <a:p>
            <a:pPr marL="483306" lvl="1" defTabSz="966612"/>
            <a:r>
              <a:rPr lang="en-US" dirty="0"/>
              <a:t>AI Basics (definition of intelligence, interactive 'Map of AI,' Tic-Tac-Toe exercise)</a:t>
            </a:r>
          </a:p>
          <a:p>
            <a:pPr lvl="1"/>
            <a:r>
              <a:rPr lang="en-US" dirty="0"/>
              <a:t>Supervised Learning ('Teachable Machine' hands-on demo)</a:t>
            </a:r>
          </a:p>
          <a:p>
            <a:pPr lvl="1"/>
            <a:r>
              <a:rPr lang="en-US" dirty="0"/>
              <a:t>Computer Vision (feature detection)</a:t>
            </a:r>
          </a:p>
          <a:p>
            <a:pPr lvl="1"/>
            <a:r>
              <a:rPr lang="en-US" dirty="0"/>
              <a:t>AI Ethics (real-world bias discussion)</a:t>
            </a:r>
          </a:p>
          <a:p>
            <a:endParaRPr dirty="0"/>
          </a:p>
          <a:p>
            <a:r>
              <a:rPr dirty="0"/>
              <a:t>- Highlight the hands-on, interactive nature of the activities</a:t>
            </a:r>
          </a:p>
          <a:p>
            <a:r>
              <a:rPr dirty="0"/>
              <a:t>- Explain the mixed-methods assessment approach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 dirty="0"/>
          </a:p>
          <a:p>
            <a:r>
              <a:rPr dirty="0"/>
              <a:t>Duration: 1.5 minutes</a:t>
            </a:r>
          </a:p>
          <a:p>
            <a:r>
              <a:rPr dirty="0"/>
              <a:t>- Present the initial self-assessment results</a:t>
            </a:r>
          </a:p>
          <a:p>
            <a:r>
              <a:rPr dirty="0"/>
              <a:t>- Highlight that teachers recognized AI literacy importance despite limited knowledge</a:t>
            </a:r>
          </a:p>
          <a:p>
            <a:r>
              <a:rPr dirty="0"/>
              <a:t>- Discuss the opportunities teachers identified before the workshop</a:t>
            </a:r>
          </a:p>
          <a:p>
            <a:r>
              <a:rPr dirty="0"/>
              <a:t>- Explain the challenges they anticipated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2.5 minutes</a:t>
            </a:r>
          </a:p>
          <a:p>
            <a:r>
              <a:t>- Present the improvement in self-assessed AI knowledge</a:t>
            </a:r>
          </a:p>
          <a:p>
            <a:r>
              <a:t>- Highlight increased confidence in discussing ethical implications</a:t>
            </a:r>
          </a:p>
          <a:p>
            <a:r>
              <a:t>- Describe specific integration plans teachers developed</a:t>
            </a:r>
          </a:p>
          <a:p>
            <a:r>
              <a:t>- Emphasize that all participants felt better prepared after the workshop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1.5 minutes</a:t>
            </a:r>
          </a:p>
          <a:p>
            <a:r>
              <a:t>- Acknowledge the small sample size as a limitation</a:t>
            </a:r>
          </a:p>
          <a:p>
            <a:r>
              <a:t>- Explain the potential self-selection bias</a:t>
            </a:r>
          </a:p>
          <a:p>
            <a:r>
              <a:t>- Discuss time constraints of the workshop format</a:t>
            </a:r>
          </a:p>
          <a:p>
            <a:r>
              <a:t>- Note the lack of demographic data</a:t>
            </a:r>
          </a:p>
          <a:p>
            <a:r>
              <a:t>- Address generalizability concerns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2 minutes</a:t>
            </a:r>
          </a:p>
          <a:p>
            <a:r>
              <a:t>- Emphasize that even short workshops can be effective</a:t>
            </a:r>
          </a:p>
          <a:p>
            <a:r>
              <a:t>- Highlight the success of combining technical and ethical focus</a:t>
            </a:r>
          </a:p>
          <a:p>
            <a:r>
              <a:t>- Stress that teachers recognize the importance of AI literacy</a:t>
            </a:r>
          </a:p>
          <a:p>
            <a:r>
              <a:t>- Discuss the need for ongoing professional development</a:t>
            </a:r>
          </a:p>
          <a:p>
            <a:r>
              <a:t>- Suggest directions for future research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6661" tIns="48331" rIns="96661" bIns="48331"/>
          <a:lstStyle/>
          <a:p>
            <a:endParaRPr/>
          </a:p>
          <a:p>
            <a:r>
              <a:t>Duration: 1 minute</a:t>
            </a:r>
          </a:p>
          <a:p>
            <a:r>
              <a:t>- Summarize key takeaways for different stakeholders</a:t>
            </a:r>
          </a:p>
          <a:p>
            <a:r>
              <a:t>- Invite questions from the audience</a:t>
            </a:r>
          </a:p>
          <a:p>
            <a:r>
              <a:t>- Be prepared to discuss implementation strategies</a:t>
            </a:r>
          </a:p>
          <a:p>
            <a:r>
              <a:t>- Have additional details ready if asked about specific workshop activities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92986"/>
            <a:ext cx="12192000" cy="6287005"/>
          </a:xfrm>
          <a:prstGeom prst="rect">
            <a:avLst/>
          </a:prstGeom>
        </p:spPr>
      </p:pic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829807" y="1305600"/>
            <a:ext cx="8160000" cy="2275200"/>
          </a:xfrm>
        </p:spPr>
        <p:txBody>
          <a:bodyPr anchor="b">
            <a:normAutofit/>
          </a:bodyPr>
          <a:lstStyle>
            <a:lvl1pPr>
              <a:defRPr sz="3604">
                <a:solidFill>
                  <a:srgbClr val="F70146"/>
                </a:solidFill>
              </a:defRPr>
            </a:lvl1pPr>
          </a:lstStyle>
          <a:p>
            <a:r>
              <a:rPr lang="de-DE" dirty="0"/>
              <a:t>Klicken und eine </a:t>
            </a:r>
            <a:br>
              <a:rPr lang="de-DE" dirty="0"/>
            </a:br>
            <a:r>
              <a:rPr lang="de-DE" dirty="0"/>
              <a:t>Überschrift hinzufügen</a:t>
            </a:r>
          </a:p>
        </p:txBody>
      </p:sp>
      <p:sp>
        <p:nvSpPr>
          <p:cNvPr id="19" name="Datumsplatzhalter 16"/>
          <p:cNvSpPr>
            <a:spLocks noGrp="1"/>
          </p:cNvSpPr>
          <p:nvPr>
            <p:ph type="dt" sz="half" idx="10"/>
          </p:nvPr>
        </p:nvSpPr>
        <p:spPr>
          <a:xfrm>
            <a:off x="829809" y="4502404"/>
            <a:ext cx="8160000" cy="337645"/>
          </a:xfrm>
        </p:spPr>
        <p:txBody>
          <a:bodyPr anchor="b" anchorCtr="0"/>
          <a:lstStyle>
            <a:lvl1pPr>
              <a:defRPr sz="1625"/>
            </a:lvl1pPr>
          </a:lstStyle>
          <a:p>
            <a:fld id="{C6C28521-FC50-4F9B-B1C9-4BF537E3B9E8}" type="datetimeyyyy">
              <a:rPr lang="en-AT" smtClean="0"/>
              <a:t>2025</a:t>
            </a:fld>
            <a:endParaRPr lang="de-DE" dirty="0"/>
          </a:p>
        </p:txBody>
      </p:sp>
      <p:sp>
        <p:nvSpPr>
          <p:cNvPr id="20" name="Fußzeilenplatzhalter 17"/>
          <p:cNvSpPr>
            <a:spLocks noGrp="1"/>
          </p:cNvSpPr>
          <p:nvPr>
            <p:ph type="ftr" sz="quarter" idx="11"/>
          </p:nvPr>
        </p:nvSpPr>
        <p:spPr>
          <a:xfrm>
            <a:off x="829807" y="3624000"/>
            <a:ext cx="8160000" cy="753600"/>
          </a:xfrm>
        </p:spPr>
        <p:txBody>
          <a:bodyPr anchor="b" anchorCtr="0"/>
          <a:lstStyle>
            <a:lvl1pPr>
              <a:defRPr sz="1625"/>
            </a:lvl1pPr>
          </a:lstStyle>
          <a:p>
            <a:r>
              <a:rPr lang="en-US"/>
              <a:t>Stephan Keller</a:t>
            </a:r>
            <a:endParaRPr lang="de-DE" dirty="0"/>
          </a:p>
        </p:txBody>
      </p:sp>
      <p:sp>
        <p:nvSpPr>
          <p:cNvPr id="13" name="Textfeld 271"/>
          <p:cNvSpPr txBox="1">
            <a:spLocks noChangeArrowheads="1"/>
          </p:cNvSpPr>
          <p:nvPr userDrawn="1"/>
        </p:nvSpPr>
        <p:spPr bwMode="auto">
          <a:xfrm>
            <a:off x="9960002" y="1142661"/>
            <a:ext cx="1920180" cy="55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1" spc="20" baseline="0" dirty="0">
                <a:cs typeface="Arial" charset="0"/>
              </a:rPr>
              <a:t>WISSEN</a:t>
            </a:r>
          </a:p>
          <a:p>
            <a:pPr algn="r" eaLnBrk="1" hangingPunct="1"/>
            <a:r>
              <a:rPr lang="de-DE" sz="1201" spc="20" baseline="0" dirty="0">
                <a:cs typeface="Arial" charset="0"/>
              </a:rPr>
              <a:t>TECHNIK</a:t>
            </a:r>
          </a:p>
          <a:p>
            <a:pPr algn="r" eaLnBrk="1" hangingPunct="1"/>
            <a:r>
              <a:rPr lang="de-DE" sz="1201" spc="20" baseline="0" dirty="0">
                <a:cs typeface="Arial" charset="0"/>
              </a:rPr>
              <a:t>LEIDENSCHAFT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29734" y="6411866"/>
            <a:ext cx="6056659" cy="266740"/>
          </a:xfrm>
        </p:spPr>
        <p:txBody>
          <a:bodyPr wrap="square">
            <a:noAutofit/>
          </a:bodyPr>
          <a:lstStyle>
            <a:lvl1pPr>
              <a:defRPr sz="1272"/>
            </a:lvl1pPr>
          </a:lstStyle>
          <a:p>
            <a:pPr lvl="0"/>
            <a:r>
              <a:rPr lang="de-AT" dirty="0"/>
              <a:t>Klicken und Webadresse hinzufügen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36A46-62EF-4766-B691-1CD1515FA5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" y="6286144"/>
            <a:ext cx="1694481" cy="5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62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4"/>
            <a:ext cx="12192000" cy="628700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829808" y="1305600"/>
            <a:ext cx="8160000" cy="2275200"/>
          </a:xfrm>
        </p:spPr>
        <p:txBody>
          <a:bodyPr anchor="b">
            <a:normAutofit/>
          </a:bodyPr>
          <a:lstStyle>
            <a:lvl1pPr>
              <a:defRPr sz="3604">
                <a:solidFill>
                  <a:srgbClr val="F70146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4" name="Datumsplatzhalter 16"/>
          <p:cNvSpPr>
            <a:spLocks noGrp="1"/>
          </p:cNvSpPr>
          <p:nvPr>
            <p:ph type="dt" sz="half" idx="10"/>
          </p:nvPr>
        </p:nvSpPr>
        <p:spPr>
          <a:xfrm>
            <a:off x="829809" y="4502404"/>
            <a:ext cx="8160000" cy="337645"/>
          </a:xfrm>
        </p:spPr>
        <p:txBody>
          <a:bodyPr anchor="b" anchorCtr="0"/>
          <a:lstStyle>
            <a:lvl1pPr>
              <a:defRPr sz="1625"/>
            </a:lvl1pPr>
          </a:lstStyle>
          <a:p>
            <a:fld id="{ADD44450-9CAC-4664-90A1-6E1B7F2C1B35}" type="datetimeyyyy">
              <a:rPr lang="en-AT" smtClean="0"/>
              <a:t>2025</a:t>
            </a:fld>
            <a:endParaRPr lang="de-AT" dirty="0"/>
          </a:p>
        </p:txBody>
      </p:sp>
      <p:sp>
        <p:nvSpPr>
          <p:cNvPr id="15" name="Fußzeilenplatzhalter 17"/>
          <p:cNvSpPr>
            <a:spLocks noGrp="1"/>
          </p:cNvSpPr>
          <p:nvPr>
            <p:ph type="ftr" sz="quarter" idx="11"/>
          </p:nvPr>
        </p:nvSpPr>
        <p:spPr>
          <a:xfrm>
            <a:off x="829808" y="3624000"/>
            <a:ext cx="8160000" cy="753600"/>
          </a:xfrm>
        </p:spPr>
        <p:txBody>
          <a:bodyPr anchor="b" anchorCtr="0"/>
          <a:lstStyle>
            <a:lvl1pPr>
              <a:defRPr sz="1625"/>
            </a:lvl1pPr>
          </a:lstStyle>
          <a:p>
            <a:r>
              <a:rPr lang="en-US"/>
              <a:t>Stephan Keller</a:t>
            </a:r>
            <a:endParaRPr lang="de-AT" dirty="0"/>
          </a:p>
        </p:txBody>
      </p:sp>
      <p:sp>
        <p:nvSpPr>
          <p:cNvPr id="22" name="Textfeld 271"/>
          <p:cNvSpPr txBox="1">
            <a:spLocks noChangeArrowheads="1"/>
          </p:cNvSpPr>
          <p:nvPr userDrawn="1"/>
        </p:nvSpPr>
        <p:spPr bwMode="auto">
          <a:xfrm>
            <a:off x="9960002" y="1142661"/>
            <a:ext cx="1920180" cy="55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1" spc="90" baseline="0" dirty="0">
                <a:cs typeface="Arial" charset="0"/>
              </a:rPr>
              <a:t>SCIENCE</a:t>
            </a:r>
          </a:p>
          <a:p>
            <a:pPr algn="r" eaLnBrk="1" hangingPunct="1"/>
            <a:r>
              <a:rPr lang="de-DE" sz="1201" spc="90" baseline="0" dirty="0">
                <a:cs typeface="Arial" charset="0"/>
              </a:rPr>
              <a:t>PASSION</a:t>
            </a:r>
            <a:br>
              <a:rPr lang="de-DE" sz="1201" spc="90" baseline="0" dirty="0">
                <a:cs typeface="Arial" charset="0"/>
              </a:rPr>
            </a:br>
            <a:r>
              <a:rPr lang="de-DE" sz="1201" spc="90" baseline="0" dirty="0">
                <a:cs typeface="Arial" charset="0"/>
              </a:rPr>
              <a:t>TECHNOLOGY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29736" y="6411866"/>
            <a:ext cx="9914369" cy="266740"/>
          </a:xfrm>
        </p:spPr>
        <p:txBody>
          <a:bodyPr wrap="square">
            <a:noAutofit/>
          </a:bodyPr>
          <a:lstStyle>
            <a:lvl1pPr>
              <a:defRPr sz="1272"/>
            </a:lvl1pPr>
          </a:lstStyle>
          <a:p>
            <a:pPr lvl="0"/>
            <a:r>
              <a:rPr lang="de-AT" dirty="0"/>
              <a:t>Click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add</a:t>
            </a:r>
            <a:r>
              <a:rPr lang="de-AT" dirty="0"/>
              <a:t> a web </a:t>
            </a:r>
            <a:r>
              <a:rPr lang="de-AT" dirty="0" err="1"/>
              <a:t>adress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884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llkommen/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>
          <a:xfrm>
            <a:off x="2" y="6125554"/>
            <a:ext cx="640399" cy="73244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606" tIns="45803" rIns="91606" bIns="4580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37" dirty="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3267456"/>
          </a:xfrm>
          <a:prstGeom prst="rect">
            <a:avLst/>
          </a:prstGeom>
        </p:spPr>
      </p:pic>
      <p:sp>
        <p:nvSpPr>
          <p:cNvPr id="7" name="Bildplatzhalter 20"/>
          <p:cNvSpPr>
            <a:spLocks noGrp="1"/>
          </p:cNvSpPr>
          <p:nvPr>
            <p:ph type="pic" sz="quarter" idx="16" hasCustomPrompt="1"/>
          </p:nvPr>
        </p:nvSpPr>
        <p:spPr>
          <a:xfrm>
            <a:off x="2" y="0"/>
            <a:ext cx="12191999" cy="3264000"/>
          </a:xfrm>
        </p:spPr>
        <p:txBody>
          <a:bodyPr/>
          <a:lstStyle>
            <a:lvl1pPr marL="0" marR="0" indent="0" algn="l" defTabSz="45799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de-DE" dirty="0"/>
              <a:t>Klicken und Bild einfügen/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picture</a:t>
            </a:r>
            <a:br>
              <a:rPr lang="de-DE" dirty="0"/>
            </a:br>
            <a:r>
              <a:rPr lang="de-DE" dirty="0"/>
              <a:t>36 x 9,7 cm, optimal 200 dpi</a:t>
            </a:r>
          </a:p>
          <a:p>
            <a:endParaRPr lang="de-DE" dirty="0"/>
          </a:p>
        </p:txBody>
      </p:sp>
      <p:sp>
        <p:nvSpPr>
          <p:cNvPr id="8" name="Bildplatzhalter 18"/>
          <p:cNvSpPr>
            <a:spLocks noGrp="1"/>
          </p:cNvSpPr>
          <p:nvPr>
            <p:ph type="pic" sz="quarter" idx="15" hasCustomPrompt="1"/>
          </p:nvPr>
        </p:nvSpPr>
        <p:spPr>
          <a:xfrm>
            <a:off x="10560053" y="287871"/>
            <a:ext cx="1282700" cy="472017"/>
          </a:xfrm>
        </p:spPr>
        <p:txBody>
          <a:bodyPr/>
          <a:lstStyle/>
          <a:p>
            <a:r>
              <a:rPr lang="de-DE" dirty="0"/>
              <a:t>Logo TU Graz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" y="3216000"/>
            <a:ext cx="12192000" cy="720000"/>
          </a:xfrm>
          <a:solidFill>
            <a:schemeClr val="accent1"/>
          </a:solidFill>
        </p:spPr>
        <p:txBody>
          <a:bodyPr bIns="76545" anchor="ctr" anchorCtr="0">
            <a:normAutofit/>
          </a:bodyPr>
          <a:lstStyle>
            <a:lvl1pPr marL="623888" marR="0" indent="0" algn="l" defTabSz="4579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39"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Titel hinzufügen/</a:t>
            </a:r>
            <a:r>
              <a:rPr lang="de-AT" dirty="0" err="1"/>
              <a:t>add</a:t>
            </a:r>
            <a:r>
              <a:rPr lang="de-AT" dirty="0"/>
              <a:t> a title</a:t>
            </a:r>
            <a:endParaRPr lang="de-DE" dirty="0"/>
          </a:p>
        </p:txBody>
      </p:sp>
      <p:sp>
        <p:nvSpPr>
          <p:cNvPr id="10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9736" y="4017603"/>
            <a:ext cx="11013017" cy="1640363"/>
          </a:xfrm>
        </p:spPr>
        <p:txBody>
          <a:bodyPr/>
          <a:lstStyle>
            <a:lvl1pPr>
              <a:spcBef>
                <a:spcPts val="0"/>
              </a:spcBef>
              <a:spcAft>
                <a:spcPts val="601"/>
              </a:spcAft>
              <a:defRPr/>
            </a:lvl1pPr>
          </a:lstStyle>
          <a:p>
            <a:pPr lvl="0"/>
            <a:r>
              <a:rPr lang="de-AT" dirty="0"/>
              <a:t>Klicken und hinzufügen: Eventname, Datum, Ort, ... </a:t>
            </a:r>
            <a:br>
              <a:rPr lang="de-AT" dirty="0"/>
            </a:br>
            <a:r>
              <a:rPr lang="de-AT" dirty="0"/>
              <a:t>Click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add</a:t>
            </a:r>
            <a:r>
              <a:rPr lang="de-AT" dirty="0"/>
              <a:t>: </a:t>
            </a:r>
            <a:r>
              <a:rPr lang="de-AT" dirty="0" err="1"/>
              <a:t>event</a:t>
            </a:r>
            <a:r>
              <a:rPr lang="de-AT" dirty="0"/>
              <a:t> </a:t>
            </a:r>
            <a:r>
              <a:rPr lang="de-AT" dirty="0" err="1"/>
              <a:t>name</a:t>
            </a:r>
            <a:r>
              <a:rPr lang="de-AT" dirty="0"/>
              <a:t>, </a:t>
            </a:r>
            <a:r>
              <a:rPr lang="de-AT" dirty="0" err="1"/>
              <a:t>date</a:t>
            </a:r>
            <a:r>
              <a:rPr lang="de-AT" dirty="0"/>
              <a:t>, </a:t>
            </a:r>
            <a:r>
              <a:rPr lang="de-AT" dirty="0" err="1"/>
              <a:t>location</a:t>
            </a:r>
            <a:r>
              <a:rPr lang="de-AT" dirty="0"/>
              <a:t>, ...</a:t>
            </a:r>
          </a:p>
        </p:txBody>
      </p:sp>
      <p:sp>
        <p:nvSpPr>
          <p:cNvPr id="11" name="Textplatzhalt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7198785" y="2794833"/>
            <a:ext cx="4643968" cy="306916"/>
          </a:xfrm>
        </p:spPr>
        <p:txBody>
          <a:bodyPr anchor="b" anchorCtr="0">
            <a:noAutofit/>
          </a:bodyPr>
          <a:lstStyle>
            <a:lvl1pPr algn="r">
              <a:defRPr sz="777"/>
            </a:lvl1pPr>
          </a:lstStyle>
          <a:p>
            <a:pPr lvl="0"/>
            <a:r>
              <a:rPr lang="de-AT" dirty="0"/>
              <a:t>Platzhalter Bildquelle/</a:t>
            </a:r>
            <a:r>
              <a:rPr lang="de-AT" dirty="0" err="1"/>
              <a:t>place</a:t>
            </a:r>
            <a:r>
              <a:rPr lang="de-AT" dirty="0"/>
              <a:t> holder </a:t>
            </a:r>
            <a:r>
              <a:rPr lang="de-AT" dirty="0" err="1"/>
              <a:t>image</a:t>
            </a:r>
            <a:r>
              <a:rPr lang="de-AT" dirty="0"/>
              <a:t> </a:t>
            </a:r>
            <a:r>
              <a:rPr lang="de-AT" dirty="0" err="1"/>
              <a:t>source</a:t>
            </a:r>
            <a:endParaRPr lang="de-DE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29736" y="6411866"/>
            <a:ext cx="9914369" cy="266740"/>
          </a:xfrm>
        </p:spPr>
        <p:txBody>
          <a:bodyPr wrap="square">
            <a:noAutofit/>
          </a:bodyPr>
          <a:lstStyle>
            <a:lvl1pPr>
              <a:defRPr sz="1272"/>
            </a:lvl1pPr>
          </a:lstStyle>
          <a:p>
            <a:pPr lvl="0"/>
            <a:r>
              <a:rPr lang="de-AT" dirty="0"/>
              <a:t>Klicken und Webadresse hinzufügen/</a:t>
            </a:r>
            <a:r>
              <a:rPr lang="de-AT" dirty="0" err="1"/>
              <a:t>click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add</a:t>
            </a:r>
            <a:r>
              <a:rPr lang="de-AT" dirty="0"/>
              <a:t> a web </a:t>
            </a:r>
            <a:r>
              <a:rPr lang="de-AT" dirty="0" err="1"/>
              <a:t>adress</a:t>
            </a:r>
            <a:endParaRPr lang="de-DE" dirty="0"/>
          </a:p>
        </p:txBody>
      </p:sp>
      <p:sp>
        <p:nvSpPr>
          <p:cNvPr id="13" name="Textplatzhalter 14"/>
          <p:cNvSpPr>
            <a:spLocks noGrp="1"/>
          </p:cNvSpPr>
          <p:nvPr>
            <p:ph type="body" sz="quarter" idx="19" hasCustomPrompt="1"/>
          </p:nvPr>
        </p:nvSpPr>
        <p:spPr>
          <a:xfrm>
            <a:off x="829734" y="5657966"/>
            <a:ext cx="2419932" cy="467590"/>
          </a:xfrm>
        </p:spPr>
        <p:txBody>
          <a:bodyPr anchor="b" anchorCtr="0">
            <a:noAutofit/>
          </a:bodyPr>
          <a:lstStyle>
            <a:lvl1pPr>
              <a:defRPr sz="989"/>
            </a:lvl1pPr>
          </a:lstStyle>
          <a:p>
            <a:pPr lvl="0"/>
            <a:r>
              <a:rPr lang="de-AT" dirty="0"/>
              <a:t>Platzhalter/</a:t>
            </a:r>
            <a:r>
              <a:rPr lang="de-AT" dirty="0" err="1"/>
              <a:t>place</a:t>
            </a:r>
            <a:r>
              <a:rPr lang="de-AT" dirty="0"/>
              <a:t> holder</a:t>
            </a:r>
            <a:br>
              <a:rPr lang="de-AT" dirty="0"/>
            </a:br>
            <a:r>
              <a:rPr lang="de-AT" dirty="0"/>
              <a:t>Unterstützt durch/</a:t>
            </a:r>
            <a:r>
              <a:rPr lang="de-AT" dirty="0" err="1"/>
              <a:t>supported</a:t>
            </a:r>
            <a:r>
              <a:rPr lang="de-AT" dirty="0"/>
              <a:t> by: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2" y="6288000"/>
            <a:ext cx="717671" cy="575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606" tIns="45803" rIns="91606" bIns="4580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37" dirty="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0420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546C-9D9F-4DBD-8720-EFCD9B4D2BCA}" type="datetimeyyyy">
              <a:rPr lang="en-AT" smtClean="0"/>
              <a:t>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829805" y="328123"/>
            <a:ext cx="9600000" cy="268800"/>
          </a:xfrm>
        </p:spPr>
        <p:txBody>
          <a:bodyPr wrap="square" anchor="b" anchorCtr="0">
            <a:noAutofit/>
          </a:bodyPr>
          <a:lstStyle>
            <a:lvl1pPr>
              <a:defRPr sz="1272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476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1950807"/>
            <a:ext cx="10363200" cy="1362075"/>
          </a:xfrm>
        </p:spPr>
        <p:txBody>
          <a:bodyPr anchor="b"/>
          <a:lstStyle>
            <a:lvl1pPr algn="ctr">
              <a:defRPr sz="4028" b="0" cap="none"/>
            </a:lvl1pPr>
          </a:lstStyle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3602050"/>
            <a:ext cx="10363200" cy="1500187"/>
          </a:xfrm>
        </p:spPr>
        <p:txBody>
          <a:bodyPr anchor="t"/>
          <a:lstStyle>
            <a:lvl1pPr marL="0" indent="0" algn="ctr">
              <a:buNone/>
              <a:defRPr sz="1979">
                <a:solidFill>
                  <a:schemeClr val="tx1"/>
                </a:solidFill>
              </a:defRPr>
            </a:lvl1pPr>
            <a:lvl2pPr marL="457999" indent="0">
              <a:buNone/>
              <a:defRPr sz="1837">
                <a:solidFill>
                  <a:schemeClr val="tx1">
                    <a:tint val="75000"/>
                  </a:schemeClr>
                </a:solidFill>
              </a:defRPr>
            </a:lvl2pPr>
            <a:lvl3pPr marL="915998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3pPr>
            <a:lvl4pPr marL="1373997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4pPr>
            <a:lvl5pPr marL="1831995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5pPr>
            <a:lvl6pPr marL="2289994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6pPr>
            <a:lvl7pPr marL="2747993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7pPr>
            <a:lvl8pPr marL="3205992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8pPr>
            <a:lvl9pPr marL="3663991" indent="0">
              <a:buNone/>
              <a:defRPr sz="14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dirty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A904-D4CC-4429-A85F-A0ECA9AF603A}" type="datetimeyyyy">
              <a:rPr lang="en-AT" smtClean="0"/>
              <a:t>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‹#›</a:t>
            </a:fld>
            <a:endParaRPr lang="de-DE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829805" y="328123"/>
            <a:ext cx="9600000" cy="268800"/>
          </a:xfrm>
        </p:spPr>
        <p:txBody>
          <a:bodyPr wrap="square" anchor="b" anchorCtr="0">
            <a:noAutofit/>
          </a:bodyPr>
          <a:lstStyle>
            <a:lvl1pPr>
              <a:defRPr sz="1272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619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29806" y="2112003"/>
            <a:ext cx="5423997" cy="4162420"/>
          </a:xfrm>
        </p:spPr>
        <p:txBody>
          <a:bodyPr>
            <a:normAutofit/>
          </a:bodyPr>
          <a:lstStyle>
            <a:lvl1pPr>
              <a:defRPr sz="1979"/>
            </a:lvl1pPr>
            <a:lvl2pPr>
              <a:defRPr sz="1979"/>
            </a:lvl2pPr>
            <a:lvl3pPr>
              <a:defRPr sz="1837"/>
            </a:lvl3pPr>
            <a:lvl4pPr>
              <a:defRPr sz="1625"/>
            </a:lvl4pPr>
            <a:lvl5pPr>
              <a:defRPr sz="1625"/>
            </a:lvl5pPr>
            <a:lvl6pPr>
              <a:defRPr sz="1837"/>
            </a:lvl6pPr>
            <a:lvl7pPr>
              <a:defRPr sz="1837"/>
            </a:lvl7pPr>
            <a:lvl8pPr>
              <a:defRPr sz="1837"/>
            </a:lvl8pPr>
            <a:lvl9pPr>
              <a:defRPr sz="1837"/>
            </a:lvl9pPr>
          </a:lstStyle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98670" y="2112003"/>
            <a:ext cx="5423997" cy="4162420"/>
          </a:xfrm>
        </p:spPr>
        <p:txBody>
          <a:bodyPr>
            <a:normAutofit/>
          </a:bodyPr>
          <a:lstStyle>
            <a:lvl1pPr>
              <a:defRPr sz="1979"/>
            </a:lvl1pPr>
            <a:lvl2pPr>
              <a:defRPr sz="1979"/>
            </a:lvl2pPr>
            <a:lvl3pPr>
              <a:defRPr sz="1837"/>
            </a:lvl3pPr>
            <a:lvl4pPr>
              <a:defRPr sz="1625"/>
            </a:lvl4pPr>
            <a:lvl5pPr>
              <a:defRPr sz="1625"/>
            </a:lvl5pPr>
            <a:lvl6pPr>
              <a:defRPr sz="1837"/>
            </a:lvl6pPr>
            <a:lvl7pPr>
              <a:defRPr sz="1837"/>
            </a:lvl7pPr>
            <a:lvl8pPr>
              <a:defRPr sz="1837"/>
            </a:lvl8pPr>
            <a:lvl9pPr>
              <a:defRPr sz="1837"/>
            </a:lvl9pPr>
          </a:lstStyle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30FC-E8F3-487D-88F3-C8545F7ABB40}" type="datetimeyyyy">
              <a:rPr lang="en-AT" smtClean="0"/>
              <a:t>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829805" y="328123"/>
            <a:ext cx="9600000" cy="268800"/>
          </a:xfrm>
        </p:spPr>
        <p:txBody>
          <a:bodyPr wrap="square" anchor="b" anchorCtr="0">
            <a:noAutofit/>
          </a:bodyPr>
          <a:lstStyle>
            <a:lvl1pPr>
              <a:defRPr sz="1272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245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0CB6-B133-4569-822A-E4EB869036FB}" type="datetimeyyyy">
              <a:rPr lang="en-AT" smtClean="0"/>
              <a:t>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829805" y="328123"/>
            <a:ext cx="9600000" cy="268800"/>
          </a:xfrm>
        </p:spPr>
        <p:txBody>
          <a:bodyPr wrap="square" anchor="b" anchorCtr="0">
            <a:noAutofit/>
          </a:bodyPr>
          <a:lstStyle>
            <a:lvl1pPr>
              <a:defRPr sz="1272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694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A8C7-6ED9-41AE-906F-76DBF887AE83}" type="datetimeyyyy">
              <a:rPr lang="en-AT" smtClean="0"/>
              <a:t>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‹#›</a:t>
            </a:fld>
            <a:endParaRPr lang="de-DE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829805" y="328123"/>
            <a:ext cx="9600000" cy="268800"/>
          </a:xfrm>
        </p:spPr>
        <p:txBody>
          <a:bodyPr wrap="square" anchor="b" anchorCtr="0">
            <a:noAutofit/>
          </a:bodyPr>
          <a:lstStyle>
            <a:lvl1pPr>
              <a:defRPr sz="1272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591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FCBEE-1967-4DB8-B62B-6FA0A768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81DDF-0C7A-46E8-9D93-F11D4674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98FA6-80D9-4BE1-B87E-3FA8C04821C5}" type="datetimeyyyy">
              <a:rPr lang="en-AT" smtClean="0"/>
              <a:t>2025</a:t>
            </a:fld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8B819D-35E1-47CC-B2E5-CE7724FC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78406-3418-4645-8F50-CE426EA0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733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629B-1955-4EC8-B431-A08AC5CB7D1B}" type="datetimeyyyy">
              <a:rPr lang="en-AT" smtClean="0"/>
              <a:t>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5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92AEA-55C2-486B-81A7-82001FCEDB68}" type="datetimeyyyy">
              <a:rPr lang="en-AT" smtClean="0"/>
              <a:t>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 Keller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31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 userDrawn="1"/>
        </p:nvSpPr>
        <p:spPr>
          <a:xfrm>
            <a:off x="2" y="670984"/>
            <a:ext cx="575735" cy="575734"/>
          </a:xfrm>
          <a:prstGeom prst="rect">
            <a:avLst/>
          </a:prstGeom>
          <a:solidFill>
            <a:srgbClr val="F701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606" tIns="45803" rIns="91606" bIns="4580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37" dirty="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1" y="6288000"/>
            <a:ext cx="12192000" cy="575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606" tIns="45803" rIns="91606" bIns="4580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37" dirty="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29807" y="843932"/>
            <a:ext cx="11192860" cy="1143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29807" y="2110521"/>
            <a:ext cx="11192860" cy="411433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29803" y="6572397"/>
            <a:ext cx="11040000" cy="2051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89">
                <a:solidFill>
                  <a:schemeClr val="tx1"/>
                </a:solidFill>
              </a:defRPr>
            </a:lvl1pPr>
          </a:lstStyle>
          <a:p>
            <a:fld id="{8256B03D-D84F-49CD-9807-9CD187658BC3}" type="datetimeyyyy">
              <a:rPr lang="en-AT" smtClean="0"/>
              <a:t>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29807" y="6358196"/>
            <a:ext cx="11040000" cy="2051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89">
                <a:solidFill>
                  <a:srgbClr val="000000"/>
                </a:solidFill>
              </a:defRPr>
            </a:lvl1pPr>
          </a:lstStyle>
          <a:p>
            <a:r>
              <a:rPr lang="en-US"/>
              <a:t>Stephan Keller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" y="670985"/>
            <a:ext cx="575735" cy="575734"/>
          </a:xfrm>
          <a:prstGeom prst="rect">
            <a:avLst/>
          </a:prstGeom>
        </p:spPr>
        <p:txBody>
          <a:bodyPr vert="horz" lIns="0" tIns="64808" rIns="0" bIns="64808" rtlCol="0" anchor="ctr"/>
          <a:lstStyle>
            <a:lvl1pPr algn="ctr">
              <a:defRPr sz="989">
                <a:solidFill>
                  <a:schemeClr val="bg1"/>
                </a:solidFill>
              </a:defRPr>
            </a:lvl1pPr>
          </a:lstStyle>
          <a:p>
            <a:fld id="{4B64EC4D-37E3-EF42-B9AB-6337577588CB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8" name="Gerade Verbindung 17"/>
          <p:cNvCxnSpPr/>
          <p:nvPr userDrawn="1"/>
        </p:nvCxnSpPr>
        <p:spPr bwMode="auto">
          <a:xfrm>
            <a:off x="829807" y="670984"/>
            <a:ext cx="11184393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1"/>
          <p:cNvSpPr txBox="1">
            <a:spLocks noChangeArrowheads="1"/>
          </p:cNvSpPr>
          <p:nvPr userDrawn="1"/>
        </p:nvSpPr>
        <p:spPr bwMode="auto">
          <a:xfrm>
            <a:off x="7093291" y="6410056"/>
            <a:ext cx="4920909" cy="24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06" tIns="45803" rIns="91606" bIns="4580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fontAlgn="ctr"/>
            <a:r>
              <a:rPr lang="en-US" sz="989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Institute of Software Engineering and Artificial Intelligence</a:t>
            </a:r>
            <a:endParaRPr lang="de-AT" sz="707" i="1" kern="1200" dirty="0">
              <a:solidFill>
                <a:srgbClr val="33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B1DAE1-84C8-4E04-90F6-6777057B2D2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591362" y="16574"/>
            <a:ext cx="2431305" cy="57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7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999" rtl="0" eaLnBrk="1" latinLnBrk="0" hangingPunct="1">
        <a:spcBef>
          <a:spcPct val="0"/>
        </a:spcBef>
        <a:buNone/>
        <a:defRPr sz="24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999" rtl="0" eaLnBrk="1" latinLnBrk="0" hangingPunct="1">
        <a:spcBef>
          <a:spcPct val="20000"/>
        </a:spcBef>
        <a:buFont typeface="Arial"/>
        <a:buNone/>
        <a:defRPr sz="1979" kern="1200">
          <a:solidFill>
            <a:schemeClr val="tx1"/>
          </a:solidFill>
          <a:latin typeface="+mn-lt"/>
          <a:ea typeface="+mn-ea"/>
          <a:cs typeface="+mn-cs"/>
        </a:defRPr>
      </a:lvl1pPr>
      <a:lvl2pPr marL="286250" indent="-286250" algn="l" defTabSz="457999" rtl="0" eaLnBrk="1" latinLnBrk="0" hangingPunct="1">
        <a:spcBef>
          <a:spcPct val="20000"/>
        </a:spcBef>
        <a:buClr>
          <a:srgbClr val="F70146"/>
        </a:buClr>
        <a:buFont typeface="Wingdings" charset="2"/>
        <a:buChar char="§"/>
        <a:defRPr sz="1979" kern="1200">
          <a:solidFill>
            <a:schemeClr val="tx1"/>
          </a:solidFill>
          <a:latin typeface="+mn-lt"/>
          <a:ea typeface="+mn-ea"/>
          <a:cs typeface="+mn-cs"/>
        </a:defRPr>
      </a:lvl2pPr>
      <a:lvl3pPr marL="806269" indent="-268757" algn="l" defTabSz="457999" rtl="0" eaLnBrk="1" latinLnBrk="0" hangingPunct="1">
        <a:spcBef>
          <a:spcPct val="20000"/>
        </a:spcBef>
        <a:buFont typeface="Wingdings" charset="2"/>
        <a:buChar char="§"/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45372" indent="-270347" algn="l" defTabSz="457999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charset="2"/>
        <a:buChar char="§"/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4772" indent="0" algn="l" defTabSz="457999" rtl="0" eaLnBrk="1" latinLnBrk="0" hangingPunct="1">
        <a:spcBef>
          <a:spcPct val="20000"/>
        </a:spcBef>
        <a:buFont typeface="Lucida Grande"/>
        <a:buNone/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518994" indent="-229000" algn="l" defTabSz="457999" rtl="0" eaLnBrk="1" latinLnBrk="0" hangingPunct="1">
        <a:spcBef>
          <a:spcPct val="20000"/>
        </a:spcBef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6pPr>
      <a:lvl7pPr marL="2976993" indent="-229000" algn="l" defTabSz="457999" rtl="0" eaLnBrk="1" latinLnBrk="0" hangingPunct="1">
        <a:spcBef>
          <a:spcPct val="20000"/>
        </a:spcBef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7pPr>
      <a:lvl8pPr marL="3434992" indent="-229000" algn="l" defTabSz="457999" rtl="0" eaLnBrk="1" latinLnBrk="0" hangingPunct="1">
        <a:spcBef>
          <a:spcPct val="20000"/>
        </a:spcBef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8pPr>
      <a:lvl9pPr marL="3892991" indent="-229000" algn="l" defTabSz="457999" rtl="0" eaLnBrk="1" latinLnBrk="0" hangingPunct="1">
        <a:spcBef>
          <a:spcPct val="20000"/>
        </a:spcBef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57999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15998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73997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31995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289994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47993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05992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663991" algn="l" defTabSz="45799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enaris.org/" TargetMode="Externa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m.gen-ai.fi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dirty="0"/>
              <a:t>Exploring the Foundations of Artificial Intelligence in Secondary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572AD9-3F41-40DD-AB4E-05FB013DD354}"/>
              </a:ext>
            </a:extLst>
          </p:cNvPr>
          <p:cNvSpPr txBox="1"/>
          <p:nvPr/>
        </p:nvSpPr>
        <p:spPr>
          <a:xfrm>
            <a:off x="934720" y="3840480"/>
            <a:ext cx="3594767" cy="1077218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400" dirty="0"/>
              <a:t>A Workshop-Based Study</a:t>
            </a:r>
          </a:p>
          <a:p>
            <a:endParaRPr lang="en-US" sz="1200" dirty="0"/>
          </a:p>
          <a:p>
            <a:r>
              <a:rPr lang="en-US" sz="1200" dirty="0"/>
              <a:t>Keller, Kandlhofer, and Steinbauer-Wagner</a:t>
            </a:r>
          </a:p>
          <a:p>
            <a:endParaRPr lang="de-AT" sz="1600" dirty="0" err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1"/>
    </mc:Choice>
    <mc:Fallback>
      <p:transition spd="slow" advTm="24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Research Context &amp;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807" y="2110521"/>
            <a:ext cx="8053728" cy="4114336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dirty="0"/>
              <a:t>AI's growing impact on society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dirty="0"/>
              <a:t>Critical need for AI literacy among </a:t>
            </a:r>
            <a:r>
              <a:rPr lang="en-US" dirty="0"/>
              <a:t>young students</a:t>
            </a:r>
            <a:endParaRPr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C</a:t>
            </a:r>
            <a:r>
              <a:rPr dirty="0"/>
              <a:t>hallenge</a:t>
            </a:r>
            <a:r>
              <a:rPr lang="en-US" dirty="0"/>
              <a:t>s</a:t>
            </a:r>
            <a:r>
              <a:rPr dirty="0"/>
              <a:t> </a:t>
            </a:r>
            <a:endParaRPr lang="en-US" dirty="0"/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dirty="0"/>
              <a:t>technical knowledge</a:t>
            </a:r>
            <a:endParaRPr lang="en-US" dirty="0"/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contextual understanding</a:t>
            </a:r>
            <a:r>
              <a:rPr dirty="0"/>
              <a:t> </a:t>
            </a:r>
            <a:endParaRPr lang="en-US" dirty="0"/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dirty="0"/>
              <a:t>ethical considerations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dirty="0"/>
              <a:t>Gap between rapid AI advancement and teacher preparedness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b="1"/>
            </a:pPr>
            <a:r>
              <a:rPr dirty="0"/>
              <a:t>Teachers </a:t>
            </a:r>
            <a:r>
              <a:rPr lang="en-US" dirty="0"/>
              <a:t>are essential </a:t>
            </a:r>
            <a:r>
              <a:rPr dirty="0"/>
              <a:t>for </a:t>
            </a:r>
            <a:r>
              <a:rPr lang="en-US" dirty="0"/>
              <a:t>a strong </a:t>
            </a:r>
            <a:r>
              <a:rPr dirty="0"/>
              <a:t>AI understanding</a:t>
            </a:r>
            <a:r>
              <a:rPr lang="en-US" dirty="0"/>
              <a:t> of students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FB973F-28A6-4E45-A8C4-CFE8BF3CF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23541-F0E6-4253-953D-7DE91EF5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2</a:t>
            </a:fld>
            <a:endParaRPr lang="de-DE" dirty="0"/>
          </a:p>
        </p:txBody>
      </p:sp>
      <p:pic>
        <p:nvPicPr>
          <p:cNvPr id="3074" name="Picture 2" descr="Generated image">
            <a:extLst>
              <a:ext uri="{FF2B5EF4-FFF2-40B4-BE49-F238E27FC236}">
                <a16:creationId xmlns:a16="http://schemas.microsoft.com/office/drawing/2014/main" id="{E726BA47-1CED-4708-A8B8-BC905D66B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034" y="1838395"/>
            <a:ext cx="3181210" cy="318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62"/>
    </mc:Choice>
    <mc:Fallback>
      <p:transition spd="slow" advTm="87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E1BA1-C8FF-4D24-A669-0CE93600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ENARIS teaching materials &amp;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C072-97FA-4C58-AB3D-22B8FB17C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807" y="2110521"/>
            <a:ext cx="6688593" cy="4114336"/>
          </a:xfrm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Goal</a:t>
            </a:r>
            <a:r>
              <a:rPr lang="en-US" dirty="0"/>
              <a:t>: increase interest and understanding of artificial intelligence through playful, interactive approaches.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Target group: lower secondary school students (10-14yo)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free accessible ready-to-use materials</a:t>
            </a:r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Topic based modules</a:t>
            </a:r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Clear learning objectives</a:t>
            </a:r>
          </a:p>
          <a:p>
            <a:pPr marL="62915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Agenda, slides, (un)plugged exercises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AT" dirty="0"/>
              <a:t>Offer interactive workshops to classes and teachers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A3216-00EC-4C5C-926D-74694F69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3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C8D571-E9FE-44D4-AB53-DB8B433F23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D222C6D-54A1-404F-B90C-DA45B33AEB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46930"/>
              </p:ext>
            </p:extLst>
          </p:nvPr>
        </p:nvGraphicFramePr>
        <p:xfrm>
          <a:off x="8167638" y="2110521"/>
          <a:ext cx="3285185" cy="2277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E054D9D-0C22-4764-A624-B2E2251CFF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67638" y="2110521"/>
                        <a:ext cx="3285185" cy="2277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B0FC06B-D632-4326-B988-8DE009102FDE}"/>
              </a:ext>
            </a:extLst>
          </p:cNvPr>
          <p:cNvSpPr txBox="1"/>
          <p:nvPr/>
        </p:nvSpPr>
        <p:spPr>
          <a:xfrm>
            <a:off x="8376138" y="6096000"/>
            <a:ext cx="45719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endParaRPr lang="de-AT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A5794-3234-462B-908C-60EBA9BD09C2}"/>
              </a:ext>
            </a:extLst>
          </p:cNvPr>
          <p:cNvSpPr txBox="1"/>
          <p:nvPr/>
        </p:nvSpPr>
        <p:spPr>
          <a:xfrm>
            <a:off x="9768213" y="5886303"/>
            <a:ext cx="168461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AT" sz="1600" dirty="0">
                <a:hlinkClick r:id="rId6"/>
              </a:rPr>
              <a:t>https://enaris.org/</a:t>
            </a:r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1809518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70"/>
    </mc:Choice>
    <mc:Fallback>
      <p:transition spd="slow" advTm="20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C5E8-0DC5-44C3-8202-2C691D54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ENARIS Modules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8CA8F3E-7A19-4DFC-BE75-3450FBDE9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72186" y="1219557"/>
            <a:ext cx="3545967" cy="176775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F5CB1-91B9-4CBC-AFFF-7332704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4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80F4E-ABAC-4A7A-9705-54C9B02349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0FF3F-68AF-4F26-BAA6-AB9FC10ECA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4"/>
          <a:stretch/>
        </p:blipFill>
        <p:spPr>
          <a:xfrm>
            <a:off x="791572" y="1219557"/>
            <a:ext cx="3623449" cy="1776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C362E9-850A-4E78-A092-E8F1A5C390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53" y="2955246"/>
            <a:ext cx="3700634" cy="1793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592AF9-E081-4C8C-B949-D6D140FA6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45" y="4693434"/>
            <a:ext cx="3775749" cy="16135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32AF83-7EA5-4064-938A-1B7AFA609B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0960" y="1246719"/>
            <a:ext cx="3921968" cy="16508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686EB1-0EBE-4526-B852-CAAA5CF96F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2186" y="2987311"/>
            <a:ext cx="3488802" cy="17061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585968-9C3F-4675-9970-8C354B290A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2352" y="4716900"/>
            <a:ext cx="3578759" cy="155000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8865D6-BE8B-44AF-9BB8-8082673CC3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8153" y="2973755"/>
            <a:ext cx="4031784" cy="17415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6729985-9F34-4C6D-89BE-E8E8BF7262C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8814"/>
          <a:stretch/>
        </p:blipFill>
        <p:spPr>
          <a:xfrm>
            <a:off x="8030960" y="4716900"/>
            <a:ext cx="3783258" cy="155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7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808" y="2110521"/>
            <a:ext cx="6950906" cy="4114336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dirty="0"/>
              <a:t>How effectively can secondary school teachers acquire foundational AI knowledge in a 3-hour workshop?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dirty="0"/>
              <a:t>How do teachers link technical AI knowledge to broader ethical considerations?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dirty="0"/>
              <a:t>What challenges and opportunities do teachers identify when introducing AI topics?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dirty="0"/>
              <a:t>What are teachers' perspectives on fostering critical thinking about AI among students?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59FB9-3228-4143-865B-F2C5F4FCCF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6C67F-6F13-41BA-9D8A-B2668C02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5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Workshop Design &amp;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807" y="1415432"/>
            <a:ext cx="6332993" cy="4114336"/>
          </a:xfrm>
        </p:spPr>
        <p:txBody>
          <a:bodyPr anchor="ctr">
            <a:normAutofit/>
          </a:bodyPr>
          <a:lstStyle/>
          <a:p>
            <a:pPr>
              <a:defRPr b="1"/>
            </a:pPr>
            <a:r>
              <a:rPr dirty="0"/>
              <a:t>Participants:</a:t>
            </a:r>
          </a:p>
          <a:p>
            <a:pPr lvl="1"/>
            <a:r>
              <a:rPr dirty="0"/>
              <a:t>18 secondary school teachers (mainly CS teachers)</a:t>
            </a:r>
          </a:p>
          <a:p>
            <a:pPr>
              <a:defRPr b="1"/>
            </a:pPr>
            <a:r>
              <a:rPr dirty="0"/>
              <a:t>Duration:</a:t>
            </a:r>
          </a:p>
          <a:p>
            <a:pPr lvl="1"/>
            <a:r>
              <a:rPr dirty="0"/>
              <a:t>3-hour workshop based on ENARIS project modules</a:t>
            </a:r>
          </a:p>
          <a:p>
            <a:pPr>
              <a:defRPr b="1"/>
            </a:pPr>
            <a:r>
              <a:rPr dirty="0"/>
              <a:t>Four Module Structure:</a:t>
            </a:r>
          </a:p>
          <a:p>
            <a:pPr lvl="1"/>
            <a:r>
              <a:rPr dirty="0"/>
              <a:t>AI Basics</a:t>
            </a:r>
          </a:p>
          <a:p>
            <a:pPr lvl="1"/>
            <a:r>
              <a:rPr dirty="0"/>
              <a:t>Supervised Learning</a:t>
            </a:r>
          </a:p>
          <a:p>
            <a:pPr lvl="1"/>
            <a:r>
              <a:rPr dirty="0"/>
              <a:t>Computer Vision</a:t>
            </a:r>
          </a:p>
          <a:p>
            <a:pPr lvl="1"/>
            <a:r>
              <a:rPr dirty="0"/>
              <a:t>AI Ethics</a:t>
            </a:r>
            <a:r>
              <a:rPr lang="en-US" dirty="0"/>
              <a:t> &amp; discussion</a:t>
            </a:r>
            <a:endParaRPr dirty="0"/>
          </a:p>
          <a:p>
            <a:pPr>
              <a:defRPr b="1"/>
            </a:pPr>
            <a:r>
              <a:rPr dirty="0"/>
              <a:t>Assessment:</a:t>
            </a:r>
          </a:p>
          <a:p>
            <a:pPr lvl="1"/>
            <a:r>
              <a:rPr dirty="0"/>
              <a:t>Pre/post questionnaires (Likert scales + free-text)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B0CD3-5165-4D47-81A7-CC04A9A04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4A7A1-1934-496E-BC34-26CAD3D9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6</a:t>
            </a:fld>
            <a:endParaRPr lang="de-D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ECD3D-0743-406F-8522-34DC5453D4A0}"/>
              </a:ext>
            </a:extLst>
          </p:cNvPr>
          <p:cNvGrpSpPr/>
          <p:nvPr/>
        </p:nvGrpSpPr>
        <p:grpSpPr>
          <a:xfrm>
            <a:off x="7162800" y="1779124"/>
            <a:ext cx="4654063" cy="3341962"/>
            <a:chOff x="7162800" y="1779124"/>
            <a:chExt cx="4654063" cy="33419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6E85F6-3B17-4152-9743-A1B0C2387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8733"/>
            <a:stretch/>
          </p:blipFill>
          <p:spPr>
            <a:xfrm>
              <a:off x="7162800" y="1779124"/>
              <a:ext cx="4654062" cy="309194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4D803D-40C8-48C4-A8BF-343D373D12C2}"/>
                </a:ext>
              </a:extLst>
            </p:cNvPr>
            <p:cNvSpPr txBox="1"/>
            <p:nvPr/>
          </p:nvSpPr>
          <p:spPr>
            <a:xfrm>
              <a:off x="9372601" y="4859476"/>
              <a:ext cx="2444262" cy="2616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de-AT" sz="1100" dirty="0"/>
                <a:t>Screenshot of </a:t>
              </a:r>
              <a:r>
                <a:rPr lang="de-AT" sz="1050" dirty="0">
                  <a:hlinkClick r:id="rId4"/>
                </a:rPr>
                <a:t>https://tm.gen-ai.fi/</a:t>
              </a:r>
              <a:r>
                <a:rPr lang="de-AT" sz="1050" dirty="0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Baseline Findings (Pre-Workshop)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807" y="2110521"/>
            <a:ext cx="5901193" cy="4114336"/>
          </a:xfrm>
        </p:spPr>
        <p:txBody>
          <a:bodyPr>
            <a:normAutofit/>
          </a:bodyPr>
          <a:lstStyle/>
          <a:p>
            <a:pPr>
              <a:defRPr b="1"/>
            </a:pPr>
            <a:r>
              <a:rPr dirty="0"/>
              <a:t>Before Workshop:</a:t>
            </a:r>
          </a:p>
          <a:p>
            <a:pPr lvl="1"/>
            <a:r>
              <a:rPr dirty="0"/>
              <a:t>AI knowledge: moderate (2-3 out of 5)</a:t>
            </a:r>
          </a:p>
          <a:p>
            <a:pPr lvl="1"/>
            <a:r>
              <a:rPr dirty="0"/>
              <a:t>Ethics familiarity: low (around 2 out of 5)</a:t>
            </a:r>
          </a:p>
          <a:p>
            <a:pPr lvl="1"/>
            <a:r>
              <a:rPr dirty="0"/>
              <a:t>Importance of AI literacy: very high consensus</a:t>
            </a:r>
          </a:p>
          <a:p>
            <a:pPr>
              <a:defRPr b="1"/>
            </a:pPr>
            <a:r>
              <a:rPr dirty="0"/>
              <a:t>Identified Opportunities:</a:t>
            </a:r>
          </a:p>
          <a:p>
            <a:pPr lvl="1"/>
            <a:r>
              <a:rPr dirty="0"/>
              <a:t>Critical thinking, problem-solving, learning efficiency</a:t>
            </a:r>
          </a:p>
          <a:p>
            <a:pPr>
              <a:defRPr b="1"/>
            </a:pPr>
            <a:r>
              <a:rPr dirty="0"/>
              <a:t>Identified Challenges:</a:t>
            </a:r>
          </a:p>
          <a:p>
            <a:pPr lvl="1"/>
            <a:r>
              <a:rPr dirty="0"/>
              <a:t>Rapid tech change</a:t>
            </a:r>
            <a:endParaRPr lang="en-US" dirty="0"/>
          </a:p>
          <a:p>
            <a:pPr lvl="1"/>
            <a:r>
              <a:rPr dirty="0"/>
              <a:t>student understanding gaps</a:t>
            </a:r>
            <a:endParaRPr lang="en-US" dirty="0"/>
          </a:p>
          <a:p>
            <a:pPr lvl="1"/>
            <a:r>
              <a:rPr dirty="0"/>
              <a:t>ethical concerns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55D3FB-7841-44DD-93F9-9078534349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221A6-4653-42CE-8845-82BE910E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7</a:t>
            </a:fld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F60605-06E6-4FAF-B40B-BBFF5CFF0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0" y="2354394"/>
            <a:ext cx="4791860" cy="3118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Key Results: Knowledge &amp; Confidence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807" y="2110521"/>
            <a:ext cx="6002793" cy="4114336"/>
          </a:xfrm>
        </p:spPr>
        <p:txBody>
          <a:bodyPr>
            <a:normAutofit/>
          </a:bodyPr>
          <a:lstStyle/>
          <a:p>
            <a:pPr>
              <a:defRPr b="1"/>
            </a:pPr>
            <a:r>
              <a:rPr dirty="0"/>
              <a:t>Knowledge Improvement:</a:t>
            </a:r>
          </a:p>
          <a:p>
            <a:pPr lvl="1"/>
            <a:r>
              <a:rPr dirty="0"/>
              <a:t>Self-assessed AI understanding increased to 3-4 out of 5</a:t>
            </a:r>
            <a:endParaRPr lang="en-AT" dirty="0"/>
          </a:p>
          <a:p>
            <a:pPr>
              <a:defRPr b="1"/>
            </a:pPr>
            <a:r>
              <a:rPr lang="en-US" dirty="0"/>
              <a:t>Ethics Confidence:</a:t>
            </a:r>
          </a:p>
          <a:p>
            <a:pPr lvl="1"/>
            <a:r>
              <a:rPr lang="en-US" dirty="0"/>
              <a:t>Improved ability to discuss AI ethics in classroom</a:t>
            </a:r>
          </a:p>
          <a:p>
            <a:pPr>
              <a:defRPr b="1"/>
            </a:pPr>
            <a:r>
              <a:rPr lang="en-US" dirty="0"/>
              <a:t>Practical Integration Plans:</a:t>
            </a:r>
          </a:p>
          <a:p>
            <a:pPr lvl="1"/>
            <a:r>
              <a:rPr lang="en-US" dirty="0"/>
              <a:t>Hands-on activities and supervised learning tools</a:t>
            </a:r>
          </a:p>
          <a:p>
            <a:pPr lvl="1"/>
            <a:r>
              <a:rPr lang="en-US" dirty="0"/>
              <a:t>'Teachable Machine' implementation</a:t>
            </a:r>
          </a:p>
          <a:p>
            <a:pPr lvl="1"/>
            <a:r>
              <a:rPr lang="en-US" dirty="0"/>
              <a:t>AI-generated content for critical analysis</a:t>
            </a:r>
          </a:p>
          <a:p>
            <a:pPr>
              <a:defRPr b="1"/>
            </a:pPr>
            <a:r>
              <a:rPr lang="en-US" dirty="0"/>
              <a:t>Preparedness:</a:t>
            </a:r>
          </a:p>
          <a:p>
            <a:pPr lvl="1"/>
            <a:r>
              <a:rPr lang="en-US" dirty="0"/>
              <a:t>All participants felt better equipped post-workshop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BF30C-47C4-4F35-87E1-E050A54CD8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88A21-7193-47AF-A6A9-C23CA420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8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A368C9-79D1-40A4-B7F2-88CB758AB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454" y="2608394"/>
            <a:ext cx="4728810" cy="3118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Study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b="1"/>
            </a:pPr>
            <a:r>
              <a:rPr dirty="0"/>
              <a:t>Sample Size:</a:t>
            </a:r>
          </a:p>
          <a:p>
            <a:pPr lvl="1"/>
            <a:r>
              <a:rPr lang="en-US" dirty="0"/>
              <a:t>1</a:t>
            </a:r>
            <a:r>
              <a:rPr dirty="0"/>
              <a:t>8 participants</a:t>
            </a:r>
          </a:p>
          <a:p>
            <a:pPr>
              <a:defRPr b="1"/>
            </a:pPr>
            <a:r>
              <a:rPr dirty="0"/>
              <a:t>Self-Selection Bias:</a:t>
            </a:r>
          </a:p>
          <a:p>
            <a:pPr lvl="1"/>
            <a:r>
              <a:rPr dirty="0"/>
              <a:t>Voluntary participation (likely AI-interested teachers)</a:t>
            </a:r>
          </a:p>
          <a:p>
            <a:pPr>
              <a:defRPr b="1"/>
            </a:pPr>
            <a:r>
              <a:rPr dirty="0"/>
              <a:t>Time Constraints:</a:t>
            </a:r>
          </a:p>
          <a:p>
            <a:pPr lvl="1"/>
            <a:r>
              <a:rPr dirty="0"/>
              <a:t>Limited depth of assessment (3-hour workshop)</a:t>
            </a:r>
          </a:p>
          <a:p>
            <a:pPr>
              <a:defRPr b="1"/>
            </a:pPr>
            <a:r>
              <a:rPr dirty="0"/>
              <a:t>Demographics:</a:t>
            </a:r>
          </a:p>
          <a:p>
            <a:pPr lvl="1"/>
            <a:r>
              <a:rPr dirty="0"/>
              <a:t>No age/background data collected</a:t>
            </a:r>
          </a:p>
          <a:p>
            <a:pPr>
              <a:defRPr b="1"/>
            </a:pPr>
            <a:r>
              <a:rPr dirty="0"/>
              <a:t>Generalizability:</a:t>
            </a:r>
          </a:p>
          <a:p>
            <a:pPr lvl="1"/>
            <a:r>
              <a:rPr dirty="0"/>
              <a:t>Results may not represent broader teacher population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3C030F-C499-4C2A-ACC3-590F39AE8E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016DC-2B6E-4858-80B5-01840AC1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9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Conclusions &amp;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b="1"/>
            </a:pPr>
            <a:r>
              <a:rPr dirty="0"/>
              <a:t>Key Finding:</a:t>
            </a:r>
          </a:p>
          <a:p>
            <a:pPr lvl="1"/>
            <a:r>
              <a:rPr dirty="0"/>
              <a:t>Short, hands-on workshops </a:t>
            </a:r>
            <a:r>
              <a:rPr lang="en-US" dirty="0"/>
              <a:t>can </a:t>
            </a:r>
            <a:r>
              <a:rPr dirty="0"/>
              <a:t>significantly boost teacher AI confidence</a:t>
            </a:r>
          </a:p>
          <a:p>
            <a:pPr>
              <a:defRPr b="1"/>
            </a:pPr>
            <a:r>
              <a:rPr dirty="0"/>
              <a:t>Dual Focus Success:</a:t>
            </a:r>
          </a:p>
          <a:p>
            <a:pPr lvl="1"/>
            <a:r>
              <a:rPr dirty="0"/>
              <a:t>Technical + ethical AI literacy approach works</a:t>
            </a:r>
          </a:p>
          <a:p>
            <a:pPr>
              <a:defRPr b="1"/>
            </a:pPr>
            <a:r>
              <a:rPr dirty="0"/>
              <a:t>Teacher Recognition:</a:t>
            </a:r>
          </a:p>
          <a:p>
            <a:pPr lvl="1"/>
            <a:r>
              <a:rPr dirty="0"/>
              <a:t>Strong awareness of AI literacy importance</a:t>
            </a:r>
          </a:p>
          <a:p>
            <a:pPr>
              <a:defRPr b="1"/>
            </a:pPr>
            <a:r>
              <a:rPr dirty="0"/>
              <a:t>Need for Ongoing Support:</a:t>
            </a:r>
          </a:p>
          <a:p>
            <a:pPr lvl="1"/>
            <a:r>
              <a:rPr dirty="0"/>
              <a:t>Continuous professional development essential</a:t>
            </a:r>
          </a:p>
          <a:p>
            <a:pPr>
              <a:defRPr b="1"/>
            </a:pPr>
            <a:r>
              <a:rPr dirty="0"/>
              <a:t>Future Directions:</a:t>
            </a:r>
          </a:p>
          <a:p>
            <a:pPr lvl="1"/>
            <a:r>
              <a:rPr dirty="0"/>
              <a:t>Larger studies, long-term impact assessment, specialized programs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02222-D8C9-41F2-9581-F8A7CFEAA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BA700-B5BB-4930-B38B-23D8D861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10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Takeaways &amp;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b="1"/>
            </a:pPr>
            <a:r>
              <a:rPr dirty="0"/>
              <a:t>For Educators:</a:t>
            </a:r>
          </a:p>
          <a:p>
            <a:pPr lvl="1"/>
            <a:r>
              <a:rPr dirty="0"/>
              <a:t>Hands-on </a:t>
            </a:r>
            <a:r>
              <a:rPr lang="en-US" dirty="0"/>
              <a:t>interactive </a:t>
            </a:r>
            <a:r>
              <a:rPr dirty="0"/>
              <a:t>workshops are effective</a:t>
            </a:r>
          </a:p>
          <a:p>
            <a:pPr>
              <a:defRPr b="1"/>
            </a:pPr>
            <a:r>
              <a:rPr dirty="0"/>
              <a:t>For Policymakers:</a:t>
            </a:r>
          </a:p>
          <a:p>
            <a:pPr lvl="1"/>
            <a:r>
              <a:rPr dirty="0"/>
              <a:t>Invest in teacher AI professional development</a:t>
            </a:r>
          </a:p>
          <a:p>
            <a:pPr>
              <a:defRPr b="1"/>
            </a:pPr>
            <a:r>
              <a:rPr dirty="0"/>
              <a:t>For Researchers:</a:t>
            </a:r>
          </a:p>
          <a:p>
            <a:pPr lvl="1"/>
            <a:r>
              <a:rPr dirty="0"/>
              <a:t>Scale up studies, track long-term impact</a:t>
            </a:r>
          </a:p>
          <a:p>
            <a:endParaRPr dirty="0"/>
          </a:p>
          <a:p>
            <a:pPr algn="ctr">
              <a:defRPr sz="2400" b="1"/>
            </a:pPr>
            <a:r>
              <a:rPr dirty="0"/>
              <a:t>Questions &amp; Discussion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6A00E9-B786-4714-AFEE-9ED2AF09B6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8E195-25B6-4546-A905-0A0A01A6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4EC4D-37E3-EF42-B9AB-6337577588CB}" type="slidenum">
              <a:rPr lang="de-DE" smtClean="0"/>
              <a:t>11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U Graz Standard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</TotalTime>
  <Words>1005</Words>
  <Application>Microsoft Office PowerPoint</Application>
  <PresentationFormat>Widescreen</PresentationFormat>
  <Paragraphs>169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Lucida Grande</vt:lpstr>
      <vt:lpstr>Wingdings</vt:lpstr>
      <vt:lpstr>TU Graz Standard</vt:lpstr>
      <vt:lpstr>PDF</vt:lpstr>
      <vt:lpstr>Exploring the Foundations of Artificial Intelligence in Secondary Education</vt:lpstr>
      <vt:lpstr>Research Context &amp; Motivation</vt:lpstr>
      <vt:lpstr>ENARIS teaching materials &amp; workshops</vt:lpstr>
      <vt:lpstr>ENARIS Modules</vt:lpstr>
      <vt:lpstr>Research Questions</vt:lpstr>
      <vt:lpstr>Workshop Design &amp; Methodology</vt:lpstr>
      <vt:lpstr>Baseline Findings (Pre-Workshop)</vt:lpstr>
      <vt:lpstr>Key Results: Knowledge &amp; Confidence Gains</vt:lpstr>
      <vt:lpstr>Study Limitations</vt:lpstr>
      <vt:lpstr>Conclusions &amp; Implications</vt:lpstr>
      <vt:lpstr>Practical Takeaways &amp; 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Foundations of Artificial Intelligence in Secondary Education</dc:title>
  <dc:subject/>
  <dc:creator/>
  <cp:keywords/>
  <dc:description>generated using python-pptx</dc:description>
  <cp:lastModifiedBy>skeller</cp:lastModifiedBy>
  <cp:revision>25</cp:revision>
  <dcterms:created xsi:type="dcterms:W3CDTF">2013-01-27T09:14:16Z</dcterms:created>
  <dcterms:modified xsi:type="dcterms:W3CDTF">2025-06-23T14:32:21Z</dcterms:modified>
  <cp:category/>
</cp:coreProperties>
</file>