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1.xml" ContentType="application/vnd.openxmlformats-officedocument.drawingml.chart+xml"/>
  <Override PartName="/ppt/charts/chart10.xml" ContentType="application/vnd.openxmlformats-officedocument.drawingml.chart+xml"/>
  <Override PartName="/ppt/slides/slide22.xml" ContentType="application/vnd.openxmlformats-officedocument.presentationml.slide+xml"/>
  <Override PartName="/ppt/charts/chart12.xml" ContentType="application/vnd.openxmlformats-officedocument.drawingml.chart+xml"/>
  <Override PartName="/ppt/slides/slide23.xml" ContentType="application/vnd.openxmlformats-officedocument.presentationml.slide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slides/slide13.xml" ContentType="application/vnd.openxmlformats-officedocument.presentationml.slide+xml"/>
  <Override PartName="/ppt/charts/chart9.xml" ContentType="application/vnd.openxmlformats-officedocument.drawingml.chart+xml"/>
  <Override PartName="/ppt/charts/chart2.xml" ContentType="application/vnd.openxmlformats-officedocument.drawingml.chart+xml"/>
  <Override PartName="/ppt/slides/slide5.xml" ContentType="application/vnd.openxmlformats-officedocument.presentationml.slide+xml"/>
  <Override PartName="/ppt/theme/themeOverride1.xml" ContentType="application/vnd.openxmlformats-officedocument.themeOverride+xml"/>
  <Override PartName="/ppt/slideLayouts/slideLayout2.xml" ContentType="application/vnd.openxmlformats-officedocument.presentationml.slideLayout+xml"/>
  <Override PartName="/ppt/slides/slide9.xml" ContentType="application/vnd.openxmlformats-officedocument.presentationml.slide+xml"/>
  <Override PartName="/ppt/charts/chart8.xml" ContentType="application/vnd.openxmlformats-officedocument.drawingml.chart+xml"/>
  <Override PartName="/ppt/charts/chart6.xml" ContentType="application/vnd.openxmlformats-officedocument.drawingml.char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charts/chart13.xml" ContentType="application/vnd.openxmlformats-officedocument.drawingml.char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7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de-DE"/>
    </a:defPPr>
    <a:lvl1pPr algn="l" defTabSz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ＭＳ Ｐゴシック"/>
        <a:cs typeface="ＭＳ Ｐゴシック"/>
      </a:defRPr>
    </a:lvl1pPr>
    <a:lvl2pPr marL="457200" algn="l" defTabSz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ＭＳ Ｐゴシック"/>
        <a:cs typeface="ＭＳ Ｐゴシック"/>
      </a:defRPr>
    </a:lvl2pPr>
    <a:lvl3pPr marL="914400" algn="l" defTabSz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ＭＳ Ｐゴシック"/>
        <a:cs typeface="ＭＳ Ｐゴシック"/>
      </a:defRPr>
    </a:lvl3pPr>
    <a:lvl4pPr marL="1371600" algn="l" defTabSz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ＭＳ Ｐゴシック"/>
        <a:cs typeface="ＭＳ Ｐゴシック"/>
      </a:defRPr>
    </a:lvl4pPr>
    <a:lvl5pPr marL="1828800" algn="l" defTabSz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ＭＳ Ｐゴシック"/>
        <a:cs typeface="ＭＳ Ｐゴシック"/>
      </a:defRPr>
    </a:lvl5pPr>
    <a:lvl6pPr marL="2286000" algn="l" defTabSz="457200">
      <a:defRPr>
        <a:solidFill>
          <a:schemeClr val="tx1"/>
        </a:solidFill>
        <a:latin typeface="Arial"/>
        <a:ea typeface="ＭＳ Ｐゴシック"/>
        <a:cs typeface="ＭＳ Ｐゴシック"/>
      </a:defRPr>
    </a:lvl6pPr>
    <a:lvl7pPr marL="2743200" algn="l" defTabSz="457200">
      <a:defRPr>
        <a:solidFill>
          <a:schemeClr val="tx1"/>
        </a:solidFill>
        <a:latin typeface="Arial"/>
        <a:ea typeface="ＭＳ Ｐゴシック"/>
        <a:cs typeface="ＭＳ Ｐゴシック"/>
      </a:defRPr>
    </a:lvl7pPr>
    <a:lvl8pPr marL="3200400" algn="l" defTabSz="457200">
      <a:defRPr>
        <a:solidFill>
          <a:schemeClr val="tx1"/>
        </a:solidFill>
        <a:latin typeface="Arial"/>
        <a:ea typeface="ＭＳ Ｐゴシック"/>
        <a:cs typeface="ＭＳ Ｐゴシック"/>
      </a:defRPr>
    </a:lvl8pPr>
    <a:lvl9pPr marL="3657600" algn="l" defTabSz="457200">
      <a:defRPr>
        <a:solidFill>
          <a:schemeClr val="tx1"/>
        </a:solidFill>
        <a:latin typeface="Arial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3941C92A-C598-21CE-485B-0960BEDC6A23}">
  <a:tblStyle styleId="{3941C92A-C598-21CE-485B-0960BEDC6A23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presProps" Target="presProps.xml" /><Relationship Id="rId33" Type="http://schemas.openxmlformats.org/officeDocument/2006/relationships/tableStyles" Target="tableStyles.xml" /><Relationship Id="rId34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themeOverride" Target="../theme/themeOverride1.xml" /><Relationship Id="rId2" Type="http://schemas.openxmlformats.org/officeDocument/2006/relationships/package" Target="../embeddings/Microsoft_Excel_Worksheet2.xlsx" 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themeOverride" Target="../theme/themeOverride1.xml" /><Relationship Id="rId2" Type="http://schemas.openxmlformats.org/officeDocument/2006/relationships/package" Target="../embeddings/Microsoft_Excel_Worksheet3.xlsx" 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themeOverride" Target="../theme/themeOverride1.xml" /><Relationship Id="rId2" Type="http://schemas.openxmlformats.org/officeDocument/2006/relationships/package" Target="../embeddings/Microsoft_Excel_Worksheet4.xlsx" 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themeOverride" Target="../theme/themeOverride1.xml" /><Relationship Id="rId2" Type="http://schemas.openxmlformats.org/officeDocument/2006/relationships/package" Target="../embeddings/Microsoft_Excel_Worksheet5.xlsx" 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themeOverride" Target="../theme/themeOverride1.xml" /><Relationship Id="rId2" Type="http://schemas.openxmlformats.org/officeDocument/2006/relationships/package" Target="../embeddings/Microsoft_Excel_Worksheet10.xlsx" 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4"/>
          <c:order val="0"/>
          <c:tx>
            <c:v xml:space="preserve">butyric acid</c:v>
          </c:tx>
          <c:spPr bwMode="auto"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'C4 screening 28.04.'!$B$77:$B$102</c:f>
              <c:strCache>
                <c:ptCount val="26"/>
                <c:pt idx="0">
                  <c:v>NiQ283P</c:v>
                </c:pt>
                <c:pt idx="1">
                  <c:v>MmV1</c:v>
                </c:pt>
                <c:pt idx="2">
                  <c:v>MmM985L</c:v>
                </c:pt>
                <c:pt idx="3">
                  <c:v>MmM150</c:v>
                </c:pt>
                <c:pt idx="4">
                  <c:v>Ni</c:v>
                </c:pt>
                <c:pt idx="5">
                  <c:v>Mm</c:v>
                </c:pt>
                <c:pt idx="6">
                  <c:v>NcM18</c:v>
                </c:pt>
                <c:pt idx="7">
                  <c:v>Sr</c:v>
                </c:pt>
                <c:pt idx="8">
                  <c:v>MmI303W</c:v>
                </c:pt>
                <c:pt idx="9">
                  <c:v>NcM6</c:v>
                </c:pt>
                <c:pt idx="10">
                  <c:v>NcM22</c:v>
                </c:pt>
                <c:pt idx="11">
                  <c:v>MmV2</c:v>
                </c:pt>
                <c:pt idx="12">
                  <c:v>Pc4</c:v>
                </c:pt>
                <c:pt idx="13">
                  <c:v>MmV3</c:v>
                </c:pt>
                <c:pt idx="14">
                  <c:v>NcM33</c:v>
                </c:pt>
                <c:pt idx="15">
                  <c:v>Tt</c:v>
                </c:pt>
                <c:pt idx="16">
                  <c:v>Nc</c:v>
                </c:pt>
                <c:pt idx="17">
                  <c:v>MmF1</c:v>
                </c:pt>
                <c:pt idx="18">
                  <c:v>NcM29</c:v>
                </c:pt>
                <c:pt idx="19">
                  <c:v>Ds3</c:v>
                </c:pt>
                <c:pt idx="20">
                  <c:v>Pc2</c:v>
                </c:pt>
                <c:pt idx="21">
                  <c:v>Kn</c:v>
                </c:pt>
                <c:pt idx="22">
                  <c:v>EVC</c:v>
                </c:pt>
                <c:pt idx="23">
                  <c:v>Tv</c:v>
                </c:pt>
                <c:pt idx="24">
                  <c:v>Tv2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'C4 screening 28.04.'!$D$77:$D$102</c:f>
              <c:numCache>
                <c:formatCode>General</c:formatCode>
                <c:ptCount val="26"/>
                <c:pt idx="0">
                  <c:v>0.32935913948550144</c:v>
                </c:pt>
                <c:pt idx="1">
                  <c:v>0.3398370870609531</c:v>
                </c:pt>
                <c:pt idx="2">
                  <c:v>0.35064573397848714</c:v>
                </c:pt>
                <c:pt idx="3">
                  <c:v>0.45311031433842724</c:v>
                </c:pt>
                <c:pt idx="4">
                  <c:v>0.48527517666306963</c:v>
                </c:pt>
                <c:pt idx="5">
                  <c:v>0.4913670066487973</c:v>
                </c:pt>
                <c:pt idx="6">
                  <c:v>0.5099035750339402</c:v>
                </c:pt>
                <c:pt idx="7">
                  <c:v>0.6212796324015735</c:v>
                </c:pt>
                <c:pt idx="8">
                  <c:v>0.6242733317088454</c:v>
                </c:pt>
                <c:pt idx="9">
                  <c:v>0.6880112785880879</c:v>
                </c:pt>
                <c:pt idx="10">
                  <c:v>0.8253211264663904</c:v>
                </c:pt>
                <c:pt idx="11">
                  <c:v>1.0416855223309083</c:v>
                </c:pt>
                <c:pt idx="12">
                  <c:v>1.0520416333066454</c:v>
                </c:pt>
                <c:pt idx="13">
                  <c:v>1.1920492916071987</c:v>
                </c:pt>
                <c:pt idx="14">
                  <c:v>1.2061475267170259</c:v>
                </c:pt>
                <c:pt idx="15">
                  <c:v>1.333762662303756</c:v>
                </c:pt>
                <c:pt idx="16">
                  <c:v>1.392801197479723</c:v>
                </c:pt>
                <c:pt idx="17">
                  <c:v>1.6897169909840914</c:v>
                </c:pt>
                <c:pt idx="18">
                  <c:v>1.9042538378528908</c:v>
                </c:pt>
                <c:pt idx="19">
                  <c:v>2.1773244682702684</c:v>
                </c:pt>
                <c:pt idx="20">
                  <c:v>2.4785045427646466</c:v>
                </c:pt>
                <c:pt idx="21">
                  <c:v>2.672712082709646</c:v>
                </c:pt>
                <c:pt idx="22">
                  <c:v>2.936679778605493</c:v>
                </c:pt>
                <c:pt idx="23">
                  <c:v>3.0149336860792983</c:v>
                </c:pt>
                <c:pt idx="24">
                  <c:v>3.2283914087791974</c:v>
                </c:pt>
                <c:pt idx="25">
                  <c:v>2.3799735440526337</c:v>
                </c:pt>
              </c:numCache>
            </c:numRef>
          </c:val>
        </c:ser>
        <c:ser>
          <c:idx val="0"/>
          <c:order val="1"/>
          <c:tx>
            <c:v>butyraldehyde</c:v>
          </c:tx>
          <c:spPr bwMode="auto"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'C4 screening 28.04.'!$B$77:$B$102</c:f>
              <c:strCache>
                <c:ptCount val="26"/>
                <c:pt idx="0">
                  <c:v>NiQ283P</c:v>
                </c:pt>
                <c:pt idx="1">
                  <c:v>MmV1</c:v>
                </c:pt>
                <c:pt idx="2">
                  <c:v>MmM985L</c:v>
                </c:pt>
                <c:pt idx="3">
                  <c:v>MmM150</c:v>
                </c:pt>
                <c:pt idx="4">
                  <c:v>Ni</c:v>
                </c:pt>
                <c:pt idx="5">
                  <c:v>Mm</c:v>
                </c:pt>
                <c:pt idx="6">
                  <c:v>NcM18</c:v>
                </c:pt>
                <c:pt idx="7">
                  <c:v>Sr</c:v>
                </c:pt>
                <c:pt idx="8">
                  <c:v>MmI303W</c:v>
                </c:pt>
                <c:pt idx="9">
                  <c:v>NcM6</c:v>
                </c:pt>
                <c:pt idx="10">
                  <c:v>NcM22</c:v>
                </c:pt>
                <c:pt idx="11">
                  <c:v>MmV2</c:v>
                </c:pt>
                <c:pt idx="12">
                  <c:v>Pc4</c:v>
                </c:pt>
                <c:pt idx="13">
                  <c:v>MmV3</c:v>
                </c:pt>
                <c:pt idx="14">
                  <c:v>NcM33</c:v>
                </c:pt>
                <c:pt idx="15">
                  <c:v>Tt</c:v>
                </c:pt>
                <c:pt idx="16">
                  <c:v>Nc</c:v>
                </c:pt>
                <c:pt idx="17">
                  <c:v>MmF1</c:v>
                </c:pt>
                <c:pt idx="18">
                  <c:v>NcM29</c:v>
                </c:pt>
                <c:pt idx="19">
                  <c:v>Ds3</c:v>
                </c:pt>
                <c:pt idx="20">
                  <c:v>Pc2</c:v>
                </c:pt>
                <c:pt idx="21">
                  <c:v>Kn</c:v>
                </c:pt>
                <c:pt idx="22">
                  <c:v>EVC</c:v>
                </c:pt>
                <c:pt idx="23">
                  <c:v>Tv</c:v>
                </c:pt>
                <c:pt idx="24">
                  <c:v>Tv2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'C4 screening 28.04.'!$G$77:$G$102</c:f>
              <c:numCache>
                <c:formatCode>General</c:formatCode>
                <c:ptCount val="26"/>
                <c:pt idx="0">
                  <c:v>3.875277057297807</c:v>
                </c:pt>
                <c:pt idx="1">
                  <c:v>4.1291322801226125</c:v>
                </c:pt>
                <c:pt idx="2">
                  <c:v>3.4751120018863473</c:v>
                </c:pt>
                <c:pt idx="3">
                  <c:v>6.1782480547040795</c:v>
                </c:pt>
                <c:pt idx="4">
                  <c:v>4.4187219995284135</c:v>
                </c:pt>
                <c:pt idx="5">
                  <c:v>5.743704315020043</c:v>
                </c:pt>
                <c:pt idx="6">
                  <c:v>3.9427729309125206</c:v>
                </c:pt>
                <c:pt idx="7">
                  <c:v>4.399622730488092</c:v>
                </c:pt>
                <c:pt idx="8">
                  <c:v>3.282456967696298</c:v>
                </c:pt>
                <c:pt idx="9">
                  <c:v>4.383364772459325</c:v>
                </c:pt>
                <c:pt idx="10">
                  <c:v>3.4394836123555765</c:v>
                </c:pt>
                <c:pt idx="11">
                  <c:v>3.0551167177552463</c:v>
                </c:pt>
                <c:pt idx="12">
                  <c:v>3.824416411223768</c:v>
                </c:pt>
                <c:pt idx="13">
                  <c:v>1.451473709030889</c:v>
                </c:pt>
                <c:pt idx="14">
                  <c:v>2.0242867248290497</c:v>
                </c:pt>
                <c:pt idx="15">
                  <c:v>3.499174722942702</c:v>
                </c:pt>
                <c:pt idx="16">
                  <c:v>0.5251002122141004</c:v>
                </c:pt>
                <c:pt idx="17">
                  <c:v>1.4934803112473474</c:v>
                </c:pt>
                <c:pt idx="18">
                  <c:v>2.725937278943645</c:v>
                </c:pt>
                <c:pt idx="19">
                  <c:v>0.41783777410987977</c:v>
                </c:pt>
                <c:pt idx="20">
                  <c:v>0.20941994812544212</c:v>
                </c:pt>
                <c:pt idx="21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</c:ser>
        <c:ser>
          <c:idx val="1"/>
          <c:order val="2"/>
          <c:tx>
            <c:v xml:space="preserve">oxime 5.2 min</c:v>
          </c:tx>
          <c:spPr bwMode="auto"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'C4 screening 28.04.'!$B$77:$B$102</c:f>
              <c:strCache>
                <c:ptCount val="26"/>
                <c:pt idx="0">
                  <c:v>NiQ283P</c:v>
                </c:pt>
                <c:pt idx="1">
                  <c:v>MmV1</c:v>
                </c:pt>
                <c:pt idx="2">
                  <c:v>MmM985L</c:v>
                </c:pt>
                <c:pt idx="3">
                  <c:v>MmM150</c:v>
                </c:pt>
                <c:pt idx="4">
                  <c:v>Ni</c:v>
                </c:pt>
                <c:pt idx="5">
                  <c:v>Mm</c:v>
                </c:pt>
                <c:pt idx="6">
                  <c:v>NcM18</c:v>
                </c:pt>
                <c:pt idx="7">
                  <c:v>Sr</c:v>
                </c:pt>
                <c:pt idx="8">
                  <c:v>MmI303W</c:v>
                </c:pt>
                <c:pt idx="9">
                  <c:v>NcM6</c:v>
                </c:pt>
                <c:pt idx="10">
                  <c:v>NcM22</c:v>
                </c:pt>
                <c:pt idx="11">
                  <c:v>MmV2</c:v>
                </c:pt>
                <c:pt idx="12">
                  <c:v>Pc4</c:v>
                </c:pt>
                <c:pt idx="13">
                  <c:v>MmV3</c:v>
                </c:pt>
                <c:pt idx="14">
                  <c:v>NcM33</c:v>
                </c:pt>
                <c:pt idx="15">
                  <c:v>Tt</c:v>
                </c:pt>
                <c:pt idx="16">
                  <c:v>Nc</c:v>
                </c:pt>
                <c:pt idx="17">
                  <c:v>MmF1</c:v>
                </c:pt>
                <c:pt idx="18">
                  <c:v>NcM29</c:v>
                </c:pt>
                <c:pt idx="19">
                  <c:v>Ds3</c:v>
                </c:pt>
                <c:pt idx="20">
                  <c:v>Pc2</c:v>
                </c:pt>
                <c:pt idx="21">
                  <c:v>Kn</c:v>
                </c:pt>
                <c:pt idx="22">
                  <c:v>EVC</c:v>
                </c:pt>
                <c:pt idx="23">
                  <c:v>Tv</c:v>
                </c:pt>
                <c:pt idx="24">
                  <c:v>Tv2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'C4 screening 28.04.'!$J$77:$J$101</c:f>
              <c:numCache>
                <c:formatCode>General</c:formatCode>
                <c:ptCount val="25"/>
                <c:pt idx="0">
                  <c:v>0.6589728156733685</c:v>
                </c:pt>
                <c:pt idx="1">
                  <c:v>1.064446125557022</c:v>
                </c:pt>
                <c:pt idx="2">
                  <c:v>0.760730437279469</c:v>
                </c:pt>
                <c:pt idx="3">
                  <c:v>1.051701574294439</c:v>
                </c:pt>
                <c:pt idx="4">
                  <c:v>0.6674655019133393</c:v>
                </c:pt>
                <c:pt idx="5">
                  <c:v>1.019608276227657</c:v>
                </c:pt>
                <c:pt idx="6">
                  <c:v>0.668978503233074</c:v>
                </c:pt>
                <c:pt idx="7">
                  <c:v>0.5003064655957856</c:v>
                </c:pt>
                <c:pt idx="8">
                  <c:v>0.8412176899672552</c:v>
                </c:pt>
                <c:pt idx="9">
                  <c:v>0.8890484105203289</c:v>
                </c:pt>
                <c:pt idx="10">
                  <c:v>0.8373744457390238</c:v>
                </c:pt>
                <c:pt idx="11">
                  <c:v>0.6621423877811339</c:v>
                </c:pt>
                <c:pt idx="12">
                  <c:v>0.8157838064683567</c:v>
                </c:pt>
                <c:pt idx="13">
                  <c:v>0.26189279778240393</c:v>
                </c:pt>
                <c:pt idx="14">
                  <c:v>0.5004058598430675</c:v>
                </c:pt>
                <c:pt idx="15">
                  <c:v>0.797605703021033</c:v>
                </c:pt>
                <c:pt idx="16">
                  <c:v>0.8739957039597563</c:v>
                </c:pt>
                <c:pt idx="17">
                  <c:v>0.40923924747511</c:v>
                </c:pt>
                <c:pt idx="18">
                  <c:v>0.720939606950971</c:v>
                </c:pt>
                <c:pt idx="19">
                  <c:v>0.3686863945841179</c:v>
                </c:pt>
                <c:pt idx="20">
                  <c:v>0.1553532085015213</c:v>
                </c:pt>
                <c:pt idx="21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</c:ser>
        <c:ser>
          <c:idx val="2"/>
          <c:order val="3"/>
          <c:tx>
            <c:v xml:space="preserve">oxime 5.6 min</c:v>
          </c:tx>
          <c:spPr bwMode="auto"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'C4 screening 28.04.'!$B$77:$B$102</c:f>
              <c:strCache>
                <c:ptCount val="26"/>
                <c:pt idx="0">
                  <c:v>NiQ283P</c:v>
                </c:pt>
                <c:pt idx="1">
                  <c:v>MmV1</c:v>
                </c:pt>
                <c:pt idx="2">
                  <c:v>MmM985L</c:v>
                </c:pt>
                <c:pt idx="3">
                  <c:v>MmM150</c:v>
                </c:pt>
                <c:pt idx="4">
                  <c:v>Ni</c:v>
                </c:pt>
                <c:pt idx="5">
                  <c:v>Mm</c:v>
                </c:pt>
                <c:pt idx="6">
                  <c:v>NcM18</c:v>
                </c:pt>
                <c:pt idx="7">
                  <c:v>Sr</c:v>
                </c:pt>
                <c:pt idx="8">
                  <c:v>MmI303W</c:v>
                </c:pt>
                <c:pt idx="9">
                  <c:v>NcM6</c:v>
                </c:pt>
                <c:pt idx="10">
                  <c:v>NcM22</c:v>
                </c:pt>
                <c:pt idx="11">
                  <c:v>MmV2</c:v>
                </c:pt>
                <c:pt idx="12">
                  <c:v>Pc4</c:v>
                </c:pt>
                <c:pt idx="13">
                  <c:v>MmV3</c:v>
                </c:pt>
                <c:pt idx="14">
                  <c:v>NcM33</c:v>
                </c:pt>
                <c:pt idx="15">
                  <c:v>Tt</c:v>
                </c:pt>
                <c:pt idx="16">
                  <c:v>Nc</c:v>
                </c:pt>
                <c:pt idx="17">
                  <c:v>MmF1</c:v>
                </c:pt>
                <c:pt idx="18">
                  <c:v>NcM29</c:v>
                </c:pt>
                <c:pt idx="19">
                  <c:v>Ds3</c:v>
                </c:pt>
                <c:pt idx="20">
                  <c:v>Pc2</c:v>
                </c:pt>
                <c:pt idx="21">
                  <c:v>Kn</c:v>
                </c:pt>
                <c:pt idx="22">
                  <c:v>EVC</c:v>
                </c:pt>
                <c:pt idx="23">
                  <c:v>Tv</c:v>
                </c:pt>
                <c:pt idx="24">
                  <c:v>Tv2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'C4 screening 28.04.'!$M$77:$M$100</c:f>
              <c:numCache>
                <c:formatCode>General</c:formatCode>
                <c:ptCount val="24"/>
                <c:pt idx="0">
                  <c:v>0.3265905652592491</c:v>
                </c:pt>
                <c:pt idx="1">
                  <c:v>0.6156512171640764</c:v>
                </c:pt>
                <c:pt idx="2">
                  <c:v>0.40584238756704716</c:v>
                </c:pt>
                <c:pt idx="3">
                  <c:v>0.6101939210562508</c:v>
                </c:pt>
                <c:pt idx="4">
                  <c:v>0.3396506670334204</c:v>
                </c:pt>
                <c:pt idx="5">
                  <c:v>0.40984733874295143</c:v>
                </c:pt>
                <c:pt idx="6">
                  <c:v>0.3805033695502682</c:v>
                </c:pt>
                <c:pt idx="7">
                  <c:v>0.3035841012240407</c:v>
                </c:pt>
                <c:pt idx="8">
                  <c:v>0.4887360748177692</c:v>
                </c:pt>
                <c:pt idx="9">
                  <c:v>0.5297978269839086</c:v>
                </c:pt>
                <c:pt idx="10">
                  <c:v>0.530821070004126</c:v>
                </c:pt>
                <c:pt idx="11">
                  <c:v>0.3785339018016779</c:v>
                </c:pt>
                <c:pt idx="12">
                  <c:v>0.49129968367487276</c:v>
                </c:pt>
                <c:pt idx="13">
                  <c:v>0.14700591390455234</c:v>
                </c:pt>
                <c:pt idx="14">
                  <c:v>0.2747572548480264</c:v>
                </c:pt>
                <c:pt idx="15">
                  <c:v>0.27247971393205883</c:v>
                </c:pt>
                <c:pt idx="16">
                  <c:v>0.5674707743088984</c:v>
                </c:pt>
                <c:pt idx="17">
                  <c:v>0.2171145647091184</c:v>
                </c:pt>
                <c:pt idx="18">
                  <c:v>0.4654325402283042</c:v>
                </c:pt>
                <c:pt idx="19">
                  <c:v>0.3132333929308211</c:v>
                </c:pt>
                <c:pt idx="20">
                  <c:v>0.02355659469123917</c:v>
                </c:pt>
                <c:pt idx="21">
                  <c:v>0</c:v>
                </c:pt>
                <c:pt idx="23">
                  <c:v>0</c:v>
                </c:pt>
              </c:numCache>
            </c:numRef>
          </c:val>
        </c:ser>
        <c:ser>
          <c:idx val="3"/>
          <c:order val="4"/>
          <c:tx>
            <c:v>butanol</c:v>
          </c:tx>
          <c:spPr bwMode="auto"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'C4 screening 28.04.'!$B$77:$B$102</c:f>
              <c:strCache>
                <c:ptCount val="26"/>
                <c:pt idx="0">
                  <c:v>NiQ283P</c:v>
                </c:pt>
                <c:pt idx="1">
                  <c:v>MmV1</c:v>
                </c:pt>
                <c:pt idx="2">
                  <c:v>MmM985L</c:v>
                </c:pt>
                <c:pt idx="3">
                  <c:v>MmM150</c:v>
                </c:pt>
                <c:pt idx="4">
                  <c:v>Ni</c:v>
                </c:pt>
                <c:pt idx="5">
                  <c:v>Mm</c:v>
                </c:pt>
                <c:pt idx="6">
                  <c:v>NcM18</c:v>
                </c:pt>
                <c:pt idx="7">
                  <c:v>Sr</c:v>
                </c:pt>
                <c:pt idx="8">
                  <c:v>MmI303W</c:v>
                </c:pt>
                <c:pt idx="9">
                  <c:v>NcM6</c:v>
                </c:pt>
                <c:pt idx="10">
                  <c:v>NcM22</c:v>
                </c:pt>
                <c:pt idx="11">
                  <c:v>MmV2</c:v>
                </c:pt>
                <c:pt idx="12">
                  <c:v>Pc4</c:v>
                </c:pt>
                <c:pt idx="13">
                  <c:v>MmV3</c:v>
                </c:pt>
                <c:pt idx="14">
                  <c:v>NcM33</c:v>
                </c:pt>
                <c:pt idx="15">
                  <c:v>Tt</c:v>
                </c:pt>
                <c:pt idx="16">
                  <c:v>Nc</c:v>
                </c:pt>
                <c:pt idx="17">
                  <c:v>MmF1</c:v>
                </c:pt>
                <c:pt idx="18">
                  <c:v>NcM29</c:v>
                </c:pt>
                <c:pt idx="19">
                  <c:v>Ds3</c:v>
                </c:pt>
                <c:pt idx="20">
                  <c:v>Pc2</c:v>
                </c:pt>
                <c:pt idx="21">
                  <c:v>Kn</c:v>
                </c:pt>
                <c:pt idx="22">
                  <c:v>EVC</c:v>
                </c:pt>
                <c:pt idx="23">
                  <c:v>Tv</c:v>
                </c:pt>
                <c:pt idx="24">
                  <c:v>Tv2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'C4 screening 28.04.'!$P$77:$P$101</c:f>
              <c:numCache>
                <c:formatCode>General</c:formatCode>
                <c:ptCount val="25"/>
                <c:pt idx="0">
                  <c:v>0.49116378626203444</c:v>
                </c:pt>
                <c:pt idx="1">
                  <c:v>0.4711468258107232</c:v>
                </c:pt>
                <c:pt idx="2">
                  <c:v>0.5536635028320326</c:v>
                </c:pt>
                <c:pt idx="3">
                  <c:v>0.2512323536480842</c:v>
                </c:pt>
                <c:pt idx="4">
                  <c:v>0.7011105921192855</c:v>
                </c:pt>
                <c:pt idx="5">
                  <c:v>0.40565408842109085</c:v>
                </c:pt>
                <c:pt idx="6">
                  <c:v>0.5313700326057874</c:v>
                </c:pt>
                <c:pt idx="7">
                  <c:v>0.5970713744767883</c:v>
                </c:pt>
                <c:pt idx="8">
                  <c:v>0.5839202223905167</c:v>
                </c:pt>
                <c:pt idx="9">
                  <c:v>0.550189784729245</c:v>
                </c:pt>
                <c:pt idx="10">
                  <c:v>0.7574610113689442</c:v>
                </c:pt>
                <c:pt idx="11">
                  <c:v>0.4481277747797182</c:v>
                </c:pt>
                <c:pt idx="12">
                  <c:v>0.204387042940779</c:v>
                </c:pt>
                <c:pt idx="13">
                  <c:v>0.3661371438418597</c:v>
                </c:pt>
                <c:pt idx="14">
                  <c:v>0.513684000489767</c:v>
                </c:pt>
                <c:pt idx="15">
                  <c:v>0.1910182166130795</c:v>
                </c:pt>
                <c:pt idx="16">
                  <c:v>0</c:v>
                </c:pt>
                <c:pt idx="17">
                  <c:v>0.30235859110347235</c:v>
                </c:pt>
                <c:pt idx="18">
                  <c:v>0.34563041634733555</c:v>
                </c:pt>
                <c:pt idx="19">
                  <c:v>0.057583906617750424</c:v>
                </c:pt>
                <c:pt idx="20">
                  <c:v>0</c:v>
                </c:pt>
                <c:pt idx="21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986315872"/>
        <c:axId val="986306720"/>
      </c:barChart>
      <c:catAx>
        <c:axId val="986315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06720"/>
        <c:crosses val="autoZero"/>
        <c:auto val="1"/>
        <c:lblAlgn val="ctr"/>
        <c:lblOffset val="100"/>
        <c:noMultiLvlLbl val="0"/>
      </c:catAx>
      <c:valAx>
        <c:axId val="986306720"/>
        <c:scaling>
          <c:orientation val="minMax"/>
        </c:scaling>
        <c:delete val="0"/>
        <c:axPos val="l"/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concentration [mM]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chemeClr val="tx1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15872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  <a:miter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395536" y="1484784"/>
      <a:ext cx="6624736" cy="3872001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lrMapOvr accent1="accent1" accent2="accent2" accent3="accent3" accent4="accent4" accent5="accent5" accent6="accent6" bg1="lt1" bg2="lt2" folHlink="folHlink" hlink="hlink" tx1="dk1" tx2="dk2"/>
  <c:chart>
    <c:autoTitleDeleted val="0"/>
    <c:plotArea>
      <c:layout/>
      <c:barChart>
        <c:barDir val="col"/>
        <c:grouping val="stacked"/>
        <c:varyColors val="0"/>
        <c:ser>
          <c:idx val="4"/>
          <c:order val="0"/>
          <c:tx>
            <c:v xml:space="preserve">pentanoic acid</c:v>
          </c:tx>
          <c:spPr bwMode="auto">
            <a:prstGeom prst="rect">
              <a:avLst/>
            </a:prstGeom>
            <a:solidFill>
              <a:srgbClr val="F70146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'C5 screening 29.04. hexadecane'!$B$76:$B$101</c:f>
              <c:strCache>
                <c:ptCount val="26"/>
                <c:pt idx="0">
                  <c:v>Nc</c:v>
                </c:pt>
                <c:pt idx="1">
                  <c:v>NiQ283P</c:v>
                </c:pt>
                <c:pt idx="2">
                  <c:v>Tt</c:v>
                </c:pt>
                <c:pt idx="3">
                  <c:v>NcM22</c:v>
                </c:pt>
                <c:pt idx="4">
                  <c:v>MmV3</c:v>
                </c:pt>
                <c:pt idx="5">
                  <c:v>NcM18</c:v>
                </c:pt>
                <c:pt idx="6">
                  <c:v>Mm</c:v>
                </c:pt>
                <c:pt idx="7">
                  <c:v>MmV2</c:v>
                </c:pt>
                <c:pt idx="8">
                  <c:v>MmI303W</c:v>
                </c:pt>
                <c:pt idx="9">
                  <c:v>MmV1</c:v>
                </c:pt>
                <c:pt idx="10">
                  <c:v>Sr</c:v>
                </c:pt>
                <c:pt idx="11">
                  <c:v>Pc4</c:v>
                </c:pt>
                <c:pt idx="12">
                  <c:v>MmM985L</c:v>
                </c:pt>
                <c:pt idx="13">
                  <c:v>MmM150</c:v>
                </c:pt>
                <c:pt idx="14">
                  <c:v>NcM6</c:v>
                </c:pt>
                <c:pt idx="15">
                  <c:v>Ni</c:v>
                </c:pt>
                <c:pt idx="16">
                  <c:v>MmF1</c:v>
                </c:pt>
                <c:pt idx="17">
                  <c:v>NcM33</c:v>
                </c:pt>
                <c:pt idx="18">
                  <c:v>NcM29</c:v>
                </c:pt>
                <c:pt idx="19">
                  <c:v>Pc2</c:v>
                </c:pt>
                <c:pt idx="20">
                  <c:v>Tv</c:v>
                </c:pt>
                <c:pt idx="21">
                  <c:v>Tv2</c:v>
                </c:pt>
                <c:pt idx="22">
                  <c:v>EVC</c:v>
                </c:pt>
                <c:pt idx="23">
                  <c:v>Kn</c:v>
                </c:pt>
                <c:pt idx="24">
                  <c:v>Ds3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'C5 screening 29.04. hexadecane'!$D$76:$D$101</c:f>
              <c:numCache>
                <c:formatCode>General</c:formatCode>
                <c:ptCount val="26"/>
                <c:pt idx="0">
                  <c:v>0.3603538283062645</c:v>
                </c:pt>
                <c:pt idx="1">
                  <c:v>0.46931554524361946</c:v>
                </c:pt>
                <c:pt idx="2">
                  <c:v>0.5395011600928075</c:v>
                </c:pt>
                <c:pt idx="3">
                  <c:v>0.5611368909512762</c:v>
                </c:pt>
                <c:pt idx="4">
                  <c:v>0.5614269141531323</c:v>
                </c:pt>
                <c:pt idx="5">
                  <c:v>0.5755220417633411</c:v>
                </c:pt>
                <c:pt idx="6">
                  <c:v>0.5779582366589326</c:v>
                </c:pt>
                <c:pt idx="7">
                  <c:v>0.6127900232018562</c:v>
                </c:pt>
                <c:pt idx="8">
                  <c:v>0.6167923433874709</c:v>
                </c:pt>
                <c:pt idx="9">
                  <c:v>0.6349477958236659</c:v>
                </c:pt>
                <c:pt idx="10">
                  <c:v>0.6500580046403712</c:v>
                </c:pt>
                <c:pt idx="11">
                  <c:v>0.6747389791183295</c:v>
                </c:pt>
                <c:pt idx="12">
                  <c:v>0.6748839907192575</c:v>
                </c:pt>
                <c:pt idx="13">
                  <c:v>0.705191415313225</c:v>
                </c:pt>
                <c:pt idx="14">
                  <c:v>0.8146751740139211</c:v>
                </c:pt>
                <c:pt idx="15">
                  <c:v>0.8335556844547564</c:v>
                </c:pt>
                <c:pt idx="16">
                  <c:v>0.91415313225058</c:v>
                </c:pt>
                <c:pt idx="17">
                  <c:v>1.09292343387471</c:v>
                </c:pt>
                <c:pt idx="18">
                  <c:v>3.5701566125290025</c:v>
                </c:pt>
                <c:pt idx="19">
                  <c:v>4.003480278422273</c:v>
                </c:pt>
                <c:pt idx="20">
                  <c:v>5.9177204176334115</c:v>
                </c:pt>
                <c:pt idx="21">
                  <c:v>6.0801044083526685</c:v>
                </c:pt>
                <c:pt idx="22">
                  <c:v>6.176537122969837</c:v>
                </c:pt>
                <c:pt idx="23">
                  <c:v>6.207221577726218</c:v>
                </c:pt>
                <c:pt idx="24">
                  <c:v>6.317140371229698</c:v>
                </c:pt>
                <c:pt idx="25">
                  <c:v>10.55754060324826</c:v>
                </c:pt>
              </c:numCache>
            </c:numRef>
          </c:val>
        </c:ser>
        <c:ser>
          <c:idx val="0"/>
          <c:order val="1"/>
          <c:tx>
            <c:v>pentanal</c:v>
          </c:tx>
          <c:spPr bwMode="auto">
            <a:prstGeom prst="rect">
              <a:avLst/>
            </a:prstGeom>
            <a:solidFill>
              <a:srgbClr val="5191C1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'C5 screening 29.04. hexadecane'!$B$76:$B$101</c:f>
              <c:strCache>
                <c:ptCount val="26"/>
                <c:pt idx="0">
                  <c:v>Nc</c:v>
                </c:pt>
                <c:pt idx="1">
                  <c:v>NiQ283P</c:v>
                </c:pt>
                <c:pt idx="2">
                  <c:v>Tt</c:v>
                </c:pt>
                <c:pt idx="3">
                  <c:v>NcM22</c:v>
                </c:pt>
                <c:pt idx="4">
                  <c:v>MmV3</c:v>
                </c:pt>
                <c:pt idx="5">
                  <c:v>NcM18</c:v>
                </c:pt>
                <c:pt idx="6">
                  <c:v>Mm</c:v>
                </c:pt>
                <c:pt idx="7">
                  <c:v>MmV2</c:v>
                </c:pt>
                <c:pt idx="8">
                  <c:v>MmI303W</c:v>
                </c:pt>
                <c:pt idx="9">
                  <c:v>MmV1</c:v>
                </c:pt>
                <c:pt idx="10">
                  <c:v>Sr</c:v>
                </c:pt>
                <c:pt idx="11">
                  <c:v>Pc4</c:v>
                </c:pt>
                <c:pt idx="12">
                  <c:v>MmM985L</c:v>
                </c:pt>
                <c:pt idx="13">
                  <c:v>MmM150</c:v>
                </c:pt>
                <c:pt idx="14">
                  <c:v>NcM6</c:v>
                </c:pt>
                <c:pt idx="15">
                  <c:v>Ni</c:v>
                </c:pt>
                <c:pt idx="16">
                  <c:v>MmF1</c:v>
                </c:pt>
                <c:pt idx="17">
                  <c:v>NcM33</c:v>
                </c:pt>
                <c:pt idx="18">
                  <c:v>NcM29</c:v>
                </c:pt>
                <c:pt idx="19">
                  <c:v>Pc2</c:v>
                </c:pt>
                <c:pt idx="20">
                  <c:v>Tv</c:v>
                </c:pt>
                <c:pt idx="21">
                  <c:v>Tv2</c:v>
                </c:pt>
                <c:pt idx="22">
                  <c:v>EVC</c:v>
                </c:pt>
                <c:pt idx="23">
                  <c:v>Kn</c:v>
                </c:pt>
                <c:pt idx="24">
                  <c:v>Ds3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'C5 screening 29.04. hexadecane'!$G$76:$G$101</c:f>
              <c:numCache>
                <c:formatCode>General</c:formatCode>
                <c:ptCount val="26"/>
                <c:pt idx="0">
                  <c:v>4.459845303199685</c:v>
                </c:pt>
                <c:pt idx="1">
                  <c:v>4.051862706589721</c:v>
                </c:pt>
                <c:pt idx="2">
                  <c:v>2.005650058917727</c:v>
                </c:pt>
                <c:pt idx="3">
                  <c:v>4.549422908420703</c:v>
                </c:pt>
                <c:pt idx="4">
                  <c:v>4.405686315980301</c:v>
                </c:pt>
                <c:pt idx="5">
                  <c:v>3.4876801522796628</c:v>
                </c:pt>
                <c:pt idx="6">
                  <c:v>4.357328458772699</c:v>
                </c:pt>
                <c:pt idx="7">
                  <c:v>3.250309695742817</c:v>
                </c:pt>
                <c:pt idx="8">
                  <c:v>2.679102335559114</c:v>
                </c:pt>
                <c:pt idx="9">
                  <c:v>3.704225458500771</c:v>
                </c:pt>
                <c:pt idx="10">
                  <c:v>3.7520847810979845</c:v>
                </c:pt>
                <c:pt idx="11">
                  <c:v>5.640873795208025</c:v>
                </c:pt>
                <c:pt idx="12">
                  <c:v>4.442396591836118</c:v>
                </c:pt>
                <c:pt idx="13">
                  <c:v>4.662001087711877</c:v>
                </c:pt>
                <c:pt idx="14">
                  <c:v>3.943068858204671</c:v>
                </c:pt>
                <c:pt idx="15">
                  <c:v>3.8200667734235734</c:v>
                </c:pt>
                <c:pt idx="16">
                  <c:v>2.7026920868960937</c:v>
                </c:pt>
                <c:pt idx="17">
                  <c:v>4.434012146115962</c:v>
                </c:pt>
                <c:pt idx="18">
                  <c:v>1.2247409130736926</c:v>
                </c:pt>
                <c:pt idx="19">
                  <c:v>0.476644408858809</c:v>
                </c:pt>
              </c:numCache>
            </c:numRef>
          </c:val>
        </c:ser>
        <c:ser>
          <c:idx val="1"/>
          <c:order val="2"/>
          <c:tx>
            <c:v xml:space="preserve">oxime 7.9 min</c:v>
          </c:tx>
          <c:spPr bwMode="auto">
            <a:prstGeom prst="rect">
              <a:avLst/>
            </a:prstGeom>
            <a:solidFill>
              <a:srgbClr val="3B5A70">
                <a:lumMod val="75000"/>
              </a:srgbClr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'C5 screening 29.04. hexadecane'!$B$76:$B$101</c:f>
              <c:strCache>
                <c:ptCount val="26"/>
                <c:pt idx="0">
                  <c:v>Nc</c:v>
                </c:pt>
                <c:pt idx="1">
                  <c:v>NiQ283P</c:v>
                </c:pt>
                <c:pt idx="2">
                  <c:v>Tt</c:v>
                </c:pt>
                <c:pt idx="3">
                  <c:v>NcM22</c:v>
                </c:pt>
                <c:pt idx="4">
                  <c:v>MmV3</c:v>
                </c:pt>
                <c:pt idx="5">
                  <c:v>NcM18</c:v>
                </c:pt>
                <c:pt idx="6">
                  <c:v>Mm</c:v>
                </c:pt>
                <c:pt idx="7">
                  <c:v>MmV2</c:v>
                </c:pt>
                <c:pt idx="8">
                  <c:v>MmI303W</c:v>
                </c:pt>
                <c:pt idx="9">
                  <c:v>MmV1</c:v>
                </c:pt>
                <c:pt idx="10">
                  <c:v>Sr</c:v>
                </c:pt>
                <c:pt idx="11">
                  <c:v>Pc4</c:v>
                </c:pt>
                <c:pt idx="12">
                  <c:v>MmM985L</c:v>
                </c:pt>
                <c:pt idx="13">
                  <c:v>MmM150</c:v>
                </c:pt>
                <c:pt idx="14">
                  <c:v>NcM6</c:v>
                </c:pt>
                <c:pt idx="15">
                  <c:v>Ni</c:v>
                </c:pt>
                <c:pt idx="16">
                  <c:v>MmF1</c:v>
                </c:pt>
                <c:pt idx="17">
                  <c:v>NcM33</c:v>
                </c:pt>
                <c:pt idx="18">
                  <c:v>NcM29</c:v>
                </c:pt>
                <c:pt idx="19">
                  <c:v>Pc2</c:v>
                </c:pt>
                <c:pt idx="20">
                  <c:v>Tv</c:v>
                </c:pt>
                <c:pt idx="21">
                  <c:v>Tv2</c:v>
                </c:pt>
                <c:pt idx="22">
                  <c:v>EVC</c:v>
                </c:pt>
                <c:pt idx="23">
                  <c:v>Kn</c:v>
                </c:pt>
                <c:pt idx="24">
                  <c:v>Ds3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'C5 screening 29.04. hexadecane'!$J$76:$J$101</c:f>
              <c:numCache>
                <c:formatCode>General</c:formatCode>
                <c:ptCount val="26"/>
                <c:pt idx="0">
                  <c:v>2.366934976266819</c:v>
                </c:pt>
                <c:pt idx="1">
                  <c:v>1.6438319646334871</c:v>
                </c:pt>
                <c:pt idx="2">
                  <c:v>1.9965862725206047</c:v>
                </c:pt>
                <c:pt idx="3">
                  <c:v>1.527469028383552</c:v>
                </c:pt>
                <c:pt idx="4">
                  <c:v>1.3918677754493014</c:v>
                </c:pt>
                <c:pt idx="5">
                  <c:v>1.8121116977555296</c:v>
                </c:pt>
                <c:pt idx="6">
                  <c:v>1.4730419199810432</c:v>
                </c:pt>
                <c:pt idx="7">
                  <c:v>1.9158564309145976</c:v>
                </c:pt>
                <c:pt idx="8">
                  <c:v>1.8488777648600816</c:v>
                </c:pt>
                <c:pt idx="9">
                  <c:v>1.3437941988847997</c:v>
                </c:pt>
                <c:pt idx="10">
                  <c:v>1.8142665669453433</c:v>
                </c:pt>
                <c:pt idx="11">
                  <c:v>1.2712173159660256</c:v>
                </c:pt>
                <c:pt idx="12">
                  <c:v>1.6725561487822398</c:v>
                </c:pt>
                <c:pt idx="13">
                  <c:v>1.4836385447598173</c:v>
                </c:pt>
                <c:pt idx="14">
                  <c:v>0.9307479839754744</c:v>
                </c:pt>
                <c:pt idx="15">
                  <c:v>1.1325503728442052</c:v>
                </c:pt>
                <c:pt idx="16">
                  <c:v>1.611508926786283</c:v>
                </c:pt>
                <c:pt idx="17">
                  <c:v>0.7654006501632813</c:v>
                </c:pt>
                <c:pt idx="18">
                  <c:v>0.45061202728019967</c:v>
                </c:pt>
                <c:pt idx="19">
                  <c:v>0.4151344386602786</c:v>
                </c:pt>
              </c:numCache>
            </c:numRef>
          </c:val>
        </c:ser>
        <c:ser>
          <c:idx val="2"/>
          <c:order val="3"/>
          <c:tx>
            <c:v xml:space="preserve">oxime 8.4 min</c:v>
          </c:tx>
          <c:spPr bwMode="auto">
            <a:prstGeom prst="rect">
              <a:avLst/>
            </a:prstGeom>
            <a:solidFill>
              <a:srgbClr val="3B5A70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'C5 screening 29.04. hexadecane'!$B$76:$B$101</c:f>
              <c:strCache>
                <c:ptCount val="26"/>
                <c:pt idx="0">
                  <c:v>Nc</c:v>
                </c:pt>
                <c:pt idx="1">
                  <c:v>NiQ283P</c:v>
                </c:pt>
                <c:pt idx="2">
                  <c:v>Tt</c:v>
                </c:pt>
                <c:pt idx="3">
                  <c:v>NcM22</c:v>
                </c:pt>
                <c:pt idx="4">
                  <c:v>MmV3</c:v>
                </c:pt>
                <c:pt idx="5">
                  <c:v>NcM18</c:v>
                </c:pt>
                <c:pt idx="6">
                  <c:v>Mm</c:v>
                </c:pt>
                <c:pt idx="7">
                  <c:v>MmV2</c:v>
                </c:pt>
                <c:pt idx="8">
                  <c:v>MmI303W</c:v>
                </c:pt>
                <c:pt idx="9">
                  <c:v>MmV1</c:v>
                </c:pt>
                <c:pt idx="10">
                  <c:v>Sr</c:v>
                </c:pt>
                <c:pt idx="11">
                  <c:v>Pc4</c:v>
                </c:pt>
                <c:pt idx="12">
                  <c:v>MmM985L</c:v>
                </c:pt>
                <c:pt idx="13">
                  <c:v>MmM150</c:v>
                </c:pt>
                <c:pt idx="14">
                  <c:v>NcM6</c:v>
                </c:pt>
                <c:pt idx="15">
                  <c:v>Ni</c:v>
                </c:pt>
                <c:pt idx="16">
                  <c:v>MmF1</c:v>
                </c:pt>
                <c:pt idx="17">
                  <c:v>NcM33</c:v>
                </c:pt>
                <c:pt idx="18">
                  <c:v>NcM29</c:v>
                </c:pt>
                <c:pt idx="19">
                  <c:v>Pc2</c:v>
                </c:pt>
                <c:pt idx="20">
                  <c:v>Tv</c:v>
                </c:pt>
                <c:pt idx="21">
                  <c:v>Tv2</c:v>
                </c:pt>
                <c:pt idx="22">
                  <c:v>EVC</c:v>
                </c:pt>
                <c:pt idx="23">
                  <c:v>Kn</c:v>
                </c:pt>
                <c:pt idx="24">
                  <c:v>Ds3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'C5 screening 29.04. hexadecane'!$M$76:$M$101</c:f>
              <c:numCache>
                <c:formatCode>General</c:formatCode>
                <c:ptCount val="26"/>
                <c:pt idx="0">
                  <c:v>2.1040657084188914</c:v>
                </c:pt>
                <c:pt idx="1">
                  <c:v>1.4835019600522679</c:v>
                </c:pt>
                <c:pt idx="2">
                  <c:v>1.784834795594549</c:v>
                </c:pt>
                <c:pt idx="3">
                  <c:v>1.3818256486839648</c:v>
                </c:pt>
                <c:pt idx="4">
                  <c:v>1.2710770953892103</c:v>
                </c:pt>
                <c:pt idx="5">
                  <c:v>1.6221840582415532</c:v>
                </c:pt>
                <c:pt idx="6">
                  <c:v>1.3162591002426731</c:v>
                </c:pt>
                <c:pt idx="7">
                  <c:v>1.7330670151204033</c:v>
                </c:pt>
                <c:pt idx="8">
                  <c:v>1.6654396117229793</c:v>
                </c:pt>
                <c:pt idx="9">
                  <c:v>1.2075938025014001</c:v>
                </c:pt>
                <c:pt idx="10">
                  <c:v>1.6336979652790742</c:v>
                </c:pt>
                <c:pt idx="11">
                  <c:v>1.1298189285047602</c:v>
                </c:pt>
                <c:pt idx="12">
                  <c:v>1.4886764980399478</c:v>
                </c:pt>
                <c:pt idx="13">
                  <c:v>1.3248161284300914</c:v>
                </c:pt>
                <c:pt idx="14">
                  <c:v>0.8227291394437186</c:v>
                </c:pt>
                <c:pt idx="15">
                  <c:v>1.037259660257607</c:v>
                </c:pt>
                <c:pt idx="16">
                  <c:v>1.5350009333582229</c:v>
                </c:pt>
                <c:pt idx="17">
                  <c:v>0.7373828635430278</c:v>
                </c:pt>
                <c:pt idx="18">
                  <c:v>0.4296210565615083</c:v>
                </c:pt>
                <c:pt idx="19">
                  <c:v>0.39044241179764794</c:v>
                </c:pt>
              </c:numCache>
            </c:numRef>
          </c:val>
        </c:ser>
        <c:ser>
          <c:idx val="3"/>
          <c:order val="4"/>
          <c:tx>
            <c:v>pentanol</c:v>
          </c:tx>
          <c:spPr bwMode="auto">
            <a:prstGeom prst="rect">
              <a:avLst/>
            </a:prstGeom>
            <a:solidFill>
              <a:srgbClr val="A5A5A5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'C5 screening 29.04. hexadecane'!$B$76:$B$101</c:f>
              <c:strCache>
                <c:ptCount val="26"/>
                <c:pt idx="0">
                  <c:v>Nc</c:v>
                </c:pt>
                <c:pt idx="1">
                  <c:v>NiQ283P</c:v>
                </c:pt>
                <c:pt idx="2">
                  <c:v>Tt</c:v>
                </c:pt>
                <c:pt idx="3">
                  <c:v>NcM22</c:v>
                </c:pt>
                <c:pt idx="4">
                  <c:v>MmV3</c:v>
                </c:pt>
                <c:pt idx="5">
                  <c:v>NcM18</c:v>
                </c:pt>
                <c:pt idx="6">
                  <c:v>Mm</c:v>
                </c:pt>
                <c:pt idx="7">
                  <c:v>MmV2</c:v>
                </c:pt>
                <c:pt idx="8">
                  <c:v>MmI303W</c:v>
                </c:pt>
                <c:pt idx="9">
                  <c:v>MmV1</c:v>
                </c:pt>
                <c:pt idx="10">
                  <c:v>Sr</c:v>
                </c:pt>
                <c:pt idx="11">
                  <c:v>Pc4</c:v>
                </c:pt>
                <c:pt idx="12">
                  <c:v>MmM985L</c:v>
                </c:pt>
                <c:pt idx="13">
                  <c:v>MmM150</c:v>
                </c:pt>
                <c:pt idx="14">
                  <c:v>NcM6</c:v>
                </c:pt>
                <c:pt idx="15">
                  <c:v>Ni</c:v>
                </c:pt>
                <c:pt idx="16">
                  <c:v>MmF1</c:v>
                </c:pt>
                <c:pt idx="17">
                  <c:v>NcM33</c:v>
                </c:pt>
                <c:pt idx="18">
                  <c:v>NcM29</c:v>
                </c:pt>
                <c:pt idx="19">
                  <c:v>Pc2</c:v>
                </c:pt>
                <c:pt idx="20">
                  <c:v>Tv</c:v>
                </c:pt>
                <c:pt idx="21">
                  <c:v>Tv2</c:v>
                </c:pt>
                <c:pt idx="22">
                  <c:v>EVC</c:v>
                </c:pt>
                <c:pt idx="23">
                  <c:v>Kn</c:v>
                </c:pt>
                <c:pt idx="24">
                  <c:v>Ds3</c:v>
                </c:pt>
                <c:pt idx="25">
                  <c:v xml:space="preserve">neg. control</c:v>
                </c:pt>
              </c:strCache>
            </c:strRef>
          </c:cat>
          <c:val>
            <c:numRef>
              <c:f xml:space="preserve">'C5 screening 29.04. hexadecane'!$P$76:$P$100</c:f>
              <c:numCache>
                <c:formatCode>General</c:formatCode>
                <c:ptCount val="25"/>
                <c:pt idx="0">
                  <c:v>0.11990401384718272</c:v>
                </c:pt>
                <c:pt idx="1">
                  <c:v>0.31061748469073314</c:v>
                </c:pt>
                <c:pt idx="2">
                  <c:v>0.4290856401043784</c:v>
                </c:pt>
                <c:pt idx="3">
                  <c:v>0.5473177639947024</c:v>
                </c:pt>
                <c:pt idx="4">
                  <c:v>0.43600923145513437</c:v>
                </c:pt>
                <c:pt idx="5">
                  <c:v>0.3959232110777462</c:v>
                </c:pt>
                <c:pt idx="6">
                  <c:v>0.5114999803307063</c:v>
                </c:pt>
                <c:pt idx="7">
                  <c:v>0.5835486028245106</c:v>
                </c:pt>
                <c:pt idx="8">
                  <c:v>0.47900630728681765</c:v>
                </c:pt>
                <c:pt idx="9">
                  <c:v>0.31781644615203053</c:v>
                </c:pt>
                <c:pt idx="10">
                  <c:v>0.3241302894008733</c:v>
                </c:pt>
                <c:pt idx="11">
                  <c:v>0.5715700030159583</c:v>
                </c:pt>
                <c:pt idx="12">
                  <c:v>0.44543082309437326</c:v>
                </c:pt>
                <c:pt idx="13">
                  <c:v>0.357194371959455</c:v>
                </c:pt>
                <c:pt idx="14">
                  <c:v>0.5312086125280288</c:v>
                </c:pt>
                <c:pt idx="15">
                  <c:v>0.3495626860387354</c:v>
                </c:pt>
                <c:pt idx="16">
                  <c:v>0.3398460549953449</c:v>
                </c:pt>
                <c:pt idx="17">
                  <c:v>0.364314656246312</c:v>
                </c:pt>
                <c:pt idx="18">
                  <c:v>0.04970430495272813</c:v>
                </c:pt>
                <c:pt idx="19">
                  <c:v>0.02232464824746594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986315872"/>
        <c:axId val="986306720"/>
      </c:barChart>
      <c:catAx>
        <c:axId val="986315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rgbClr val="0F0F0F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06720"/>
        <c:crosses val="autoZero"/>
        <c:auto val="1"/>
        <c:lblAlgn val="ctr"/>
        <c:lblOffset val="100"/>
        <c:noMultiLvlLbl val="0"/>
      </c:catAx>
      <c:valAx>
        <c:axId val="986306720"/>
        <c:scaling>
          <c:orientation val="minMax"/>
        </c:scaling>
        <c:delete val="0"/>
        <c:axPos val="l"/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concentration [mM]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rgbClr val="0F0F0F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15872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194702" y="1550504"/>
      <a:ext cx="6941440" cy="3647841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lrMapOvr accent1="accent1" accent2="accent2" accent3="accent3" accent4="accent4" accent5="accent5" accent6="accent6" bg1="lt1" bg2="lt2" folHlink="folHlink" hlink="hlink" tx1="dk1" tx2="dk2"/>
  <c:chart>
    <c:autoTitleDeleted val="0"/>
    <c:plotArea>
      <c:layout>
        <c:manualLayout>
          <c:layoutTarget val="inner"/>
          <c:xMode val="edge"/>
          <c:yMode val="edge"/>
          <c:x val="0.083796567966875998"/>
          <c:y val="0.10998931753567959"/>
          <c:w val="0.89895597973615715"/>
          <c:h val="0.6953139559322018"/>
        </c:manualLayout>
      </c:layout>
      <c:barChart>
        <c:barDir val="col"/>
        <c:grouping val="stacked"/>
        <c:varyColors val="0"/>
        <c:ser>
          <c:idx val="0"/>
          <c:order val="0"/>
          <c:tx>
            <c:v xml:space="preserve">hexanoic acid</c:v>
          </c:tx>
          <c:spPr bwMode="auto">
            <a:prstGeom prst="rect">
              <a:avLst/>
            </a:prstGeom>
            <a:solidFill>
              <a:srgbClr val="F70146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'C6 screening 22.04.'!$B$76:$B$101</c:f>
              <c:strCache>
                <c:ptCount val="26"/>
                <c:pt idx="0">
                  <c:v>NcM22</c:v>
                </c:pt>
                <c:pt idx="1">
                  <c:v>MmM985L</c:v>
                </c:pt>
                <c:pt idx="2">
                  <c:v>MmI303W</c:v>
                </c:pt>
                <c:pt idx="3">
                  <c:v>Nc</c:v>
                </c:pt>
                <c:pt idx="4">
                  <c:v>MmP341N</c:v>
                </c:pt>
                <c:pt idx="5">
                  <c:v>NcM18</c:v>
                </c:pt>
                <c:pt idx="6">
                  <c:v>NiQ283P</c:v>
                </c:pt>
                <c:pt idx="7">
                  <c:v>MmE281G</c:v>
                </c:pt>
                <c:pt idx="8">
                  <c:v>F1</c:v>
                </c:pt>
                <c:pt idx="9">
                  <c:v>NcM6</c:v>
                </c:pt>
                <c:pt idx="10">
                  <c:v>Tt</c:v>
                </c:pt>
                <c:pt idx="11">
                  <c:v>Sr</c:v>
                </c:pt>
                <c:pt idx="12">
                  <c:v>Tv</c:v>
                </c:pt>
                <c:pt idx="13">
                  <c:v>MmM150</c:v>
                </c:pt>
                <c:pt idx="14">
                  <c:v>Ni</c:v>
                </c:pt>
                <c:pt idx="15">
                  <c:v>Pc4</c:v>
                </c:pt>
                <c:pt idx="16">
                  <c:v>NcM29</c:v>
                </c:pt>
                <c:pt idx="17">
                  <c:v>MmP294Q</c:v>
                </c:pt>
                <c:pt idx="18">
                  <c:v>Mm</c:v>
                </c:pt>
                <c:pt idx="19">
                  <c:v>NcM33</c:v>
                </c:pt>
                <c:pt idx="20">
                  <c:v>Tv2</c:v>
                </c:pt>
                <c:pt idx="21">
                  <c:v>Pc2</c:v>
                </c:pt>
                <c:pt idx="22">
                  <c:v xml:space="preserve">neg. control</c:v>
                </c:pt>
                <c:pt idx="23">
                  <c:v>Kn</c:v>
                </c:pt>
                <c:pt idx="24">
                  <c:v>Ds3</c:v>
                </c:pt>
                <c:pt idx="25">
                  <c:v>EVC</c:v>
                </c:pt>
              </c:strCache>
            </c:strRef>
          </c:cat>
          <c:val>
            <c:numRef>
              <c:f xml:space="preserve">'C6 screening 22.04.'!$D$76:$D$101</c:f>
              <c:numCache>
                <c:formatCode>General</c:formatCode>
                <c:ptCount val="26"/>
                <c:pt idx="0">
                  <c:v>0.13294721284291228</c:v>
                </c:pt>
                <c:pt idx="1">
                  <c:v>0.14215762848319535</c:v>
                </c:pt>
                <c:pt idx="2">
                  <c:v>0.15385539707525747</c:v>
                </c:pt>
                <c:pt idx="3">
                  <c:v>0.1638588817726295</c:v>
                </c:pt>
                <c:pt idx="4">
                  <c:v>0.18011679744295309</c:v>
                </c:pt>
                <c:pt idx="5">
                  <c:v>0.22442051885942252</c:v>
                </c:pt>
                <c:pt idx="6">
                  <c:v>0.7718184112183223</c:v>
                </c:pt>
                <c:pt idx="7">
                  <c:v>0.8077768832386056</c:v>
                </c:pt>
                <c:pt idx="8">
                  <c:v>0.8276396582593336</c:v>
                </c:pt>
                <c:pt idx="9">
                  <c:v>1.7687602888693958</c:v>
                </c:pt>
                <c:pt idx="10">
                  <c:v>1.7937419641676982</c:v>
                </c:pt>
                <c:pt idx="11">
                  <c:v>2.983075185349852</c:v>
                </c:pt>
                <c:pt idx="12">
                  <c:v>3.250501676259598</c:v>
                </c:pt>
                <c:pt idx="13">
                  <c:v>3.818032708090506</c:v>
                </c:pt>
                <c:pt idx="14">
                  <c:v>5.2429795364150875</c:v>
                </c:pt>
                <c:pt idx="15">
                  <c:v>5.913537448480552</c:v>
                </c:pt>
                <c:pt idx="16">
                  <c:v>6.707237355955828</c:v>
                </c:pt>
                <c:pt idx="17">
                  <c:v>6.818897874334603</c:v>
                </c:pt>
                <c:pt idx="18">
                  <c:v>7.03711803511133</c:v>
                </c:pt>
                <c:pt idx="19">
                  <c:v>8.240888717991854</c:v>
                </c:pt>
                <c:pt idx="20">
                  <c:v>14.186815827735789</c:v>
                </c:pt>
                <c:pt idx="21">
                  <c:v>15.076927698537627</c:v>
                </c:pt>
                <c:pt idx="22">
                  <c:v>15.905378450150803</c:v>
                </c:pt>
                <c:pt idx="23">
                  <c:v>18.686148928755962</c:v>
                </c:pt>
                <c:pt idx="24">
                  <c:v>21.060471515603034</c:v>
                </c:pt>
                <c:pt idx="25">
                  <c:v>21.137903894449718</c:v>
                </c:pt>
              </c:numCache>
            </c:numRef>
          </c:val>
        </c:ser>
        <c:ser>
          <c:idx val="1"/>
          <c:order val="1"/>
          <c:tx>
            <c:v>hexanal</c:v>
          </c:tx>
          <c:spPr bwMode="auto">
            <a:prstGeom prst="rect">
              <a:avLst/>
            </a:prstGeom>
            <a:solidFill>
              <a:srgbClr val="5191C1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val>
            <c:numRef>
              <c:f xml:space="preserve">'C6 screening 22.04.'!$G$76:$G$101</c:f>
              <c:numCache>
                <c:formatCode>General</c:formatCode>
                <c:ptCount val="26"/>
                <c:pt idx="0">
                  <c:v>9.855721250943512</c:v>
                </c:pt>
                <c:pt idx="1">
                  <c:v>14.075464615761236</c:v>
                </c:pt>
                <c:pt idx="2">
                  <c:v>11.369546502376629</c:v>
                </c:pt>
                <c:pt idx="3">
                  <c:v>14.487235561720965</c:v>
                </c:pt>
                <c:pt idx="4">
                  <c:v>8.153960709112793</c:v>
                </c:pt>
                <c:pt idx="5">
                  <c:v>11.693029233562495</c:v>
                </c:pt>
                <c:pt idx="6">
                  <c:v>13.493090434321386</c:v>
                </c:pt>
                <c:pt idx="7">
                  <c:v>11.135061914767743</c:v>
                </c:pt>
                <c:pt idx="8">
                  <c:v>5.596699239070565</c:v>
                </c:pt>
                <c:pt idx="9">
                  <c:v>12.360692792590628</c:v>
                </c:pt>
                <c:pt idx="10">
                  <c:v>10.241102429670129</c:v>
                </c:pt>
                <c:pt idx="11">
                  <c:v>9.538835961565923</c:v>
                </c:pt>
                <c:pt idx="12">
                  <c:v>2.657385911585304</c:v>
                </c:pt>
                <c:pt idx="13">
                  <c:v>7.513029641567555</c:v>
                </c:pt>
                <c:pt idx="14">
                  <c:v>7.396846120891899</c:v>
                </c:pt>
                <c:pt idx="15">
                  <c:v>7.950492666109059</c:v>
                </c:pt>
                <c:pt idx="16">
                  <c:v>7.847577469960628</c:v>
                </c:pt>
                <c:pt idx="17">
                  <c:v>5.755184724290581</c:v>
                </c:pt>
                <c:pt idx="18">
                  <c:v>5.906289397988535</c:v>
                </c:pt>
                <c:pt idx="19">
                  <c:v>5.967551357636834</c:v>
                </c:pt>
                <c:pt idx="20">
                  <c:v>0.41724229380444317</c:v>
                </c:pt>
                <c:pt idx="21">
                  <c:v>2.323939696852241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</c:ser>
        <c:ser>
          <c:idx val="2"/>
          <c:order val="2"/>
          <c:tx>
            <c:v xml:space="preserve">oxime 11.5 min</c:v>
          </c:tx>
          <c:spPr bwMode="auto">
            <a:prstGeom prst="rect">
              <a:avLst/>
            </a:prstGeom>
            <a:solidFill>
              <a:srgbClr val="3B5A70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val>
            <c:numRef>
              <c:f xml:space="preserve">'C6 screening 22.04.'!$J$76:$J$101</c:f>
              <c:numCache>
                <c:formatCode>General</c:formatCode>
                <c:ptCount val="26"/>
                <c:pt idx="0">
                  <c:v>3.169801391879388</c:v>
                </c:pt>
                <c:pt idx="1">
                  <c:v>3.4983270258773795</c:v>
                </c:pt>
                <c:pt idx="2">
                  <c:v>3.49398562513978</c:v>
                </c:pt>
                <c:pt idx="3">
                  <c:v>3.421918372895627</c:v>
                </c:pt>
                <c:pt idx="4">
                  <c:v>3.1029832877997867</c:v>
                </c:pt>
                <c:pt idx="5">
                  <c:v>3.523704486552621</c:v>
                </c:pt>
                <c:pt idx="6">
                  <c:v>2.1078026811438497</c:v>
                </c:pt>
                <c:pt idx="7">
                  <c:v>3.698926051474103</c:v>
                </c:pt>
                <c:pt idx="8">
                  <c:v>5.609642294890741</c:v>
                </c:pt>
                <c:pt idx="9">
                  <c:v>2.5846200397303942</c:v>
                </c:pt>
                <c:pt idx="10">
                  <c:v>4.02580721549573</c:v>
                </c:pt>
                <c:pt idx="11">
                  <c:v>2.34575090884374</c:v>
                </c:pt>
                <c:pt idx="12">
                  <c:v>8.62627117529173</c:v>
                </c:pt>
                <c:pt idx="13">
                  <c:v>2.8159640760052094</c:v>
                </c:pt>
                <c:pt idx="14">
                  <c:v>1.913373706898442</c:v>
                </c:pt>
                <c:pt idx="15">
                  <c:v>1.7965637155373908</c:v>
                </c:pt>
                <c:pt idx="16">
                  <c:v>2.0669672026907913</c:v>
                </c:pt>
                <c:pt idx="17">
                  <c:v>3.688901362498191</c:v>
                </c:pt>
                <c:pt idx="18">
                  <c:v>2.2392945004538736</c:v>
                </c:pt>
                <c:pt idx="19">
                  <c:v>1.5595890140635071</c:v>
                </c:pt>
                <c:pt idx="20">
                  <c:v>0.1314260405109697</c:v>
                </c:pt>
                <c:pt idx="21">
                  <c:v>0.7666650587404675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</c:ser>
        <c:ser>
          <c:idx val="3"/>
          <c:order val="3"/>
          <c:tx>
            <c:v xml:space="preserve">oxime 12.7 min</c:v>
          </c:tx>
          <c:spPr bwMode="auto">
            <a:prstGeom prst="rect">
              <a:avLst/>
            </a:prstGeom>
            <a:solidFill>
              <a:srgbClr val="3B5A70">
                <a:lumMod val="75000"/>
              </a:srgbClr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val>
            <c:numRef>
              <c:f xml:space="preserve">'C6 screening 22.04.'!$M$76:$M$101</c:f>
              <c:numCache>
                <c:formatCode>General</c:formatCode>
                <c:ptCount val="26"/>
                <c:pt idx="0">
                  <c:v>2.14232355252585</c:v>
                </c:pt>
                <c:pt idx="1">
                  <c:v>2.4075974180787467</c:v>
                </c:pt>
                <c:pt idx="2">
                  <c:v>2.3695573470847426</c:v>
                </c:pt>
                <c:pt idx="3">
                  <c:v>2.3685772059797436</c:v>
                </c:pt>
                <c:pt idx="4">
                  <c:v>2.1326545929765386</c:v>
                </c:pt>
                <c:pt idx="5">
                  <c:v>2.413120645656915</c:v>
                </c:pt>
                <c:pt idx="6">
                  <c:v>1.4793375658946215</c:v>
                </c:pt>
                <c:pt idx="7">
                  <c:v>2.621334404718805</c:v>
                </c:pt>
                <c:pt idx="8">
                  <c:v>4.060287508057467</c:v>
                </c:pt>
                <c:pt idx="9">
                  <c:v>1.90718240337663</c:v>
                </c:pt>
                <c:pt idx="10">
                  <c:v>2.942661745357575</c:v>
                </c:pt>
                <c:pt idx="11">
                  <c:v>1.7489425955196074</c:v>
                </c:pt>
                <c:pt idx="12">
                  <c:v>1.0438635219737038</c:v>
                </c:pt>
                <c:pt idx="13">
                  <c:v>2.1150120530865615</c:v>
                </c:pt>
                <c:pt idx="14">
                  <c:v>1.4276549903310405</c:v>
                </c:pt>
                <c:pt idx="15">
                  <c:v>1.3875486759264983</c:v>
                </c:pt>
                <c:pt idx="16">
                  <c:v>1.579404674654964</c:v>
                </c:pt>
                <c:pt idx="17">
                  <c:v>2.8327269997969076</c:v>
                </c:pt>
                <c:pt idx="18">
                  <c:v>1.7261212019532182</c:v>
                </c:pt>
                <c:pt idx="19">
                  <c:v>1.2043550053422105</c:v>
                </c:pt>
                <c:pt idx="20">
                  <c:v>0.12933889040962834</c:v>
                </c:pt>
                <c:pt idx="21">
                  <c:v>0.6202173970631087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</c:ser>
        <c:ser>
          <c:idx val="4"/>
          <c:order val="4"/>
          <c:tx>
            <c:v>hexanol</c:v>
          </c:tx>
          <c:spPr bwMode="auto">
            <a:prstGeom prst="rect">
              <a:avLst/>
            </a:prstGeom>
            <a:solidFill>
              <a:srgbClr val="A5A5A5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val>
            <c:numRef>
              <c:f xml:space="preserve">'C6 screening 22.04.'!$P$76:$P$101</c:f>
              <c:numCache>
                <c:formatCode>General</c:formatCode>
                <c:ptCount val="26"/>
                <c:pt idx="0">
                  <c:v>0.4130247974465996</c:v>
                </c:pt>
                <c:pt idx="1">
                  <c:v>0.28775881823389804</c:v>
                </c:pt>
                <c:pt idx="2">
                  <c:v>0.3261212046812342</c:v>
                </c:pt>
                <c:pt idx="3">
                  <c:v>0.4518373025615844</c:v>
                </c:pt>
                <c:pt idx="4">
                  <c:v>0.4332903674605123</c:v>
                </c:pt>
                <c:pt idx="5">
                  <c:v>0.4339348555528276</c:v>
                </c:pt>
                <c:pt idx="6">
                  <c:v>0.3061523037891808</c:v>
                </c:pt>
                <c:pt idx="7">
                  <c:v>0.43703453637777234</c:v>
                </c:pt>
                <c:pt idx="8">
                  <c:v>0.5121327440870775</c:v>
                </c:pt>
                <c:pt idx="9">
                  <c:v>0.31707791144938213</c:v>
                </c:pt>
                <c:pt idx="10">
                  <c:v>0.13673377526802521</c:v>
                </c:pt>
                <c:pt idx="11">
                  <c:v>0.2651608151239872</c:v>
                </c:pt>
                <c:pt idx="12">
                  <c:v>0.06742573041983796</c:v>
                </c:pt>
                <c:pt idx="13">
                  <c:v>0.2051211228414764</c:v>
                </c:pt>
                <c:pt idx="14">
                  <c:v>0.21928963090269254</c:v>
                </c:pt>
                <c:pt idx="15">
                  <c:v>0.1423602586136345</c:v>
                </c:pt>
                <c:pt idx="16">
                  <c:v>0.22302356985023325</c:v>
                </c:pt>
                <c:pt idx="17">
                  <c:v>0.18324944758163517</c:v>
                </c:pt>
                <c:pt idx="18">
                  <c:v>0.13848310009002374</c:v>
                </c:pt>
                <c:pt idx="19">
                  <c:v>0.2417751043456911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986315872"/>
        <c:axId val="986306720"/>
      </c:barChart>
      <c:catAx>
        <c:axId val="986315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rgbClr val="0F0F0F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06720"/>
        <c:crosses val="autoZero"/>
        <c:auto val="1"/>
        <c:lblAlgn val="ctr"/>
        <c:lblOffset val="100"/>
        <c:noMultiLvlLbl val="0"/>
      </c:catAx>
      <c:valAx>
        <c:axId val="986306720"/>
        <c:scaling>
          <c:orientation val="minMax"/>
        </c:scaling>
        <c:delete val="0"/>
        <c:axPos val="l"/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concentration [mM]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rgbClr val="0F0F0F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15872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522127" y="1568363"/>
      <a:ext cx="6498144" cy="3544975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lrMapOvr accent1="accent1" accent2="accent2" accent3="accent3" accent4="accent4" accent5="accent5" accent6="accent6" bg1="lt1" bg2="lt2" folHlink="folHlink" hlink="hlink" tx1="dk1" tx2="dk2"/>
  <c:chart>
    <c:autoTitleDeleted val="0"/>
    <c:plotArea>
      <c:layout/>
      <c:barChart>
        <c:barDir val="col"/>
        <c:grouping val="stacked"/>
        <c:varyColors val="0"/>
        <c:ser>
          <c:idx val="4"/>
          <c:order val="0"/>
          <c:tx>
            <c:v>3-PPA</c:v>
          </c:tx>
          <c:spPr bwMode="auto">
            <a:prstGeom prst="rect">
              <a:avLst/>
            </a:prstGeom>
            <a:solidFill>
              <a:srgbClr val="F70146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'3PPA screening 28.04.'!$B$76:$B$101</c:f>
              <c:strCache>
                <c:ptCount val="26"/>
                <c:pt idx="0">
                  <c:v>MmM985L</c:v>
                </c:pt>
                <c:pt idx="1">
                  <c:v>MmF1</c:v>
                </c:pt>
                <c:pt idx="2">
                  <c:v>NcM18</c:v>
                </c:pt>
                <c:pt idx="3">
                  <c:v>MmI303W</c:v>
                </c:pt>
                <c:pt idx="4">
                  <c:v>Mm</c:v>
                </c:pt>
                <c:pt idx="5">
                  <c:v>MmV1</c:v>
                </c:pt>
                <c:pt idx="6">
                  <c:v>MmV3</c:v>
                </c:pt>
                <c:pt idx="7">
                  <c:v>MmV2</c:v>
                </c:pt>
                <c:pt idx="8">
                  <c:v>Tt</c:v>
                </c:pt>
                <c:pt idx="9">
                  <c:v>NiQ283P</c:v>
                </c:pt>
                <c:pt idx="10">
                  <c:v>NcM6</c:v>
                </c:pt>
                <c:pt idx="11">
                  <c:v>MmM150</c:v>
                </c:pt>
                <c:pt idx="12">
                  <c:v>NcM22</c:v>
                </c:pt>
                <c:pt idx="13">
                  <c:v>Tv</c:v>
                </c:pt>
                <c:pt idx="14">
                  <c:v>Sr</c:v>
                </c:pt>
                <c:pt idx="15">
                  <c:v>Pc2</c:v>
                </c:pt>
                <c:pt idx="16">
                  <c:v>Ni</c:v>
                </c:pt>
                <c:pt idx="17">
                  <c:v>Nc</c:v>
                </c:pt>
                <c:pt idx="18">
                  <c:v>NcM33</c:v>
                </c:pt>
                <c:pt idx="19">
                  <c:v>NcM29</c:v>
                </c:pt>
                <c:pt idx="20">
                  <c:v>Pc4</c:v>
                </c:pt>
                <c:pt idx="21">
                  <c:v>Ds3</c:v>
                </c:pt>
                <c:pt idx="22">
                  <c:v>Tv2</c:v>
                </c:pt>
                <c:pt idx="23">
                  <c:v>EVC</c:v>
                </c:pt>
                <c:pt idx="24">
                  <c:v xml:space="preserve">neg. control</c:v>
                </c:pt>
                <c:pt idx="25">
                  <c:v>Kn</c:v>
                </c:pt>
              </c:strCache>
            </c:strRef>
          </c:cat>
          <c:val>
            <c:numRef>
              <c:f xml:space="preserve">'3PPA screening 28.04.'!$D$76:$D$101</c:f>
              <c:numCache>
                <c:formatCode>General</c:formatCode>
                <c:ptCount val="26"/>
                <c:pt idx="0">
                  <c:v>0.13588716212905344</c:v>
                </c:pt>
                <c:pt idx="1">
                  <c:v>0.16696130056049543</c:v>
                </c:pt>
                <c:pt idx="2">
                  <c:v>0.18272452798896346</c:v>
                </c:pt>
                <c:pt idx="3">
                  <c:v>0.5715809589862082</c:v>
                </c:pt>
                <c:pt idx="4">
                  <c:v>0.5793947252366181</c:v>
                </c:pt>
                <c:pt idx="5">
                  <c:v>0.8789186621987854</c:v>
                </c:pt>
                <c:pt idx="6">
                  <c:v>0.8851493209599662</c:v>
                </c:pt>
                <c:pt idx="7">
                  <c:v>0.9228498950248962</c:v>
                </c:pt>
                <c:pt idx="8">
                  <c:v>1.005126252822266</c:v>
                </c:pt>
                <c:pt idx="9">
                  <c:v>1.0539198872224378</c:v>
                </c:pt>
                <c:pt idx="10">
                  <c:v>1.1142815142046203</c:v>
                </c:pt>
                <c:pt idx="11">
                  <c:v>1.2315558554245933</c:v>
                </c:pt>
                <c:pt idx="12">
                  <c:v>1.263331084315551</c:v>
                </c:pt>
                <c:pt idx="13">
                  <c:v>1.555470955631528</c:v>
                </c:pt>
                <c:pt idx="14">
                  <c:v>2.680913377635214</c:v>
                </c:pt>
                <c:pt idx="15">
                  <c:v>3.4676160285863977</c:v>
                </c:pt>
                <c:pt idx="16">
                  <c:v>3.7884666850106106</c:v>
                </c:pt>
                <c:pt idx="17">
                  <c:v>3.793996253312275</c:v>
                </c:pt>
                <c:pt idx="18">
                  <c:v>4.527302950233885</c:v>
                </c:pt>
                <c:pt idx="19">
                  <c:v>6.744150983222831</c:v>
                </c:pt>
                <c:pt idx="20">
                  <c:v>7.565772462222155</c:v>
                </c:pt>
                <c:pt idx="21">
                  <c:v>8.056829789559783</c:v>
                </c:pt>
                <c:pt idx="22">
                  <c:v>8.460951899917452</c:v>
                </c:pt>
                <c:pt idx="23">
                  <c:v>8.633996856400843</c:v>
                </c:pt>
                <c:pt idx="24">
                  <c:v>8.987979690992496</c:v>
                </c:pt>
                <c:pt idx="25">
                  <c:v>10.874896815315434</c:v>
                </c:pt>
              </c:numCache>
            </c:numRef>
          </c:val>
        </c:ser>
        <c:ser>
          <c:idx val="0"/>
          <c:order val="1"/>
          <c:tx>
            <c:v>3-phenylpropanal</c:v>
          </c:tx>
          <c:spPr bwMode="auto">
            <a:prstGeom prst="rect">
              <a:avLst/>
            </a:prstGeom>
            <a:solidFill>
              <a:srgbClr val="5191C1"/>
            </a:solidFill>
            <a:ln>
              <a:solidFill>
                <a:srgbClr val="0F0F0F"/>
              </a:solidFill>
              <a:miter/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'3PPA screening 28.04.'!$B$76:$B$101</c:f>
              <c:strCache>
                <c:ptCount val="26"/>
                <c:pt idx="0">
                  <c:v>MmM985L</c:v>
                </c:pt>
                <c:pt idx="1">
                  <c:v>MmF1</c:v>
                </c:pt>
                <c:pt idx="2">
                  <c:v>NcM18</c:v>
                </c:pt>
                <c:pt idx="3">
                  <c:v>MmI303W</c:v>
                </c:pt>
                <c:pt idx="4">
                  <c:v>Mm</c:v>
                </c:pt>
                <c:pt idx="5">
                  <c:v>MmV1</c:v>
                </c:pt>
                <c:pt idx="6">
                  <c:v>MmV3</c:v>
                </c:pt>
                <c:pt idx="7">
                  <c:v>MmV2</c:v>
                </c:pt>
                <c:pt idx="8">
                  <c:v>Tt</c:v>
                </c:pt>
                <c:pt idx="9">
                  <c:v>NiQ283P</c:v>
                </c:pt>
                <c:pt idx="10">
                  <c:v>NcM6</c:v>
                </c:pt>
                <c:pt idx="11">
                  <c:v>MmM150</c:v>
                </c:pt>
                <c:pt idx="12">
                  <c:v>NcM22</c:v>
                </c:pt>
                <c:pt idx="13">
                  <c:v>Tv</c:v>
                </c:pt>
                <c:pt idx="14">
                  <c:v>Sr</c:v>
                </c:pt>
                <c:pt idx="15">
                  <c:v>Pc2</c:v>
                </c:pt>
                <c:pt idx="16">
                  <c:v>Ni</c:v>
                </c:pt>
                <c:pt idx="17">
                  <c:v>Nc</c:v>
                </c:pt>
                <c:pt idx="18">
                  <c:v>NcM33</c:v>
                </c:pt>
                <c:pt idx="19">
                  <c:v>NcM29</c:v>
                </c:pt>
                <c:pt idx="20">
                  <c:v>Pc4</c:v>
                </c:pt>
                <c:pt idx="21">
                  <c:v>Ds3</c:v>
                </c:pt>
                <c:pt idx="22">
                  <c:v>Tv2</c:v>
                </c:pt>
                <c:pt idx="23">
                  <c:v>EVC</c:v>
                </c:pt>
                <c:pt idx="24">
                  <c:v xml:space="preserve">neg. control</c:v>
                </c:pt>
                <c:pt idx="25">
                  <c:v>Kn</c:v>
                </c:pt>
              </c:strCache>
            </c:strRef>
          </c:cat>
          <c:val>
            <c:numRef>
              <c:f xml:space="preserve">'3PPA screening 28.04.'!$G$76:$G$101</c:f>
              <c:numCache>
                <c:formatCode>General</c:formatCode>
                <c:ptCount val="26"/>
                <c:pt idx="0">
                  <c:v>7.511600081519417</c:v>
                </c:pt>
                <c:pt idx="1">
                  <c:v>4.700896056169508</c:v>
                </c:pt>
                <c:pt idx="2">
                  <c:v>7.135328805937769</c:v>
                </c:pt>
                <c:pt idx="3">
                  <c:v>6.023897022569045</c:v>
                </c:pt>
                <c:pt idx="4">
                  <c:v>10.284391003937914</c:v>
                </c:pt>
                <c:pt idx="5">
                  <c:v>5.119899284075445</c:v>
                </c:pt>
                <c:pt idx="6">
                  <c:v>5.073262288723367</c:v>
                </c:pt>
                <c:pt idx="7">
                  <c:v>3.6515176417221635</c:v>
                </c:pt>
                <c:pt idx="8">
                  <c:v>2.859576230515873</c:v>
                </c:pt>
                <c:pt idx="9">
                  <c:v>3.9928867734746336</c:v>
                </c:pt>
                <c:pt idx="10">
                  <c:v>3.4639112227255096</c:v>
                </c:pt>
                <c:pt idx="11">
                  <c:v>6.171756151757598</c:v>
                </c:pt>
                <c:pt idx="12">
                  <c:v>3.7860969949576297</c:v>
                </c:pt>
                <c:pt idx="13">
                  <c:v>1.8948268041101566</c:v>
                </c:pt>
                <c:pt idx="14">
                  <c:v>4.772232119965025</c:v>
                </c:pt>
                <c:pt idx="15">
                  <c:v>3.5994043823260644</c:v>
                </c:pt>
                <c:pt idx="16">
                  <c:v>3.84047176075366</c:v>
                </c:pt>
                <c:pt idx="17">
                  <c:v>0.28161671411009065</c:v>
                </c:pt>
                <c:pt idx="18">
                  <c:v>1.0281833660944968</c:v>
                </c:pt>
                <c:pt idx="19">
                  <c:v>0.7972796181735706</c:v>
                </c:pt>
                <c:pt idx="20">
                  <c:v>0.12170060021957649</c:v>
                </c:pt>
                <c:pt idx="21">
                  <c:v>0</c:v>
                </c:pt>
                <c:pt idx="22">
                  <c:v>0</c:v>
                </c:pt>
                <c:pt idx="25">
                  <c:v>0</c:v>
                </c:pt>
              </c:numCache>
            </c:numRef>
          </c:val>
        </c:ser>
        <c:ser>
          <c:idx val="1"/>
          <c:order val="2"/>
          <c:tx>
            <c:v xml:space="preserve">oxime 9.6 min</c:v>
          </c:tx>
          <c:spPr bwMode="auto">
            <a:prstGeom prst="rect">
              <a:avLst/>
            </a:prstGeom>
            <a:solidFill>
              <a:srgbClr val="3B5A70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'3PPA screening 28.04.'!$B$76:$B$101</c:f>
              <c:strCache>
                <c:ptCount val="26"/>
                <c:pt idx="0">
                  <c:v>MmM985L</c:v>
                </c:pt>
                <c:pt idx="1">
                  <c:v>MmF1</c:v>
                </c:pt>
                <c:pt idx="2">
                  <c:v>NcM18</c:v>
                </c:pt>
                <c:pt idx="3">
                  <c:v>MmI303W</c:v>
                </c:pt>
                <c:pt idx="4">
                  <c:v>Mm</c:v>
                </c:pt>
                <c:pt idx="5">
                  <c:v>MmV1</c:v>
                </c:pt>
                <c:pt idx="6">
                  <c:v>MmV3</c:v>
                </c:pt>
                <c:pt idx="7">
                  <c:v>MmV2</c:v>
                </c:pt>
                <c:pt idx="8">
                  <c:v>Tt</c:v>
                </c:pt>
                <c:pt idx="9">
                  <c:v>NiQ283P</c:v>
                </c:pt>
                <c:pt idx="10">
                  <c:v>NcM6</c:v>
                </c:pt>
                <c:pt idx="11">
                  <c:v>MmM150</c:v>
                </c:pt>
                <c:pt idx="12">
                  <c:v>NcM22</c:v>
                </c:pt>
                <c:pt idx="13">
                  <c:v>Tv</c:v>
                </c:pt>
                <c:pt idx="14">
                  <c:v>Sr</c:v>
                </c:pt>
                <c:pt idx="15">
                  <c:v>Pc2</c:v>
                </c:pt>
                <c:pt idx="16">
                  <c:v>Ni</c:v>
                </c:pt>
                <c:pt idx="17">
                  <c:v>Nc</c:v>
                </c:pt>
                <c:pt idx="18">
                  <c:v>NcM33</c:v>
                </c:pt>
                <c:pt idx="19">
                  <c:v>NcM29</c:v>
                </c:pt>
                <c:pt idx="20">
                  <c:v>Pc4</c:v>
                </c:pt>
                <c:pt idx="21">
                  <c:v>Ds3</c:v>
                </c:pt>
                <c:pt idx="22">
                  <c:v>Tv2</c:v>
                </c:pt>
                <c:pt idx="23">
                  <c:v>EVC</c:v>
                </c:pt>
                <c:pt idx="24">
                  <c:v xml:space="preserve">neg. control</c:v>
                </c:pt>
                <c:pt idx="25">
                  <c:v>Kn</c:v>
                </c:pt>
              </c:strCache>
            </c:strRef>
          </c:cat>
          <c:val>
            <c:numRef>
              <c:f xml:space="preserve">'3PPA screening 28.04.'!$J$76:$J$101</c:f>
              <c:numCache>
                <c:formatCode>General</c:formatCode>
                <c:ptCount val="26"/>
                <c:pt idx="0">
                  <c:v>1.9189678281157627</c:v>
                </c:pt>
                <c:pt idx="1">
                  <c:v>1.7960521862350005</c:v>
                </c:pt>
                <c:pt idx="2">
                  <c:v>2.048612082620684</c:v>
                </c:pt>
                <c:pt idx="3">
                  <c:v>1.9718219602781701</c:v>
                </c:pt>
                <c:pt idx="4">
                  <c:v>1.1707109043237316</c:v>
                </c:pt>
                <c:pt idx="5">
                  <c:v>1.7475303599875447</c:v>
                </c:pt>
                <c:pt idx="6">
                  <c:v>1.5971045755468407</c:v>
                </c:pt>
                <c:pt idx="7">
                  <c:v>2.99503138665379</c:v>
                </c:pt>
                <c:pt idx="8">
                  <c:v>3.132907022397119</c:v>
                </c:pt>
                <c:pt idx="9">
                  <c:v>2.888497276513938</c:v>
                </c:pt>
                <c:pt idx="10">
                  <c:v>2.9342031039166754</c:v>
                </c:pt>
                <c:pt idx="11">
                  <c:v>2.1184705154992756</c:v>
                </c:pt>
                <c:pt idx="12">
                  <c:v>2.526492501951794</c:v>
                </c:pt>
                <c:pt idx="13">
                  <c:v>1.9003795280494242</c:v>
                </c:pt>
                <c:pt idx="14">
                  <c:v>2.342572577406122</c:v>
                </c:pt>
                <c:pt idx="15">
                  <c:v>0.984083288581215</c:v>
                </c:pt>
                <c:pt idx="16">
                  <c:v>2.76027455988736</c:v>
                </c:pt>
                <c:pt idx="17">
                  <c:v>2.365777490963081</c:v>
                </c:pt>
                <c:pt idx="18">
                  <c:v>1.4726861650518295</c:v>
                </c:pt>
                <c:pt idx="19">
                  <c:v>1.822966636731636</c:v>
                </c:pt>
                <c:pt idx="20">
                  <c:v>0.4173229057136797</c:v>
                </c:pt>
                <c:pt idx="21">
                  <c:v>0</c:v>
                </c:pt>
                <c:pt idx="22">
                  <c:v>0</c:v>
                </c:pt>
                <c:pt idx="25">
                  <c:v>0</c:v>
                </c:pt>
              </c:numCache>
            </c:numRef>
          </c:val>
        </c:ser>
        <c:ser>
          <c:idx val="3"/>
          <c:order val="4"/>
          <c:tx>
            <c:v>alcohol</c:v>
          </c:tx>
          <c:spPr bwMode="auto">
            <a:prstGeom prst="rect">
              <a:avLst/>
            </a:prstGeom>
            <a:solidFill>
              <a:srgbClr val="A5A5A5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'3PPA screening 28.04.'!$B$76:$B$101</c:f>
              <c:strCache>
                <c:ptCount val="26"/>
                <c:pt idx="0">
                  <c:v>MmM985L</c:v>
                </c:pt>
                <c:pt idx="1">
                  <c:v>MmF1</c:v>
                </c:pt>
                <c:pt idx="2">
                  <c:v>NcM18</c:v>
                </c:pt>
                <c:pt idx="3">
                  <c:v>MmI303W</c:v>
                </c:pt>
                <c:pt idx="4">
                  <c:v>Mm</c:v>
                </c:pt>
                <c:pt idx="5">
                  <c:v>MmV1</c:v>
                </c:pt>
                <c:pt idx="6">
                  <c:v>MmV3</c:v>
                </c:pt>
                <c:pt idx="7">
                  <c:v>MmV2</c:v>
                </c:pt>
                <c:pt idx="8">
                  <c:v>Tt</c:v>
                </c:pt>
                <c:pt idx="9">
                  <c:v>NiQ283P</c:v>
                </c:pt>
                <c:pt idx="10">
                  <c:v>NcM6</c:v>
                </c:pt>
                <c:pt idx="11">
                  <c:v>MmM150</c:v>
                </c:pt>
                <c:pt idx="12">
                  <c:v>NcM22</c:v>
                </c:pt>
                <c:pt idx="13">
                  <c:v>Tv</c:v>
                </c:pt>
                <c:pt idx="14">
                  <c:v>Sr</c:v>
                </c:pt>
                <c:pt idx="15">
                  <c:v>Pc2</c:v>
                </c:pt>
                <c:pt idx="16">
                  <c:v>Ni</c:v>
                </c:pt>
                <c:pt idx="17">
                  <c:v>Nc</c:v>
                </c:pt>
                <c:pt idx="18">
                  <c:v>NcM33</c:v>
                </c:pt>
                <c:pt idx="19">
                  <c:v>NcM29</c:v>
                </c:pt>
                <c:pt idx="20">
                  <c:v>Pc4</c:v>
                </c:pt>
                <c:pt idx="21">
                  <c:v>Ds3</c:v>
                </c:pt>
                <c:pt idx="22">
                  <c:v>Tv2</c:v>
                </c:pt>
                <c:pt idx="23">
                  <c:v>EVC</c:v>
                </c:pt>
                <c:pt idx="24">
                  <c:v xml:space="preserve">neg. control</c:v>
                </c:pt>
                <c:pt idx="25">
                  <c:v>Kn</c:v>
                </c:pt>
              </c:strCache>
            </c:strRef>
          </c:cat>
          <c:val>
            <c:numRef>
              <c:f xml:space="preserve">'3PPA screening 28.04.'!$P$76:$P$101</c:f>
              <c:numCache>
                <c:formatCode>General</c:formatCode>
                <c:ptCount val="26"/>
                <c:pt idx="0">
                  <c:v>2.8674886525303167</c:v>
                </c:pt>
                <c:pt idx="1">
                  <c:v>2.453850397282414</c:v>
                </c:pt>
                <c:pt idx="2">
                  <c:v>2.657911291337211</c:v>
                </c:pt>
                <c:pt idx="3">
                  <c:v>2.5587503750229854</c:v>
                </c:pt>
                <c:pt idx="4">
                  <c:v>2.742206780415574</c:v>
                </c:pt>
                <c:pt idx="5">
                  <c:v>2.370329149205919</c:v>
                </c:pt>
                <c:pt idx="6">
                  <c:v>1.8914804455756964</c:v>
                </c:pt>
                <c:pt idx="7">
                  <c:v>3.2633000087102113</c:v>
                </c:pt>
                <c:pt idx="8">
                  <c:v>3.4948561363438406</c:v>
                </c:pt>
                <c:pt idx="9">
                  <c:v>2.480252015446108</c:v>
                </c:pt>
                <c:pt idx="10">
                  <c:v>2.896425909975128</c:v>
                </c:pt>
                <c:pt idx="11">
                  <c:v>2.539597588239279</c:v>
                </c:pt>
                <c:pt idx="12">
                  <c:v>2.567305738093625</c:v>
                </c:pt>
                <c:pt idx="13">
                  <c:v>2.229059200402605</c:v>
                </c:pt>
                <c:pt idx="14">
                  <c:v>2.715447075788516</c:v>
                </c:pt>
                <c:pt idx="15">
                  <c:v>0.8605979076136925</c:v>
                </c:pt>
                <c:pt idx="16">
                  <c:v>2.4743774618444356</c:v>
                </c:pt>
                <c:pt idx="17">
                  <c:v>1.7263541959023296</c:v>
                </c:pt>
                <c:pt idx="18">
                  <c:v>1.06937199376736</c:v>
                </c:pt>
                <c:pt idx="19">
                  <c:v>1.1536384488081528</c:v>
                </c:pt>
                <c:pt idx="20">
                  <c:v>0.14627348127788475</c:v>
                </c:pt>
                <c:pt idx="21">
                  <c:v>0</c:v>
                </c:pt>
                <c:pt idx="22">
                  <c:v>0</c:v>
                </c:pt>
                <c:pt idx="25">
                  <c:v>0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986315872"/>
        <c:axId val="986306720"/>
      </c:barChart>
      <c:catAx>
        <c:axId val="986315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rgbClr val="0F0F0F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06720"/>
        <c:crosses val="autoZero"/>
        <c:auto val="1"/>
        <c:lblAlgn val="ctr"/>
        <c:lblOffset val="100"/>
        <c:noMultiLvlLbl val="0"/>
      </c:catAx>
      <c:valAx>
        <c:axId val="986306720"/>
        <c:scaling>
          <c:orientation val="minMax"/>
        </c:scaling>
        <c:delete val="0"/>
        <c:axPos val="l"/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concentration [mM]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rgbClr val="0F0F0F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6315872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434286" y="1561504"/>
      <a:ext cx="6538765" cy="3795281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lrMapOvr accent1="accent1" accent2="accent2" accent3="accent3" accent4="accent4" accent5="accent5" accent6="accent6" bg1="lt1" bg2="lt2" folHlink="folHlink" hlink="hlink" tx1="dk1" tx2="dk2"/>
  <c:chart>
    <c:autoTitleDeleted val="0"/>
    <c:plotArea>
      <c:layout>
        <c:manualLayout>
          <c:layoutTarget val="inner"/>
          <c:xMode val="edge"/>
          <c:yMode val="edge"/>
          <c:x val="0.08955460453320653"/>
          <c:y val="0.089526280375931883"/>
          <c:w val="0.85583827715757477"/>
          <c:h val="0.70350409268321956"/>
        </c:manualLayout>
      </c:layout>
      <c:barChart>
        <c:barDir val="col"/>
        <c:grouping val="stacked"/>
        <c:varyColors val="0"/>
        <c:ser>
          <c:idx val="0"/>
          <c:order val="0"/>
          <c:tx>
            <c:v xml:space="preserve">hexanoic acid</c:v>
          </c:tx>
          <c:spPr bwMode="auto">
            <a:prstGeom prst="rect">
              <a:avLst/>
            </a:prstGeom>
            <a:solidFill>
              <a:srgbClr val="F70146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('NH2OH ratios Nc 12.05.'!$B$14,'NH2OH ratios Nc 12.05.'!$B$17,'NH2OH ratios Nc 12.05.'!$B$20,'NH2OH ratios Nc 12.05.'!$B$23,'NH2OH ratios Nc 12.05.'!$B$26,'NH2OH ratios Nc 12.05.'!$B$29,'NH2OH ratios Nc 12.05.'!$B$32,'NH2OH ratios Nc 12.05.'!$B$35,'NH2OH ratios Nc 12.05.'!$B$38,'NH2OH ratios Nc 12.05.'!$B$41)</c:f>
              <c:strCache>
                <c:ptCount val="10"/>
                <c:pt idx="0">
                  <c:v xml:space="preserve">neg. control</c:v>
                </c:pt>
                <c:pt idx="1">
                  <c:v>EVC</c:v>
                </c:pt>
                <c:pt idx="2">
                  <c:v>1:0.5</c:v>
                </c:pt>
                <c:pt idx="3">
                  <c:v>1:0.8</c:v>
                </c:pt>
                <c:pt idx="4">
                  <c:v>1:1</c:v>
                </c:pt>
                <c:pt idx="5">
                  <c:v>1:1.2</c:v>
                </c:pt>
                <c:pt idx="6">
                  <c:v>1:1.5</c:v>
                </c:pt>
                <c:pt idx="7">
                  <c:v>1:2</c:v>
                </c:pt>
                <c:pt idx="8">
                  <c:v>1:3</c:v>
                </c:pt>
                <c:pt idx="9">
                  <c:v xml:space="preserve">no NH2OH</c:v>
                </c:pt>
              </c:strCache>
            </c:strRef>
          </c:cat>
          <c:val>
            <c:numRef>
              <c:f xml:space="preserve">('NH2OH ratios Nc 12.05.'!$F$14,'NH2OH ratios Nc 12.05.'!$F$17,'NH2OH ratios Nc 12.05.'!$F$20,'NH2OH ratios Nc 12.05.'!$F$23,'NH2OH ratios Nc 12.05.'!$F$26,'NH2OH ratios Nc 12.05.'!$F$29,'NH2OH ratios Nc 12.05.'!$F$32,'NH2OH ratios Nc 12.05.'!$F$35,'NH2OH ratios Nc 12.05.'!$F$38,'NH2OH ratios Nc 12.05.'!$F$41)</c:f>
              <c:numCache>
                <c:formatCode>0.00</c:formatCode>
                <c:ptCount val="10"/>
                <c:pt idx="0">
                  <c:v>15.990699462875957</c:v>
                </c:pt>
                <c:pt idx="1">
                  <c:v>18.991660758702732</c:v>
                </c:pt>
                <c:pt idx="2">
                  <c:v>0.4423643070859519</c:v>
                </c:pt>
                <c:pt idx="3">
                  <c:v>0.2512707129210175</c:v>
                </c:pt>
                <c:pt idx="4">
                  <c:v>0.785588973936867</c:v>
                </c:pt>
                <c:pt idx="5">
                  <c:v>0.17822424628399083</c:v>
                </c:pt>
                <c:pt idx="6">
                  <c:v>0.3208024416914</c:v>
                </c:pt>
                <c:pt idx="7">
                  <c:v>0.22016678482594534</c:v>
                </c:pt>
                <c:pt idx="8">
                  <c:v>0.14865839151175786</c:v>
                </c:pt>
                <c:pt idx="9">
                  <c:v>0.12813472561012243</c:v>
                </c:pt>
              </c:numCache>
            </c:numRef>
          </c:val>
        </c:ser>
        <c:ser>
          <c:idx val="1"/>
          <c:order val="1"/>
          <c:tx>
            <c:v>hexanal</c:v>
          </c:tx>
          <c:spPr bwMode="auto">
            <a:prstGeom prst="rect">
              <a:avLst/>
            </a:prstGeom>
            <a:solidFill>
              <a:srgbClr val="5191C1"/>
            </a:solidFill>
            <a:ln>
              <a:solidFill>
                <a:srgbClr val="0F0F0F"/>
              </a:solidFill>
              <a:miter/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('NH2OH ratios Nc 12.05.'!$B$14,'NH2OH ratios Nc 12.05.'!$B$17,'NH2OH ratios Nc 12.05.'!$B$20,'NH2OH ratios Nc 12.05.'!$B$23,'NH2OH ratios Nc 12.05.'!$B$26,'NH2OH ratios Nc 12.05.'!$B$29,'NH2OH ratios Nc 12.05.'!$B$32,'NH2OH ratios Nc 12.05.'!$B$35,'NH2OH ratios Nc 12.05.'!$B$38,'NH2OH ratios Nc 12.05.'!$B$41)</c:f>
              <c:strCache>
                <c:ptCount val="10"/>
                <c:pt idx="0">
                  <c:v xml:space="preserve">neg. control</c:v>
                </c:pt>
                <c:pt idx="1">
                  <c:v>EVC</c:v>
                </c:pt>
                <c:pt idx="2">
                  <c:v>1:0.5</c:v>
                </c:pt>
                <c:pt idx="3">
                  <c:v>1:0.8</c:v>
                </c:pt>
                <c:pt idx="4">
                  <c:v>1:1</c:v>
                </c:pt>
                <c:pt idx="5">
                  <c:v>1:1.2</c:v>
                </c:pt>
                <c:pt idx="6">
                  <c:v>1:1.5</c:v>
                </c:pt>
                <c:pt idx="7">
                  <c:v>1:2</c:v>
                </c:pt>
                <c:pt idx="8">
                  <c:v>1:3</c:v>
                </c:pt>
                <c:pt idx="9">
                  <c:v xml:space="preserve">no NH2OH</c:v>
                </c:pt>
              </c:strCache>
            </c:strRef>
          </c:cat>
          <c:val>
            <c:numRef>
              <c:f xml:space="preserve">('NH2OH ratios Nc 12.05.'!$K$14,'NH2OH ratios Nc 12.05.'!$K$17,'NH2OH ratios Nc 12.05.'!$K$20,'NH2OH ratios Nc 12.05.'!$K$23,'NH2OH ratios Nc 12.05.'!$K$26,'NH2OH ratios Nc 12.05.'!$K$29,'NH2OH ratios Nc 12.05.'!$K$32,'NH2OH ratios Nc 12.05.'!$K$35,'NH2OH ratios Nc 12.05.'!$K$38,'NH2OH ratios Nc 12.05.'!$K$41)</c:f>
              <c:numCache>
                <c:formatCode>General</c:formatCode>
                <c:ptCount val="10"/>
                <c:pt idx="2" formatCode="0.00">
                  <c:v>9.57999959199494</c:v>
                </c:pt>
                <c:pt idx="3" formatCode="0.00">
                  <c:v>5.78091352332769</c:v>
                </c:pt>
                <c:pt idx="4" formatCode="0.00">
                  <c:v>6.631685672902344</c:v>
                </c:pt>
                <c:pt idx="5" formatCode="0.00">
                  <c:v>7.141169750504908</c:v>
                </c:pt>
                <c:pt idx="6" formatCode="0.00">
                  <c:v>6.378367571757889</c:v>
                </c:pt>
                <c:pt idx="7" formatCode="0.00">
                  <c:v>6.038993043513739</c:v>
                </c:pt>
                <c:pt idx="8" formatCode="0.00">
                  <c:v>0.880515718394908</c:v>
                </c:pt>
                <c:pt idx="9" formatCode="0.00">
                  <c:v>4.866019298639303</c:v>
                </c:pt>
              </c:numCache>
            </c:numRef>
          </c:val>
        </c:ser>
        <c:ser>
          <c:idx val="2"/>
          <c:order val="2"/>
          <c:tx>
            <c:v xml:space="preserve">oxime 11.4 min</c:v>
          </c:tx>
          <c:spPr bwMode="auto">
            <a:prstGeom prst="rect">
              <a:avLst/>
            </a:prstGeom>
            <a:solidFill>
              <a:srgbClr val="3B5A70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('NH2OH ratios Nc 12.05.'!$B$14,'NH2OH ratios Nc 12.05.'!$B$17,'NH2OH ratios Nc 12.05.'!$B$20,'NH2OH ratios Nc 12.05.'!$B$23,'NH2OH ratios Nc 12.05.'!$B$26,'NH2OH ratios Nc 12.05.'!$B$29,'NH2OH ratios Nc 12.05.'!$B$32,'NH2OH ratios Nc 12.05.'!$B$35,'NH2OH ratios Nc 12.05.'!$B$38,'NH2OH ratios Nc 12.05.'!$B$41)</c:f>
              <c:strCache>
                <c:ptCount val="10"/>
                <c:pt idx="0">
                  <c:v xml:space="preserve">neg. control</c:v>
                </c:pt>
                <c:pt idx="1">
                  <c:v>EVC</c:v>
                </c:pt>
                <c:pt idx="2">
                  <c:v>1:0.5</c:v>
                </c:pt>
                <c:pt idx="3">
                  <c:v>1:0.8</c:v>
                </c:pt>
                <c:pt idx="4">
                  <c:v>1:1</c:v>
                </c:pt>
                <c:pt idx="5">
                  <c:v>1:1.2</c:v>
                </c:pt>
                <c:pt idx="6">
                  <c:v>1:1.5</c:v>
                </c:pt>
                <c:pt idx="7">
                  <c:v>1:2</c:v>
                </c:pt>
                <c:pt idx="8">
                  <c:v>1:3</c:v>
                </c:pt>
                <c:pt idx="9">
                  <c:v xml:space="preserve">no NH2OH</c:v>
                </c:pt>
              </c:strCache>
            </c:strRef>
          </c:cat>
          <c:val>
            <c:numRef>
              <c:f xml:space="preserve">('NH2OH ratios Nc 12.05.'!$P$14,'NH2OH ratios Nc 12.05.'!$P$17,'NH2OH ratios Nc 12.05.'!$P$20,'NH2OH ratios Nc 12.05.'!$P$23,'NH2OH ratios Nc 12.05.'!$P$26,'NH2OH ratios Nc 12.05.'!$P$29,'NH2OH ratios Nc 12.05.'!$P$32,'NH2OH ratios Nc 12.05.'!$P$35,'NH2OH ratios Nc 12.05.'!$P$38,'NH2OH ratios Nc 12.05.'!$P$41)</c:f>
              <c:numCache>
                <c:formatCode>General</c:formatCode>
                <c:ptCount val="10"/>
                <c:pt idx="2" formatCode="0.00">
                  <c:v>1.6040730232374572</c:v>
                </c:pt>
                <c:pt idx="3" formatCode="0.00">
                  <c:v>1.9857084595920835</c:v>
                </c:pt>
                <c:pt idx="4" formatCode="0.00">
                  <c:v>2.633791884650298</c:v>
                </c:pt>
                <c:pt idx="5" formatCode="0.00">
                  <c:v>3.424615303656863</c:v>
                </c:pt>
                <c:pt idx="6" formatCode="0.00">
                  <c:v>3.8451084692396407</c:v>
                </c:pt>
                <c:pt idx="7" formatCode="0.00">
                  <c:v>7.916649491091358</c:v>
                </c:pt>
                <c:pt idx="8" formatCode="0.00">
                  <c:v>12.286734170332005</c:v>
                </c:pt>
              </c:numCache>
            </c:numRef>
          </c:val>
        </c:ser>
        <c:ser>
          <c:idx val="3"/>
          <c:order val="3"/>
          <c:tx>
            <c:v xml:space="preserve">oxime 12.7 min</c:v>
          </c:tx>
          <c:spPr bwMode="auto">
            <a:prstGeom prst="rect">
              <a:avLst/>
            </a:prstGeom>
            <a:solidFill>
              <a:srgbClr val="3B5A70">
                <a:lumMod val="75000"/>
              </a:srgbClr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('NH2OH ratios Nc 12.05.'!$B$14,'NH2OH ratios Nc 12.05.'!$B$17,'NH2OH ratios Nc 12.05.'!$B$20,'NH2OH ratios Nc 12.05.'!$B$23,'NH2OH ratios Nc 12.05.'!$B$26,'NH2OH ratios Nc 12.05.'!$B$29,'NH2OH ratios Nc 12.05.'!$B$32,'NH2OH ratios Nc 12.05.'!$B$35,'NH2OH ratios Nc 12.05.'!$B$38,'NH2OH ratios Nc 12.05.'!$B$41)</c:f>
              <c:strCache>
                <c:ptCount val="10"/>
                <c:pt idx="0">
                  <c:v xml:space="preserve">neg. control</c:v>
                </c:pt>
                <c:pt idx="1">
                  <c:v>EVC</c:v>
                </c:pt>
                <c:pt idx="2">
                  <c:v>1:0.5</c:v>
                </c:pt>
                <c:pt idx="3">
                  <c:v>1:0.8</c:v>
                </c:pt>
                <c:pt idx="4">
                  <c:v>1:1</c:v>
                </c:pt>
                <c:pt idx="5">
                  <c:v>1:1.2</c:v>
                </c:pt>
                <c:pt idx="6">
                  <c:v>1:1.5</c:v>
                </c:pt>
                <c:pt idx="7">
                  <c:v>1:2</c:v>
                </c:pt>
                <c:pt idx="8">
                  <c:v>1:3</c:v>
                </c:pt>
                <c:pt idx="9">
                  <c:v xml:space="preserve">no NH2OH</c:v>
                </c:pt>
              </c:strCache>
            </c:strRef>
          </c:cat>
          <c:val>
            <c:numRef>
              <c:f xml:space="preserve">('NH2OH ratios Nc 12.05.'!$U$14,'NH2OH ratios Nc 12.05.'!$U$17,'NH2OH ratios Nc 12.05.'!$U$20,'NH2OH ratios Nc 12.05.'!$U$23,'NH2OH ratios Nc 12.05.'!$U$26,'NH2OH ratios Nc 12.05.'!$U$29,'NH2OH ratios Nc 12.05.'!$U$32,'NH2OH ratios Nc 12.05.'!$U$35,'NH2OH ratios Nc 12.05.'!$U$38,'NH2OH ratios Nc 12.05.'!$U$41)</c:f>
              <c:numCache>
                <c:formatCode>General</c:formatCode>
                <c:ptCount val="10"/>
                <c:pt idx="2" formatCode="0.00">
                  <c:v>1.1884740704112178</c:v>
                </c:pt>
                <c:pt idx="3" formatCode="0.00">
                  <c:v>1.4458449964238094</c:v>
                </c:pt>
                <c:pt idx="4" formatCode="0.00">
                  <c:v>1.9641365486670963</c:v>
                </c:pt>
                <c:pt idx="5" formatCode="0.00">
                  <c:v>2.4952847265759517</c:v>
                </c:pt>
                <c:pt idx="6" formatCode="0.00">
                  <c:v>2.856210650866674</c:v>
                </c:pt>
                <c:pt idx="7" formatCode="0.00">
                  <c:v>3.479814391297053</c:v>
                </c:pt>
                <c:pt idx="8" formatCode="0.00">
                  <c:v>3.4318183825022737</c:v>
                </c:pt>
              </c:numCache>
            </c:numRef>
          </c:val>
        </c:ser>
        <c:ser>
          <c:idx val="4"/>
          <c:order val="4"/>
          <c:tx>
            <c:v>hexanol</c:v>
          </c:tx>
          <c:spPr bwMode="auto">
            <a:prstGeom prst="rect">
              <a:avLst/>
            </a:prstGeom>
            <a:solidFill>
              <a:srgbClr val="A5A5A5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('NH2OH ratios Nc 12.05.'!$B$14,'NH2OH ratios Nc 12.05.'!$B$17,'NH2OH ratios Nc 12.05.'!$B$20,'NH2OH ratios Nc 12.05.'!$B$23,'NH2OH ratios Nc 12.05.'!$B$26,'NH2OH ratios Nc 12.05.'!$B$29,'NH2OH ratios Nc 12.05.'!$B$32,'NH2OH ratios Nc 12.05.'!$B$35,'NH2OH ratios Nc 12.05.'!$B$38,'NH2OH ratios Nc 12.05.'!$B$41)</c:f>
              <c:strCache>
                <c:ptCount val="10"/>
                <c:pt idx="0">
                  <c:v xml:space="preserve">neg. control</c:v>
                </c:pt>
                <c:pt idx="1">
                  <c:v>EVC</c:v>
                </c:pt>
                <c:pt idx="2">
                  <c:v>1:0.5</c:v>
                </c:pt>
                <c:pt idx="3">
                  <c:v>1:0.8</c:v>
                </c:pt>
                <c:pt idx="4">
                  <c:v>1:1</c:v>
                </c:pt>
                <c:pt idx="5">
                  <c:v>1:1.2</c:v>
                </c:pt>
                <c:pt idx="6">
                  <c:v>1:1.5</c:v>
                </c:pt>
                <c:pt idx="7">
                  <c:v>1:2</c:v>
                </c:pt>
                <c:pt idx="8">
                  <c:v>1:3</c:v>
                </c:pt>
                <c:pt idx="9">
                  <c:v xml:space="preserve">no NH2OH</c:v>
                </c:pt>
              </c:strCache>
            </c:strRef>
          </c:cat>
          <c:val>
            <c:numRef>
              <c:f xml:space="preserve">('NH2OH ratios Nc 12.05.'!$Z$14,'NH2OH ratios Nc 12.05.'!$Z$17,'NH2OH ratios Nc 12.05.'!$Z$20,'NH2OH ratios Nc 12.05.'!$Z$23,'NH2OH ratios Nc 12.05.'!$Z$26,'NH2OH ratios Nc 12.05.'!$Z$29,'NH2OH ratios Nc 12.05.'!$Z$32,'NH2OH ratios Nc 12.05.'!$Z$35,'NH2OH ratios Nc 12.05.'!$Z$38,'NH2OH ratios Nc 12.05.'!$Z$41)</c:f>
              <c:numCache>
                <c:formatCode>General</c:formatCode>
                <c:ptCount val="10"/>
                <c:pt idx="2" formatCode="0.00">
                  <c:v>0.8373741713724527</c:v>
                </c:pt>
                <c:pt idx="3" formatCode="0.00">
                  <c:v>0.6999072482745451</c:v>
                </c:pt>
                <c:pt idx="4" formatCode="0.00">
                  <c:v>0.45294213929126775</c:v>
                </c:pt>
                <c:pt idx="5" formatCode="0.00">
                  <c:v>0.47821357448781954</c:v>
                </c:pt>
                <c:pt idx="6" formatCode="0.00">
                  <c:v>0.3225748151785471</c:v>
                </c:pt>
                <c:pt idx="7" formatCode="0.00">
                  <c:v>0.19944348964727063</c:v>
                </c:pt>
                <c:pt idx="8" formatCode="0.00">
                  <c:v>0.07743746078511608</c:v>
                </c:pt>
                <c:pt idx="9" formatCode="0.00">
                  <c:v>5.272673022887852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1167533599"/>
        <c:axId val="1167534015"/>
      </c:barChart>
      <c:catAx>
        <c:axId val="1167533599"/>
        <c:scaling>
          <c:orientation val="minMax"/>
        </c:scaling>
        <c:delete val="0"/>
        <c:axPos val="b"/>
        <c:title>
          <c:tx>
            <c:rich>
              <a:bodyPr rot="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ratio acid:hydroxylamine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rgbClr val="0F0F0F"/>
            </a:solidFill>
            <a:round/>
          </a:ln>
        </c:spPr>
        <c:txPr>
          <a:bodyPr rot="1320000" spcFirstLastPara="true" vertOverflow="ellipsis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67534015"/>
        <c:crosses val="autoZero"/>
        <c:auto val="1"/>
        <c:lblAlgn val="ctr"/>
        <c:lblOffset val="100"/>
        <c:noMultiLvlLbl val="0"/>
      </c:catAx>
      <c:valAx>
        <c:axId val="1167534015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concentration [mM]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0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rgbClr val="0F0F0F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67533599"/>
        <c:crosses val="autoZero"/>
        <c:crossBetween val="between"/>
      </c:valAx>
      <c:spPr bwMode="auto">
        <a:prstGeom prst="rect">
          <a:avLst/>
        </a:prstGeom>
        <a:noFill/>
        <a:ln>
          <a:noFill/>
          <a:miter/>
        </a:ln>
      </c:spPr>
    </c:plotArea>
    <c:legend>
      <c:legendPos val="t"/>
      <c:layout>
        <c:manualLayout>
          <c:xMode val="edge"/>
          <c:yMode val="edge"/>
          <c:x val="0.097537697075303451"/>
          <c:y val="0.10377578913903632"/>
          <c:w val="0.80867669775141859"/>
          <c:h val="0.066492855838728743"/>
        </c:manualLayout>
      </c:layout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720724" y="1244222"/>
      <a:ext cx="6769557" cy="3916135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overview!$D$2</c:f>
              <c:strCache>
                <c:ptCount val="1"/>
                <c:pt idx="0">
                  <c:v>OxdBr1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7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overview!$A$3:$A$12</c:f>
              <c:strCache>
                <c:ptCount val="10"/>
                <c:pt idx="0">
                  <c:v xml:space="preserve">PAOx </c:v>
                </c:pt>
                <c:pt idx="1">
                  <c:v>3-PPO</c:v>
                </c:pt>
                <c:pt idx="2">
                  <c:v xml:space="preserve">benzaldehyde oxime</c:v>
                </c:pt>
                <c:pt idx="3">
                  <c:v xml:space="preserve">vanillin oxime </c:v>
                </c:pt>
                <c:pt idx="4">
                  <c:v xml:space="preserve">piperonal oxime </c:v>
                </c:pt>
                <c:pt idx="5">
                  <c:v xml:space="preserve">cinnamaldehyde oxime </c:v>
                </c:pt>
                <c:pt idx="6">
                  <c:v xml:space="preserve">butanal oxime (C4)</c:v>
                </c:pt>
                <c:pt idx="7">
                  <c:v xml:space="preserve">pentanal oxime (C5)</c:v>
                </c:pt>
                <c:pt idx="8">
                  <c:v xml:space="preserve">hexanal oxime (C6)</c:v>
                </c:pt>
                <c:pt idx="9">
                  <c:v xml:space="preserve">dodecanal oxime (C12)</c:v>
                </c:pt>
              </c:strCache>
            </c:strRef>
          </c:cat>
          <c:val>
            <c:numRef>
              <c:f>overview!$D$3:$D$12</c:f>
              <c:numCache>
                <c:formatCode>0</c:formatCode>
                <c:ptCount val="10"/>
                <c:pt idx="0">
                  <c:v>93</c:v>
                </c:pt>
                <c:pt idx="1">
                  <c:v>76</c:v>
                </c:pt>
                <c:pt idx="2">
                  <c:v>0</c:v>
                </c:pt>
                <c:pt idx="3">
                  <c:v>25</c:v>
                </c:pt>
                <c:pt idx="4">
                  <c:v>2</c:v>
                </c:pt>
                <c:pt idx="5">
                  <c:v>32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overview!$H$2</c:f>
              <c:strCache>
                <c:ptCount val="1"/>
                <c:pt idx="0">
                  <c:v>OxdCp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overview!$A$3:$A$12</c:f>
              <c:strCache>
                <c:ptCount val="10"/>
                <c:pt idx="0">
                  <c:v xml:space="preserve">PAOx </c:v>
                </c:pt>
                <c:pt idx="1">
                  <c:v>3-PPO</c:v>
                </c:pt>
                <c:pt idx="2">
                  <c:v xml:space="preserve">benzaldehyde oxime</c:v>
                </c:pt>
                <c:pt idx="3">
                  <c:v xml:space="preserve">vanillin oxime </c:v>
                </c:pt>
                <c:pt idx="4">
                  <c:v xml:space="preserve">piperonal oxime </c:v>
                </c:pt>
                <c:pt idx="5">
                  <c:v xml:space="preserve">cinnamaldehyde oxime </c:v>
                </c:pt>
                <c:pt idx="6">
                  <c:v xml:space="preserve">butanal oxime (C4)</c:v>
                </c:pt>
                <c:pt idx="7">
                  <c:v xml:space="preserve">pentanal oxime (C5)</c:v>
                </c:pt>
                <c:pt idx="8">
                  <c:v xml:space="preserve">hexanal oxime (C6)</c:v>
                </c:pt>
                <c:pt idx="9">
                  <c:v xml:space="preserve">dodecanal oxime (C12)</c:v>
                </c:pt>
              </c:strCache>
            </c:strRef>
          </c:cat>
          <c:val>
            <c:numRef>
              <c:f>overview!$H$3:$H$12</c:f>
              <c:numCache>
                <c:formatCode>0</c:formatCode>
                <c:ptCount val="10"/>
                <c:pt idx="0">
                  <c:v>89</c:v>
                </c:pt>
                <c:pt idx="1">
                  <c:v>64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93</c:v>
                </c:pt>
                <c:pt idx="7">
                  <c:v>100</c:v>
                </c:pt>
                <c:pt idx="8">
                  <c:v>100</c:v>
                </c:pt>
                <c:pt idx="9">
                  <c:v>0</c:v>
                </c:pt>
              </c:numCache>
            </c:numRef>
          </c:val>
        </c:ser>
        <c:ser>
          <c:idx val="2"/>
          <c:order val="2"/>
          <c:tx>
            <c:strRef>
              <c:f>overview!$J$2</c:f>
              <c:strCache>
                <c:ptCount val="1"/>
                <c:pt idx="0">
                  <c:v>OxdNh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overview!$A$3:$A$12</c:f>
              <c:strCache>
                <c:ptCount val="10"/>
                <c:pt idx="0">
                  <c:v xml:space="preserve">PAOx </c:v>
                </c:pt>
                <c:pt idx="1">
                  <c:v>3-PPO</c:v>
                </c:pt>
                <c:pt idx="2">
                  <c:v xml:space="preserve">benzaldehyde oxime</c:v>
                </c:pt>
                <c:pt idx="3">
                  <c:v xml:space="preserve">vanillin oxime </c:v>
                </c:pt>
                <c:pt idx="4">
                  <c:v xml:space="preserve">piperonal oxime </c:v>
                </c:pt>
                <c:pt idx="5">
                  <c:v xml:space="preserve">cinnamaldehyde oxime </c:v>
                </c:pt>
                <c:pt idx="6">
                  <c:v xml:space="preserve">butanal oxime (C4)</c:v>
                </c:pt>
                <c:pt idx="7">
                  <c:v xml:space="preserve">pentanal oxime (C5)</c:v>
                </c:pt>
                <c:pt idx="8">
                  <c:v xml:space="preserve">hexanal oxime (C6)</c:v>
                </c:pt>
                <c:pt idx="9">
                  <c:v xml:space="preserve">dodecanal oxime (C12)</c:v>
                </c:pt>
              </c:strCache>
            </c:strRef>
          </c:cat>
          <c:val>
            <c:numRef>
              <c:f>overview!$J$3:$J$12</c:f>
              <c:numCache>
                <c:formatCode>0</c:formatCode>
                <c:ptCount val="10"/>
                <c:pt idx="0">
                  <c:v>100</c:v>
                </c:pt>
                <c:pt idx="1">
                  <c:v>46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85</c:v>
                </c:pt>
                <c:pt idx="7">
                  <c:v>100</c:v>
                </c:pt>
                <c:pt idx="8">
                  <c:v>100</c:v>
                </c:pt>
                <c:pt idx="9">
                  <c:v>0</c:v>
                </c:pt>
              </c:numCache>
            </c:numRef>
          </c:val>
        </c:ser>
        <c:ser>
          <c:idx val="3"/>
          <c:order val="3"/>
          <c:tx>
            <c:strRef>
              <c:f>overview!$N$2</c:f>
              <c:strCache>
                <c:ptCount val="1"/>
                <c:pt idx="0">
                  <c:v>OxdRG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overview!$A$3:$A$12</c:f>
              <c:strCache>
                <c:ptCount val="10"/>
                <c:pt idx="0">
                  <c:v xml:space="preserve">PAOx </c:v>
                </c:pt>
                <c:pt idx="1">
                  <c:v>3-PPO</c:v>
                </c:pt>
                <c:pt idx="2">
                  <c:v xml:space="preserve">benzaldehyde oxime</c:v>
                </c:pt>
                <c:pt idx="3">
                  <c:v xml:space="preserve">vanillin oxime </c:v>
                </c:pt>
                <c:pt idx="4">
                  <c:v xml:space="preserve">piperonal oxime </c:v>
                </c:pt>
                <c:pt idx="5">
                  <c:v xml:space="preserve">cinnamaldehyde oxime </c:v>
                </c:pt>
                <c:pt idx="6">
                  <c:v xml:space="preserve">butanal oxime (C4)</c:v>
                </c:pt>
                <c:pt idx="7">
                  <c:v xml:space="preserve">pentanal oxime (C5)</c:v>
                </c:pt>
                <c:pt idx="8">
                  <c:v xml:space="preserve">hexanal oxime (C6)</c:v>
                </c:pt>
                <c:pt idx="9">
                  <c:v xml:space="preserve">dodecanal oxime (C12)</c:v>
                </c:pt>
              </c:strCache>
            </c:strRef>
          </c:cat>
          <c:val>
            <c:numRef>
              <c:f>overview!$N$3:$N$12</c:f>
              <c:numCache>
                <c:formatCode>0</c:formatCode>
                <c:ptCount val="10"/>
                <c:pt idx="0">
                  <c:v>100</c:v>
                </c:pt>
                <c:pt idx="1">
                  <c:v>77</c:v>
                </c:pt>
                <c:pt idx="2">
                  <c:v>100</c:v>
                </c:pt>
                <c:pt idx="3">
                  <c:v>4</c:v>
                </c:pt>
                <c:pt idx="4">
                  <c:v>6</c:v>
                </c:pt>
                <c:pt idx="5">
                  <c:v>3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0</c:v>
                </c:pt>
              </c:numCache>
            </c:numRef>
          </c:val>
        </c:ser>
        <c:ser>
          <c:idx val="4"/>
          <c:order val="4"/>
          <c:tx>
            <c:strRef>
              <c:f>overview!$P$2</c:f>
              <c:strCache>
                <c:ptCount val="1"/>
                <c:pt idx="0">
                  <c:v>OxdRE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overview!$A$3:$A$12</c:f>
              <c:strCache>
                <c:ptCount val="10"/>
                <c:pt idx="0">
                  <c:v xml:space="preserve">PAOx </c:v>
                </c:pt>
                <c:pt idx="1">
                  <c:v>3-PPO</c:v>
                </c:pt>
                <c:pt idx="2">
                  <c:v xml:space="preserve">benzaldehyde oxime</c:v>
                </c:pt>
                <c:pt idx="3">
                  <c:v xml:space="preserve">vanillin oxime </c:v>
                </c:pt>
                <c:pt idx="4">
                  <c:v xml:space="preserve">piperonal oxime </c:v>
                </c:pt>
                <c:pt idx="5">
                  <c:v xml:space="preserve">cinnamaldehyde oxime </c:v>
                </c:pt>
                <c:pt idx="6">
                  <c:v xml:space="preserve">butanal oxime (C4)</c:v>
                </c:pt>
                <c:pt idx="7">
                  <c:v xml:space="preserve">pentanal oxime (C5)</c:v>
                </c:pt>
                <c:pt idx="8">
                  <c:v xml:space="preserve">hexanal oxime (C6)</c:v>
                </c:pt>
                <c:pt idx="9">
                  <c:v xml:space="preserve">dodecanal oxime (C12)</c:v>
                </c:pt>
              </c:strCache>
            </c:strRef>
          </c:cat>
          <c:val>
            <c:numRef>
              <c:f>overview!$P$3:$P$12</c:f>
              <c:numCache>
                <c:formatCode>0</c:formatCode>
                <c:ptCount val="10"/>
                <c:pt idx="0">
                  <c:v>100</c:v>
                </c:pt>
                <c:pt idx="1">
                  <c:v>77</c:v>
                </c:pt>
                <c:pt idx="2">
                  <c:v>100</c:v>
                </c:pt>
                <c:pt idx="3">
                  <c:v>2</c:v>
                </c:pt>
                <c:pt idx="4">
                  <c:v>6</c:v>
                </c:pt>
                <c:pt idx="5">
                  <c:v>2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0</c:v>
                </c:pt>
              </c:numCache>
            </c:numRef>
          </c:val>
        </c:ser>
        <c:ser>
          <c:idx val="5"/>
          <c:order val="5"/>
          <c:tx>
            <c:strRef>
              <c:f>overview!$R$2</c:f>
              <c:strCache>
                <c:ptCount val="1"/>
                <c:pt idx="0">
                  <c:v>OxdFG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overview!$A$3:$A$12</c:f>
              <c:strCache>
                <c:ptCount val="10"/>
                <c:pt idx="0">
                  <c:v xml:space="preserve">PAOx </c:v>
                </c:pt>
                <c:pt idx="1">
                  <c:v>3-PPO</c:v>
                </c:pt>
                <c:pt idx="2">
                  <c:v xml:space="preserve">benzaldehyde oxime</c:v>
                </c:pt>
                <c:pt idx="3">
                  <c:v xml:space="preserve">vanillin oxime </c:v>
                </c:pt>
                <c:pt idx="4">
                  <c:v xml:space="preserve">piperonal oxime </c:v>
                </c:pt>
                <c:pt idx="5">
                  <c:v xml:space="preserve">cinnamaldehyde oxime </c:v>
                </c:pt>
                <c:pt idx="6">
                  <c:v xml:space="preserve">butanal oxime (C4)</c:v>
                </c:pt>
                <c:pt idx="7">
                  <c:v xml:space="preserve">pentanal oxime (C5)</c:v>
                </c:pt>
                <c:pt idx="8">
                  <c:v xml:space="preserve">hexanal oxime (C6)</c:v>
                </c:pt>
                <c:pt idx="9">
                  <c:v xml:space="preserve">dodecanal oxime (C12)</c:v>
                </c:pt>
              </c:strCache>
            </c:strRef>
          </c:cat>
          <c:val>
            <c:numRef>
              <c:f>overview!$R$3:$R$12</c:f>
              <c:numCache>
                <c:formatCode>0</c:formatCode>
                <c:ptCount val="10"/>
                <c:pt idx="0">
                  <c:v>100</c:v>
                </c:pt>
                <c:pt idx="1">
                  <c:v>80</c:v>
                </c:pt>
                <c:pt idx="2">
                  <c:v>100</c:v>
                </c:pt>
                <c:pt idx="3">
                  <c:v>3</c:v>
                </c:pt>
                <c:pt idx="4">
                  <c:v>10</c:v>
                </c:pt>
                <c:pt idx="5">
                  <c:v>2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0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219"/>
        <c:overlap val="-27"/>
        <c:axId val="306537296"/>
        <c:axId val="303385776"/>
      </c:barChart>
      <c:catAx>
        <c:axId val="30653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1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3385776"/>
        <c:crosses val="autoZero"/>
        <c:auto val="1"/>
        <c:lblAlgn val="ctr"/>
        <c:lblOffset val="100"/>
        <c:noMultiLvlLbl val="0"/>
      </c:catAx>
      <c:valAx>
        <c:axId val="303385776"/>
        <c:scaling>
          <c:orientation val="minMax"/>
          <c:max val="110"/>
          <c:min val="0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1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conversion [%]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1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0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chemeClr val="tx1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1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6537296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1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57648" y="1433410"/>
      <a:ext cx="9028704" cy="3245612"/>
    </a:xfrm>
    <a:prstGeom prst="rect">
      <a:avLst/>
    </a:prstGeom>
    <a:noFill/>
    <a:ln>
      <a:noFill/>
    </a:ln>
  </c:spPr>
  <c:txPr>
    <a:bodyPr/>
    <a:lstStyle/>
    <a:p>
      <a:pPr>
        <a:defRPr sz="1100"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PAOx!$B$2</c:f>
              <c:strCache>
                <c:ptCount val="1"/>
                <c:pt idx="0">
                  <c:v xml:space="preserve">10 mM E/Z-PAOx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2">
                  <a:lumMod val="40000"/>
                  <a:lumOff val="60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accent2">
                    <a:lumMod val="40000"/>
                    <a:lumOff val="60000"/>
                  </a:schemeClr>
                </a:solidFill>
              </a:ln>
            </c:spPr>
          </c:marker>
          <c:xVal>
            <c:numRef>
              <c:f>PAOx!$C$11:$C$17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PAOx!$J$3:$J$9</c:f>
              <c:numCache>
                <c:formatCode>General</c:formatCode>
                <c:ptCount val="7"/>
                <c:pt idx="0">
                  <c:v>1.5280734812086108</c:v>
                </c:pt>
                <c:pt idx="1">
                  <c:v>15.09861313912838</c:v>
                </c:pt>
                <c:pt idx="2">
                  <c:v>15.933516713218498</c:v>
                </c:pt>
                <c:pt idx="3">
                  <c:v>16.43165968894086</c:v>
                </c:pt>
                <c:pt idx="4">
                  <c:v>16.289859375094668</c:v>
                </c:pt>
                <c:pt idx="5">
                  <c:v>17.305157862210617</c:v>
                </c:pt>
                <c:pt idx="6">
                  <c:v>13.013183963550219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PAOx!$B$10</c:f>
              <c:strCache>
                <c:ptCount val="1"/>
                <c:pt idx="0">
                  <c:v xml:space="preserve">30 mM E/Z-PAOx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2"/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</a:ln>
            </c:spPr>
          </c:marker>
          <c:xVal>
            <c:numRef>
              <c:f>'C6'!$C$11:$C$17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PAOx!$J$11:$J$17</c:f>
              <c:numCache>
                <c:formatCode>General</c:formatCode>
                <c:ptCount val="7"/>
                <c:pt idx="0">
                  <c:v>3.885609728020164</c:v>
                </c:pt>
                <c:pt idx="1">
                  <c:v>52.8558246338966</c:v>
                </c:pt>
                <c:pt idx="2">
                  <c:v>52.21614187301953</c:v>
                </c:pt>
                <c:pt idx="3">
                  <c:v>52.55082430066223</c:v>
                </c:pt>
                <c:pt idx="4">
                  <c:v>43.9032045029052</c:v>
                </c:pt>
                <c:pt idx="5">
                  <c:v>53.42171112821041</c:v>
                </c:pt>
                <c:pt idx="6">
                  <c:v>39.735399790365285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PAOx!$B$18</c:f>
              <c:strCache>
                <c:ptCount val="1"/>
                <c:pt idx="0">
                  <c:v xml:space="preserve">50 mM E/Z-PAOx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2">
                  <a:lumMod val="75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75000"/>
                  </a:schemeClr>
                </a:solidFill>
                <a:miter/>
              </a:ln>
            </c:spPr>
          </c:marker>
          <c:xVal>
            <c:numRef>
              <c:f>'C6'!$C$19:$C$25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PAOx!$J$19:$J$25</c:f>
              <c:numCache>
                <c:formatCode>General</c:formatCode>
                <c:ptCount val="7"/>
                <c:pt idx="0">
                  <c:v>6.1622609043375</c:v>
                </c:pt>
                <c:pt idx="1">
                  <c:v>85.45215663227285</c:v>
                </c:pt>
                <c:pt idx="2">
                  <c:v>80.7475658743767</c:v>
                </c:pt>
                <c:pt idx="3">
                  <c:v>78.3216620518755</c:v>
                </c:pt>
                <c:pt idx="4">
                  <c:v>79.50892159298148</c:v>
                </c:pt>
                <c:pt idx="5">
                  <c:v>67.95704305993978</c:v>
                </c:pt>
                <c:pt idx="6">
                  <c:v>73.09003992753667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PAOx!$B$26</c:f>
              <c:strCache>
                <c:ptCount val="1"/>
                <c:pt idx="0">
                  <c:v xml:space="preserve">100 mM E/Z-PAOx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2">
                  <a:lumMod val="50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</c:spPr>
          </c:marker>
          <c:xVal>
            <c:numRef>
              <c:f>'C6'!$C$27:$C$33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PAOx!$J$27:$J$33</c:f>
              <c:numCache>
                <c:formatCode>General</c:formatCode>
                <c:ptCount val="7"/>
                <c:pt idx="0">
                  <c:v>6.5731631212549</c:v>
                </c:pt>
                <c:pt idx="1">
                  <c:v>110.47616162472963</c:v>
                </c:pt>
                <c:pt idx="2">
                  <c:v>89.27127701470472</c:v>
                </c:pt>
                <c:pt idx="3">
                  <c:v>89.66798344733988</c:v>
                </c:pt>
                <c:pt idx="4">
                  <c:v>90.22138879968979</c:v>
                </c:pt>
                <c:pt idx="5">
                  <c:v>96.86911765596884</c:v>
                </c:pt>
                <c:pt idx="6">
                  <c:v>97.27132548515895</c:v>
                </c:pt>
              </c:numCache>
            </c:numRef>
          </c:yVal>
          <c:smooth val="1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axId val="975004079"/>
        <c:axId val="872064991"/>
      </c:scatterChart>
      <c:valAx>
        <c:axId val="975004079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0" spcFirstLastPara="true" vertOverflow="ellipsis" vert="horz" wrap="square" anchor="ctr" anchorCtr="true"/>
              <a:lstStyle/>
              <a:p>
                <a:pPr>
                  <a:defRPr sz="1000" b="0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time [h]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0" spcFirstLastPara="true" vertOverflow="ellipsis" vert="horz" wrap="square" anchor="ctr" anchorCtr="true"/>
            <a:lstStyle/>
            <a:p>
              <a:pPr>
                <a:defRPr sz="1000" b="0" i="0" u="none" strike="noStrike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900" b="0" i="0" u="none" strike="noStrike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2064991"/>
        <c:crosses val="autoZero"/>
        <c:crossBetween val="midCat"/>
      </c:valAx>
      <c:valAx>
        <c:axId val="872064991"/>
        <c:scaling>
          <c:orientation val="minMax"/>
          <c:min val="0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000" b="0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Phenylacetonitrile</a:t>
                </a:r>
                <a:r>
                  <a:rPr/>
                  <a:t> [mM]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000" b="0" i="0" u="none" strike="noStrike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900" b="0" i="0" u="none" strike="noStrike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004079"/>
        <c:crosses val="autoZero"/>
        <c:crossBetween val="midCat"/>
        <c:majorUnit val="20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900" b="0" i="0" u="none" strike="noStrike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2776941" y="1358782"/>
      <a:ext cx="2795699" cy="3643209"/>
    </a:xfrm>
    <a:prstGeom prst="rect">
      <a:avLst/>
    </a:prstGeom>
    <a:noFill/>
    <a:ln>
      <a:noFill/>
      <a:round/>
    </a:ln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'C6'!$B$2:$B$9</c:f>
              <c:strCache>
                <c:ptCount val="8"/>
                <c:pt idx="0">
                  <c:v xml:space="preserve">10 mM C6 E/Z-oxime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5">
                  <a:lumMod val="40000"/>
                  <a:lumOff val="60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accent5">
                    <a:lumMod val="40000"/>
                    <a:lumOff val="60000"/>
                  </a:schemeClr>
                </a:solidFill>
              </a:ln>
            </c:spPr>
          </c:marker>
          <c:xVal>
            <c:numRef>
              <c:f>'C6'!$C$3:$C$9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'C6'!$J$3:$J$9</c:f>
              <c:numCache>
                <c:formatCode>General</c:formatCode>
                <c:ptCount val="7"/>
                <c:pt idx="0">
                  <c:v>0.19807890579649456</c:v>
                </c:pt>
                <c:pt idx="1">
                  <c:v>3.2763204634654204</c:v>
                </c:pt>
                <c:pt idx="2">
                  <c:v>3.489388062761905</c:v>
                </c:pt>
                <c:pt idx="3">
                  <c:v>3.363373293556017</c:v>
                </c:pt>
                <c:pt idx="4">
                  <c:v>9.301988962083515</c:v>
                </c:pt>
                <c:pt idx="5">
                  <c:v>11.275485832941047</c:v>
                </c:pt>
                <c:pt idx="6">
                  <c:v>9.133725715572934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'C6'!$B$10:$B$17</c:f>
              <c:strCache>
                <c:ptCount val="8"/>
                <c:pt idx="0">
                  <c:v xml:space="preserve">30 mM C6 E/Z-oxime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5"/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5"/>
              </a:solidFill>
              <a:ln w="9525">
                <a:solidFill>
                  <a:schemeClr val="accent5"/>
                </a:solidFill>
              </a:ln>
            </c:spPr>
          </c:marker>
          <c:xVal>
            <c:numRef>
              <c:f>'C6'!$C$11:$C$17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'C6'!$J$11:$J$17</c:f>
              <c:numCache>
                <c:formatCode>General</c:formatCode>
                <c:ptCount val="7"/>
                <c:pt idx="0">
                  <c:v>0.42767738786637827</c:v>
                </c:pt>
                <c:pt idx="1">
                  <c:v>15.288089042658573</c:v>
                </c:pt>
                <c:pt idx="2">
                  <c:v>15.098633689615637</c:v>
                </c:pt>
                <c:pt idx="3">
                  <c:v>13.389905302647424</c:v>
                </c:pt>
                <c:pt idx="4">
                  <c:v>13.389908190642318</c:v>
                </c:pt>
                <c:pt idx="5">
                  <c:v>13.389911078637214</c:v>
                </c:pt>
                <c:pt idx="6">
                  <c:v>13.389913966632108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'C6'!$B$18:$B$25</c:f>
              <c:strCache>
                <c:ptCount val="8"/>
                <c:pt idx="0">
                  <c:v xml:space="preserve">50 mM C6 E/Z-oxime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5">
                  <a:lumMod val="75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>
                    <a:lumMod val="75000"/>
                  </a:schemeClr>
                </a:solidFill>
              </a:ln>
            </c:spPr>
          </c:marker>
          <c:xVal>
            <c:numRef>
              <c:f>'C6'!$C$19:$C$25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'C6'!$J$19:$J$25</c:f>
              <c:numCache>
                <c:formatCode>General</c:formatCode>
                <c:ptCount val="7"/>
                <c:pt idx="0">
                  <c:v>1.0442845137049799</c:v>
                </c:pt>
                <c:pt idx="1">
                  <c:v>38.424619001273605</c:v>
                </c:pt>
                <c:pt idx="2">
                  <c:v>38.23154787862335</c:v>
                </c:pt>
                <c:pt idx="3">
                  <c:v>40.342140755095144</c:v>
                </c:pt>
                <c:pt idx="4">
                  <c:v>38.493148232113924</c:v>
                </c:pt>
                <c:pt idx="5">
                  <c:v>37.84742145375887</c:v>
                </c:pt>
                <c:pt idx="6">
                  <c:v>31.614091682285906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'C6'!$B$26:$B$33</c:f>
              <c:strCache>
                <c:ptCount val="8"/>
                <c:pt idx="0">
                  <c:v xml:space="preserve">100 mM C6 E/Z-oxime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5">
                  <a:lumMod val="50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</c:spPr>
          </c:marker>
          <c:xVal>
            <c:numRef>
              <c:f>'C6'!$C$27:$C$33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'C6'!$J$27:$J$33</c:f>
              <c:numCache>
                <c:formatCode>General</c:formatCode>
                <c:ptCount val="7"/>
                <c:pt idx="0">
                  <c:v>1.8177617461972326</c:v>
                </c:pt>
                <c:pt idx="1">
                  <c:v>77.18371690718851</c:v>
                </c:pt>
                <c:pt idx="2">
                  <c:v>80.48290162622992</c:v>
                </c:pt>
                <c:pt idx="3">
                  <c:v>86.39049445360581</c:v>
                </c:pt>
                <c:pt idx="4">
                  <c:v>75.909470024057</c:v>
                </c:pt>
                <c:pt idx="5">
                  <c:v>73.65640947146805</c:v>
                </c:pt>
                <c:pt idx="6">
                  <c:v>75.15328032900038</c:v>
                </c:pt>
              </c:numCache>
            </c:numRef>
          </c:yVal>
          <c:smooth val="1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axId val="975004079"/>
        <c:axId val="872064991"/>
      </c:scatterChart>
      <c:valAx>
        <c:axId val="975004079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0" spcFirstLastPara="true" vertOverflow="ellipsis" vert="horz" wrap="square" anchor="ctr" anchorCtr="true"/>
              <a:lstStyle/>
              <a:p>
                <a:pPr>
                  <a:defRPr sz="1000" b="0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time [h]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0" spcFirstLastPara="true" vertOverflow="ellipsis" vert="horz" wrap="square" anchor="ctr" anchorCtr="true"/>
            <a:lstStyle/>
            <a:p>
              <a:pPr>
                <a:defRPr sz="1000" b="0" i="0" u="none" strike="noStrike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900" b="0" i="0" u="none" strike="noStrike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2064991"/>
        <c:crosses val="autoZero"/>
        <c:crossBetween val="midCat"/>
      </c:valAx>
      <c:valAx>
        <c:axId val="872064991"/>
        <c:scaling>
          <c:orientation val="minMax"/>
          <c:min val="0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000" b="0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C6 nitrile [mM]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000" b="0" i="0" u="none" strike="noStrike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900" b="0" i="0" u="none" strike="noStrike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004079"/>
        <c:crosses val="autoZero"/>
        <c:crossBetween val="midCat"/>
        <c:majorUnit val="20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900" b="0" i="0" u="none" strike="noStrike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0" y="1340768"/>
      <a:ext cx="2890062" cy="3643209"/>
    </a:xfrm>
    <a:prstGeom prst="rect">
      <a:avLst/>
    </a:prstGeom>
    <a:noFill/>
    <a:ln>
      <a:noFill/>
    </a:ln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van!$B$2</c:f>
              <c:strCache>
                <c:ptCount val="1"/>
                <c:pt idx="0">
                  <c:v xml:space="preserve">10 mM E/Z-Van 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xVal>
            <c:numRef>
              <c:f>van!$C$3:$C$9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van!$J$3:$J$9</c:f>
              <c:numCache>
                <c:formatCode>General</c:formatCode>
                <c:ptCount val="7"/>
                <c:pt idx="0">
                  <c:v>0</c:v>
                </c:pt>
                <c:pt idx="1">
                  <c:v>0.13625611102349788</c:v>
                </c:pt>
                <c:pt idx="2">
                  <c:v>0.17946696104715346</c:v>
                </c:pt>
                <c:pt idx="3">
                  <c:v>0.2803974136571519</c:v>
                </c:pt>
                <c:pt idx="4">
                  <c:v>0.33638227408926036</c:v>
                </c:pt>
                <c:pt idx="5">
                  <c:v>0.35924932975871315</c:v>
                </c:pt>
                <c:pt idx="6">
                  <c:v>1.0324869894338433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van!$B$10</c:f>
              <c:strCache>
                <c:ptCount val="1"/>
                <c:pt idx="0">
                  <c:v xml:space="preserve">30 mM E/Z-Van 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1"/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</a:ln>
            </c:spPr>
          </c:marker>
          <c:xVal>
            <c:numRef>
              <c:f>van!$C$11:$C$17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van!$J$11:$J$17</c:f>
              <c:numCache>
                <c:formatCode>General</c:formatCode>
                <c:ptCount val="7"/>
                <c:pt idx="0">
                  <c:v>0</c:v>
                </c:pt>
                <c:pt idx="1">
                  <c:v>0.3392209430689166</c:v>
                </c:pt>
                <c:pt idx="2">
                  <c:v>0.3548336224570257</c:v>
                </c:pt>
                <c:pt idx="3">
                  <c:v>0.4485096987856805</c:v>
                </c:pt>
                <c:pt idx="4">
                  <c:v>0.7266992587919887</c:v>
                </c:pt>
                <c:pt idx="5">
                  <c:v>1.0275981706355464</c:v>
                </c:pt>
                <c:pt idx="6">
                  <c:v>3.5388739946380694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van!$B$18</c:f>
              <c:strCache>
                <c:ptCount val="1"/>
                <c:pt idx="0">
                  <c:v xml:space="preserve">50 mM E/Z-Van 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1">
                  <a:lumMod val="75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</c:spPr>
          </c:marker>
          <c:xVal>
            <c:numRef>
              <c:f>'C6'!$C$19:$C$25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van!$J$19:$J$25</c:f>
              <c:numCache>
                <c:formatCode>General</c:formatCode>
                <c:ptCount val="7"/>
                <c:pt idx="0">
                  <c:v>0</c:v>
                </c:pt>
                <c:pt idx="1">
                  <c:v>0.34142879671976034</c:v>
                </c:pt>
                <c:pt idx="2">
                  <c:v>0.39504809966882193</c:v>
                </c:pt>
                <c:pt idx="3">
                  <c:v>1.07475161646428</c:v>
                </c:pt>
                <c:pt idx="4">
                  <c:v>1.3373284970824793</c:v>
                </c:pt>
                <c:pt idx="5">
                  <c:v>1.3191925563791203</c:v>
                </c:pt>
                <c:pt idx="6">
                  <c:v>3.7699101088156444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van!$B$26</c:f>
              <c:strCache>
                <c:ptCount val="1"/>
                <c:pt idx="0">
                  <c:v xml:space="preserve">100 mM E/Z-Van oxime</c:v>
                </c:pt>
              </c:strCache>
            </c:strRef>
          </c:tx>
          <c:spPr bwMode="auto">
            <a:prstGeom prst="rect">
              <a:avLst/>
            </a:prstGeom>
            <a:ln w="19050" cap="rnd">
              <a:solidFill>
                <a:schemeClr val="accent1">
                  <a:lumMod val="50000"/>
                </a:schemeClr>
              </a:solidFill>
              <a:round/>
            </a:ln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</c:spPr>
          </c:marker>
          <c:xVal>
            <c:numRef>
              <c:f>'C6'!$C$27:$C$33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van!$J$27:$J$33</c:f>
              <c:numCache>
                <c:formatCode>General</c:formatCode>
                <c:ptCount val="7"/>
                <c:pt idx="0">
                  <c:v>0</c:v>
                </c:pt>
                <c:pt idx="1">
                  <c:v>4.0167166062135315</c:v>
                </c:pt>
                <c:pt idx="2">
                  <c:v>5.024444093991484</c:v>
                </c:pt>
                <c:pt idx="3">
                  <c:v>5.965935972244125</c:v>
                </c:pt>
                <c:pt idx="4">
                  <c:v>6.8348840876833306</c:v>
                </c:pt>
                <c:pt idx="5">
                  <c:v>7.702255164800505</c:v>
                </c:pt>
                <c:pt idx="6">
                  <c:v>13.387478315723072</c:v>
                </c:pt>
              </c:numCache>
            </c:numRef>
          </c:yVal>
          <c:smooth val="1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axId val="975004079"/>
        <c:axId val="872064991"/>
      </c:scatterChart>
      <c:valAx>
        <c:axId val="975004079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0" spcFirstLastPara="true" vertOverflow="ellipsis" vert="horz" wrap="square" anchor="ctr" anchorCtr="true"/>
              <a:lstStyle/>
              <a:p>
                <a:pPr>
                  <a:defRPr sz="1000" b="0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time [h]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0" spcFirstLastPara="true" vertOverflow="ellipsis" vert="horz" wrap="square" anchor="ctr" anchorCtr="true"/>
            <a:lstStyle/>
            <a:p>
              <a:pPr>
                <a:defRPr sz="1000" b="0" i="0" u="none" strike="noStrike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900" b="0" i="0" u="none" strike="noStrike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2064991"/>
        <c:crosses val="autoZero"/>
        <c:crossBetween val="midCat"/>
      </c:valAx>
      <c:valAx>
        <c:axId val="872064991"/>
        <c:scaling>
          <c:orientation val="minMax"/>
          <c:max val="20"/>
          <c:min val="0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000" b="0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vanillonitrile [mM]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000" b="0" i="0" u="none" strike="noStrike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900" b="0" i="0" u="none" strike="noStrike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004079"/>
        <c:crosses val="autoZero"/>
        <c:crossBetween val="midCat"/>
        <c:majorUnit val="2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  <a:miter/>
        </a:ln>
      </c:spPr>
      <c:txPr>
        <a:bodyPr rot="0" spcFirstLastPara="true" vertOverflow="ellipsis" vert="horz" wrap="square" anchor="ctr" anchorCtr="true"/>
        <a:lstStyle/>
        <a:p>
          <a:pPr>
            <a:defRPr sz="900" b="0" i="0" u="none" strike="noStrike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5840260" y="1837520"/>
      <a:ext cx="2940568" cy="3643209"/>
    </a:xfrm>
    <a:prstGeom prst="rect">
      <a:avLst/>
    </a:prstGeom>
    <a:noFill/>
    <a:ln>
      <a:noFill/>
    </a:ln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lrMapOvr accent1="accent1" accent2="accent2" accent3="accent3" accent4="accent4" accent5="accent5" accent6="accent6" bg1="lt1" bg2="lt2" folHlink="folHlink" hlink="hlink" tx1="dk1" tx2="dk2"/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 xml:space="preserve">vanillin oxime</c:v>
          </c:tx>
          <c:spPr bwMode="auto">
            <a:prstGeom prst="rect">
              <a:avLst/>
            </a:prstGeom>
            <a:solidFill>
              <a:srgbClr val="3B5A70"/>
            </a:solidFill>
            <a:ln>
              <a:solidFill>
                <a:srgbClr val="0F0F0F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('Br1 + ALA 04.05.'!$B$19,'Br1 + ALA 04.05.'!$B$22,'Br1 + ALA 04.05.'!$B$25,'Br1 + ALA 04.05.'!$B$28,'Br1 + ALA 04.05.'!$B$31,'Br1 + ALA 04.05.'!$B$34)</c:f>
              <c:strCache>
                <c:ptCount val="6"/>
                <c:pt idx="0">
                  <c:v xml:space="preserve">neg. control</c:v>
                </c:pt>
                <c:pt idx="1">
                  <c:v>EVC</c:v>
                </c:pt>
                <c:pt idx="2">
                  <c:v xml:space="preserve">Br1 2YT</c:v>
                </c:pt>
                <c:pt idx="3">
                  <c:v xml:space="preserve">Br1 trace salts</c:v>
                </c:pt>
                <c:pt idx="4">
                  <c:v xml:space="preserve">Br1 ALA</c:v>
                </c:pt>
                <c:pt idx="5">
                  <c:v xml:space="preserve">Br1 trace salts + ALA</c:v>
                </c:pt>
              </c:strCache>
            </c:strRef>
          </c:cat>
          <c:val>
            <c:numRef>
              <c:f xml:space="preserve">('Br1 + ALA 04.05.'!$F$19,'Br1 + ALA 04.05.'!$F$22,'Br1 + ALA 04.05.'!$F$25,'Br1 + ALA 04.05.'!$F$28,'Br1 + ALA 04.05.'!$F$31,'Br1 + ALA 04.05.'!$F$34)</c:f>
              <c:numCache>
                <c:formatCode>0.00</c:formatCode>
                <c:ptCount val="6"/>
                <c:pt idx="0">
                  <c:v>20.800887844366105</c:v>
                </c:pt>
                <c:pt idx="1">
                  <c:v>19.587457022239633</c:v>
                </c:pt>
                <c:pt idx="2">
                  <c:v>16.438199068633853</c:v>
                </c:pt>
                <c:pt idx="3">
                  <c:v>15.44912303607956</c:v>
                </c:pt>
                <c:pt idx="4">
                  <c:v>14.680963572267922</c:v>
                </c:pt>
                <c:pt idx="5">
                  <c:v>14.962049005527268</c:v>
                </c:pt>
              </c:numCache>
            </c:numRef>
          </c:val>
        </c:ser>
        <c:ser>
          <c:idx val="1"/>
          <c:order val="1"/>
          <c:tx>
            <c:v>nitrile</c:v>
          </c:tx>
          <c:spPr bwMode="auto">
            <a:prstGeom prst="rect">
              <a:avLst/>
            </a:prstGeom>
            <a:solidFill>
              <a:srgbClr val="78BE73"/>
            </a:solidFill>
            <a:ln>
              <a:solidFill>
                <a:srgbClr val="0F0F0F"/>
              </a:solidFill>
              <a:miter/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 xml:space="preserve">('Br1 + ALA 04.05.'!$B$19,'Br1 + ALA 04.05.'!$B$22,'Br1 + ALA 04.05.'!$B$25,'Br1 + ALA 04.05.'!$B$28,'Br1 + ALA 04.05.'!$B$31,'Br1 + ALA 04.05.'!$B$34)</c:f>
              <c:strCache>
                <c:ptCount val="6"/>
                <c:pt idx="0">
                  <c:v xml:space="preserve">neg. control</c:v>
                </c:pt>
                <c:pt idx="1">
                  <c:v>EVC</c:v>
                </c:pt>
                <c:pt idx="2">
                  <c:v xml:space="preserve">Br1 2YT</c:v>
                </c:pt>
                <c:pt idx="3">
                  <c:v xml:space="preserve">Br1 trace salts</c:v>
                </c:pt>
                <c:pt idx="4">
                  <c:v xml:space="preserve">Br1 ALA</c:v>
                </c:pt>
                <c:pt idx="5">
                  <c:v xml:space="preserve">Br1 trace salts + ALA</c:v>
                </c:pt>
              </c:strCache>
            </c:strRef>
          </c:cat>
          <c:val>
            <c:numRef>
              <c:f xml:space="preserve">('Br1 + ALA 04.05.'!$K$19,'Br1 + ALA 04.05.'!$K$22,'Br1 + ALA 04.05.'!$K$25,'Br1 + ALA 04.05.'!$K$28,'Br1 + ALA 04.05.'!$K$31,'Br1 + ALA 04.05.'!$K$34)</c:f>
              <c:numCache>
                <c:formatCode>General</c:formatCode>
                <c:ptCount val="6"/>
                <c:pt idx="2" formatCode="0.00">
                  <c:v>2.7617999819641086</c:v>
                </c:pt>
                <c:pt idx="3" formatCode="0.00">
                  <c:v>3.011561006402742</c:v>
                </c:pt>
                <c:pt idx="4" formatCode="0.00">
                  <c:v>5.722481738659933</c:v>
                </c:pt>
                <c:pt idx="5" formatCode="0.00">
                  <c:v>5.035206060059518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2078725167"/>
        <c:axId val="2078725583"/>
      </c:barChart>
      <c:catAx>
        <c:axId val="207872516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rgbClr val="0F0F0F"/>
            </a:solidFill>
            <a:round/>
          </a:ln>
        </c:spPr>
        <c:txPr>
          <a:bodyPr rot="1200000" spcFirstLastPara="true" vertOverflow="ellipsis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78725583"/>
        <c:crosses val="autoZero"/>
        <c:auto val="1"/>
        <c:lblAlgn val="ctr"/>
        <c:lblOffset val="100"/>
        <c:noMultiLvlLbl val="0"/>
      </c:catAx>
      <c:valAx>
        <c:axId val="2078725583"/>
        <c:scaling>
          <c:orientation val="minMax"/>
        </c:scaling>
        <c:delete val="0"/>
        <c:axPos val="l"/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/>
                  <a:t>concentration [mM]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  <a:miter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0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rgbClr val="0F0F0F"/>
            </a:solidFill>
            <a:miter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78725167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495436" y="2812120"/>
      <a:ext cx="5795975" cy="3223846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paa!$U$39</c:f>
              <c:strCache>
                <c:ptCount val="1"/>
                <c:pt idx="0">
                  <c:v>acid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paa!$T$40:$T$43</c:f>
              <c:strCache>
                <c:ptCount val="4"/>
                <c:pt idx="0">
                  <c:v>buffer</c:v>
                </c:pt>
                <c:pt idx="1">
                  <c:v xml:space="preserve">EVC (pETDuet-1:EcPPTase)</c:v>
                </c:pt>
                <c:pt idx="2">
                  <c:v xml:space="preserve">NcCAR, OxdBr1 (BL21)</c:v>
                </c:pt>
                <c:pt idx="3">
                  <c:v xml:space="preserve">NcCAR, OxdBr1 (RARE)</c:v>
                </c:pt>
              </c:strCache>
            </c:strRef>
          </c:cat>
          <c:val>
            <c:numRef>
              <c:f>paa!$U$40:$U$43</c:f>
              <c:numCache>
                <c:formatCode>General</c:formatCode>
                <c:ptCount val="4"/>
                <c:pt idx="0">
                  <c:v>11.168914831346774</c:v>
                </c:pt>
                <c:pt idx="1">
                  <c:v>11.336946747110085</c:v>
                </c:pt>
                <c:pt idx="2">
                  <c:v>5.144434361766486</c:v>
                </c:pt>
                <c:pt idx="3">
                  <c:v>7.2613225748434465</c:v>
                </c:pt>
              </c:numCache>
            </c:numRef>
          </c:val>
        </c:ser>
        <c:ser>
          <c:idx val="1"/>
          <c:order val="1"/>
          <c:tx>
            <c:strRef>
              <c:f>paa!$W$39</c:f>
              <c:strCache>
                <c:ptCount val="1"/>
                <c:pt idx="0">
                  <c:v>aldehyde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paa!$T$40:$T$43</c:f>
              <c:strCache>
                <c:ptCount val="4"/>
                <c:pt idx="0">
                  <c:v>buffer</c:v>
                </c:pt>
                <c:pt idx="1">
                  <c:v xml:space="preserve">EVC (pETDuet-1:EcPPTase)</c:v>
                </c:pt>
                <c:pt idx="2">
                  <c:v xml:space="preserve">NcCAR, OxdBr1 (BL21)</c:v>
                </c:pt>
                <c:pt idx="3">
                  <c:v xml:space="preserve">NcCAR, OxdBr1 (RARE)</c:v>
                </c:pt>
              </c:strCache>
            </c:strRef>
          </c:cat>
          <c:val>
            <c:numRef>
              <c:f>paa!$W$40:$W$43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0.2614551940463743</c:v>
                </c:pt>
                <c:pt idx="3">
                  <c:v>0.874777046558829</c:v>
                </c:pt>
              </c:numCache>
            </c:numRef>
          </c:val>
        </c:ser>
        <c:ser>
          <c:idx val="2"/>
          <c:order val="2"/>
          <c:tx>
            <c:strRef>
              <c:f>paa!$Y$39</c:f>
              <c:strCache>
                <c:ptCount val="1"/>
                <c:pt idx="0">
                  <c:v>alcohol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paa!$T$40:$T$43</c:f>
              <c:strCache>
                <c:ptCount val="4"/>
                <c:pt idx="0">
                  <c:v>buffer</c:v>
                </c:pt>
                <c:pt idx="1">
                  <c:v xml:space="preserve">EVC (pETDuet-1:EcPPTase)</c:v>
                </c:pt>
                <c:pt idx="2">
                  <c:v xml:space="preserve">NcCAR, OxdBr1 (BL21)</c:v>
                </c:pt>
                <c:pt idx="3">
                  <c:v xml:space="preserve">NcCAR, OxdBr1 (RARE)</c:v>
                </c:pt>
              </c:strCache>
            </c:strRef>
          </c:cat>
          <c:val>
            <c:numRef>
              <c:f>paa!$Y$40:$Y$43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2.853252532457146</c:v>
                </c:pt>
                <c:pt idx="3">
                  <c:v>0.20001625807331344</c:v>
                </c:pt>
              </c:numCache>
            </c:numRef>
          </c:val>
        </c:ser>
        <c:ser>
          <c:idx val="3"/>
          <c:order val="3"/>
          <c:tx>
            <c:strRef>
              <c:f>paa!$AA$39</c:f>
              <c:strCache>
                <c:ptCount val="1"/>
                <c:pt idx="0">
                  <c:v>PAOx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paa!$T$40:$T$43</c:f>
              <c:strCache>
                <c:ptCount val="4"/>
                <c:pt idx="0">
                  <c:v>buffer</c:v>
                </c:pt>
                <c:pt idx="1">
                  <c:v xml:space="preserve">EVC (pETDuet-1:EcPPTase)</c:v>
                </c:pt>
                <c:pt idx="2">
                  <c:v xml:space="preserve">NcCAR, OxdBr1 (BL21)</c:v>
                </c:pt>
                <c:pt idx="3">
                  <c:v xml:space="preserve">NcCAR, OxdBr1 (RARE)</c:v>
                </c:pt>
              </c:strCache>
            </c:strRef>
          </c:cat>
          <c:val>
            <c:numRef>
              <c:f>paa!$AA$40:$AA$43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0.07399185346278057</c:v>
                </c:pt>
                <c:pt idx="3">
                  <c:v>2.631319358816276</c:v>
                </c:pt>
              </c:numCache>
            </c:numRef>
          </c:val>
        </c:ser>
        <c:ser>
          <c:idx val="4"/>
          <c:order val="4"/>
          <c:tx>
            <c:strRef>
              <c:f>paa!$AC$39</c:f>
              <c:strCache>
                <c:ptCount val="1"/>
                <c:pt idx="0">
                  <c:v>PAOx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paa!$T$40:$T$43</c:f>
              <c:strCache>
                <c:ptCount val="4"/>
                <c:pt idx="0">
                  <c:v>buffer</c:v>
                </c:pt>
                <c:pt idx="1">
                  <c:v xml:space="preserve">EVC (pETDuet-1:EcPPTase)</c:v>
                </c:pt>
                <c:pt idx="2">
                  <c:v xml:space="preserve">NcCAR, OxdBr1 (BL21)</c:v>
                </c:pt>
                <c:pt idx="3">
                  <c:v xml:space="preserve">NcCAR, OxdBr1 (RARE)</c:v>
                </c:pt>
              </c:strCache>
            </c:strRef>
          </c:cat>
          <c:val>
            <c:numRef>
              <c:f>paa!$AC$40:$AC$43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0.02346524160861464</c:v>
                </c:pt>
                <c:pt idx="3">
                  <c:v>1.7288226585308484</c:v>
                </c:pt>
              </c:numCache>
            </c:numRef>
          </c:val>
        </c:ser>
        <c:ser>
          <c:idx val="5"/>
          <c:order val="5"/>
          <c:tx>
            <c:strRef>
              <c:f>paa!$AE$39</c:f>
              <c:strCache>
                <c:ptCount val="1"/>
                <c:pt idx="0">
                  <c:v>nitrile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paa!$T$40:$T$43</c:f>
              <c:strCache>
                <c:ptCount val="4"/>
                <c:pt idx="0">
                  <c:v>buffer</c:v>
                </c:pt>
                <c:pt idx="1">
                  <c:v xml:space="preserve">EVC (pETDuet-1:EcPPTase)</c:v>
                </c:pt>
                <c:pt idx="2">
                  <c:v xml:space="preserve">NcCAR, OxdBr1 (BL21)</c:v>
                </c:pt>
                <c:pt idx="3">
                  <c:v xml:space="preserve">NcCAR, OxdBr1 (RARE)</c:v>
                </c:pt>
              </c:strCache>
            </c:strRef>
          </c:cat>
          <c:val>
            <c:numRef>
              <c:f>paa!$AE$40:$AE$43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0.9422925237622358</c:v>
                </c:pt>
                <c:pt idx="3">
                  <c:v>0.22711306568307563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1171038751"/>
        <c:axId val="430246063"/>
      </c:barChart>
      <c:catAx>
        <c:axId val="11710387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1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30246063"/>
        <c:crosses val="autoZero"/>
        <c:auto val="1"/>
        <c:lblAlgn val="ctr"/>
        <c:lblOffset val="100"/>
        <c:noMultiLvlLbl val="0"/>
      </c:catAx>
      <c:valAx>
        <c:axId val="430246063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1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concentration [mM]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1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chemeClr val="tx1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1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71038751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1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597342" y="2733082"/>
      <a:ext cx="4698360" cy="3398404"/>
    </a:xfrm>
    <a:prstGeom prst="rect">
      <a:avLst/>
    </a:prstGeom>
    <a:noFill/>
    <a:ln>
      <a:noFill/>
      <a:round/>
    </a:ln>
  </c:spPr>
  <c:txPr>
    <a:bodyPr/>
    <a:lstStyle/>
    <a:p>
      <a:pPr>
        <a:defRPr sz="1100"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paa!$G$33</c:f>
              <c:strCache>
                <c:ptCount val="1"/>
                <c:pt idx="0">
                  <c:v>acid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(paa!$C$51:$C$54,paa!$C$56)</c:f>
              <c:strCache>
                <c:ptCount val="5"/>
                <c:pt idx="0">
                  <c:v>buffer</c:v>
                </c:pt>
                <c:pt idx="1">
                  <c:v xml:space="preserve">EVC </c:v>
                </c:pt>
                <c:pt idx="2">
                  <c:v xml:space="preserve">20 OD NcCAR, 10 OD BL21 OxdBR1, 21 h</c:v>
                </c:pt>
                <c:pt idx="3">
                  <c:v xml:space="preserve">20 OD NcCAR, 1x 10 OD RARE OxdBR1, sequential, 41 h</c:v>
                </c:pt>
                <c:pt idx="4">
                  <c:v xml:space="preserve">20 OD NcCAR, 1x 20 and 1x 10 OD RARE OxdBr1, 41 h</c:v>
                </c:pt>
              </c:strCache>
            </c:strRef>
          </c:cat>
          <c:val>
            <c:numRef>
              <c:f>(paa!$G$51:$G$54,paa!$G$56)</c:f>
              <c:numCache>
                <c:formatCode>General</c:formatCode>
                <c:ptCount val="5"/>
                <c:pt idx="0">
                  <c:v>9.336304998283222</c:v>
                </c:pt>
                <c:pt idx="1">
                  <c:v>8.723169176435965</c:v>
                </c:pt>
                <c:pt idx="2">
                  <c:v>5.144434361766486</c:v>
                </c:pt>
                <c:pt idx="3">
                  <c:v>1.0257394418011478</c:v>
                </c:pt>
                <c:pt idx="4">
                  <c:v>0.0787082454505322</c:v>
                </c:pt>
              </c:numCache>
            </c:numRef>
          </c:val>
        </c:ser>
        <c:ser>
          <c:idx val="1"/>
          <c:order val="1"/>
          <c:tx>
            <c:strRef>
              <c:f>paa!$I$33</c:f>
              <c:strCache>
                <c:ptCount val="1"/>
                <c:pt idx="0">
                  <c:v>aldehyde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(paa!$C$51:$C$54,paa!$C$56)</c:f>
              <c:strCache>
                <c:ptCount val="5"/>
                <c:pt idx="0">
                  <c:v>buffer</c:v>
                </c:pt>
                <c:pt idx="1">
                  <c:v xml:space="preserve">EVC </c:v>
                </c:pt>
                <c:pt idx="2">
                  <c:v xml:space="preserve">20 OD NcCAR, 10 OD BL21 OxdBR1, 21 h</c:v>
                </c:pt>
                <c:pt idx="3">
                  <c:v xml:space="preserve">20 OD NcCAR, 1x 10 OD RARE OxdBR1, sequential, 41 h</c:v>
                </c:pt>
                <c:pt idx="4">
                  <c:v xml:space="preserve">20 OD NcCAR, 1x 20 and 1x 10 OD RARE OxdBr1, 41 h</c:v>
                </c:pt>
              </c:strCache>
            </c:strRef>
          </c:cat>
          <c:val>
            <c:numRef>
              <c:f>(paa!$I$51:$I$54,paa!$I$56)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0.2614551940463743</c:v>
                </c:pt>
                <c:pt idx="3">
                  <c:v>0.5531793380369553</c:v>
                </c:pt>
                <c:pt idx="4">
                  <c:v>0.15788178854788118</c:v>
                </c:pt>
              </c:numCache>
            </c:numRef>
          </c:val>
        </c:ser>
        <c:ser>
          <c:idx val="2"/>
          <c:order val="2"/>
          <c:tx>
            <c:strRef>
              <c:f>paa!$K$33</c:f>
              <c:strCache>
                <c:ptCount val="1"/>
                <c:pt idx="0">
                  <c:v>alcohol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(paa!$C$51:$C$54,paa!$C$56)</c:f>
              <c:strCache>
                <c:ptCount val="5"/>
                <c:pt idx="0">
                  <c:v>buffer</c:v>
                </c:pt>
                <c:pt idx="1">
                  <c:v xml:space="preserve">EVC </c:v>
                </c:pt>
                <c:pt idx="2">
                  <c:v xml:space="preserve">20 OD NcCAR, 10 OD BL21 OxdBR1, 21 h</c:v>
                </c:pt>
                <c:pt idx="3">
                  <c:v xml:space="preserve">20 OD NcCAR, 1x 10 OD RARE OxdBR1, sequential, 41 h</c:v>
                </c:pt>
                <c:pt idx="4">
                  <c:v xml:space="preserve">20 OD NcCAR, 1x 20 and 1x 10 OD RARE OxdBr1, 41 h</c:v>
                </c:pt>
              </c:strCache>
            </c:strRef>
          </c:cat>
          <c:val>
            <c:numRef>
              <c:f>(paa!$K$51:$K$54,paa!$K$56)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2.853252532457146</c:v>
                </c:pt>
                <c:pt idx="3">
                  <c:v>0.47948598265630693</c:v>
                </c:pt>
                <c:pt idx="4">
                  <c:v>1.4543174362591746</c:v>
                </c:pt>
              </c:numCache>
            </c:numRef>
          </c:val>
        </c:ser>
        <c:ser>
          <c:idx val="3"/>
          <c:order val="3"/>
          <c:tx>
            <c:strRef>
              <c:f>paa!$M$33</c:f>
              <c:strCache>
                <c:ptCount val="1"/>
                <c:pt idx="0">
                  <c:v>PAOx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(paa!$C$51:$C$54,paa!$C$56)</c:f>
              <c:strCache>
                <c:ptCount val="5"/>
                <c:pt idx="0">
                  <c:v>buffer</c:v>
                </c:pt>
                <c:pt idx="1">
                  <c:v xml:space="preserve">EVC </c:v>
                </c:pt>
                <c:pt idx="2">
                  <c:v xml:space="preserve">20 OD NcCAR, 10 OD BL21 OxdBR1, 21 h</c:v>
                </c:pt>
                <c:pt idx="3">
                  <c:v xml:space="preserve">20 OD NcCAR, 1x 10 OD RARE OxdBR1, sequential, 41 h</c:v>
                </c:pt>
                <c:pt idx="4">
                  <c:v xml:space="preserve">20 OD NcCAR, 1x 20 and 1x 10 OD RARE OxdBr1, 41 h</c:v>
                </c:pt>
              </c:strCache>
            </c:strRef>
          </c:cat>
          <c:val>
            <c:numRef>
              <c:f>(paa!$M$51:$M$54,paa!$M$56)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0.07399185346278057</c:v>
                </c:pt>
                <c:pt idx="3">
                  <c:v>0.2586726468209921</c:v>
                </c:pt>
                <c:pt idx="4">
                  <c:v>0</c:v>
                </c:pt>
              </c:numCache>
            </c:numRef>
          </c:val>
        </c:ser>
        <c:ser>
          <c:idx val="4"/>
          <c:order val="4"/>
          <c:tx>
            <c:strRef>
              <c:f>paa!$O$33</c:f>
              <c:strCache>
                <c:ptCount val="1"/>
                <c:pt idx="0">
                  <c:v>PAOx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(paa!$C$51:$C$54,paa!$C$56)</c:f>
              <c:strCache>
                <c:ptCount val="5"/>
                <c:pt idx="0">
                  <c:v>buffer</c:v>
                </c:pt>
                <c:pt idx="1">
                  <c:v xml:space="preserve">EVC </c:v>
                </c:pt>
                <c:pt idx="2">
                  <c:v xml:space="preserve">20 OD NcCAR, 10 OD BL21 OxdBR1, 21 h</c:v>
                </c:pt>
                <c:pt idx="3">
                  <c:v xml:space="preserve">20 OD NcCAR, 1x 10 OD RARE OxdBR1, sequential, 41 h</c:v>
                </c:pt>
                <c:pt idx="4">
                  <c:v xml:space="preserve">20 OD NcCAR, 1x 20 and 1x 10 OD RARE OxdBr1, 41 h</c:v>
                </c:pt>
              </c:strCache>
            </c:strRef>
          </c:cat>
          <c:val>
            <c:numRef>
              <c:f>(paa!$O$51:$O$54,paa!$O$56)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0.02346524160861464</c:v>
                </c:pt>
                <c:pt idx="3">
                  <c:v>0.2901262160791148</c:v>
                </c:pt>
                <c:pt idx="4">
                  <c:v>0</c:v>
                </c:pt>
              </c:numCache>
            </c:numRef>
          </c:val>
        </c:ser>
        <c:ser>
          <c:idx val="5"/>
          <c:order val="5"/>
          <c:tx>
            <c:strRef>
              <c:f>paa!$Q$33</c:f>
              <c:strCache>
                <c:ptCount val="1"/>
                <c:pt idx="0">
                  <c:v>nitrile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  <a:round/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(paa!$C$51:$C$54,paa!$C$56)</c:f>
              <c:strCache>
                <c:ptCount val="5"/>
                <c:pt idx="0">
                  <c:v>buffer</c:v>
                </c:pt>
                <c:pt idx="1">
                  <c:v xml:space="preserve">EVC </c:v>
                </c:pt>
                <c:pt idx="2">
                  <c:v xml:space="preserve">20 OD NcCAR, 10 OD BL21 OxdBR1, 21 h</c:v>
                </c:pt>
                <c:pt idx="3">
                  <c:v xml:space="preserve">20 OD NcCAR, 1x 10 OD RARE OxdBR1, sequential, 41 h</c:v>
                </c:pt>
                <c:pt idx="4">
                  <c:v xml:space="preserve">20 OD NcCAR, 1x 20 and 1x 10 OD RARE OxdBr1, 41 h</c:v>
                </c:pt>
              </c:strCache>
            </c:strRef>
          </c:cat>
          <c:val>
            <c:numRef>
              <c:f>(paa!$Q$51:$Q$54,paa!$Q$56)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0.9422925237622358</c:v>
                </c:pt>
                <c:pt idx="3">
                  <c:v>6.99889771598808</c:v>
                </c:pt>
                <c:pt idx="4">
                  <c:v>7.22063129521918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-548431936"/>
        <c:axId val="-548417792"/>
      </c:barChart>
      <c:catAx>
        <c:axId val="-54843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548417792"/>
        <c:crosses val="autoZero"/>
        <c:auto val="1"/>
        <c:lblAlgn val="ctr"/>
        <c:lblOffset val="100"/>
        <c:noMultiLvlLbl val="0"/>
      </c:catAx>
      <c:valAx>
        <c:axId val="-548417792"/>
        <c:scaling>
          <c:orientation val="minMax"/>
          <c:min val="0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concentration [mM]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chemeClr val="tx1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548431936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t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238363" y="1543431"/>
      <a:ext cx="6466817" cy="3648101"/>
    </a:xfrm>
    <a:prstGeom prst="rect">
      <a:avLst/>
    </a:prstGeom>
    <a:noFill/>
    <a:ln>
      <a:noFill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overview!$T$1</c:f>
              <c:strCache>
                <c:ptCount val="1"/>
                <c:pt idx="0">
                  <c:v>acid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overview!$R$2:$R$17</c:f>
              <c:strCache>
                <c:ptCount val="16"/>
                <c:pt idx="0">
                  <c:v xml:space="preserve">vanillic acid</c:v>
                </c:pt>
                <c:pt idx="1">
                  <c:v xml:space="preserve">one pot</c:v>
                </c:pt>
                <c:pt idx="2">
                  <c:v xml:space="preserve">cinnamic acid</c:v>
                </c:pt>
                <c:pt idx="3">
                  <c:v xml:space="preserve">one pot</c:v>
                </c:pt>
                <c:pt idx="4">
                  <c:v xml:space="preserve">benzoic acid</c:v>
                </c:pt>
                <c:pt idx="5">
                  <c:v xml:space="preserve">one pot</c:v>
                </c:pt>
                <c:pt idx="6">
                  <c:v>PAA</c:v>
                </c:pt>
                <c:pt idx="7">
                  <c:v xml:space="preserve">one pot</c:v>
                </c:pt>
                <c:pt idx="8">
                  <c:v>3-PPA</c:v>
                </c:pt>
                <c:pt idx="9">
                  <c:v xml:space="preserve">one pot</c:v>
                </c:pt>
                <c:pt idx="10">
                  <c:v xml:space="preserve">butyric acid (C4)</c:v>
                </c:pt>
                <c:pt idx="11">
                  <c:v xml:space="preserve">one pot</c:v>
                </c:pt>
                <c:pt idx="12">
                  <c:v xml:space="preserve">pentanoic acid (C5)</c:v>
                </c:pt>
                <c:pt idx="13">
                  <c:v xml:space="preserve">one pot</c:v>
                </c:pt>
                <c:pt idx="14">
                  <c:v xml:space="preserve">hexanoic acid (C6)</c:v>
                </c:pt>
                <c:pt idx="15">
                  <c:v xml:space="preserve">one pot</c:v>
                </c:pt>
              </c:strCache>
            </c:strRef>
          </c:cat>
          <c:val>
            <c:numRef>
              <c:f>overview!$T$2:$T$17</c:f>
              <c:numCache>
                <c:formatCode>General</c:formatCode>
                <c:ptCount val="16"/>
                <c:pt idx="0">
                  <c:v>9.157475670893541</c:v>
                </c:pt>
                <c:pt idx="1">
                  <c:v>3.1344756576135526</c:v>
                </c:pt>
                <c:pt idx="2">
                  <c:v>8.613047910295615</c:v>
                </c:pt>
                <c:pt idx="3">
                  <c:v>5.7113557594291535</c:v>
                </c:pt>
                <c:pt idx="4">
                  <c:v>10.190241626612563</c:v>
                </c:pt>
                <c:pt idx="5">
                  <c:v>0</c:v>
                </c:pt>
                <c:pt idx="6">
                  <c:v>6.003315021010121</c:v>
                </c:pt>
                <c:pt idx="7">
                  <c:v>0</c:v>
                </c:pt>
                <c:pt idx="8">
                  <c:v>8.436421902846584</c:v>
                </c:pt>
                <c:pt idx="9">
                  <c:v>0</c:v>
                </c:pt>
                <c:pt idx="10">
                  <c:v>6.360805905724237</c:v>
                </c:pt>
                <c:pt idx="11">
                  <c:v>0.4278257386242867</c:v>
                </c:pt>
                <c:pt idx="12">
                  <c:v>7.146314644953482</c:v>
                </c:pt>
                <c:pt idx="13">
                  <c:v>0.5411168882130769</c:v>
                </c:pt>
                <c:pt idx="14">
                  <c:v>7.907825248115629</c:v>
                </c:pt>
                <c:pt idx="15">
                  <c:v>0.03201386504471804</c:v>
                </c:pt>
              </c:numCache>
            </c:numRef>
          </c:val>
        </c:ser>
        <c:ser>
          <c:idx val="1"/>
          <c:order val="1"/>
          <c:tx>
            <c:strRef>
              <c:f>overview!$V$1</c:f>
              <c:strCache>
                <c:ptCount val="1"/>
                <c:pt idx="0">
                  <c:v>aldehyde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overview!$R$2:$R$17</c:f>
              <c:strCache>
                <c:ptCount val="16"/>
                <c:pt idx="0">
                  <c:v xml:space="preserve">vanillic acid</c:v>
                </c:pt>
                <c:pt idx="1">
                  <c:v xml:space="preserve">one pot</c:v>
                </c:pt>
                <c:pt idx="2">
                  <c:v xml:space="preserve">cinnamic acid</c:v>
                </c:pt>
                <c:pt idx="3">
                  <c:v xml:space="preserve">one pot</c:v>
                </c:pt>
                <c:pt idx="4">
                  <c:v xml:space="preserve">benzoic acid</c:v>
                </c:pt>
                <c:pt idx="5">
                  <c:v xml:space="preserve">one pot</c:v>
                </c:pt>
                <c:pt idx="6">
                  <c:v>PAA</c:v>
                </c:pt>
                <c:pt idx="7">
                  <c:v xml:space="preserve">one pot</c:v>
                </c:pt>
                <c:pt idx="8">
                  <c:v>3-PPA</c:v>
                </c:pt>
                <c:pt idx="9">
                  <c:v xml:space="preserve">one pot</c:v>
                </c:pt>
                <c:pt idx="10">
                  <c:v xml:space="preserve">butyric acid (C4)</c:v>
                </c:pt>
                <c:pt idx="11">
                  <c:v xml:space="preserve">one pot</c:v>
                </c:pt>
                <c:pt idx="12">
                  <c:v xml:space="preserve">pentanoic acid (C5)</c:v>
                </c:pt>
                <c:pt idx="13">
                  <c:v xml:space="preserve">one pot</c:v>
                </c:pt>
                <c:pt idx="14">
                  <c:v xml:space="preserve">hexanoic acid (C6)</c:v>
                </c:pt>
                <c:pt idx="15">
                  <c:v xml:space="preserve">one pot</c:v>
                </c:pt>
              </c:strCache>
            </c:strRef>
          </c:cat>
          <c:val>
            <c:numRef>
              <c:f>overview!$V$2:$V$17</c:f>
              <c:numCache>
                <c:formatCode>General</c:formatCode>
                <c:ptCount val="16"/>
                <c:pt idx="0">
                  <c:v>0</c:v>
                </c:pt>
                <c:pt idx="1">
                  <c:v>1.6157671096645874</c:v>
                </c:pt>
                <c:pt idx="2">
                  <c:v>0</c:v>
                </c:pt>
                <c:pt idx="3">
                  <c:v>0.13949579831932774</c:v>
                </c:pt>
                <c:pt idx="4">
                  <c:v>0</c:v>
                </c:pt>
                <c:pt idx="5">
                  <c:v>2.8352311642587966</c:v>
                </c:pt>
                <c:pt idx="6">
                  <c:v>0</c:v>
                </c:pt>
                <c:pt idx="7">
                  <c:v>0.44748842399374417</c:v>
                </c:pt>
                <c:pt idx="8">
                  <c:v>0</c:v>
                </c:pt>
                <c:pt idx="9">
                  <c:v>0.32718946036782176</c:v>
                </c:pt>
                <c:pt idx="10">
                  <c:v>0</c:v>
                </c:pt>
                <c:pt idx="11">
                  <c:v>0.17833053634763454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0.5806073705698528</c:v>
                </c:pt>
              </c:numCache>
            </c:numRef>
          </c:val>
        </c:ser>
        <c:ser>
          <c:idx val="2"/>
          <c:order val="2"/>
          <c:tx>
            <c:strRef>
              <c:f>overview!$X$1</c:f>
              <c:strCache>
                <c:ptCount val="1"/>
                <c:pt idx="0">
                  <c:v>alcohol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overview!$R$2:$R$17</c:f>
              <c:strCache>
                <c:ptCount val="16"/>
                <c:pt idx="0">
                  <c:v xml:space="preserve">vanillic acid</c:v>
                </c:pt>
                <c:pt idx="1">
                  <c:v xml:space="preserve">one pot</c:v>
                </c:pt>
                <c:pt idx="2">
                  <c:v xml:space="preserve">cinnamic acid</c:v>
                </c:pt>
                <c:pt idx="3">
                  <c:v xml:space="preserve">one pot</c:v>
                </c:pt>
                <c:pt idx="4">
                  <c:v xml:space="preserve">benzoic acid</c:v>
                </c:pt>
                <c:pt idx="5">
                  <c:v xml:space="preserve">one pot</c:v>
                </c:pt>
                <c:pt idx="6">
                  <c:v>PAA</c:v>
                </c:pt>
                <c:pt idx="7">
                  <c:v xml:space="preserve">one pot</c:v>
                </c:pt>
                <c:pt idx="8">
                  <c:v>3-PPA</c:v>
                </c:pt>
                <c:pt idx="9">
                  <c:v xml:space="preserve">one pot</c:v>
                </c:pt>
                <c:pt idx="10">
                  <c:v xml:space="preserve">butyric acid (C4)</c:v>
                </c:pt>
                <c:pt idx="11">
                  <c:v xml:space="preserve">one pot</c:v>
                </c:pt>
                <c:pt idx="12">
                  <c:v xml:space="preserve">pentanoic acid (C5)</c:v>
                </c:pt>
                <c:pt idx="13">
                  <c:v xml:space="preserve">one pot</c:v>
                </c:pt>
                <c:pt idx="14">
                  <c:v xml:space="preserve">hexanoic acid (C6)</c:v>
                </c:pt>
                <c:pt idx="15">
                  <c:v xml:space="preserve">one pot</c:v>
                </c:pt>
              </c:strCache>
            </c:strRef>
          </c:cat>
          <c:val>
            <c:numRef>
              <c:f>overview!$X$2:$X$18</c:f>
              <c:numCache>
                <c:formatCode>General</c:formatCode>
                <c:ptCount val="17"/>
                <c:pt idx="0">
                  <c:v>0</c:v>
                </c:pt>
                <c:pt idx="1">
                  <c:v>1.9737503833180006</c:v>
                </c:pt>
                <c:pt idx="2">
                  <c:v>0</c:v>
                </c:pt>
                <c:pt idx="3">
                  <c:v>1.897403816077573</c:v>
                </c:pt>
                <c:pt idx="4">
                  <c:v>0</c:v>
                </c:pt>
                <c:pt idx="5">
                  <c:v>0.309856482395567</c:v>
                </c:pt>
                <c:pt idx="6">
                  <c:v>0</c:v>
                </c:pt>
                <c:pt idx="7">
                  <c:v>0.40661703583856257</c:v>
                </c:pt>
                <c:pt idx="8">
                  <c:v>0</c:v>
                </c:pt>
                <c:pt idx="9">
                  <c:v>4.07797897290479</c:v>
                </c:pt>
                <c:pt idx="10">
                  <c:v>0</c:v>
                </c:pt>
                <c:pt idx="11">
                  <c:v>0.8199051262754065</c:v>
                </c:pt>
                <c:pt idx="12">
                  <c:v>0</c:v>
                </c:pt>
                <c:pt idx="13">
                  <c:v>2.018101529045572</c:v>
                </c:pt>
                <c:pt idx="14">
                  <c:v>0</c:v>
                </c:pt>
                <c:pt idx="15">
                  <c:v>2.3424291134892186</c:v>
                </c:pt>
              </c:numCache>
            </c:numRef>
          </c:val>
        </c:ser>
        <c:ser>
          <c:idx val="3"/>
          <c:order val="3"/>
          <c:tx>
            <c:strRef>
              <c:f>overview!$Z$1</c:f>
              <c:strCache>
                <c:ptCount val="1"/>
                <c:pt idx="0">
                  <c:v>oxime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  <a:round/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overview!$R$2:$R$17</c:f>
              <c:strCache>
                <c:ptCount val="16"/>
                <c:pt idx="0">
                  <c:v xml:space="preserve">vanillic acid</c:v>
                </c:pt>
                <c:pt idx="1">
                  <c:v xml:space="preserve">one pot</c:v>
                </c:pt>
                <c:pt idx="2">
                  <c:v xml:space="preserve">cinnamic acid</c:v>
                </c:pt>
                <c:pt idx="3">
                  <c:v xml:space="preserve">one pot</c:v>
                </c:pt>
                <c:pt idx="4">
                  <c:v xml:space="preserve">benzoic acid</c:v>
                </c:pt>
                <c:pt idx="5">
                  <c:v xml:space="preserve">one pot</c:v>
                </c:pt>
                <c:pt idx="6">
                  <c:v>PAA</c:v>
                </c:pt>
                <c:pt idx="7">
                  <c:v xml:space="preserve">one pot</c:v>
                </c:pt>
                <c:pt idx="8">
                  <c:v>3-PPA</c:v>
                </c:pt>
                <c:pt idx="9">
                  <c:v xml:space="preserve">one pot</c:v>
                </c:pt>
                <c:pt idx="10">
                  <c:v xml:space="preserve">butyric acid (C4)</c:v>
                </c:pt>
                <c:pt idx="11">
                  <c:v xml:space="preserve">one pot</c:v>
                </c:pt>
                <c:pt idx="12">
                  <c:v xml:space="preserve">pentanoic acid (C5)</c:v>
                </c:pt>
                <c:pt idx="13">
                  <c:v xml:space="preserve">one pot</c:v>
                </c:pt>
                <c:pt idx="14">
                  <c:v xml:space="preserve">hexanoic acid (C6)</c:v>
                </c:pt>
                <c:pt idx="15">
                  <c:v xml:space="preserve">one pot</c:v>
                </c:pt>
              </c:strCache>
            </c:strRef>
          </c:cat>
          <c:val>
            <c:numRef>
              <c:f>overview!$Z$2:$Z$17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1.0559774964838258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1.9275300074594817</c:v>
                </c:pt>
                <c:pt idx="10">
                  <c:v>0</c:v>
                </c:pt>
                <c:pt idx="11">
                  <c:v>0.11290136261131174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0.030597228570137063</c:v>
                </c:pt>
              </c:numCache>
            </c:numRef>
          </c:val>
        </c:ser>
        <c:ser>
          <c:idx val="4"/>
          <c:order val="4"/>
          <c:tx>
            <c:strRef>
              <c:f>overview!$AB$1</c:f>
              <c:strCache>
                <c:ptCount val="1"/>
                <c:pt idx="0">
                  <c:v>oxime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miter/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overview!$R$2:$R$17</c:f>
              <c:strCache>
                <c:ptCount val="16"/>
                <c:pt idx="0">
                  <c:v xml:space="preserve">vanillic acid</c:v>
                </c:pt>
                <c:pt idx="1">
                  <c:v xml:space="preserve">one pot</c:v>
                </c:pt>
                <c:pt idx="2">
                  <c:v xml:space="preserve">cinnamic acid</c:v>
                </c:pt>
                <c:pt idx="3">
                  <c:v xml:space="preserve">one pot</c:v>
                </c:pt>
                <c:pt idx="4">
                  <c:v xml:space="preserve">benzoic acid</c:v>
                </c:pt>
                <c:pt idx="5">
                  <c:v xml:space="preserve">one pot</c:v>
                </c:pt>
                <c:pt idx="6">
                  <c:v>PAA</c:v>
                </c:pt>
                <c:pt idx="7">
                  <c:v xml:space="preserve">one pot</c:v>
                </c:pt>
                <c:pt idx="8">
                  <c:v>3-PPA</c:v>
                </c:pt>
                <c:pt idx="9">
                  <c:v xml:space="preserve">one pot</c:v>
                </c:pt>
                <c:pt idx="10">
                  <c:v xml:space="preserve">butyric acid (C4)</c:v>
                </c:pt>
                <c:pt idx="11">
                  <c:v xml:space="preserve">one pot</c:v>
                </c:pt>
                <c:pt idx="12">
                  <c:v xml:space="preserve">pentanoic acid (C5)</c:v>
                </c:pt>
                <c:pt idx="13">
                  <c:v xml:space="preserve">one pot</c:v>
                </c:pt>
                <c:pt idx="14">
                  <c:v xml:space="preserve">hexanoic acid (C6)</c:v>
                </c:pt>
                <c:pt idx="15">
                  <c:v xml:space="preserve">one pot</c:v>
                </c:pt>
              </c:strCache>
            </c:strRef>
          </c:cat>
          <c:val>
            <c:numRef>
              <c:f>overview!$AB$2:$AB$17</c:f>
              <c:numCache>
                <c:formatCode>General</c:formatCode>
                <c:ptCount val="16"/>
                <c:pt idx="0">
                  <c:v>0</c:v>
                </c:pt>
                <c:pt idx="1">
                  <c:v>2.3835328255350015</c:v>
                </c:pt>
                <c:pt idx="2">
                  <c:v>0</c:v>
                </c:pt>
                <c:pt idx="3">
                  <c:v>0.018143459915611813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0.03195331059803217</c:v>
                </c:pt>
                <c:pt idx="12">
                  <c:v>0</c:v>
                </c:pt>
                <c:pt idx="13">
                  <c:v>0.3699441997358151</c:v>
                </c:pt>
                <c:pt idx="14">
                  <c:v>0</c:v>
                </c:pt>
                <c:pt idx="15">
                  <c:v>0.08300226515923918</c:v>
                </c:pt>
              </c:numCache>
            </c:numRef>
          </c:val>
        </c:ser>
        <c:ser>
          <c:idx val="5"/>
          <c:order val="5"/>
          <c:tx>
            <c:strRef>
              <c:f>overview!$AD$1</c:f>
              <c:strCache>
                <c:ptCount val="1"/>
                <c:pt idx="0">
                  <c:v>nitrile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spPr bwMode="auto">
              <a:prstGeom prst="rect">
                <a:avLst/>
              </a:prstGeom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</c:spPr>
          </c:errBars>
          <c:cat>
            <c:strRef>
              <c:f>overview!$R$2:$R$17</c:f>
              <c:strCache>
                <c:ptCount val="16"/>
                <c:pt idx="0">
                  <c:v xml:space="preserve">vanillic acid</c:v>
                </c:pt>
                <c:pt idx="1">
                  <c:v xml:space="preserve">one pot</c:v>
                </c:pt>
                <c:pt idx="2">
                  <c:v xml:space="preserve">cinnamic acid</c:v>
                </c:pt>
                <c:pt idx="3">
                  <c:v xml:space="preserve">one pot</c:v>
                </c:pt>
                <c:pt idx="4">
                  <c:v xml:space="preserve">benzoic acid</c:v>
                </c:pt>
                <c:pt idx="5">
                  <c:v xml:space="preserve">one pot</c:v>
                </c:pt>
                <c:pt idx="6">
                  <c:v>PAA</c:v>
                </c:pt>
                <c:pt idx="7">
                  <c:v xml:space="preserve">one pot</c:v>
                </c:pt>
                <c:pt idx="8">
                  <c:v>3-PPA</c:v>
                </c:pt>
                <c:pt idx="9">
                  <c:v xml:space="preserve">one pot</c:v>
                </c:pt>
                <c:pt idx="10">
                  <c:v xml:space="preserve">butyric acid (C4)</c:v>
                </c:pt>
                <c:pt idx="11">
                  <c:v xml:space="preserve">one pot</c:v>
                </c:pt>
                <c:pt idx="12">
                  <c:v xml:space="preserve">pentanoic acid (C5)</c:v>
                </c:pt>
                <c:pt idx="13">
                  <c:v xml:space="preserve">one pot</c:v>
                </c:pt>
                <c:pt idx="14">
                  <c:v xml:space="preserve">hexanoic acid (C6)</c:v>
                </c:pt>
                <c:pt idx="15">
                  <c:v xml:space="preserve">one pot</c:v>
                </c:pt>
              </c:strCache>
            </c:strRef>
          </c:cat>
          <c:val>
            <c:numRef>
              <c:f>overview!$AD$2:$AD$17</c:f>
              <c:numCache>
                <c:formatCode>General</c:formatCode>
                <c:ptCount val="16"/>
                <c:pt idx="0">
                  <c:v>0</c:v>
                </c:pt>
                <c:pt idx="1">
                  <c:v>0.5269938650306748</c:v>
                </c:pt>
                <c:pt idx="2">
                  <c:v>0</c:v>
                </c:pt>
                <c:pt idx="3">
                  <c:v>0.5920524691358025</c:v>
                </c:pt>
                <c:pt idx="4">
                  <c:v>0</c:v>
                </c:pt>
                <c:pt idx="5">
                  <c:v>5.716296487220736</c:v>
                </c:pt>
                <c:pt idx="6">
                  <c:v>0</c:v>
                </c:pt>
                <c:pt idx="7">
                  <c:v>5.908194070080863</c:v>
                </c:pt>
                <c:pt idx="8">
                  <c:v>0</c:v>
                </c:pt>
                <c:pt idx="9">
                  <c:v>1.9600393228243844</c:v>
                </c:pt>
                <c:pt idx="10">
                  <c:v>0</c:v>
                </c:pt>
                <c:pt idx="11">
                  <c:v>5.403455809334656</c:v>
                </c:pt>
                <c:pt idx="12">
                  <c:v>0</c:v>
                </c:pt>
                <c:pt idx="13">
                  <c:v>3.8924272946517235</c:v>
                </c:pt>
                <c:pt idx="14">
                  <c:v>0</c:v>
                </c:pt>
                <c:pt idx="15">
                  <c:v>4.676345580933465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1024288431"/>
        <c:axId val="1030513967"/>
      </c:barChart>
      <c:catAx>
        <c:axId val="10242884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round/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30513967"/>
        <c:crosses val="autoZero"/>
        <c:auto val="1"/>
        <c:lblAlgn val="ctr"/>
        <c:lblOffset val="100"/>
        <c:noMultiLvlLbl val="0"/>
      </c:catAx>
      <c:valAx>
        <c:axId val="1030513967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title>
          <c:tx>
            <c:rich>
              <a:bodyPr rot="-5400000" spcFirstLastPara="true" vertOverflow="ellipsis" vert="horz" wrap="square" anchor="ctr" anchorCtr="true"/>
              <a:lstStyle/>
              <a:p>
                <a:pPr>
                  <a:defRPr sz="1200" b="0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/>
                  <a:t>concentration [mM]</a:t>
                </a:r>
                <a:endParaRPr lang="de-AT"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 rot="-5400000" spcFirstLastPara="true" vertOverflow="ellipsis" vert="horz" wrap="square" anchor="ctr" anchorCtr="true"/>
            <a:lstStyle/>
            <a:p>
              <a:pPr>
                <a:defRPr sz="1200" b="0" i="0" u="none" strike="noStrik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>
            <a:solidFill>
              <a:schemeClr val="tx1"/>
            </a:solidFill>
          </a:ln>
        </c:spPr>
        <c:txPr>
          <a:bodyPr rot="-60000000" spcFirstLastPara="true" vertOverflow="ellipsis" vert="horz" wrap="square" anchor="ctr" anchorCtr="true"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24288431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r"/>
      <c:layout/>
      <c:overlay val="0"/>
      <c:spPr bwMode="auto">
        <a:prstGeom prst="rect">
          <a:avLst/>
        </a:prstGeom>
        <a:noFill/>
        <a:ln>
          <a:noFill/>
        </a:ln>
      </c:spPr>
      <c:txPr>
        <a:bodyPr rot="0" spcFirstLastPara="true" vertOverflow="ellipsis" vert="horz" wrap="square" anchor="ctr" anchorCtr="true"/>
        <a:lstStyle/>
        <a:p>
          <a:pPr>
            <a:defRPr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 bwMode="auto">
    <a:xfrm>
      <a:off x="720724" y="1556793"/>
      <a:ext cx="8197227" cy="3597412"/>
    </a:xfrm>
    <a:prstGeom prst="rect">
      <a:avLst/>
    </a:prstGeom>
    <a:noFill/>
    <a:ln>
      <a:noFill/>
      <a:miter/>
    </a:ln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folie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 hidden="0"/>
          <p:cNvPicPr/>
          <p:nvPr isPhoto="0" userDrawn="1"/>
        </p:nvPicPr>
        <p:blipFill>
          <a:blip r:embed="rId2"/>
          <a:stretch/>
        </p:blipFill>
        <p:spPr bwMode="auto">
          <a:xfrm>
            <a:off x="0" y="8460"/>
            <a:ext cx="9144000" cy="6355080"/>
          </a:xfrm>
          <a:prstGeom prst="rect">
            <a:avLst/>
          </a:prstGeom>
        </p:spPr>
      </p:pic>
      <p:sp>
        <p:nvSpPr>
          <p:cNvPr id="5" name="Textfeld 271" hidden="0"/>
          <p:cNvSpPr>
            <a:spLocks noAdjustHandles="1"/>
          </p:cNvSpPr>
          <p:nvPr isPhoto="0" userDrawn="1"/>
        </p:nvSpPr>
        <p:spPr bwMode="auto">
          <a:xfrm>
            <a:off x="7493906" y="856995"/>
            <a:ext cx="1440134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r">
              <a:defRPr/>
            </a:pPr>
            <a:r>
              <a:rPr lang="de-DE" sz="1200" spc="20">
                <a:cs typeface="Arial"/>
              </a:rPr>
              <a:t>WISSEN</a:t>
            </a:r>
            <a:endParaRPr/>
          </a:p>
          <a:p>
            <a:pPr algn="r">
              <a:defRPr/>
            </a:pPr>
            <a:r>
              <a:rPr lang="de-DE" sz="1200" spc="20">
                <a:cs typeface="Arial"/>
              </a:rPr>
              <a:t>TECHNIK</a:t>
            </a:r>
            <a:endParaRPr/>
          </a:p>
          <a:p>
            <a:pPr algn="r">
              <a:defRPr/>
            </a:pPr>
            <a:r>
              <a:rPr lang="de-DE" sz="1200" spc="20">
                <a:cs typeface="Arial"/>
              </a:rPr>
              <a:t>LEIDENSCHAFT</a:t>
            </a:r>
            <a:endParaRPr/>
          </a:p>
        </p:txBody>
      </p:sp>
      <p:sp>
        <p:nvSpPr>
          <p:cNvPr id="6" name="Titel 2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720726" y="1069200"/>
            <a:ext cx="7001101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Klicken und eine </a:t>
            </a:r>
            <a:br>
              <a:rPr lang="de-DE"/>
            </a:br>
            <a:r>
              <a:rPr lang="de-DE"/>
              <a:t>Überschrift hinzufügen</a:t>
            </a:r>
            <a:endParaRPr/>
          </a:p>
        </p:txBody>
      </p:sp>
      <p:sp>
        <p:nvSpPr>
          <p:cNvPr id="7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720724" y="4341600"/>
            <a:ext cx="7001103" cy="421200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>
          <a:xfrm>
            <a:off x="720724" y="3560400"/>
            <a:ext cx="7001103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  <p:sp>
        <p:nvSpPr>
          <p:cNvPr id="9" name="Textplatzhalter 2" hidden="0"/>
          <p:cNvSpPr>
            <a:spLocks noGrp="1"/>
          </p:cNvSpPr>
          <p:nvPr isPhoto="0" userDrawn="0">
            <p:ph type="body" sz="quarter" idx="12" hasCustomPrompt="1"/>
          </p:nvPr>
        </p:nvSpPr>
        <p:spPr bwMode="auto">
          <a:xfrm>
            <a:off x="720726" y="6456066"/>
            <a:ext cx="7435777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AT"/>
              <a:t>Klicken und Webadresse einfügen</a:t>
            </a:r>
            <a:endParaRPr lang="de-DE"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ver slide 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 hidden="0"/>
          <p:cNvPicPr/>
          <p:nvPr isPhoto="0" userDrawn="1"/>
        </p:nvPicPr>
        <p:blipFill>
          <a:blip r:embed="rId2"/>
          <a:stretch/>
        </p:blipFill>
        <p:spPr bwMode="auto">
          <a:xfrm>
            <a:off x="0" y="8460"/>
            <a:ext cx="9144000" cy="6355080"/>
          </a:xfrm>
          <a:prstGeom prst="rect">
            <a:avLst/>
          </a:prstGeom>
        </p:spPr>
      </p:pic>
      <p:sp>
        <p:nvSpPr>
          <p:cNvPr id="5" name="Textplatzhalter 2" hidden="0"/>
          <p:cNvSpPr>
            <a:spLocks noGrp="1"/>
          </p:cNvSpPr>
          <p:nvPr isPhoto="0" userDrawn="0">
            <p:ph type="body" sz="quarter" idx="12" hasCustomPrompt="1"/>
          </p:nvPr>
        </p:nvSpPr>
        <p:spPr bwMode="auto">
          <a:xfrm>
            <a:off x="720726" y="6456066"/>
            <a:ext cx="7435777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DE"/>
              <a:t>Click and add a web adress</a:t>
            </a:r>
            <a:endParaRPr/>
          </a:p>
        </p:txBody>
      </p:sp>
      <p:sp>
        <p:nvSpPr>
          <p:cNvPr id="6" name="Titel 2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720726" y="1069200"/>
            <a:ext cx="7001101" cy="2489199"/>
          </a:xfrm>
        </p:spPr>
        <p:txBody>
          <a:bodyPr anchor="b">
            <a:normAutofit/>
          </a:bodyPr>
          <a:lstStyle>
            <a:lvl1pPr marL="0" marR="0" indent="0" algn="l" defTabSz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Click to add </a:t>
            </a:r>
            <a:br>
              <a:rPr lang="de-DE"/>
            </a:br>
            <a:r>
              <a:rPr lang="de-DE"/>
              <a:t>a cover slide headline</a:t>
            </a:r>
            <a:endParaRPr/>
          </a:p>
        </p:txBody>
      </p:sp>
      <p:sp>
        <p:nvSpPr>
          <p:cNvPr id="7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720724" y="4341600"/>
            <a:ext cx="7001101" cy="422824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AT"/>
          </a:p>
        </p:txBody>
      </p:sp>
      <p:sp>
        <p:nvSpPr>
          <p:cNvPr id="8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>
          <a:xfrm>
            <a:off x="720724" y="3560400"/>
            <a:ext cx="7001101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GB"/>
              <a:t>March 2nd 2020</a:t>
            </a:r>
            <a:endParaRPr lang="de-AT"/>
          </a:p>
        </p:txBody>
      </p:sp>
      <p:sp>
        <p:nvSpPr>
          <p:cNvPr id="9" name="Textfeld 271" hidden="0"/>
          <p:cNvSpPr>
            <a:spLocks noAdjustHandles="1"/>
          </p:cNvSpPr>
          <p:nvPr isPhoto="0" userDrawn="1"/>
        </p:nvSpPr>
        <p:spPr bwMode="auto">
          <a:xfrm>
            <a:off x="7493906" y="856995"/>
            <a:ext cx="1440134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r">
              <a:defRPr/>
            </a:pPr>
            <a:r>
              <a:rPr lang="de-DE" sz="1200" spc="90">
                <a:cs typeface="Arial"/>
              </a:rPr>
              <a:t>SCIENCE</a:t>
            </a:r>
            <a:endParaRPr/>
          </a:p>
          <a:p>
            <a:pPr algn="r">
              <a:defRPr/>
            </a:pPr>
            <a:r>
              <a:rPr lang="de-DE" sz="1200" spc="90">
                <a:cs typeface="Arial"/>
              </a:rPr>
              <a:t>PASSION</a:t>
            </a:r>
            <a:br>
              <a:rPr lang="de-DE" sz="1200" spc="90">
                <a:cs typeface="Arial"/>
              </a:rPr>
            </a:br>
            <a:r>
              <a:rPr lang="de-DE" sz="1200" spc="90">
                <a:cs typeface="Arial"/>
              </a:rPr>
              <a:t>TECHNOLOGY</a:t>
            </a:r>
            <a:endParaRPr/>
          </a:p>
        </p:txBody>
      </p:sp>
    </p:spTree>
  </p:cSld>
  <p:clrMapOvr>
    <a:overrideClrMapping accent1="accent1" accent2="accent2" accent3="accent3" accent4="accent4" accent5="accent5" accent6="accent6" bg1="lt1" bg2="lt2" folHlink="folHlink" hlink="hlink" tx1="dk1" tx2="dk2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Willkommen/welcom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0" y="0"/>
            <a:ext cx="9143999" cy="3420000"/>
          </a:xfrm>
          <a:prstGeom prst="rect">
            <a:avLst/>
          </a:prstGeom>
        </p:spPr>
      </p:pic>
      <p:sp>
        <p:nvSpPr>
          <p:cNvPr id="5" name="Bildplatzhalter 23" hidden="0"/>
          <p:cNvSpPr>
            <a:spLocks noGrp="1"/>
          </p:cNvSpPr>
          <p:nvPr isPhoto="0" userDrawn="0">
            <p:ph type="pic" sz="quarter" idx="15" hasCustomPrompt="1"/>
          </p:nvPr>
        </p:nvSpPr>
        <p:spPr bwMode="auto">
          <a:xfrm>
            <a:off x="0" y="0"/>
            <a:ext cx="9143999" cy="3420000"/>
          </a:xfrm>
        </p:spPr>
        <p:txBody>
          <a:bodyPr/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lvl1pPr>
          </a:lstStyle>
          <a:p>
            <a:pPr>
              <a:defRPr/>
            </a:pPr>
            <a:r>
              <a:rPr lang="de-DE"/>
              <a:t>Klicken und Bild einfügen/click and add a picture</a:t>
            </a:r>
            <a:br>
              <a:rPr lang="de-DE"/>
            </a:br>
            <a:r>
              <a:rPr lang="de-DE"/>
              <a:t>25,4 x 9,5 cm, optimal 200 dpi</a:t>
            </a:r>
            <a:endParaRPr/>
          </a:p>
          <a:p>
            <a:pPr>
              <a:defRPr/>
            </a:pPr>
            <a:endParaRPr lang="de-DE"/>
          </a:p>
        </p:txBody>
      </p:sp>
      <p:sp>
        <p:nvSpPr>
          <p:cNvPr id="6" name="Titel 12" hidden="0"/>
          <p:cNvSpPr>
            <a:spLocks noGrp="1"/>
          </p:cNvSpPr>
          <p:nvPr isPhoto="0" userDrawn="0">
            <p:ph type="title" hasCustomPrompt="1"/>
          </p:nvPr>
        </p:nvSpPr>
        <p:spPr bwMode="auto">
          <a:xfrm>
            <a:off x="0" y="3384000"/>
            <a:ext cx="9144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0" tIns="28800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e-AT"/>
              <a:t>Titel hinzufügen/add a title</a:t>
            </a:r>
            <a:endParaRPr lang="de-DE"/>
          </a:p>
        </p:txBody>
      </p:sp>
      <p:sp>
        <p:nvSpPr>
          <p:cNvPr id="7" name="Bildplatzhalter 7" hidden="0"/>
          <p:cNvSpPr>
            <a:spLocks noGrp="1"/>
          </p:cNvSpPr>
          <p:nvPr isPhoto="0" userDrawn="0">
            <p:ph type="pic" sz="quarter" idx="12" hasCustomPrompt="1"/>
          </p:nvPr>
        </p:nvSpPr>
        <p:spPr bwMode="auto">
          <a:xfrm>
            <a:off x="7747200" y="320400"/>
            <a:ext cx="1177200" cy="432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Logo TU Graz</a:t>
            </a:r>
            <a:endParaRPr/>
          </a:p>
        </p:txBody>
      </p:sp>
      <p:sp>
        <p:nvSpPr>
          <p:cNvPr id="8" name="Textplatzhalter 14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720724" y="4171143"/>
            <a:ext cx="8004610" cy="1552493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/>
            </a:lvl1pPr>
          </a:lstStyle>
          <a:p>
            <a:pPr lvl="0">
              <a:defRPr/>
            </a:pPr>
            <a:r>
              <a:rPr lang="de-AT"/>
              <a:t>Klicken und hinzufügen: Eventname, Datum, Ort, ... </a:t>
            </a:r>
            <a:br>
              <a:rPr lang="de-AT"/>
            </a:br>
            <a:r>
              <a:rPr lang="de-AT"/>
              <a:t>Click and add: event name, date, location, ...</a:t>
            </a:r>
            <a:endParaRPr/>
          </a:p>
        </p:txBody>
      </p:sp>
      <p:sp>
        <p:nvSpPr>
          <p:cNvPr id="9" name="Textplatzhalter 14" hidden="0"/>
          <p:cNvSpPr>
            <a:spLocks noGrp="1"/>
          </p:cNvSpPr>
          <p:nvPr isPhoto="0" userDrawn="0">
            <p:ph type="body" sz="quarter" idx="14" hasCustomPrompt="1"/>
          </p:nvPr>
        </p:nvSpPr>
        <p:spPr bwMode="auto">
          <a:xfrm>
            <a:off x="720722" y="5820645"/>
            <a:ext cx="2203709" cy="350693"/>
          </a:xfrm>
        </p:spPr>
        <p:txBody>
          <a:bodyPr anchor="b" anchorCtr="0">
            <a:noAutofit/>
          </a:bodyPr>
          <a:lstStyle>
            <a:lvl1pPr>
              <a:defRPr sz="1200"/>
            </a:lvl1pPr>
          </a:lstStyle>
          <a:p>
            <a:pPr lvl="0">
              <a:defRPr/>
            </a:pPr>
            <a:r>
              <a:rPr lang="de-AT"/>
              <a:t>Platzhalter/place holder</a:t>
            </a:r>
            <a:br>
              <a:rPr lang="de-AT"/>
            </a:br>
            <a:r>
              <a:rPr lang="de-AT"/>
              <a:t>Unterstützt durch/supported by:</a:t>
            </a:r>
            <a:endParaRPr/>
          </a:p>
        </p:txBody>
      </p:sp>
      <p:sp>
        <p:nvSpPr>
          <p:cNvPr id="10" name="Textplatzhalter 2" hidden="0"/>
          <p:cNvSpPr>
            <a:spLocks noGrp="1"/>
          </p:cNvSpPr>
          <p:nvPr isPhoto="0" userDrawn="0">
            <p:ph type="body" sz="quarter" idx="16" hasCustomPrompt="1"/>
          </p:nvPr>
        </p:nvSpPr>
        <p:spPr bwMode="auto">
          <a:xfrm>
            <a:off x="720726" y="6456066"/>
            <a:ext cx="7435777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AT"/>
              <a:t>Klicken und Webadresse hinzufügen/click and add a web adress</a:t>
            </a:r>
            <a:endParaRPr lang="de-DE"/>
          </a:p>
        </p:txBody>
      </p:sp>
      <p:sp>
        <p:nvSpPr>
          <p:cNvPr id="11" name="Textplatzhalter 26" hidden="0"/>
          <p:cNvSpPr>
            <a:spLocks noGrp="1"/>
          </p:cNvSpPr>
          <p:nvPr isPhoto="0" userDrawn="0">
            <p:ph type="body" sz="quarter" idx="17" hasCustomPrompt="1"/>
          </p:nvPr>
        </p:nvSpPr>
        <p:spPr bwMode="auto">
          <a:xfrm>
            <a:off x="5307012" y="3079543"/>
            <a:ext cx="3617913" cy="230187"/>
          </a:xfrm>
        </p:spPr>
        <p:txBody>
          <a:bodyPr anchor="b" anchorCtr="0">
            <a:noAutofit/>
          </a:bodyPr>
          <a:lstStyle>
            <a:lvl1pPr algn="r">
              <a:defRPr sz="1000"/>
            </a:lvl1pPr>
          </a:lstStyle>
          <a:p>
            <a:pPr lvl="0">
              <a:defRPr/>
            </a:pPr>
            <a:r>
              <a:rPr lang="de-AT"/>
              <a:t>Platzhalter Bildquelle/place holder image source</a:t>
            </a:r>
            <a:endParaRPr lang="de-DE"/>
          </a:p>
        </p:txBody>
      </p:sp>
      <p:sp>
        <p:nvSpPr>
          <p:cNvPr id="12" name="Rechteck 9" hidden="0"/>
          <p:cNvSpPr/>
          <p:nvPr isPhoto="0" userDrawn="1"/>
        </p:nvSpPr>
        <p:spPr bwMode="auto">
          <a:xfrm>
            <a:off x="0" y="5873751"/>
            <a:ext cx="590296" cy="984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3" name="Rechteck 10" hidden="0"/>
          <p:cNvSpPr/>
          <p:nvPr isPhoto="0" userDrawn="1"/>
        </p:nvSpPr>
        <p:spPr bwMode="auto">
          <a:xfrm>
            <a:off x="-1" y="6354763"/>
            <a:ext cx="644454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und Inhal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15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>
          <a:xfrm>
            <a:off x="720724" y="190800"/>
            <a:ext cx="82296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7" name="Datumsplatzhalter 8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</a:t>
            </a:r>
            <a:endParaRPr lang="de-DE"/>
          </a:p>
        </p:txBody>
      </p:sp>
      <p:sp>
        <p:nvSpPr>
          <p:cNvPr id="8" name="Fußzeilenplatzhalter 9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11</a:t>
            </a:r>
            <a:r>
              <a:rPr lang="de-DE" baseline="30000"/>
              <a:t>th </a:t>
            </a:r>
            <a:r>
              <a:rPr lang="de-DE"/>
              <a:t>2021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und zwei Inhalt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000" y="601200"/>
            <a:ext cx="8208000" cy="1143000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20000" y="1800000"/>
            <a:ext cx="3960000" cy="4525963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Inhaltsplatzhalter 2" hidden="0"/>
          <p:cNvSpPr>
            <a:spLocks noGrp="1"/>
          </p:cNvSpPr>
          <p:nvPr isPhoto="0" userDrawn="0">
            <p:ph idx="13" hasCustomPrompt="0"/>
          </p:nvPr>
        </p:nvSpPr>
        <p:spPr bwMode="auto">
          <a:xfrm>
            <a:off x="4968000" y="1800000"/>
            <a:ext cx="3949954" cy="4525963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Textplatzhalter 15" hidden="0"/>
          <p:cNvSpPr>
            <a:spLocks noGrp="1"/>
          </p:cNvSpPr>
          <p:nvPr isPhoto="0" userDrawn="0">
            <p:ph type="body" sz="quarter" idx="15" hasCustomPrompt="0"/>
          </p:nvPr>
        </p:nvSpPr>
        <p:spPr bwMode="auto">
          <a:xfrm>
            <a:off x="720724" y="190800"/>
            <a:ext cx="82296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8" name="Datumsplatzhalter 1" hidden="0"/>
          <p:cNvSpPr>
            <a:spLocks noGrp="1"/>
          </p:cNvSpPr>
          <p:nvPr isPhoto="0" userDrawn="0">
            <p:ph type="dt" sz="half" idx="16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9" name="Fußzeilenplatzhalter 2" hidden="0"/>
          <p:cNvSpPr>
            <a:spLocks noGrp="1"/>
          </p:cNvSpPr>
          <p:nvPr isPhoto="0" userDrawn="0">
            <p:ph type="ftr" sz="quarter" idx="17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ohne Inhal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000" y="601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15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>
          <a:xfrm>
            <a:off x="720724" y="190800"/>
            <a:ext cx="82296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6" name="Datumsplatzhalter 1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7" name="Fußzeilenplatzhalter 2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Abschnittsüberschrif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06748" y="2097090"/>
            <a:ext cx="8721352" cy="129960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06748" y="3728980"/>
            <a:ext cx="8721352" cy="2596984"/>
          </a:xfrm>
        </p:spPr>
        <p:txBody>
          <a:bodyPr/>
          <a:lstStyle>
            <a:lvl1pPr algn="ctr">
              <a:defRPr b="0"/>
            </a:lvl1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6" name="Textplatzhalter 15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>
          <a:xfrm>
            <a:off x="720724" y="190800"/>
            <a:ext cx="82296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7" name="Datumsplatzhalter 1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2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Ohne Inhal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15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>
          <a:xfrm>
            <a:off x="720724" y="190800"/>
            <a:ext cx="82296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5" name="Datumsplatzhalter 1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6" name="Fußzeilenplatzhalter 5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1_Titel und Inhal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GB"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A19FDAD-9FB5-4B69-83AA-67E360CF5181}" type="datetimeFigureOut">
              <a:rPr lang="en-GB"/>
              <a:t/>
            </a:fld>
            <a:endParaRPr lang="en-GB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3834264A-9874-434E-86E7-67D80B3A09BC}" type="slidenum">
              <a:rPr lang="en-GB"/>
              <a:t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g"/><Relationship Id="rId1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hteck 6" hidden="0"/>
          <p:cNvSpPr/>
          <p:nvPr isPhoto="0" userDrawn="1"/>
        </p:nvSpPr>
        <p:spPr bwMode="auto">
          <a:xfrm>
            <a:off x="0" y="6354763"/>
            <a:ext cx="91440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5" name="Titelplatzhalt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6" y="601663"/>
            <a:ext cx="8197228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/>
            <a:normAutofit/>
          </a:bodyPr>
          <a:lstStyle/>
          <a:p>
            <a:pPr lvl="0">
              <a:defRPr/>
            </a:pPr>
            <a:r>
              <a:rPr lang="de-AT"/>
              <a:t>Mastertitelformat bearbeiten</a:t>
            </a:r>
            <a:endParaRPr lang="de-DE"/>
          </a:p>
        </p:txBody>
      </p:sp>
      <p:sp>
        <p:nvSpPr>
          <p:cNvPr id="6" name="Textplatzhalt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0724" y="1800225"/>
            <a:ext cx="8197228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/>
            <a:normAutofit/>
          </a:bodyPr>
          <a:lstStyle/>
          <a:p>
            <a:pPr lvl="0">
              <a:defRPr/>
            </a:pPr>
            <a:r>
              <a:rPr lang="de-AT"/>
              <a:t>Mastertextformat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  <a:p>
            <a:pPr lvl="3">
              <a:defRPr/>
            </a:pPr>
            <a:r>
              <a:rPr lang="de-AT"/>
              <a:t>Vierte Ebene</a:t>
            </a:r>
            <a:endParaRPr/>
          </a:p>
          <a:p>
            <a:pPr lvl="4">
              <a:defRPr/>
            </a:pPr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720724" y="6596063"/>
            <a:ext cx="3724275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/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720726" y="641508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  <p:cxnSp>
        <p:nvCxnSpPr>
          <p:cNvPr id="9" name="Gerade Verbindung 7" hidden="0"/>
          <p:cNvCxnSpPr>
            <a:cxnSpLocks/>
          </p:cNvCxnSpPr>
          <p:nvPr isPhoto="0" userDrawn="1"/>
        </p:nvCxnSpPr>
        <p:spPr bwMode="auto">
          <a:xfrm>
            <a:off x="720724" y="503238"/>
            <a:ext cx="8207375" cy="158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8" hidden="0"/>
          <p:cNvSpPr/>
          <p:nvPr isPhoto="0" userDrawn="1"/>
        </p:nvSpPr>
        <p:spPr bwMode="auto">
          <a:xfrm>
            <a:off x="0" y="503238"/>
            <a:ext cx="503238" cy="504825"/>
          </a:xfrm>
          <a:prstGeom prst="rect">
            <a:avLst/>
          </a:prstGeom>
          <a:solidFill>
            <a:srgbClr val="F701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1" name="Foliennummernplatzhalter 5" hidden="0"/>
          <p:cNvSpPr>
            <a:spLocks noAdjustHandles="1"/>
          </p:cNvSpPr>
          <p:nvPr isPhoto="0" userDrawn="1"/>
        </p:nvSpPr>
        <p:spPr bwMode="auto">
          <a:xfrm>
            <a:off x="0" y="582613"/>
            <a:ext cx="503238" cy="365125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4572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9144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1371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18288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ctr">
              <a:defRPr/>
            </a:pPr>
            <a:fld id="{341491D6-FCB3-AA48-877A-0FB5E714E925}" type="slidenum">
              <a:rPr lang="de-DE" sz="1200">
                <a:solidFill>
                  <a:schemeClr val="bg1"/>
                </a:solidFill>
              </a:rPr>
              <a:t/>
            </a:fld>
            <a:endParaRPr lang="de-DE" sz="1200">
              <a:solidFill>
                <a:schemeClr val="bg1"/>
              </a:solidFill>
            </a:endParaRPr>
          </a:p>
        </p:txBody>
      </p:sp>
      <p:pic>
        <p:nvPicPr>
          <p:cNvPr id="12" name="Bildplatzhalter 7" hidden="0"/>
          <p:cNvPicPr>
            <a:picLocks noChangeAspect="1"/>
          </p:cNvPicPr>
          <p:nvPr isPhoto="0" userDrawn="1"/>
        </p:nvPicPr>
        <p:blipFill>
          <a:blip r:embed="rId11"/>
          <a:stretch/>
        </p:blipFill>
        <p:spPr bwMode="auto">
          <a:xfrm>
            <a:off x="8051284" y="97928"/>
            <a:ext cx="871105" cy="3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" hidden="0"/>
          <p:cNvPicPr>
            <a:picLocks noChangeAspect="1"/>
          </p:cNvPicPr>
          <p:nvPr isPhoto="0" userDrawn="1"/>
        </p:nvPicPr>
        <p:blipFill>
          <a:blip r:embed="rId12"/>
          <a:srcRect l="18769" t="13733" r="18561" b="102"/>
          <a:stretch/>
        </p:blipFill>
        <p:spPr bwMode="auto">
          <a:xfrm>
            <a:off x="8085778" y="582613"/>
            <a:ext cx="783989" cy="1077913"/>
          </a:xfrm>
          <a:prstGeom prst="rect">
            <a:avLst/>
          </a:prstGeom>
        </p:spPr>
      </p:pic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1" ftr="1" hdr="0" sldNum="0"/>
  <p:txStyles>
    <p:titleStyle>
      <a:lvl1pPr algn="l" defTabSz="457200">
        <a:spcBef>
          <a:spcPts val="0"/>
        </a:spcBef>
        <a:spcAft>
          <a:spcPts val="0"/>
        </a:spcAft>
        <a:defRPr sz="3200">
          <a:solidFill>
            <a:srgbClr val="000000"/>
          </a:solidFill>
          <a:latin typeface="+mj-lt"/>
          <a:ea typeface="ＭＳ Ｐゴシック"/>
          <a:cs typeface="ＭＳ Ｐゴシック"/>
        </a:defRPr>
      </a:lvl1pPr>
      <a:lvl2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2pPr>
      <a:lvl3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3pPr>
      <a:lvl4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4pPr>
      <a:lvl5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5pPr>
      <a:lvl6pPr marL="4572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6pPr>
      <a:lvl7pPr marL="9144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7pPr>
      <a:lvl8pPr marL="13716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8pPr>
      <a:lvl9pPr marL="18288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9pPr>
    </p:titleStyle>
    <p:bodyStyle>
      <a:lvl1pPr algn="l" defTabSz="457200">
        <a:spcBef>
          <a:spcPts val="0"/>
        </a:spcBef>
        <a:spcAft>
          <a:spcPts val="0"/>
        </a:spcAft>
        <a:buFont typeface="Arial"/>
        <a:defRPr sz="2600">
          <a:solidFill>
            <a:srgbClr val="000000"/>
          </a:solidFill>
          <a:latin typeface="+mn-lt"/>
          <a:ea typeface="ＭＳ Ｐゴシック"/>
          <a:cs typeface="ＭＳ Ｐゴシック"/>
        </a:defRPr>
      </a:lvl1pPr>
      <a:lvl2pPr marL="271463" indent="-271463" algn="l" defTabSz="457200">
        <a:spcBef>
          <a:spcPts val="0"/>
        </a:spcBef>
        <a:spcAft>
          <a:spcPts val="0"/>
        </a:spcAft>
        <a:buClr>
          <a:schemeClr val="accent1"/>
        </a:buClr>
        <a:buFont typeface="Wingdings"/>
        <a:buChar char="§"/>
        <a:defRPr sz="2600">
          <a:solidFill>
            <a:srgbClr val="000000"/>
          </a:solidFill>
          <a:latin typeface="+mn-lt"/>
          <a:ea typeface="ＭＳ Ｐゴシック"/>
          <a:cs typeface="+mn-cs"/>
        </a:defRPr>
      </a:lvl2pPr>
      <a:lvl3pPr marL="808038" indent="-271463" algn="l" defTabSz="457200">
        <a:spcBef>
          <a:spcPts val="0"/>
        </a:spcBef>
        <a:spcAft>
          <a:spcPts val="0"/>
        </a:spcAft>
        <a:buFont typeface="Wingdings"/>
        <a:buChar char="§"/>
        <a:defRPr sz="2400">
          <a:solidFill>
            <a:srgbClr val="000000"/>
          </a:solidFill>
          <a:latin typeface="+mn-lt"/>
          <a:ea typeface="ＭＳ Ｐゴシック"/>
          <a:cs typeface="+mn-cs"/>
        </a:defRPr>
      </a:lvl3pPr>
      <a:lvl4pPr marL="1438275" indent="-185738" algn="l" defTabSz="457200">
        <a:spcBef>
          <a:spcPts val="0"/>
        </a:spcBef>
        <a:spcAft>
          <a:spcPts val="0"/>
        </a:spcAft>
        <a:buClr>
          <a:srgbClr val="A6A6A6"/>
        </a:buClr>
        <a:buFont typeface="Wingdings"/>
        <a:buChar char="§"/>
        <a:defRPr sz="2000">
          <a:solidFill>
            <a:srgbClr val="000000"/>
          </a:solidFill>
          <a:latin typeface="+mn-lt"/>
          <a:ea typeface="ＭＳ Ｐゴシック"/>
          <a:cs typeface="+mn-cs"/>
        </a:defRPr>
      </a:lvl4pPr>
      <a:lvl5pPr marL="1587" indent="0" algn="l" defTabSz="457200">
        <a:spcBef>
          <a:spcPts val="0"/>
        </a:spcBef>
        <a:spcAft>
          <a:spcPts val="0"/>
        </a:spcAft>
        <a:buFontTx/>
        <a:buNone/>
        <a:defRPr sz="2000">
          <a:solidFill>
            <a:srgbClr val="000000"/>
          </a:solidFill>
          <a:latin typeface="+mn-lt"/>
          <a:ea typeface="ＭＳ Ｐゴシック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13.emf"/><Relationship Id="rId8" Type="http://schemas.openxmlformats.org/officeDocument/2006/relationships/oleObject" Target="../embeddings/oleObject4.bin"/><Relationship Id="rId9" Type="http://schemas.openxmlformats.org/officeDocument/2006/relationships/image" Target="../media/image14.emf"/><Relationship Id="rId10" Type="http://schemas.openxmlformats.org/officeDocument/2006/relationships/oleObject" Target="../embeddings/oleObject5.bin"/><Relationship Id="rId11" Type="http://schemas.openxmlformats.org/officeDocument/2006/relationships/image" Target="../media/image15.jpg"/><Relationship Id="rId12" Type="http://schemas.openxmlformats.org/officeDocument/2006/relationships/image" Target="../media/image16.jpg"/><Relationship Id="rId13" Type="http://schemas.openxmlformats.org/officeDocument/2006/relationships/image" Target="../media/image17.e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18.emf"/><Relationship Id="rId16" Type="http://schemas.openxmlformats.org/officeDocument/2006/relationships/oleObject" Target="../embeddings/oleObject7.bin"/><Relationship Id="rId17" Type="http://schemas.openxmlformats.org/officeDocument/2006/relationships/image" Target="../media/image19.emf"/><Relationship Id="rId18" Type="http://schemas.openxmlformats.org/officeDocument/2006/relationships/oleObject" Target="../embeddings/oleObject8.bin"/><Relationship Id="rId19" Type="http://schemas.openxmlformats.org/officeDocument/2006/relationships/image" Target="../media/image20.emf"/><Relationship Id="rId20" Type="http://schemas.openxmlformats.org/officeDocument/2006/relationships/oleObject" Target="../embeddings/oleObject9.bin"/><Relationship Id="rId21" Type="http://schemas.openxmlformats.org/officeDocument/2006/relationships/image" Target="../media/image21.emf"/><Relationship Id="rId22" Type="http://schemas.openxmlformats.org/officeDocument/2006/relationships/oleObject" Target="../embeddings/oleObject10.bin"/><Relationship Id="rId23" Type="http://schemas.openxmlformats.org/officeDocument/2006/relationships/image" Target="../media/image22.jpg"/><Relationship Id="rId24" Type="http://schemas.openxmlformats.org/officeDocument/2006/relationships/image" Target="../media/image23.jpg"/><Relationship Id="rId25" Type="http://schemas.openxmlformats.org/officeDocument/2006/relationships/image" Target="../media/image24.jpg"/><Relationship Id="rId26" Type="http://schemas.openxmlformats.org/officeDocument/2006/relationships/image" Target="../media/image25.jpg"/><Relationship Id="rId27" Type="http://schemas.openxmlformats.org/officeDocument/2006/relationships/image" Target="../media/image26.jpg"/><Relationship Id="rId28" Type="http://schemas.openxmlformats.org/officeDocument/2006/relationships/image" Target="../media/image27.jpg"/><Relationship Id="rId29" Type="http://schemas.openxmlformats.org/officeDocument/2006/relationships/image" Target="../media/image28.emf"/><Relationship Id="rId30" Type="http://schemas.openxmlformats.org/officeDocument/2006/relationships/oleObject" Target="../embeddings/oleObject11.bin"/><Relationship Id="rId31" Type="http://schemas.openxmlformats.org/officeDocument/2006/relationships/image" Target="../media/image29.jpg"/><Relationship Id="rId32" Type="http://schemas.openxmlformats.org/officeDocument/2006/relationships/image" Target="../media/image30.emf"/><Relationship Id="rId33" Type="http://schemas.openxmlformats.org/officeDocument/2006/relationships/oleObject" Target="../embeddings/oleObject12.bin"/><Relationship Id="rId34" Type="http://schemas.openxmlformats.org/officeDocument/2006/relationships/image" Target="../media/image31.jpg"/><Relationship Id="rId35" Type="http://schemas.openxmlformats.org/officeDocument/2006/relationships/image" Target="../media/image32.jpg"/><Relationship Id="rId36" Type="http://schemas.openxmlformats.org/officeDocument/2006/relationships/image" Target="../media/image33.emf"/><Relationship Id="rId37" Type="http://schemas.openxmlformats.org/officeDocument/2006/relationships/oleObject" Target="../embeddings/oleObject13.bin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emf"/><Relationship Id="rId3" Type="http://schemas.openxmlformats.org/officeDocument/2006/relationships/oleObject" Target="../embeddings/oleObject14.bin"/><Relationship Id="rId4" Type="http://schemas.openxmlformats.org/officeDocument/2006/relationships/image" Target="../media/image5.png"/><Relationship Id="rId5" Type="http://schemas.openxmlformats.org/officeDocument/2006/relationships/image" Target="../media/image6.emf"/><Relationship Id="rId6" Type="http://schemas.openxmlformats.org/officeDocument/2006/relationships/oleObject" Target="../embeddings/oleObject1.bin"/><Relationship Id="rId7" Type="http://schemas.openxmlformats.org/officeDocument/2006/relationships/image" Target="../media/image7.emf"/><Relationship Id="rId8" Type="http://schemas.openxmlformats.org/officeDocument/2006/relationships/oleObject" Target="../embeddings/oleObject2.bin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Relationship Id="rId3" Type="http://schemas.openxmlformats.org/officeDocument/2006/relationships/image" Target="../media/image5.png"/><Relationship Id="rId4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16.jpg"/><Relationship Id="rId9" Type="http://schemas.openxmlformats.org/officeDocument/2006/relationships/image" Target="../media/image25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Relationship Id="rId3" Type="http://schemas.openxmlformats.org/officeDocument/2006/relationships/image" Target="../media/image18.emf"/><Relationship Id="rId4" Type="http://schemas.openxmlformats.org/officeDocument/2006/relationships/oleObject" Target="../embeddings/oleObject7.bin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5.png"/><Relationship Id="rId8" Type="http://schemas.openxmlformats.org/officeDocument/2006/relationships/image" Target="../media/image6.emf"/><Relationship Id="rId9" Type="http://schemas.openxmlformats.org/officeDocument/2006/relationships/oleObject" Target="../embeddings/oleObject1.bin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3.xml"/><Relationship Id="rId3" Type="http://schemas.openxmlformats.org/officeDocument/2006/relationships/image" Target="../media/image16.jpg"/><Relationship Id="rId4" Type="http://schemas.openxmlformats.org/officeDocument/2006/relationships/image" Target="../media/image17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5.png"/><Relationship Id="rId7" Type="http://schemas.openxmlformats.org/officeDocument/2006/relationships/image" Target="../media/image6.emf"/><Relationship Id="rId8" Type="http://schemas.openxmlformats.org/officeDocument/2006/relationships/oleObject" Target="../embeddings/oleObject1.bin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4.xml"/><Relationship Id="rId3" Type="http://schemas.openxmlformats.org/officeDocument/2006/relationships/image" Target="../media/image20.emf"/><Relationship Id="rId4" Type="http://schemas.openxmlformats.org/officeDocument/2006/relationships/oleObject" Target="../embeddings/oleObject9.bin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5.png"/><Relationship Id="rId8" Type="http://schemas.openxmlformats.org/officeDocument/2006/relationships/image" Target="../media/image6.emf"/><Relationship Id="rId9" Type="http://schemas.openxmlformats.org/officeDocument/2006/relationships/oleObject" Target="../embeddings/oleObject1.bin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5.xml"/><Relationship Id="rId3" Type="http://schemas.openxmlformats.org/officeDocument/2006/relationships/image" Target="../media/image5.png"/><Relationship Id="rId4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6" Type="http://schemas.openxmlformats.org/officeDocument/2006/relationships/image" Target="../media/image16.jpg"/><Relationship Id="rId7" Type="http://schemas.openxmlformats.org/officeDocument/2006/relationships/image" Target="../media/image17.emf"/><Relationship Id="rId8" Type="http://schemas.openxmlformats.org/officeDocument/2006/relationships/oleObject" Target="../embeddings/oleObject6.bin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5.png"/><Relationship Id="rId5" Type="http://schemas.openxmlformats.org/officeDocument/2006/relationships/image" Target="../media/image37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38.emf"/><Relationship Id="rId8" Type="http://schemas.openxmlformats.org/officeDocument/2006/relationships/oleObject" Target="../embeddings/oleObject16.bin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6.xml"/><Relationship Id="rId3" Type="http://schemas.openxmlformats.org/officeDocument/2006/relationships/image" Target="../media/image5.png"/><Relationship Id="rId4" Type="http://schemas.openxmlformats.org/officeDocument/2006/relationships/image" Target="../media/image37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16.bin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7.xml"/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5" Type="http://schemas.openxmlformats.org/officeDocument/2006/relationships/image" Target="../media/image5.png"/><Relationship Id="rId6" Type="http://schemas.openxmlformats.org/officeDocument/2006/relationships/image" Target="../media/image37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38.emf"/><Relationship Id="rId9" Type="http://schemas.openxmlformats.org/officeDocument/2006/relationships/oleObject" Target="../embeddings/oleObject16.bin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0.xml"/><Relationship Id="rId3" Type="http://schemas.openxmlformats.org/officeDocument/2006/relationships/image" Target="../media/image39.jpg"/><Relationship Id="rId4" Type="http://schemas.openxmlformats.org/officeDocument/2006/relationships/image" Target="../media/image5.png"/><Relationship Id="rId5" Type="http://schemas.openxmlformats.org/officeDocument/2006/relationships/image" Target="../media/image37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38.emf"/><Relationship Id="rId8" Type="http://schemas.openxmlformats.org/officeDocument/2006/relationships/oleObject" Target="../embeddings/oleObject16.bin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5.png"/><Relationship Id="rId5" Type="http://schemas.openxmlformats.org/officeDocument/2006/relationships/image" Target="../media/image37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38.emf"/><Relationship Id="rId8" Type="http://schemas.openxmlformats.org/officeDocument/2006/relationships/oleObject" Target="../embeddings/oleObject16.bin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Relationship Id="rId4" Type="http://schemas.openxmlformats.org/officeDocument/2006/relationships/image" Target="../media/image5.png"/><Relationship Id="rId5" Type="http://schemas.openxmlformats.org/officeDocument/2006/relationships/image" Target="../media/image37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38.emf"/><Relationship Id="rId8" Type="http://schemas.openxmlformats.org/officeDocument/2006/relationships/oleObject" Target="../embeddings/oleObject16.bin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chart" Target="../charts/chart1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chart" Target="../charts/chart12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jpg"/><Relationship Id="rId3" Type="http://schemas.openxmlformats.org/officeDocument/2006/relationships/image" Target="../media/image5.png"/><Relationship Id="rId4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8" Type="http://schemas.openxmlformats.org/officeDocument/2006/relationships/chart" Target="../charts/chart13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jp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6" hidden="0"/>
          <p:cNvSpPr>
            <a:spLocks noGrp="1"/>
          </p:cNvSpPr>
          <p:nvPr isPhoto="0" userDrawn="0">
            <p:ph type="body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Titel 5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6" y="1803897"/>
            <a:ext cx="7001101" cy="2489199"/>
          </a:xfrm>
        </p:spPr>
        <p:txBody>
          <a:bodyPr/>
          <a:lstStyle/>
          <a:p>
            <a:pPr>
              <a:defRPr/>
            </a:pPr>
            <a:r>
              <a:rPr/>
              <a:t>A </a:t>
            </a:r>
            <a:r>
              <a:rPr lang="de-AT"/>
              <a:t>n</a:t>
            </a:r>
            <a:r>
              <a:rPr/>
              <a:t>e</a:t>
            </a:r>
            <a:r>
              <a:rPr lang="de-AT"/>
              <a:t>w</a:t>
            </a:r>
            <a:r>
              <a:rPr/>
              <a:t> </a:t>
            </a:r>
            <a:r>
              <a:rPr lang="de-AT"/>
              <a:t>c</a:t>
            </a:r>
            <a:r>
              <a:rPr/>
              <a:t>h</a:t>
            </a:r>
            <a:r>
              <a:rPr lang="de-AT"/>
              <a:t>e</a:t>
            </a:r>
            <a:r>
              <a:rPr/>
              <a:t>m</a:t>
            </a:r>
            <a:r>
              <a:rPr lang="de-AT"/>
              <a:t>o</a:t>
            </a:r>
            <a:r>
              <a:rPr/>
              <a:t>e</a:t>
            </a:r>
            <a:r>
              <a:rPr lang="de-AT"/>
              <a:t>n</a:t>
            </a:r>
            <a:r>
              <a:rPr/>
              <a:t>z</a:t>
            </a:r>
            <a:r>
              <a:rPr lang="de-AT"/>
              <a:t>y</a:t>
            </a:r>
            <a:r>
              <a:rPr/>
              <a:t>m</a:t>
            </a:r>
            <a:r>
              <a:rPr lang="de-AT"/>
              <a:t>a</a:t>
            </a:r>
            <a:r>
              <a:rPr/>
              <a:t>t</a:t>
            </a:r>
            <a:r>
              <a:rPr lang="de-AT"/>
              <a:t>i</a:t>
            </a:r>
            <a:r>
              <a:rPr/>
              <a:t>c </a:t>
            </a:r>
            <a:r>
              <a:rPr lang="de-AT"/>
              <a:t>r</a:t>
            </a:r>
            <a:r>
              <a:rPr/>
              <a:t>o</a:t>
            </a:r>
            <a:r>
              <a:rPr lang="de-AT"/>
              <a:t>u</a:t>
            </a:r>
            <a:r>
              <a:rPr/>
              <a:t>t</a:t>
            </a:r>
            <a:r>
              <a:rPr lang="de-AT"/>
              <a:t>e</a:t>
            </a:r>
            <a:r>
              <a:rPr/>
              <a:t> </a:t>
            </a:r>
            <a:r>
              <a:rPr lang="de-AT"/>
              <a:t>f</a:t>
            </a:r>
            <a:r>
              <a:rPr/>
              <a:t>r</a:t>
            </a:r>
            <a:r>
              <a:rPr lang="de-AT"/>
              <a:t>o</a:t>
            </a:r>
            <a:r>
              <a:rPr/>
              <a:t>m </a:t>
            </a:r>
            <a:r>
              <a:rPr lang="de-AT"/>
              <a:t>c</a:t>
            </a:r>
            <a:r>
              <a:rPr/>
              <a:t>a</a:t>
            </a:r>
            <a:r>
              <a:rPr lang="de-AT"/>
              <a:t>r</a:t>
            </a:r>
            <a:r>
              <a:rPr/>
              <a:t>b</a:t>
            </a:r>
            <a:r>
              <a:rPr lang="de-AT"/>
              <a:t>o</a:t>
            </a:r>
            <a:r>
              <a:rPr/>
              <a:t>x</a:t>
            </a:r>
            <a:r>
              <a:rPr lang="de-AT"/>
              <a:t>y</a:t>
            </a:r>
            <a:r>
              <a:rPr/>
              <a:t>l</a:t>
            </a:r>
            <a:r>
              <a:rPr lang="de-AT"/>
              <a:t>i</a:t>
            </a:r>
            <a:r>
              <a:rPr/>
              <a:t>c </a:t>
            </a:r>
            <a:r>
              <a:rPr lang="de-AT"/>
              <a:t>a</a:t>
            </a:r>
            <a:r>
              <a:rPr/>
              <a:t>c</a:t>
            </a:r>
            <a:r>
              <a:rPr lang="de-AT"/>
              <a:t>i</a:t>
            </a:r>
            <a:r>
              <a:rPr/>
              <a:t>d</a:t>
            </a:r>
            <a:r>
              <a:rPr lang="de-AT"/>
              <a:t>s</a:t>
            </a:r>
            <a:r>
              <a:rPr/>
              <a:t> </a:t>
            </a:r>
            <a:r>
              <a:rPr lang="de-AT"/>
              <a:t>t</a:t>
            </a:r>
            <a:r>
              <a:rPr/>
              <a:t>o </a:t>
            </a:r>
            <a:r>
              <a:rPr lang="de-AT"/>
              <a:t>n</a:t>
            </a:r>
            <a:r>
              <a:rPr/>
              <a:t>i</a:t>
            </a:r>
            <a:r>
              <a:rPr lang="de-AT"/>
              <a:t>t</a:t>
            </a:r>
            <a:r>
              <a:rPr/>
              <a:t>r</a:t>
            </a:r>
            <a:r>
              <a:rPr lang="de-AT"/>
              <a:t>i</a:t>
            </a:r>
            <a:r>
              <a:rPr/>
              <a:t>l</a:t>
            </a:r>
            <a:r>
              <a:rPr lang="de-AT"/>
              <a:t>e</a:t>
            </a:r>
            <a:r>
              <a:rPr/>
              <a:t>s</a:t>
            </a:r>
            <a:endParaRPr/>
          </a:p>
        </p:txBody>
      </p:sp>
      <p:sp>
        <p:nvSpPr>
          <p:cNvPr id="6" name="Datumsplatzhalt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720723" y="5013176"/>
            <a:ext cx="7001101" cy="422824"/>
          </a:xfrm>
        </p:spPr>
        <p:txBody>
          <a:bodyPr/>
          <a:lstStyle/>
          <a:p>
            <a:pPr>
              <a:defRPr/>
            </a:pPr>
            <a:r>
              <a:rPr lang="en-US"/>
              <a:t>WebCon</a:t>
            </a:r>
            <a:r>
              <a:rPr lang="en-US"/>
              <a:t> </a:t>
            </a:r>
            <a:r>
              <a:rPr/>
              <a:t>&amp;</a:t>
            </a:r>
            <a:r>
              <a:rPr lang="de-AT"/>
              <a:t> </a:t>
            </a:r>
            <a:r>
              <a:rPr lang="de-AT"/>
              <a:t>TUGraz</a:t>
            </a:r>
            <a:r>
              <a:rPr/>
              <a:t> &amp;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/>
          </a:p>
        </p:txBody>
      </p:sp>
      <p:sp>
        <p:nvSpPr>
          <p:cNvPr id="7" name="Fußzeilenplatzhalt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>
          <a:xfrm>
            <a:off x="720724" y="4216698"/>
            <a:ext cx="7001101" cy="652462"/>
          </a:xfrm>
        </p:spPr>
        <p:txBody>
          <a:bodyPr/>
          <a:lstStyle/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 1</a:t>
            </a:r>
            <a:r>
              <a:rPr baseline="30000"/>
              <a:t>s</a:t>
            </a:r>
            <a:r>
              <a:rPr lang="de-AT" baseline="30000"/>
              <a:t>t</a:t>
            </a:r>
            <a:r>
              <a:rPr/>
              <a:t>,</a:t>
            </a:r>
            <a:r>
              <a:rPr lang="en-GB"/>
              <a:t> 202</a:t>
            </a:r>
            <a:r>
              <a:rPr/>
              <a:t>1</a:t>
            </a:r>
            <a:endParaRPr lang="de-A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Overv</a:t>
            </a:r>
            <a:r>
              <a:rPr lang="de-AT"/>
              <a:t>i</a:t>
            </a:r>
            <a:r>
              <a:rPr/>
              <a:t>e</a:t>
            </a:r>
            <a:r>
              <a:rPr lang="de-AT"/>
              <a:t>w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35611" y="1268760"/>
            <a:ext cx="7554998" cy="45812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/>
              <a:buAutoNum type="arabicPeriod"/>
              <a:defRPr/>
            </a:pPr>
            <a:r>
              <a:rPr lang="de-AT" sz="1400" b="1"/>
              <a:t>I</a:t>
            </a:r>
            <a:r>
              <a:rPr sz="1400" b="1"/>
              <a:t>n</a:t>
            </a:r>
            <a:r>
              <a:rPr lang="de-AT" sz="1400" b="1"/>
              <a:t>t</a:t>
            </a:r>
            <a:r>
              <a:rPr sz="1400" b="1"/>
              <a:t>r</a:t>
            </a:r>
            <a:r>
              <a:rPr lang="de-AT" sz="1400" b="1"/>
              <a:t>o</a:t>
            </a:r>
            <a:r>
              <a:rPr sz="1400" b="1"/>
              <a:t>d</a:t>
            </a:r>
            <a:r>
              <a:rPr lang="de-AT" sz="1400" b="1"/>
              <a:t>u</a:t>
            </a:r>
            <a:r>
              <a:rPr sz="1400" b="1"/>
              <a:t>c</a:t>
            </a:r>
            <a:r>
              <a:rPr lang="de-AT" sz="1400" b="1"/>
              <a:t>t</a:t>
            </a:r>
            <a:r>
              <a:rPr sz="1400" b="1"/>
              <a:t>i</a:t>
            </a:r>
            <a:r>
              <a:rPr lang="de-AT" sz="1400" b="1"/>
              <a:t>o</a:t>
            </a:r>
            <a:r>
              <a:rPr sz="1400" b="1"/>
              <a:t>n </a:t>
            </a:r>
            <a:r>
              <a:rPr sz="1400"/>
              <a:t>(Nitrile-Project)- </a:t>
            </a:r>
            <a:r>
              <a:rPr lang="de-AT" sz="1400">
                <a:solidFill>
                  <a:schemeClr val="accent1"/>
                </a:solidFill>
              </a:rPr>
              <a:t>V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c</a:t>
            </a:r>
            <a:r>
              <a:rPr sz="1400">
                <a:solidFill>
                  <a:schemeClr val="accent1"/>
                </a:solidFill>
              </a:rPr>
              <a:t>t</a:t>
            </a:r>
            <a:r>
              <a:rPr lang="de-AT" sz="1400">
                <a:solidFill>
                  <a:schemeClr val="accent1"/>
                </a:solidFill>
              </a:rPr>
              <a:t>o</a:t>
            </a:r>
            <a:r>
              <a:rPr sz="1400">
                <a:solidFill>
                  <a:schemeClr val="accent1"/>
                </a:solidFill>
              </a:rPr>
              <a:t>r</a:t>
            </a:r>
            <a:r>
              <a:rPr lang="de-AT" sz="1400">
                <a:solidFill>
                  <a:schemeClr val="accent1"/>
                </a:solidFill>
              </a:rPr>
              <a:t>i</a:t>
            </a:r>
            <a:r>
              <a:rPr sz="1400">
                <a:solidFill>
                  <a:schemeClr val="accent1"/>
                </a:solidFill>
              </a:rPr>
              <a:t>a</a:t>
            </a:r>
            <a:endParaRPr/>
          </a:p>
          <a:p>
            <a:pPr marL="514350" indent="-514350">
              <a:buFont typeface="Arial"/>
              <a:buAutoNum type="arabicPeriod"/>
              <a:defRPr/>
            </a:pPr>
            <a:endParaRPr sz="1400">
              <a:solidFill>
                <a:schemeClr val="accent1"/>
              </a:solidFill>
            </a:endParaRPr>
          </a:p>
          <a:p>
            <a:pPr marL="728663" lvl="1" indent="-457200">
              <a:defRPr/>
            </a:pPr>
            <a:r>
              <a:rPr lang="de-AT" sz="1400"/>
              <a:t>O</a:t>
            </a:r>
            <a:r>
              <a:rPr sz="1400"/>
              <a:t>ve</a:t>
            </a:r>
            <a:r>
              <a:rPr lang="de-AT" sz="1400"/>
              <a:t>r</a:t>
            </a:r>
            <a:r>
              <a:rPr sz="1400"/>
              <a:t>view</a:t>
            </a:r>
            <a:endParaRPr/>
          </a:p>
          <a:p>
            <a:pPr marL="728663" lvl="1" indent="-457200">
              <a:defRPr/>
            </a:pPr>
            <a:r>
              <a:rPr lang="de-AT" sz="1400"/>
              <a:t>S</a:t>
            </a:r>
            <a:r>
              <a:rPr sz="1400"/>
              <a:t>u</a:t>
            </a:r>
            <a:r>
              <a:rPr lang="de-AT" sz="1400"/>
              <a:t>b</a:t>
            </a:r>
            <a:r>
              <a:rPr sz="1400"/>
              <a:t>s</a:t>
            </a:r>
            <a:r>
              <a:rPr lang="de-AT" sz="1400"/>
              <a:t>t</a:t>
            </a:r>
            <a:r>
              <a:rPr sz="1400"/>
              <a:t>rate scope + </a:t>
            </a:r>
            <a:r>
              <a:rPr lang="de-AT" sz="1400"/>
              <a:t>a</a:t>
            </a:r>
            <a:r>
              <a:rPr sz="1400"/>
              <a:t>n</a:t>
            </a:r>
            <a:r>
              <a:rPr lang="de-AT" sz="1400"/>
              <a:t>a</a:t>
            </a:r>
            <a:r>
              <a:rPr sz="1400"/>
              <a:t>l</a:t>
            </a:r>
            <a:r>
              <a:rPr lang="de-AT" sz="1400"/>
              <a:t>y</a:t>
            </a:r>
            <a:r>
              <a:rPr sz="1400"/>
              <a:t>t</a:t>
            </a:r>
            <a:r>
              <a:rPr lang="de-AT" sz="1400"/>
              <a:t>i</a:t>
            </a:r>
            <a:r>
              <a:rPr sz="1400"/>
              <a:t>c</a:t>
            </a:r>
            <a:r>
              <a:rPr lang="de-AT" sz="1400"/>
              <a:t>s</a:t>
            </a:r>
            <a:endParaRPr sz="1400"/>
          </a:p>
          <a:p>
            <a:pPr marL="514350" indent="-514350">
              <a:buAutoNum type="arabicPeriod"/>
              <a:defRPr/>
            </a:pPr>
            <a:endParaRPr sz="1400"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lang="de-AT" sz="1400" b="1"/>
              <a:t>A</a:t>
            </a:r>
            <a:r>
              <a:rPr sz="1400" b="1"/>
              <a:t>i</a:t>
            </a:r>
            <a:r>
              <a:rPr lang="de-AT" sz="1400" b="1"/>
              <a:t>m</a:t>
            </a:r>
            <a:r>
              <a:rPr sz="1400" b="1"/>
              <a:t> 1: Carboxylic acid to oxime</a:t>
            </a:r>
            <a:r>
              <a:rPr sz="1400"/>
              <a:t>- </a:t>
            </a:r>
            <a:r>
              <a:rPr lang="de-AT" sz="1400">
                <a:solidFill>
                  <a:schemeClr val="accent1"/>
                </a:solidFill>
              </a:rPr>
              <a:t>V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c</a:t>
            </a:r>
            <a:r>
              <a:rPr sz="1400">
                <a:solidFill>
                  <a:schemeClr val="accent1"/>
                </a:solidFill>
              </a:rPr>
              <a:t>toria</a:t>
            </a:r>
            <a:endParaRPr sz="1400">
              <a:solidFill>
                <a:schemeClr val="accent1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1"/>
              </a:solidFill>
            </a:endParaRPr>
          </a:p>
          <a:p>
            <a:pPr marL="728663" lvl="1" indent="-457200">
              <a:defRPr/>
            </a:pPr>
            <a:r>
              <a:rPr lang="de-AT" sz="1400"/>
              <a:t>C</a:t>
            </a:r>
            <a:r>
              <a:rPr sz="1400"/>
              <a:t>A</a:t>
            </a:r>
            <a:r>
              <a:rPr lang="de-AT" sz="1400"/>
              <a:t>R</a:t>
            </a:r>
            <a:r>
              <a:rPr sz="1400"/>
              <a:t> </a:t>
            </a:r>
            <a:r>
              <a:rPr lang="de-AT" sz="1400"/>
              <a:t>s</a:t>
            </a:r>
            <a:r>
              <a:rPr sz="1400"/>
              <a:t>c</a:t>
            </a:r>
            <a:r>
              <a:rPr lang="de-AT" sz="1400"/>
              <a:t>r</a:t>
            </a:r>
            <a:r>
              <a:rPr sz="1400"/>
              <a:t>e</a:t>
            </a:r>
            <a:r>
              <a:rPr lang="de-AT" sz="1400"/>
              <a:t>e</a:t>
            </a:r>
            <a:r>
              <a:rPr sz="1400"/>
              <a:t>n</a:t>
            </a:r>
            <a:r>
              <a:rPr lang="de-AT" sz="1400"/>
              <a:t>i</a:t>
            </a:r>
            <a:r>
              <a:rPr sz="1400"/>
              <a:t>n</a:t>
            </a:r>
            <a:r>
              <a:rPr lang="de-AT" sz="1400"/>
              <a:t>g</a:t>
            </a:r>
            <a:r>
              <a:rPr sz="1400"/>
              <a:t> </a:t>
            </a:r>
            <a:r>
              <a:rPr lang="de-AT" sz="1400"/>
              <a:t>C</a:t>
            </a:r>
            <a:r>
              <a:rPr sz="1400"/>
              <a:t>4, </a:t>
            </a:r>
            <a:r>
              <a:rPr lang="de-AT" sz="1400"/>
              <a:t>C</a:t>
            </a:r>
            <a:r>
              <a:rPr sz="1400"/>
              <a:t>5, </a:t>
            </a:r>
            <a:r>
              <a:rPr lang="de-AT" sz="1400"/>
              <a:t>C</a:t>
            </a:r>
            <a:r>
              <a:rPr sz="1400"/>
              <a:t>6, 3-</a:t>
            </a:r>
            <a:r>
              <a:rPr lang="de-AT" sz="1400"/>
              <a:t>P</a:t>
            </a:r>
            <a:r>
              <a:rPr sz="1400"/>
              <a:t>P</a:t>
            </a:r>
            <a:r>
              <a:rPr lang="de-AT" sz="1400"/>
              <a:t>A</a:t>
            </a:r>
            <a:r>
              <a:rPr sz="1400"/>
              <a:t> </a:t>
            </a:r>
            <a:endParaRPr/>
          </a:p>
          <a:p>
            <a:pPr marL="728663" lvl="1" indent="-457200">
              <a:defRPr/>
            </a:pPr>
            <a:r>
              <a:rPr lang="de-AT" sz="1400"/>
              <a:t>S</a:t>
            </a:r>
            <a:r>
              <a:rPr sz="1400"/>
              <a:t>u</a:t>
            </a:r>
            <a:r>
              <a:rPr lang="de-AT" sz="1400"/>
              <a:t>m</a:t>
            </a:r>
            <a:r>
              <a:rPr sz="1400"/>
              <a:t>m</a:t>
            </a:r>
            <a:r>
              <a:rPr lang="de-AT" sz="1400"/>
              <a:t>a</a:t>
            </a:r>
            <a:r>
              <a:rPr sz="1400"/>
              <a:t>r</a:t>
            </a:r>
            <a:r>
              <a:rPr lang="de-AT" sz="1400"/>
              <a:t>y</a:t>
            </a:r>
            <a:endParaRPr sz="1400"/>
          </a:p>
          <a:p>
            <a:pPr marL="728663" lvl="1" indent="-457200">
              <a:defRPr/>
            </a:pPr>
            <a:r>
              <a:rPr lang="de-AT" sz="1400" i="1"/>
              <a:t>I</a:t>
            </a:r>
            <a:r>
              <a:rPr sz="1400" i="1"/>
              <a:t>n situ </a:t>
            </a:r>
            <a:r>
              <a:rPr sz="1400"/>
              <a:t>oxime formation</a:t>
            </a:r>
            <a:endParaRPr/>
          </a:p>
          <a:p>
            <a:pPr marL="728663" lvl="1" indent="-457200"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sz="1400" b="1"/>
              <a:t>A</a:t>
            </a:r>
            <a:r>
              <a:rPr lang="de-AT" sz="1400" b="1"/>
              <a:t>i</a:t>
            </a:r>
            <a:r>
              <a:rPr sz="1400" b="1"/>
              <a:t>m 2: </a:t>
            </a:r>
            <a:r>
              <a:rPr lang="de-AT" sz="1400" b="1"/>
              <a:t>O</a:t>
            </a:r>
            <a:r>
              <a:rPr sz="1400" b="1"/>
              <a:t>x</a:t>
            </a:r>
            <a:r>
              <a:rPr lang="de-AT" sz="1400" b="1"/>
              <a:t>i</a:t>
            </a:r>
            <a:r>
              <a:rPr sz="1400" b="1"/>
              <a:t>m</a:t>
            </a:r>
            <a:r>
              <a:rPr lang="de-AT" sz="1400" b="1"/>
              <a:t>e</a:t>
            </a:r>
            <a:r>
              <a:rPr sz="1400" b="1"/>
              <a:t> </a:t>
            </a:r>
            <a:r>
              <a:rPr lang="de-AT" sz="1400" b="1"/>
              <a:t>t</a:t>
            </a:r>
            <a:r>
              <a:rPr sz="1400" b="1"/>
              <a:t>o </a:t>
            </a:r>
            <a:r>
              <a:rPr lang="de-AT" sz="1400" b="1"/>
              <a:t>n</a:t>
            </a:r>
            <a:r>
              <a:rPr sz="1400" b="1"/>
              <a:t>i</a:t>
            </a:r>
            <a:r>
              <a:rPr lang="de-AT" sz="1400" b="1"/>
              <a:t>t</a:t>
            </a:r>
            <a:r>
              <a:rPr sz="1400" b="1"/>
              <a:t>r</a:t>
            </a:r>
            <a:r>
              <a:rPr lang="de-AT" sz="1400" b="1"/>
              <a:t>i</a:t>
            </a:r>
            <a:r>
              <a:rPr sz="1400" b="1"/>
              <a:t>l</a:t>
            </a:r>
            <a:r>
              <a:rPr lang="de-AT" sz="1400" b="1"/>
              <a:t>e</a:t>
            </a:r>
            <a:r>
              <a:rPr sz="1400"/>
              <a:t>- </a:t>
            </a:r>
            <a:r>
              <a:rPr lang="de-AT" sz="1400">
                <a:solidFill>
                  <a:schemeClr val="accent1"/>
                </a:solidFill>
              </a:rPr>
              <a:t>M</a:t>
            </a:r>
            <a:r>
              <a:rPr sz="1400">
                <a:solidFill>
                  <a:schemeClr val="accent1"/>
                </a:solidFill>
              </a:rPr>
              <a:t>e</a:t>
            </a:r>
            <a:r>
              <a:rPr lang="de-AT" sz="1400">
                <a:solidFill>
                  <a:schemeClr val="accent1"/>
                </a:solidFill>
              </a:rPr>
              <a:t>l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s</a:t>
            </a:r>
            <a:r>
              <a:rPr sz="1400">
                <a:solidFill>
                  <a:schemeClr val="accent1"/>
                </a:solidFill>
              </a:rPr>
              <a:t>s</a:t>
            </a:r>
            <a:r>
              <a:rPr lang="de-AT" sz="1400">
                <a:solidFill>
                  <a:schemeClr val="accent1"/>
                </a:solidFill>
              </a:rPr>
              <a:t>a</a:t>
            </a:r>
            <a:endParaRPr sz="1400">
              <a:solidFill>
                <a:schemeClr val="accent1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endParaRPr sz="1400"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E</a:t>
            </a:r>
            <a:r>
              <a:rPr sz="1400"/>
              <a:t>x</a:t>
            </a:r>
            <a:r>
              <a:rPr lang="de-AT" sz="1400"/>
              <a:t>p</a:t>
            </a:r>
            <a:r>
              <a:rPr sz="1400"/>
              <a:t>r</a:t>
            </a:r>
            <a:r>
              <a:rPr lang="de-AT" sz="1400"/>
              <a:t>e</a:t>
            </a:r>
            <a:r>
              <a:rPr sz="1400"/>
              <a:t>s</a:t>
            </a:r>
            <a:r>
              <a:rPr lang="de-AT" sz="1400"/>
              <a:t>s</a:t>
            </a:r>
            <a:r>
              <a:rPr sz="1400"/>
              <a:t>i</a:t>
            </a:r>
            <a:r>
              <a:rPr lang="de-AT" sz="1400"/>
              <a:t>o</a:t>
            </a:r>
            <a:r>
              <a:rPr sz="1400"/>
              <a:t>n </a:t>
            </a:r>
            <a:r>
              <a:rPr lang="de-AT" sz="1400"/>
              <a:t>o</a:t>
            </a:r>
            <a:r>
              <a:rPr sz="1400"/>
              <a:t>f </a:t>
            </a:r>
            <a:r>
              <a:rPr lang="de-AT" sz="1400"/>
              <a:t>a</a:t>
            </a:r>
            <a:r>
              <a:rPr sz="1400"/>
              <a:t>l</a:t>
            </a:r>
            <a:r>
              <a:rPr lang="de-AT" sz="1400"/>
              <a:t>l</a:t>
            </a:r>
            <a:r>
              <a:rPr sz="1400"/>
              <a:t> </a:t>
            </a:r>
            <a:r>
              <a:rPr lang="de-AT" sz="1400"/>
              <a:t>O</a:t>
            </a:r>
            <a:r>
              <a:rPr sz="1400"/>
              <a:t>x</a:t>
            </a:r>
            <a:r>
              <a:rPr lang="de-AT" sz="1400"/>
              <a:t>d</a:t>
            </a:r>
            <a:r>
              <a:rPr sz="1400"/>
              <a:t>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S</a:t>
            </a:r>
            <a:r>
              <a:rPr sz="1400"/>
              <a:t>u</a:t>
            </a:r>
            <a:r>
              <a:rPr lang="de-AT" sz="1400"/>
              <a:t>b</a:t>
            </a:r>
            <a:r>
              <a:rPr sz="1400"/>
              <a:t>s</a:t>
            </a:r>
            <a:r>
              <a:rPr lang="de-AT" sz="1400"/>
              <a:t>t</a:t>
            </a:r>
            <a:r>
              <a:rPr sz="1400"/>
              <a:t>r</a:t>
            </a:r>
            <a:r>
              <a:rPr lang="de-AT" sz="1400"/>
              <a:t>a</a:t>
            </a:r>
            <a:r>
              <a:rPr sz="1400"/>
              <a:t>t</a:t>
            </a:r>
            <a:r>
              <a:rPr lang="de-AT" sz="1400"/>
              <a:t>e</a:t>
            </a:r>
            <a:r>
              <a:rPr sz="1400"/>
              <a:t> </a:t>
            </a:r>
            <a:r>
              <a:rPr lang="de-AT" sz="1400"/>
              <a:t>s</a:t>
            </a:r>
            <a:r>
              <a:rPr sz="1400"/>
              <a:t>c</a:t>
            </a:r>
            <a:r>
              <a:rPr lang="de-AT" sz="1400"/>
              <a:t>o</a:t>
            </a:r>
            <a:r>
              <a:rPr sz="1400"/>
              <a:t>p</a:t>
            </a:r>
            <a:r>
              <a:rPr lang="de-AT" sz="1400"/>
              <a:t>e</a:t>
            </a:r>
            <a:r>
              <a:rPr sz="1400"/>
              <a:t>: </a:t>
            </a:r>
            <a:r>
              <a:rPr lang="de-AT" sz="1400"/>
              <a:t>d</a:t>
            </a:r>
            <a:r>
              <a:rPr sz="1400"/>
              <a:t>i</a:t>
            </a:r>
            <a:r>
              <a:rPr lang="de-AT" sz="1400"/>
              <a:t>r</a:t>
            </a:r>
            <a:r>
              <a:rPr sz="1400"/>
              <a:t>e</a:t>
            </a:r>
            <a:r>
              <a:rPr lang="de-AT" sz="1400"/>
              <a:t>c</a:t>
            </a:r>
            <a:r>
              <a:rPr sz="1400"/>
              <a:t>t </a:t>
            </a:r>
            <a:r>
              <a:rPr lang="de-AT" sz="1400"/>
              <a:t>c</a:t>
            </a:r>
            <a:r>
              <a:rPr sz="1400"/>
              <a:t>o</a:t>
            </a:r>
            <a:r>
              <a:rPr lang="de-AT" sz="1400"/>
              <a:t>m</a:t>
            </a:r>
            <a:r>
              <a:rPr sz="1400"/>
              <a:t>p</a:t>
            </a:r>
            <a:r>
              <a:rPr lang="de-AT" sz="1400"/>
              <a:t>a</a:t>
            </a:r>
            <a:r>
              <a:rPr sz="1400"/>
              <a:t>rison</a:t>
            </a:r>
            <a:r>
              <a:rPr sz="1400"/>
              <a:t> with </a:t>
            </a:r>
            <a:r>
              <a:rPr sz="1400"/>
              <a:t>liter</a:t>
            </a:r>
            <a:r>
              <a:rPr lang="de-AT" sz="1400"/>
              <a:t>a</a:t>
            </a:r>
            <a:r>
              <a:rPr sz="1400"/>
              <a:t>t</a:t>
            </a:r>
            <a:r>
              <a:rPr lang="de-AT" sz="1400"/>
              <a:t>u</a:t>
            </a:r>
            <a:r>
              <a:rPr sz="1400"/>
              <a:t>r</a:t>
            </a:r>
            <a:r>
              <a:rPr lang="de-AT" sz="1400"/>
              <a:t>e</a:t>
            </a:r>
            <a:r>
              <a:rPr sz="1400"/>
              <a:t>-</a:t>
            </a:r>
            <a:r>
              <a:rPr lang="de-AT" sz="1400"/>
              <a:t>k</a:t>
            </a:r>
            <a:r>
              <a:rPr sz="1400"/>
              <a:t>n</a:t>
            </a:r>
            <a:r>
              <a:rPr lang="de-AT" sz="1400"/>
              <a:t>o</a:t>
            </a:r>
            <a:r>
              <a:rPr sz="1400"/>
              <a:t>wn</a:t>
            </a:r>
            <a:endParaRPr sz="1400"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T</a:t>
            </a:r>
            <a:r>
              <a:rPr sz="1400"/>
              <a:t>ime</a:t>
            </a:r>
            <a:r>
              <a:rPr sz="1400"/>
              <a:t> course of C6, </a:t>
            </a:r>
            <a:r>
              <a:rPr sz="1400"/>
              <a:t>PAOx</a:t>
            </a:r>
            <a:r>
              <a:rPr sz="1400"/>
              <a:t>, </a:t>
            </a:r>
            <a:r>
              <a:rPr sz="1400"/>
              <a:t>VanOx</a:t>
            </a:r>
            <a:endParaRPr sz="1400"/>
          </a:p>
          <a:p>
            <a:pPr marL="785813" lvl="1" indent="-514350">
              <a:buFont typeface="Wingdings"/>
              <a:buChar char="§"/>
              <a:defRPr/>
            </a:pPr>
            <a:r>
              <a:rPr sz="1400"/>
              <a:t>Expression additives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O</a:t>
            </a:r>
            <a:r>
              <a:rPr sz="1400"/>
              <a:t>x</a:t>
            </a:r>
            <a:r>
              <a:rPr lang="de-AT" sz="1400"/>
              <a:t>d</a:t>
            </a:r>
            <a:r>
              <a:rPr sz="1400"/>
              <a:t>N</a:t>
            </a:r>
            <a:r>
              <a:rPr lang="de-AT" sz="1400"/>
              <a:t>h</a:t>
            </a:r>
            <a:r>
              <a:rPr sz="1400"/>
              <a:t> </a:t>
            </a:r>
            <a:r>
              <a:rPr lang="de-AT" sz="1400"/>
              <a:t>v</a:t>
            </a:r>
            <a:r>
              <a:rPr sz="1400"/>
              <a:t>a</a:t>
            </a:r>
            <a:r>
              <a:rPr lang="de-AT" sz="1400"/>
              <a:t>r</a:t>
            </a:r>
            <a:r>
              <a:rPr sz="1400"/>
              <a:t>i</a:t>
            </a:r>
            <a:r>
              <a:rPr lang="de-AT" sz="1400"/>
              <a:t>a</a:t>
            </a:r>
            <a:r>
              <a:rPr sz="1400"/>
              <a:t>n</a:t>
            </a:r>
            <a:r>
              <a:rPr lang="de-AT" sz="1400"/>
              <a:t>t</a:t>
            </a:r>
            <a:r>
              <a:rPr sz="1400"/>
              <a:t>s</a:t>
            </a:r>
            <a:endParaRPr/>
          </a:p>
          <a:p>
            <a:pPr lvl="1" indent="0">
              <a:buNone/>
              <a:defRPr/>
            </a:pPr>
            <a:endParaRPr sz="1400"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sz="1400" b="1"/>
              <a:t>A</a:t>
            </a:r>
            <a:r>
              <a:rPr lang="de-AT" sz="1400" b="1"/>
              <a:t>i</a:t>
            </a:r>
            <a:r>
              <a:rPr sz="1400" b="1"/>
              <a:t>m 3: </a:t>
            </a:r>
            <a:r>
              <a:rPr lang="de-AT" sz="1400" b="1"/>
              <a:t>A</a:t>
            </a:r>
            <a:r>
              <a:rPr sz="1400" b="1"/>
              <a:t>c</a:t>
            </a:r>
            <a:r>
              <a:rPr lang="de-AT" sz="1400" b="1"/>
              <a:t>i</a:t>
            </a:r>
            <a:r>
              <a:rPr sz="1400" b="1"/>
              <a:t>d </a:t>
            </a:r>
            <a:r>
              <a:rPr lang="de-AT" sz="1400" b="1"/>
              <a:t>t</a:t>
            </a:r>
            <a:r>
              <a:rPr sz="1400" b="1"/>
              <a:t>o </a:t>
            </a:r>
            <a:r>
              <a:rPr lang="de-AT" sz="1400" b="1"/>
              <a:t>n</a:t>
            </a:r>
            <a:r>
              <a:rPr sz="1400" b="1"/>
              <a:t>i</a:t>
            </a:r>
            <a:r>
              <a:rPr lang="de-AT" sz="1400" b="1"/>
              <a:t>t</a:t>
            </a:r>
            <a:r>
              <a:rPr sz="1400" b="1"/>
              <a:t>r</a:t>
            </a:r>
            <a:r>
              <a:rPr lang="de-AT" sz="1400" b="1"/>
              <a:t>i</a:t>
            </a:r>
            <a:r>
              <a:rPr sz="1400" b="1"/>
              <a:t>l</a:t>
            </a:r>
            <a:r>
              <a:rPr lang="de-AT" sz="1400" b="1"/>
              <a:t>e</a:t>
            </a:r>
            <a:r>
              <a:rPr sz="1400"/>
              <a:t>- </a:t>
            </a:r>
            <a:r>
              <a:rPr sz="1400">
                <a:solidFill>
                  <a:schemeClr val="accent1"/>
                </a:solidFill>
              </a:rPr>
              <a:t>Melissa</a:t>
            </a:r>
            <a:endParaRPr/>
          </a:p>
          <a:p>
            <a:pPr marL="785813" lvl="1" indent="-514350">
              <a:defRPr/>
            </a:pPr>
            <a:endParaRPr sz="1400">
              <a:solidFill>
                <a:schemeClr val="tx1"/>
              </a:solidFill>
            </a:endParaRPr>
          </a:p>
          <a:p>
            <a:pPr marL="785813" lvl="1" indent="-514350">
              <a:defRPr/>
            </a:pPr>
            <a:r>
              <a:rPr sz="1400">
                <a:solidFill>
                  <a:schemeClr val="tx1"/>
                </a:solidFill>
              </a:rPr>
              <a:t>PAA to nitrile</a:t>
            </a:r>
            <a:endParaRPr/>
          </a:p>
          <a:p>
            <a:pPr marL="785813" lvl="1" indent="-514350">
              <a:defRPr/>
            </a:pPr>
            <a:r>
              <a:rPr lang="de-AT" sz="1400">
                <a:solidFill>
                  <a:schemeClr val="tx1"/>
                </a:solidFill>
              </a:rPr>
              <a:t>C</a:t>
            </a:r>
            <a:r>
              <a:rPr sz="1400">
                <a:solidFill>
                  <a:schemeClr val="tx1"/>
                </a:solidFill>
              </a:rPr>
              <a:t>a</a:t>
            </a:r>
            <a:r>
              <a:rPr lang="de-AT" sz="1400">
                <a:solidFill>
                  <a:schemeClr val="tx1"/>
                </a:solidFill>
              </a:rPr>
              <a:t>s</a:t>
            </a:r>
            <a:r>
              <a:rPr sz="1400">
                <a:solidFill>
                  <a:schemeClr val="tx1"/>
                </a:solidFill>
              </a:rPr>
              <a:t>cades </a:t>
            </a:r>
            <a:endParaRPr/>
          </a:p>
          <a:p>
            <a:pPr marL="785813" lvl="1" indent="-514350">
              <a:defRPr/>
            </a:pPr>
            <a:r>
              <a:rPr sz="1400">
                <a:solidFill>
                  <a:schemeClr val="tx1"/>
                </a:solidFill>
              </a:rPr>
              <a:t>Summary</a:t>
            </a:r>
            <a:endParaRPr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lang="de-AT" sz="1400" b="1"/>
              <a:t>O</a:t>
            </a:r>
            <a:r>
              <a:rPr sz="1400" b="1"/>
              <a:t>u</a:t>
            </a:r>
            <a:r>
              <a:rPr lang="de-AT" sz="1400" b="1"/>
              <a:t>t</a:t>
            </a:r>
            <a:r>
              <a:rPr sz="1400" b="1"/>
              <a:t>l</a:t>
            </a:r>
            <a:r>
              <a:rPr lang="de-AT" sz="1400" b="1"/>
              <a:t>o</a:t>
            </a:r>
            <a:r>
              <a:rPr sz="1400" b="1"/>
              <a:t>o</a:t>
            </a:r>
            <a:r>
              <a:rPr lang="de-AT" sz="1400" b="1"/>
              <a:t>k</a:t>
            </a:r>
            <a:r>
              <a:rPr sz="1400"/>
              <a:t>- </a:t>
            </a:r>
            <a:r>
              <a:rPr lang="de-AT" sz="1400">
                <a:solidFill>
                  <a:schemeClr val="accent1"/>
                </a:solidFill>
              </a:rPr>
              <a:t>M</a:t>
            </a:r>
            <a:r>
              <a:rPr sz="1400">
                <a:solidFill>
                  <a:schemeClr val="accent1"/>
                </a:solidFill>
              </a:rPr>
              <a:t>e</a:t>
            </a:r>
            <a:r>
              <a:rPr lang="de-AT" sz="1400">
                <a:solidFill>
                  <a:schemeClr val="accent1"/>
                </a:solidFill>
              </a:rPr>
              <a:t>l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s</a:t>
            </a:r>
            <a:r>
              <a:rPr sz="1400">
                <a:solidFill>
                  <a:schemeClr val="accent1"/>
                </a:solidFill>
              </a:rPr>
              <a:t>sa</a:t>
            </a:r>
            <a:endParaRPr sz="1400">
              <a:solidFill>
                <a:schemeClr val="accent1"/>
              </a:solidFill>
            </a:endParaRPr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9" name="Group 7" hidden="0"/>
          <p:cNvGrpSpPr/>
          <p:nvPr isPhoto="0" userDrawn="0"/>
        </p:nvGrpSpPr>
        <p:grpSpPr bwMode="auto">
          <a:xfrm>
            <a:off x="3477716" y="4749185"/>
            <a:ext cx="5666284" cy="1977960"/>
            <a:chOff x="1920775" y="3149600"/>
            <a:chExt cx="5288002" cy="1543794"/>
          </a:xfrm>
        </p:grpSpPr>
        <p:grpSp>
          <p:nvGrpSpPr>
            <p:cNvPr id="10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1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2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3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4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7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8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9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5" name="Grafik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95536" y="1412776"/>
            <a:ext cx="7846677" cy="4408300"/>
          </a:xfrm>
          <a:prstGeom prst="rect">
            <a:avLst/>
          </a:prstGeom>
          <a:noFill/>
        </p:spPr>
      </p:pic>
      <p:sp>
        <p:nvSpPr>
          <p:cNvPr id="6" name="Title 1" hidden="0"/>
          <p:cNvSpPr>
            <a:spLocks noAdjustHandles="0" noChangeArrowheads="0"/>
          </p:cNvSpPr>
          <p:nvPr isPhoto="0" userDrawn="0"/>
        </p:nvSpPr>
        <p:spPr bwMode="auto">
          <a:xfrm>
            <a:off x="700487" y="566162"/>
            <a:ext cx="8197228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/>
            <a:normAutofit/>
          </a:bodyPr>
          <a:lstStyle>
            <a:lvl1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000000"/>
                </a:solidFill>
                <a:latin typeface="+mj-lt"/>
                <a:ea typeface="ＭＳ Ｐゴシック"/>
                <a:cs typeface="ＭＳ Ｐゴシック"/>
              </a:defRPr>
            </a:lvl1pPr>
            <a:lvl2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2pPr>
            <a:lvl3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3pPr>
            <a:lvl4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4pPr>
            <a:lvl5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5pPr>
            <a:lvl6pPr marL="4572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6pPr>
            <a:lvl7pPr marL="9144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7pPr>
            <a:lvl8pPr marL="13716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8pPr>
            <a:lvl9pPr marL="18288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/>
              <a:t>1. </a:t>
            </a:r>
            <a:r>
              <a:rPr lang="de-AT"/>
              <a:t>O</a:t>
            </a:r>
            <a:r>
              <a:rPr/>
              <a:t>verview</a:t>
            </a: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>
          <a:xfrm>
            <a:off x="720726" y="6415088"/>
            <a:ext cx="8197228" cy="260350"/>
          </a:xfrm>
        </p:spPr>
        <p:txBody>
          <a:bodyPr/>
          <a:lstStyle/>
          <a:p>
            <a:pPr>
              <a:defRPr/>
            </a:pPr>
            <a:r>
              <a:rPr/>
              <a:t>J</a:t>
            </a:r>
            <a:r>
              <a:rPr lang="de-AT"/>
              <a:t>u</a:t>
            </a:r>
            <a:r>
              <a:rPr/>
              <a:t>n</a:t>
            </a:r>
            <a:r>
              <a:rPr lang="de-AT"/>
              <a:t>e</a:t>
            </a:r>
            <a:r>
              <a:rPr lang="de-DE"/>
              <a:t> 1</a:t>
            </a:r>
            <a:r>
              <a:rPr baseline="30000"/>
              <a:t>s</a:t>
            </a:r>
            <a:r>
              <a:rPr lang="de-AT" baseline="30000"/>
              <a:t>t</a:t>
            </a:r>
            <a:r>
              <a:rPr lang="de-DE" baseline="30000"/>
              <a:t> </a:t>
            </a:r>
            <a:r>
              <a:rPr lang="de-DE"/>
              <a:t>2021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0" descr="Frische Kirsche, halber Abschnitt, weißer Hintergrund 2560x1920 HD  Hintergrundbilder, HD, Bild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4234880" y="2721465"/>
            <a:ext cx="996263" cy="746236"/>
          </a:xfrm>
          <a:prstGeom prst="rect">
            <a:avLst/>
          </a:prstGeom>
          <a:noFill/>
        </p:spPr>
      </p:pic>
      <p:pic>
        <p:nvPicPr>
          <p:cNvPr id="5" name="Picture 8" descr="https://encrypted-tbn0.gstatic.com/images?q=tbn:ANd9GcSq6KAwuEtaiU0FAOuaZY9F6vkT2f8RXWoVNrwZkGOKdhzvG3bDvB_vuQEBOTo31ukzb_us6ngO&amp;usqp=CAc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0" r="0" b="19239"/>
          <a:stretch/>
        </p:blipFill>
        <p:spPr bwMode="auto">
          <a:xfrm>
            <a:off x="2578981" y="2696047"/>
            <a:ext cx="1378117" cy="683030"/>
          </a:xfrm>
          <a:prstGeom prst="rect">
            <a:avLst/>
          </a:prstGeom>
          <a:noFill/>
        </p:spPr>
      </p:pic>
      <p:pic>
        <p:nvPicPr>
          <p:cNvPr id="6" name="Picture 6" descr="Zimt - Herkunft und Verwendung | Suppenhandel.de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566897" y="2518703"/>
            <a:ext cx="1547805" cy="1031224"/>
          </a:xfrm>
          <a:prstGeom prst="rect">
            <a:avLst/>
          </a:prstGeom>
          <a:noFill/>
        </p:spPr>
      </p:pic>
      <p:sp>
        <p:nvSpPr>
          <p:cNvPr id="7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4" y="617790"/>
            <a:ext cx="7110742" cy="857250"/>
          </a:xfrm>
        </p:spPr>
        <p:txBody>
          <a:bodyPr/>
          <a:lstStyle/>
          <a:p>
            <a:pPr>
              <a:defRPr/>
            </a:pPr>
            <a:r>
              <a:rPr/>
              <a:t>1. </a:t>
            </a:r>
            <a:r>
              <a:rPr lang="de-AT"/>
              <a:t>S</a:t>
            </a:r>
            <a:r>
              <a:rPr/>
              <a:t>u</a:t>
            </a:r>
            <a:r>
              <a:rPr lang="de-AT"/>
              <a:t>b</a:t>
            </a:r>
            <a:r>
              <a:rPr/>
              <a:t>s</a:t>
            </a:r>
            <a:r>
              <a:rPr lang="de-AT"/>
              <a:t>t</a:t>
            </a:r>
            <a:r>
              <a:rPr/>
              <a:t>rate scope to be explored</a:t>
            </a:r>
            <a:endParaRPr lang="de-AT"/>
          </a:p>
        </p:txBody>
      </p:sp>
      <p:sp>
        <p:nvSpPr>
          <p:cNvPr id="8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2265381" y="1411834"/>
          <a:ext cx="1691717" cy="1189644"/>
        </p:xfrm>
        <a:graphic>
          <a:graphicData uri="http://schemas.openxmlformats.org/presentationml/2006/ole">
            <p:oleObj name="oleObj" r:id="rId6" imgW="2171065" imgH="1525905" progId="ChemDraw.Document.6.0">
              <p:embed/>
              <p:pic>
                <p:nvPicPr>
                  <p:cNvPr id="9" name="" hidden="0"/>
                  <p:cNvPicPr/>
                  <p:nvPr isPhoto="0" userDrawn="0"/>
                </p:nvPicPr>
                <p:blipFill>
                  <a:blip r:embed="rId5"/>
                  <a:stretch/>
                </p:blipFill>
                <p:spPr bwMode="auto">
                  <a:xfrm>
                    <a:off x="2265381" y="1411834"/>
                    <a:ext cx="1691717" cy="1189644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416218" y="1488162"/>
          <a:ext cx="1645646" cy="1123124"/>
        </p:xfrm>
        <a:graphic>
          <a:graphicData uri="http://schemas.openxmlformats.org/presentationml/2006/ole">
            <p:oleObj name="oleObj" r:id="rId8" imgW="2174240" imgH="1483360" progId="ChemDraw.Document.6.0">
              <p:embed/>
              <p:pic>
                <p:nvPicPr>
                  <p:cNvPr id="10" name="" hidden="0"/>
                  <p:cNvPicPr/>
                  <p:nvPr isPhoto="0" userDrawn="0"/>
                </p:nvPicPr>
                <p:blipFill>
                  <a:blip r:embed="rId7"/>
                  <a:stretch/>
                </p:blipFill>
                <p:spPr bwMode="auto">
                  <a:xfrm>
                    <a:off x="416218" y="1488162"/>
                    <a:ext cx="1645646" cy="1123124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4160614" y="1488162"/>
          <a:ext cx="1531457" cy="1074563"/>
        </p:xfrm>
        <a:graphic>
          <a:graphicData uri="http://schemas.openxmlformats.org/presentationml/2006/ole">
            <p:oleObj name="oleObj" r:id="rId10" imgW="2101215" imgH="1475105" progId="ChemDraw.Document.6.0">
              <p:embed/>
              <p:pic>
                <p:nvPicPr>
                  <p:cNvPr id="11" name="" hidden="0"/>
                  <p:cNvPicPr/>
                  <p:nvPr isPhoto="0" userDrawn="0"/>
                </p:nvPicPr>
                <p:blipFill>
                  <a:blip r:embed="rId9"/>
                  <a:stretch/>
                </p:blipFill>
                <p:spPr bwMode="auto">
                  <a:xfrm>
                    <a:off x="4160614" y="1488162"/>
                    <a:ext cx="1531457" cy="1074563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2" name="Picture 18" descr="Mandel Weißen Hintergrund Stein - Kostenloses Foto auf Pixabay" hidden="0"/>
          <p:cNvPicPr>
            <a:picLocks noChangeAspect="1" noChangeArrowheads="1"/>
          </p:cNvPicPr>
          <p:nvPr isPhoto="0" userDrawn="0"/>
        </p:nvPicPr>
        <p:blipFill>
          <a:blip r:embed="rId11"/>
          <a:srcRect l="19902" t="40346" r="0" b="0"/>
          <a:stretch/>
        </p:blipFill>
        <p:spPr bwMode="auto">
          <a:xfrm>
            <a:off x="572313" y="3666250"/>
            <a:ext cx="1090577" cy="540502"/>
          </a:xfrm>
          <a:prstGeom prst="rect">
            <a:avLst/>
          </a:prstGeom>
          <a:noFill/>
        </p:spPr>
      </p:pic>
      <p:pic>
        <p:nvPicPr>
          <p:cNvPr id="13" name="Picture 33" descr="Grünes Gras auf dem weißen Hintergrund ... | Stock Bild | Colourbox" hidden="0"/>
          <p:cNvPicPr>
            <a:picLocks noChangeAspect="1" noChangeArrowheads="1"/>
          </p:cNvPicPr>
          <p:nvPr isPhoto="0" userDrawn="0"/>
        </p:nvPicPr>
        <p:blipFill>
          <a:blip r:embed="rId12"/>
          <a:stretch/>
        </p:blipFill>
        <p:spPr bwMode="auto">
          <a:xfrm>
            <a:off x="7351321" y="2967286"/>
            <a:ext cx="1238513" cy="831702"/>
          </a:xfrm>
          <a:prstGeom prst="rect">
            <a:avLst/>
          </a:prstGeom>
          <a:noFill/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7036384" y="2412184"/>
          <a:ext cx="1547805" cy="722913"/>
        </p:xfrm>
        <a:graphic>
          <a:graphicData uri="http://schemas.openxmlformats.org/presentationml/2006/ole">
            <p:oleObj name="oleObj" r:id="rId14" imgW="2167890" imgH="1012825" progId="ChemDraw.Document.6.0">
              <p:embed/>
              <p:pic>
                <p:nvPicPr>
                  <p:cNvPr id="14" name="" hidden="0"/>
                  <p:cNvPicPr/>
                  <p:nvPr isPhoto="0" userDrawn="0"/>
                </p:nvPicPr>
                <p:blipFill>
                  <a:blip r:embed="rId13"/>
                  <a:stretch/>
                </p:blipFill>
                <p:spPr bwMode="auto">
                  <a:xfrm>
                    <a:off x="7036384" y="2412184"/>
                    <a:ext cx="1547805" cy="722913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5504285" y="2441057"/>
          <a:ext cx="1378117" cy="760587"/>
        </p:xfrm>
        <a:graphic>
          <a:graphicData uri="http://schemas.openxmlformats.org/presentationml/2006/ole">
            <p:oleObj name="oleObj" r:id="rId16" imgW="1835150" imgH="1012825" progId="ChemDraw.Document.6.0">
              <p:embed/>
              <p:pic>
                <p:nvPicPr>
                  <p:cNvPr id="15" name="" hidden="0"/>
                  <p:cNvPicPr/>
                  <p:nvPr isPhoto="0" userDrawn="0"/>
                </p:nvPicPr>
                <p:blipFill>
                  <a:blip r:embed="rId15"/>
                  <a:stretch/>
                </p:blipFill>
                <p:spPr bwMode="auto">
                  <a:xfrm>
                    <a:off x="5504285" y="2441057"/>
                    <a:ext cx="1378117" cy="760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658695" y="4430394"/>
          <a:ext cx="1176984" cy="1200498"/>
        </p:xfrm>
        <a:graphic>
          <a:graphicData uri="http://schemas.openxmlformats.org/presentationml/2006/ole">
            <p:oleObj name="oleObj" r:id="rId18" imgW="1509395" imgH="1539875" progId="ChemDraw.Document.6.0">
              <p:embed/>
              <p:pic>
                <p:nvPicPr>
                  <p:cNvPr id="16" name="" hidden="0"/>
                  <p:cNvPicPr/>
                  <p:nvPr isPhoto="0" userDrawn="0"/>
                </p:nvPicPr>
                <p:blipFill>
                  <a:blip r:embed="rId17"/>
                  <a:stretch/>
                </p:blipFill>
                <p:spPr bwMode="auto">
                  <a:xfrm>
                    <a:off x="658695" y="4430394"/>
                    <a:ext cx="1176984" cy="1200498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3388745" y="4513357"/>
          <a:ext cx="1618186" cy="1102447"/>
        </p:xfrm>
        <a:graphic>
          <a:graphicData uri="http://schemas.openxmlformats.org/presentationml/2006/ole">
            <p:oleObj name="oleObj" r:id="rId20" imgW="2171065" imgH="1478915" progId="ChemDraw.Document.6.0">
              <p:embed/>
              <p:pic>
                <p:nvPicPr>
                  <p:cNvPr id="17" name="" hidden="0"/>
                  <p:cNvPicPr/>
                  <p:nvPr isPhoto="0" userDrawn="0"/>
                </p:nvPicPr>
                <p:blipFill>
                  <a:blip r:embed="rId19"/>
                  <a:stretch/>
                </p:blipFill>
                <p:spPr bwMode="auto">
                  <a:xfrm>
                    <a:off x="3388745" y="4513357"/>
                    <a:ext cx="1618186" cy="110244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972595" y="4815685"/>
          <a:ext cx="1383761" cy="822132"/>
        </p:xfrm>
        <a:graphic>
          <a:graphicData uri="http://schemas.openxmlformats.org/presentationml/2006/ole">
            <p:oleObj name="oleObj" r:id="rId22" imgW="1838325" imgH="1092200" progId="ChemDraw.Document.6.0">
              <p:embed/>
              <p:pic>
                <p:nvPicPr>
                  <p:cNvPr id="18" name="" hidden="0"/>
                  <p:cNvPicPr/>
                  <p:nvPr isPhoto="0" userDrawn="0"/>
                </p:nvPicPr>
                <p:blipFill>
                  <a:blip r:embed="rId21"/>
                  <a:stretch/>
                </p:blipFill>
                <p:spPr bwMode="auto">
                  <a:xfrm>
                    <a:off x="1972595" y="4815685"/>
                    <a:ext cx="1383761" cy="822132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9" name="Picture 107" descr="honey. sun natural bio honey. for you, 130 g - Kleine Zeitung Shop" hidden="0"/>
          <p:cNvPicPr>
            <a:picLocks noChangeAspect="1" noChangeArrowheads="1"/>
          </p:cNvPicPr>
          <p:nvPr isPhoto="0" userDrawn="0"/>
        </p:nvPicPr>
        <p:blipFill>
          <a:blip r:embed="rId23"/>
          <a:stretch/>
        </p:blipFill>
        <p:spPr bwMode="auto">
          <a:xfrm flipH="1">
            <a:off x="1842493" y="3514248"/>
            <a:ext cx="526018" cy="884804"/>
          </a:xfrm>
          <a:prstGeom prst="rect">
            <a:avLst/>
          </a:prstGeom>
          <a:noFill/>
        </p:spPr>
      </p:pic>
      <p:pic>
        <p:nvPicPr>
          <p:cNvPr id="20" name="Picture 109" descr="Fototapete Von Hand gezeichnet Aquarell floral Illustration des Angebots  weiß mit rosa Hibiskus-Blume. Natürliche Zeichnung isoliert auf dem weißen  Hintergrund. Romantische Blüte • Pixers® - Wir leben, um zu verändern" hidden="0"/>
          <p:cNvPicPr>
            <a:picLocks noChangeAspect="1" noChangeArrowheads="1"/>
          </p:cNvPicPr>
          <p:nvPr isPhoto="0" userDrawn="0"/>
        </p:nvPicPr>
        <p:blipFill>
          <a:blip r:embed="rId24"/>
          <a:srcRect l="16296" t="13197" r="0" b="11430"/>
          <a:stretch/>
        </p:blipFill>
        <p:spPr bwMode="auto">
          <a:xfrm>
            <a:off x="2482246" y="3606954"/>
            <a:ext cx="922491" cy="847636"/>
          </a:xfrm>
          <a:prstGeom prst="rect">
            <a:avLst/>
          </a:prstGeom>
          <a:noFill/>
        </p:spPr>
      </p:pic>
      <p:pic>
        <p:nvPicPr>
          <p:cNvPr id="21" name="Picture 113" descr="Melon Definition und Bedeutung | Collins Wörterbuch" hidden="0"/>
          <p:cNvPicPr>
            <a:picLocks noChangeAspect="1" noChangeArrowheads="1"/>
          </p:cNvPicPr>
          <p:nvPr isPhoto="0" userDrawn="0"/>
        </p:nvPicPr>
        <p:blipFill>
          <a:blip r:embed="rId25"/>
          <a:stretch/>
        </p:blipFill>
        <p:spPr bwMode="auto">
          <a:xfrm>
            <a:off x="4234881" y="3726308"/>
            <a:ext cx="996263" cy="730085"/>
          </a:xfrm>
          <a:prstGeom prst="rect">
            <a:avLst/>
          </a:prstGeom>
          <a:noFill/>
        </p:spPr>
      </p:pic>
      <p:pic>
        <p:nvPicPr>
          <p:cNvPr id="22" name="Picture 21" descr="Is Chocolate the new Fluoride? - The Health Hub" hidden="0"/>
          <p:cNvPicPr>
            <a:picLocks noChangeAspect="1" noChangeArrowheads="1"/>
          </p:cNvPicPr>
          <p:nvPr isPhoto="0" userDrawn="0"/>
        </p:nvPicPr>
        <p:blipFill>
          <a:blip r:embed="rId26"/>
          <a:stretch/>
        </p:blipFill>
        <p:spPr bwMode="auto">
          <a:xfrm>
            <a:off x="5353379" y="3221540"/>
            <a:ext cx="977716" cy="654181"/>
          </a:xfrm>
          <a:prstGeom prst="rect">
            <a:avLst/>
          </a:prstGeom>
          <a:noFill/>
        </p:spPr>
      </p:pic>
      <p:pic>
        <p:nvPicPr>
          <p:cNvPr id="23" name="Picture 23" descr="Henry´s Coffee World | Moderne Kaffeehauskultur in Ulm und Augsburg" hidden="0"/>
          <p:cNvPicPr>
            <a:picLocks noChangeAspect="1" noChangeArrowheads="1"/>
          </p:cNvPicPr>
          <p:nvPr isPhoto="0" userDrawn="0"/>
        </p:nvPicPr>
        <p:blipFill>
          <a:blip r:embed="rId27"/>
          <a:stretch/>
        </p:blipFill>
        <p:spPr bwMode="auto">
          <a:xfrm>
            <a:off x="6265109" y="3212251"/>
            <a:ext cx="888684" cy="740570"/>
          </a:xfrm>
          <a:prstGeom prst="rect">
            <a:avLst/>
          </a:prstGeom>
          <a:noFill/>
        </p:spPr>
      </p:pic>
      <p:pic>
        <p:nvPicPr>
          <p:cNvPr id="24" name="Picture 45" descr="Citrus Definition und Bedeutung | Collins Wörterbuch" hidden="0"/>
          <p:cNvPicPr>
            <a:picLocks noChangeAspect="1" noChangeArrowheads="1"/>
          </p:cNvPicPr>
          <p:nvPr isPhoto="0" userDrawn="0"/>
        </p:nvPicPr>
        <p:blipFill>
          <a:blip r:embed="rId28"/>
          <a:stretch/>
        </p:blipFill>
        <p:spPr bwMode="auto">
          <a:xfrm>
            <a:off x="7912199" y="4000944"/>
            <a:ext cx="608869" cy="444497"/>
          </a:xfrm>
          <a:prstGeom prst="rect">
            <a:avLst/>
          </a:prstGeom>
          <a:noFill/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6029196" y="4018315"/>
          <a:ext cx="1547805" cy="521440"/>
        </p:xfrm>
        <a:graphic>
          <a:graphicData uri="http://schemas.openxmlformats.org/presentationml/2006/ole">
            <p:oleObj name="oleObj" r:id="rId30" imgW="2826385" imgH="951865" progId="ChemDraw.Document.6.0">
              <p:embed/>
              <p:pic>
                <p:nvPicPr>
                  <p:cNvPr id="25" name="" hidden="0"/>
                  <p:cNvPicPr/>
                  <p:nvPr isPhoto="0" userDrawn="0"/>
                </p:nvPicPr>
                <p:blipFill>
                  <a:blip r:embed="rId29"/>
                  <a:stretch/>
                </p:blipFill>
                <p:spPr bwMode="auto">
                  <a:xfrm>
                    <a:off x="6029196" y="4018315"/>
                    <a:ext cx="1547805" cy="521440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26" name="Picture 21" descr="Is Chocolate the new Fluoride? - The Health Hub" hidden="0"/>
          <p:cNvPicPr>
            <a:picLocks noChangeAspect="1" noChangeArrowheads="1"/>
          </p:cNvPicPr>
          <p:nvPr isPhoto="0" userDrawn="0"/>
        </p:nvPicPr>
        <p:blipFill>
          <a:blip r:embed="rId26"/>
          <a:stretch/>
        </p:blipFill>
        <p:spPr bwMode="auto">
          <a:xfrm>
            <a:off x="3401584" y="3741562"/>
            <a:ext cx="886382" cy="593070"/>
          </a:xfrm>
          <a:prstGeom prst="rect">
            <a:avLst/>
          </a:prstGeom>
          <a:noFill/>
        </p:spPr>
      </p:pic>
      <p:pic>
        <p:nvPicPr>
          <p:cNvPr id="27" name="Picture 478" descr="Red Ribbon With The Inscription New Vector Illustration Stock Illustration  - Download Image Now - iStock" hidden="0"/>
          <p:cNvPicPr>
            <a:picLocks noChangeAspect="1" noChangeArrowheads="1"/>
          </p:cNvPicPr>
          <p:nvPr isPhoto="0" userDrawn="0"/>
        </p:nvPicPr>
        <p:blipFill>
          <a:blip r:embed="rId31"/>
          <a:stretch/>
        </p:blipFill>
        <p:spPr bwMode="auto">
          <a:xfrm>
            <a:off x="7485888" y="1479647"/>
            <a:ext cx="696094" cy="696094"/>
          </a:xfrm>
          <a:prstGeom prst="rect">
            <a:avLst/>
          </a:prstGeom>
          <a:noFill/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6410420" y="1580905"/>
          <a:ext cx="1222055" cy="821571"/>
        </p:xfrm>
        <a:graphic>
          <a:graphicData uri="http://schemas.openxmlformats.org/presentationml/2006/ole">
            <p:oleObj name="oleObj" r:id="rId33" imgW="1506220" imgH="1012825" progId="ChemDraw.Document.6.0">
              <p:embed/>
              <p:pic>
                <p:nvPicPr>
                  <p:cNvPr id="28" name="" hidden="0"/>
                  <p:cNvPicPr/>
                  <p:nvPr isPhoto="0" userDrawn="0"/>
                </p:nvPicPr>
                <p:blipFill>
                  <a:blip r:embed="rId32"/>
                  <a:stretch/>
                </p:blipFill>
                <p:spPr bwMode="auto">
                  <a:xfrm>
                    <a:off x="6410420" y="1580905"/>
                    <a:ext cx="1222055" cy="82157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29" name="Rectangle 6" hidden="0"/>
          <p:cNvSpPr/>
          <p:nvPr isPhoto="0" userDrawn="0"/>
        </p:nvSpPr>
        <p:spPr bwMode="auto">
          <a:xfrm>
            <a:off x="6358430" y="1504359"/>
            <a:ext cx="1792309" cy="87920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AT"/>
          </a:p>
        </p:txBody>
      </p:sp>
      <p:grpSp>
        <p:nvGrpSpPr>
          <p:cNvPr id="30" name="Group 7" hidden="0"/>
          <p:cNvGrpSpPr/>
          <p:nvPr isPhoto="0" userDrawn="0"/>
        </p:nvGrpSpPr>
        <p:grpSpPr bwMode="auto">
          <a:xfrm>
            <a:off x="5760128" y="4622835"/>
            <a:ext cx="3083201" cy="1205269"/>
            <a:chOff x="5774876" y="4908898"/>
            <a:chExt cx="2473862" cy="926676"/>
          </a:xfrm>
        </p:grpSpPr>
        <p:pic>
          <p:nvPicPr>
            <p:cNvPr id="31" name="Picture 43" descr="Home - The Scented Soap Deli" hidden="0"/>
            <p:cNvPicPr>
              <a:picLocks noChangeAspect="1" noChangeArrowheads="1"/>
            </p:cNvPicPr>
            <p:nvPr isPhoto="0" userDrawn="0"/>
          </p:nvPicPr>
          <p:blipFill>
            <a:blip r:embed="rId34"/>
            <a:stretch/>
          </p:blipFill>
          <p:spPr bwMode="auto">
            <a:xfrm>
              <a:off x="6771614" y="5336015"/>
              <a:ext cx="767279" cy="499559"/>
            </a:xfrm>
            <a:prstGeom prst="rect">
              <a:avLst/>
            </a:prstGeom>
            <a:noFill/>
          </p:spPr>
        </p:pic>
        <p:pic>
          <p:nvPicPr>
            <p:cNvPr id="32" name="Picture 47" descr="Butter | Milkipedia | MIV Milchindustrie-Verband e.V." hidden="0"/>
            <p:cNvPicPr>
              <a:picLocks noChangeAspect="1" noChangeArrowheads="1"/>
            </p:cNvPicPr>
            <p:nvPr isPhoto="0" userDrawn="0"/>
          </p:nvPicPr>
          <p:blipFill>
            <a:blip r:embed="rId35"/>
            <a:stretch/>
          </p:blipFill>
          <p:spPr bwMode="auto">
            <a:xfrm>
              <a:off x="6104036" y="5313283"/>
              <a:ext cx="573075" cy="519653"/>
            </a:xfrm>
            <a:prstGeom prst="rect">
              <a:avLst/>
            </a:prstGeom>
            <a:noFill/>
          </p:spPr>
        </p:pic>
        <p:pic>
          <p:nvPicPr>
            <p:cNvPr id="33" name="Picture 478" descr="Red Ribbon With The Inscription New Vector Illustration Stock Illustration  - Download Image Now - iStock" hidden="0"/>
            <p:cNvPicPr>
              <a:picLocks noChangeAspect="1" noChangeArrowheads="1"/>
            </p:cNvPicPr>
            <p:nvPr isPhoto="0" userDrawn="0"/>
          </p:nvPicPr>
          <p:blipFill>
            <a:blip r:embed="rId31"/>
            <a:stretch/>
          </p:blipFill>
          <p:spPr bwMode="auto">
            <a:xfrm>
              <a:off x="7495469" y="5136842"/>
              <a:ext cx="696094" cy="696094"/>
            </a:xfrm>
            <a:prstGeom prst="rect">
              <a:avLst/>
            </a:prstGeom>
            <a:noFill/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5959653" y="4946032"/>
            <a:ext cx="1734111" cy="423569"/>
          </p:xfrm>
          <a:graphic>
            <a:graphicData uri="http://schemas.openxmlformats.org/presentationml/2006/ole">
              <p:oleObj name="oleObj" r:id="rId37" imgW="4145915" imgH="1012825" progId="ChemDraw.Document.6.0">
                <p:embed/>
                <p:pic>
                  <p:nvPicPr>
                    <p:cNvPr id="34" name="" hidden="0"/>
                    <p:cNvPicPr/>
                    <p:nvPr isPhoto="0" userDrawn="0"/>
                  </p:nvPicPr>
                  <p:blipFill>
                    <a:blip r:embed="rId36"/>
                    <a:stretch/>
                  </p:blipFill>
                  <p:spPr bwMode="auto">
                    <a:xfrm>
                      <a:off x="5959653" y="4946032"/>
                      <a:ext cx="1734111" cy="423569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35" name="Rectangle 35" hidden="0"/>
            <p:cNvSpPr/>
            <p:nvPr isPhoto="0" userDrawn="0"/>
          </p:nvSpPr>
          <p:spPr bwMode="auto">
            <a:xfrm>
              <a:off x="5774876" y="4908898"/>
              <a:ext cx="2473862" cy="919343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AT"/>
            </a:p>
          </p:txBody>
        </p:sp>
      </p:grpSp>
      <p:sp>
        <p:nvSpPr>
          <p:cNvPr id="36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37" name="Footer Placeholder 5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>
          <a:xfrm>
            <a:off x="720726" y="6415088"/>
            <a:ext cx="8197228" cy="260350"/>
          </a:xfrm>
        </p:spPr>
        <p:txBody>
          <a:bodyPr/>
          <a:lstStyle/>
          <a:p>
            <a:pPr>
              <a:defRPr/>
            </a:pPr>
            <a:r>
              <a:rPr/>
              <a:t>J</a:t>
            </a:r>
            <a:r>
              <a:rPr lang="de-AT"/>
              <a:t>u</a:t>
            </a:r>
            <a:r>
              <a:rPr/>
              <a:t>n</a:t>
            </a:r>
            <a:r>
              <a:rPr lang="de-AT"/>
              <a:t>e</a:t>
            </a:r>
            <a:r>
              <a:rPr lang="de-DE"/>
              <a:t> 1</a:t>
            </a:r>
            <a:r>
              <a:rPr baseline="30000"/>
              <a:t>s</a:t>
            </a:r>
            <a:r>
              <a:rPr lang="de-AT" baseline="30000"/>
              <a:t>t</a:t>
            </a:r>
            <a:r>
              <a:rPr lang="de-DE" baseline="30000"/>
              <a:t> </a:t>
            </a:r>
            <a:r>
              <a:rPr lang="de-DE"/>
              <a:t>2021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6" y="601663"/>
            <a:ext cx="8197228" cy="1143000"/>
          </a:xfrm>
        </p:spPr>
        <p:txBody>
          <a:bodyPr/>
          <a:lstStyle/>
          <a:p>
            <a:pPr>
              <a:defRPr/>
            </a:pPr>
            <a:r>
              <a:rPr/>
              <a:t>1. </a:t>
            </a:r>
            <a:r>
              <a:rPr lang="de-AT"/>
              <a:t>I</a:t>
            </a:r>
            <a:r>
              <a:rPr/>
              <a:t>n</a:t>
            </a:r>
            <a:r>
              <a:rPr lang="de-AT"/>
              <a:t>t</a:t>
            </a:r>
            <a:r>
              <a:rPr/>
              <a:t>r</a:t>
            </a:r>
            <a:r>
              <a:rPr lang="de-AT"/>
              <a:t>o</a:t>
            </a:r>
            <a:r>
              <a:rPr/>
              <a:t>d</a:t>
            </a:r>
            <a:r>
              <a:rPr lang="de-AT"/>
              <a:t>u</a:t>
            </a:r>
            <a:r>
              <a:rPr/>
              <a:t>c</a:t>
            </a:r>
            <a:r>
              <a:rPr lang="de-AT"/>
              <a:t>t</a:t>
            </a:r>
            <a:r>
              <a:rPr/>
              <a:t>i</a:t>
            </a:r>
            <a:r>
              <a:rPr lang="de-AT"/>
              <a:t>o</a:t>
            </a:r>
            <a:r>
              <a:rPr/>
              <a:t>n</a:t>
            </a:r>
            <a:endParaRPr lang="de-AT"/>
          </a:p>
        </p:txBody>
      </p:sp>
      <p:sp>
        <p:nvSpPr>
          <p:cNvPr id="5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7" name="Footer Placeholder 5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J</a:t>
            </a:r>
            <a:r>
              <a:rPr lang="de-AT"/>
              <a:t>u</a:t>
            </a:r>
            <a:r>
              <a:rPr/>
              <a:t>n</a:t>
            </a:r>
            <a:r>
              <a:rPr lang="de-AT"/>
              <a:t>e</a:t>
            </a:r>
            <a:r>
              <a:rPr lang="de-DE"/>
              <a:t> 1</a:t>
            </a:r>
            <a:r>
              <a:rPr baseline="30000"/>
              <a:t>s</a:t>
            </a:r>
            <a:r>
              <a:rPr lang="de-AT" baseline="30000"/>
              <a:t>t</a:t>
            </a:r>
            <a:r>
              <a:rPr lang="de-DE" baseline="30000"/>
              <a:t> </a:t>
            </a:r>
            <a:r>
              <a:rPr lang="de-DE"/>
              <a:t>2021</a:t>
            </a:r>
            <a:endParaRPr/>
          </a:p>
        </p:txBody>
      </p:sp>
      <p:grpSp>
        <p:nvGrpSpPr>
          <p:cNvPr id="8" name="Group 2" hidden="0"/>
          <p:cNvGrpSpPr/>
          <p:nvPr isPhoto="0" userDrawn="0"/>
        </p:nvGrpSpPr>
        <p:grpSpPr bwMode="auto">
          <a:xfrm>
            <a:off x="555063" y="1173163"/>
            <a:ext cx="5021339" cy="4056259"/>
            <a:chOff x="1582735" y="1056481"/>
            <a:chExt cx="5978525" cy="4473575"/>
          </a:xfrm>
        </p:grpSpPr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1582735" y="1192048"/>
            <a:ext cx="5978525" cy="4156075"/>
          </p:xfrm>
          <a:graphic>
            <a:graphicData uri="http://schemas.openxmlformats.org/presentationml/2006/ole">
              <p:oleObj name="oleObj" r:id="rId3" imgW="5978525" imgH="4155440" progId="ChemDraw.Document.6.0">
                <p:embed/>
                <p:pic>
                  <p:nvPicPr>
                    <p:cNvPr id="9" name="" hidden="0"/>
                    <p:cNvPicPr/>
                    <p:nvPr isPhoto="0" userDrawn="0"/>
                  </p:nvPicPr>
                  <p:blipFill>
                    <a:blip r:embed="rId2"/>
                    <a:stretch/>
                  </p:blipFill>
                  <p:spPr bwMode="auto">
                    <a:xfrm>
                      <a:off x="1582735" y="1192048"/>
                      <a:ext cx="5978525" cy="4156075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0" name="Multiplication Sign 7" hidden="0"/>
            <p:cNvSpPr/>
            <p:nvPr isPhoto="0" userDrawn="0"/>
          </p:nvSpPr>
          <p:spPr bwMode="auto">
            <a:xfrm>
              <a:off x="5148064" y="1056481"/>
              <a:ext cx="1080120" cy="1615073"/>
            </a:xfrm>
            <a:prstGeom prst="mathMultiply">
              <a:avLst>
                <a:gd name="adj1" fmla="val 1283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11" name="TextBox 8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3059832" y="1587018"/>
              <a:ext cx="9361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200"/>
                <a:t>C</a:t>
              </a:r>
              <a:r>
                <a:rPr lang="de-AT" sz="1200"/>
                <a:t>A</a:t>
              </a:r>
              <a:r>
                <a:rPr sz="1200"/>
                <a:t>R</a:t>
              </a:r>
              <a:endParaRPr lang="de-AT" sz="1200"/>
            </a:p>
          </p:txBody>
        </p:sp>
        <p:sp>
          <p:nvSpPr>
            <p:cNvPr id="12" name="TextBox 9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48064" y="1569204"/>
              <a:ext cx="10801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AT" sz="1200"/>
                <a:t>A</a:t>
              </a:r>
              <a:r>
                <a:rPr sz="1200"/>
                <a:t>D</a:t>
              </a:r>
              <a:r>
                <a:rPr lang="de-AT" sz="1200"/>
                <a:t>H</a:t>
              </a:r>
              <a:r>
                <a:rPr sz="1200"/>
                <a:t>s/</a:t>
              </a:r>
              <a:r>
                <a:rPr lang="de-AT" sz="1200"/>
                <a:t>A</a:t>
              </a:r>
              <a:r>
                <a:rPr sz="1200"/>
                <a:t>D</a:t>
              </a:r>
              <a:r>
                <a:rPr lang="de-AT" sz="1200"/>
                <a:t>R</a:t>
              </a:r>
              <a:r>
                <a:rPr sz="1200"/>
                <a:t>s</a:t>
              </a:r>
              <a:endParaRPr lang="de-AT" sz="1200"/>
            </a:p>
          </p:txBody>
        </p:sp>
        <p:sp>
          <p:nvSpPr>
            <p:cNvPr id="13" name="TextBox 10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4427246" y="2462637"/>
              <a:ext cx="9361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AT" sz="1200"/>
                <a:t>N</a:t>
              </a:r>
              <a:r>
                <a:rPr sz="1200"/>
                <a:t>H</a:t>
              </a:r>
              <a:r>
                <a:rPr sz="1200" baseline="-25000"/>
                <a:t>2</a:t>
              </a:r>
              <a:r>
                <a:rPr lang="de-AT" sz="1200"/>
                <a:t>O</a:t>
              </a:r>
              <a:r>
                <a:rPr sz="1200"/>
                <a:t>H</a:t>
              </a:r>
              <a:endParaRPr lang="de-AT" sz="1200"/>
            </a:p>
          </p:txBody>
        </p:sp>
        <p:sp>
          <p:nvSpPr>
            <p:cNvPr id="14" name="TextBox 1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4466203" y="3941185"/>
              <a:ext cx="9361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AT" sz="1200"/>
                <a:t>O</a:t>
              </a:r>
              <a:r>
                <a:rPr sz="1200"/>
                <a:t>xd</a:t>
              </a:r>
              <a:endParaRPr lang="de-AT" sz="1200"/>
            </a:p>
          </p:txBody>
        </p:sp>
        <p:sp>
          <p:nvSpPr>
            <p:cNvPr id="15" name="TextBox 12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1961243" y="2181069"/>
              <a:ext cx="9361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/>
                <a:t>(</a:t>
              </a:r>
              <a:r>
                <a:rPr lang="de-AT" sz="1000"/>
                <a:t>C</a:t>
              </a:r>
              <a:r>
                <a:rPr sz="1000"/>
                <a:t>o</a:t>
              </a:r>
              <a:r>
                <a:rPr lang="de-AT" sz="1000"/>
                <a:t>o</a:t>
              </a:r>
              <a:r>
                <a:rPr sz="1000"/>
                <a:t>H)</a:t>
              </a:r>
              <a:endParaRPr lang="de-AT" sz="1000"/>
            </a:p>
          </p:txBody>
        </p:sp>
        <p:sp>
          <p:nvSpPr>
            <p:cNvPr id="16" name="TextBox 13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4211959" y="2169140"/>
              <a:ext cx="9361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/>
                <a:t>(</a:t>
              </a:r>
              <a:r>
                <a:rPr lang="de-AT" sz="1000"/>
                <a:t>CO</a:t>
              </a:r>
              <a:r>
                <a:rPr sz="1000"/>
                <a:t>H)</a:t>
              </a:r>
              <a:endParaRPr lang="de-AT" sz="1000"/>
            </a:p>
          </p:txBody>
        </p:sp>
        <p:sp>
          <p:nvSpPr>
            <p:cNvPr id="17" name="TextBox 14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515478" y="2224094"/>
              <a:ext cx="9361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/>
                <a:t>(</a:t>
              </a:r>
              <a:r>
                <a:rPr lang="de-AT" sz="1000"/>
                <a:t>O</a:t>
              </a:r>
              <a:r>
                <a:rPr sz="1000"/>
                <a:t>H)</a:t>
              </a:r>
              <a:endParaRPr lang="de-AT" sz="1000"/>
            </a:p>
          </p:txBody>
        </p:sp>
        <p:sp>
          <p:nvSpPr>
            <p:cNvPr id="18" name="TextBox 15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4351287" y="3655125"/>
              <a:ext cx="9361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/>
                <a:t>(</a:t>
              </a:r>
              <a:r>
                <a:rPr lang="de-AT" sz="1000"/>
                <a:t>NO</a:t>
              </a:r>
              <a:r>
                <a:rPr sz="1000"/>
                <a:t>H)</a:t>
              </a:r>
              <a:endParaRPr lang="de-AT" sz="1000"/>
            </a:p>
          </p:txBody>
        </p:sp>
        <p:sp>
          <p:nvSpPr>
            <p:cNvPr id="19" name="TextBox 16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4103946" y="5283835"/>
              <a:ext cx="9361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/>
                <a:t>(</a:t>
              </a:r>
              <a:r>
                <a:rPr lang="de-AT" sz="1000"/>
                <a:t>C</a:t>
              </a:r>
              <a:r>
                <a:rPr sz="1000"/>
                <a:t>N)</a:t>
              </a:r>
              <a:endParaRPr lang="de-AT" sz="1000"/>
            </a:p>
          </p:txBody>
        </p:sp>
      </p:grpSp>
      <p:sp>
        <p:nvSpPr>
          <p:cNvPr id="20" name="TextBox 17" hidden="0"/>
          <p:cNvSpPr>
            <a:spLocks noAdjustHandles="0" noChangeArrowheads="0"/>
          </p:cNvSpPr>
          <p:nvPr isPhoto="0" userDrawn="0"/>
        </p:nvSpPr>
        <p:spPr bwMode="auto">
          <a:xfrm>
            <a:off x="2413949" y="5755758"/>
            <a:ext cx="525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§"/>
              <a:defRPr/>
            </a:pPr>
            <a:r>
              <a:rPr/>
              <a:t>1 </a:t>
            </a:r>
            <a:r>
              <a:rPr lang="de-AT"/>
              <a:t>c</a:t>
            </a:r>
            <a:r>
              <a:rPr/>
              <a:t>a</a:t>
            </a:r>
            <a:r>
              <a:rPr lang="de-AT"/>
              <a:t>s</a:t>
            </a:r>
            <a:r>
              <a:rPr/>
              <a:t>c</a:t>
            </a:r>
            <a:r>
              <a:rPr lang="de-AT"/>
              <a:t>a</a:t>
            </a:r>
            <a:r>
              <a:rPr/>
              <a:t>d</a:t>
            </a:r>
            <a:r>
              <a:rPr lang="de-AT"/>
              <a:t>e</a:t>
            </a:r>
            <a:r>
              <a:rPr/>
              <a:t>, 5 compounds for </a:t>
            </a:r>
            <a:r>
              <a:rPr/>
              <a:t>analy</a:t>
            </a:r>
            <a:r>
              <a:rPr lang="de-AT"/>
              <a:t>s</a:t>
            </a:r>
            <a:r>
              <a:rPr/>
              <a:t>i</a:t>
            </a:r>
            <a:r>
              <a:rPr lang="de-AT"/>
              <a:t>s</a:t>
            </a:r>
            <a:endParaRPr/>
          </a:p>
          <a:p>
            <a:pPr marL="285750" indent="-285750">
              <a:buFont typeface="Wingdings"/>
              <a:buChar char="§"/>
              <a:defRPr/>
            </a:pPr>
            <a:r>
              <a:rPr lang="de-AT"/>
              <a:t>Oximes</a:t>
            </a:r>
            <a:r>
              <a:rPr lang="de-AT"/>
              <a:t>: E/Z </a:t>
            </a:r>
            <a:r>
              <a:rPr lang="de-AT"/>
              <a:t> 6 </a:t>
            </a:r>
            <a:r>
              <a:rPr lang="de-AT"/>
              <a:t>peaks</a:t>
            </a:r>
            <a:r>
              <a:rPr lang="de-AT"/>
              <a:t> </a:t>
            </a:r>
            <a:r>
              <a:rPr lang="de-AT"/>
              <a:t>expected</a:t>
            </a:r>
            <a:endParaRPr lang="de-AT"/>
          </a:p>
        </p:txBody>
      </p:sp>
      <p:grpSp>
        <p:nvGrpSpPr>
          <p:cNvPr id="21" name="Group 42" hidden="0"/>
          <p:cNvGrpSpPr/>
          <p:nvPr isPhoto="0" userDrawn="0"/>
        </p:nvGrpSpPr>
        <p:grpSpPr bwMode="auto">
          <a:xfrm>
            <a:off x="4251196" y="2818550"/>
            <a:ext cx="4620691" cy="1706165"/>
            <a:chOff x="1920775" y="3149600"/>
            <a:chExt cx="5288002" cy="1543794"/>
          </a:xfrm>
        </p:grpSpPr>
        <p:grpSp>
          <p:nvGrpSpPr>
            <p:cNvPr id="22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23" name="Grafik 9" hidden="0"/>
              <p:cNvPicPr>
                <a:picLocks noChangeAspect="1"/>
              </p:cNvPicPr>
              <p:nvPr isPhoto="0" userDrawn="0"/>
            </p:nvPicPr>
            <p:blipFill>
              <a:blip r:embed="rId4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24" name="Grafik 13" hidden="0"/>
              <p:cNvPicPr>
                <a:picLocks noChangeAspect="1"/>
              </p:cNvPicPr>
              <p:nvPr isPhoto="0" userDrawn="0"/>
            </p:nvPicPr>
            <p:blipFill>
              <a:blip r:embed="rId4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6" imgW="5316220" imgH="2726055" progId="ChemDraw.Document.6.0">
                  <p:embed/>
                  <p:pic>
                    <p:nvPicPr>
                      <p:cNvPr id="25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26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27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28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8" imgW="2097405" imgH="694055" progId="ChemDraw.Document.6.0">
                  <p:embed/>
                  <p:pic>
                    <p:nvPicPr>
                      <p:cNvPr id="29" name="" hidden="0"/>
                      <p:cNvPicPr/>
                      <p:nvPr isPhoto="0" userDrawn="0"/>
                    </p:nvPicPr>
                    <p:blipFill>
                      <a:blip r:embed="rId7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30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31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436215" y="1475421"/>
            <a:ext cx="6147921" cy="4063102"/>
          </a:xfrm>
        </p:spPr>
        <p:txBody>
          <a:bodyPr/>
          <a:lstStyle/>
          <a:p>
            <a:pPr marL="771525" lvl="1" indent="-257175">
              <a:buFont typeface="Wingdings"/>
              <a:buChar char="§"/>
              <a:defRPr/>
            </a:pPr>
            <a:endParaRPr sz="1200">
              <a:solidFill>
                <a:srgbClr val="3E3D40"/>
              </a:solidFill>
              <a:cs typeface="Arial"/>
            </a:endParaRPr>
          </a:p>
          <a:p>
            <a:pPr marL="342900" indent="-342900">
              <a:buFont typeface="Arial"/>
              <a:buChar char="•"/>
              <a:defRPr/>
            </a:pPr>
            <a:endParaRPr sz="1500"/>
          </a:p>
          <a:p>
            <a:pPr>
              <a:buClr>
                <a:schemeClr val="accent1"/>
              </a:buClr>
              <a:defRPr/>
            </a:pPr>
            <a:endParaRPr lang="de-AT" sz="1500"/>
          </a:p>
        </p:txBody>
      </p:sp>
      <p:sp>
        <p:nvSpPr>
          <p:cNvPr id="5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4" y="542810"/>
            <a:ext cx="6147921" cy="857250"/>
          </a:xfrm>
        </p:spPr>
        <p:txBody>
          <a:bodyPr/>
          <a:lstStyle/>
          <a:p>
            <a:pPr>
              <a:defRPr/>
            </a:pPr>
            <a:r>
              <a:rPr/>
              <a:t>1. </a:t>
            </a:r>
            <a:r>
              <a:rPr lang="de-AT"/>
              <a:t>A</a:t>
            </a:r>
            <a:r>
              <a:rPr/>
              <a:t>n</a:t>
            </a:r>
            <a:r>
              <a:rPr lang="de-AT"/>
              <a:t>a</a:t>
            </a:r>
            <a:r>
              <a:rPr/>
              <a:t>l</a:t>
            </a:r>
            <a:r>
              <a:rPr lang="de-AT"/>
              <a:t>y</a:t>
            </a:r>
            <a:r>
              <a:rPr/>
              <a:t>t</a:t>
            </a:r>
            <a:r>
              <a:rPr lang="de-AT"/>
              <a:t>i</a:t>
            </a:r>
            <a:r>
              <a:rPr/>
              <a:t>cs</a:t>
            </a:r>
            <a:endParaRPr lang="de-AT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graphicFrame>
        <p:nvGraphicFramePr>
          <p:cNvPr id="7" name="Table 32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457201" y="1518506"/>
          <a:ext cx="8229598" cy="4600172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428955"/>
                <a:gridCol w="1028434"/>
                <a:gridCol w="1508497"/>
                <a:gridCol w="1508497"/>
                <a:gridCol w="703122"/>
                <a:gridCol w="1167824"/>
                <a:gridCol w="1074979"/>
                <a:gridCol w="809290"/>
              </a:tblGrid>
              <a:tr h="59598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.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u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endParaRPr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H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-</a:t>
                      </a:r>
                      <a:r>
                        <a:rPr lang="de-AT" sz="1000"/>
                        <a:t>U</a:t>
                      </a:r>
                      <a:r>
                        <a:rPr sz="1000"/>
                        <a:t>V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y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s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G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-</a:t>
                      </a:r>
                      <a:r>
                        <a:rPr lang="de-AT" sz="1000"/>
                        <a:t>F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h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d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cascade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De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v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t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z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t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(</a:t>
                      </a:r>
                      <a:r>
                        <a:rPr sz="1000"/>
                        <a:t>T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S-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z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t</a:t>
                      </a:r>
                      <a:r>
                        <a:rPr lang="de-AT" sz="1000"/>
                        <a:t>h</a:t>
                      </a:r>
                      <a:r>
                        <a:rPr sz="1000"/>
                        <a:t>a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e)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1000"/>
                        <a:t>Se</a:t>
                      </a:r>
                      <a:r>
                        <a:rPr sz="1000"/>
                        <a:t>perate CAR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 </a:t>
                      </a:r>
                      <a:r>
                        <a:rPr sz="1000"/>
                        <a:t>Oxd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r</a:t>
                      </a:r>
                      <a:r>
                        <a:rPr sz="1000"/>
                        <a:t>xn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/>
                        <a:t>IS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</a:tr>
              <a:tr h="27877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1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Ci</a:t>
                      </a:r>
                      <a:r>
                        <a:rPr sz="1000"/>
                        <a:t>t</a:t>
                      </a:r>
                      <a:r>
                        <a:rPr lang="de-AT" sz="1000"/>
                        <a:t>r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y</a:t>
                      </a:r>
                      <a:r>
                        <a:rPr sz="1000"/>
                        <a:t>l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No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x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o 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rile 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y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v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b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e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6944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2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C4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d_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 (OH/CN peaks)</a:t>
                      </a:r>
                      <a:endParaRPr lang="de-AT" sz="10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n-tetradecane</a:t>
                      </a: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>
                        <a:defRPr/>
                      </a:pP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877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3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C5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/>
                        <a:t>Va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e</a:t>
                      </a:r>
                      <a:r>
                        <a:rPr sz="800"/>
                        <a:t>r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c 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cid_hydr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xylamine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y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s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n</a:t>
                      </a:r>
                      <a:r>
                        <a:rPr sz="1000"/>
                        <a:t>o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n-</a:t>
                      </a:r>
                      <a:r>
                        <a:rPr lang="de-AT" sz="800"/>
                        <a:t>h</a:t>
                      </a:r>
                      <a:r>
                        <a:rPr sz="800"/>
                        <a:t>e</a:t>
                      </a:r>
                      <a:r>
                        <a:rPr lang="de-AT" sz="800"/>
                        <a:t>p</a:t>
                      </a:r>
                      <a:r>
                        <a:rPr sz="800"/>
                        <a:t>t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e</a:t>
                      </a:r>
                      <a:r>
                        <a:rPr sz="800"/>
                        <a:t> 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n </a:t>
                      </a:r>
                      <a:r>
                        <a:rPr lang="de-AT" sz="800"/>
                        <a:t>n</a:t>
                      </a:r>
                      <a:r>
                        <a:rPr sz="800"/>
                        <a:t>-</a:t>
                      </a:r>
                      <a:r>
                        <a:rPr lang="de-AT" sz="800"/>
                        <a:t>h</a:t>
                      </a:r>
                      <a:r>
                        <a:rPr sz="800"/>
                        <a:t>e</a:t>
                      </a:r>
                      <a:r>
                        <a:rPr lang="de-AT" sz="800"/>
                        <a:t>x</a:t>
                      </a:r>
                      <a:r>
                        <a:rPr sz="800"/>
                        <a:t>a</a:t>
                      </a:r>
                      <a:r>
                        <a:rPr lang="de-AT" sz="800"/>
                        <a:t>d</a:t>
                      </a:r>
                      <a:r>
                        <a:rPr sz="800"/>
                        <a:t>e</a:t>
                      </a:r>
                      <a:r>
                        <a:rPr lang="de-AT" sz="800"/>
                        <a:t>c</a:t>
                      </a:r>
                      <a:r>
                        <a:rPr sz="800"/>
                        <a:t>a</a:t>
                      </a:r>
                      <a:r>
                        <a:rPr lang="de-AT" sz="800"/>
                        <a:t>n</a:t>
                      </a:r>
                      <a:r>
                        <a:rPr sz="800"/>
                        <a:t>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500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4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C6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/>
                        <a:t>He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ic</a:t>
                      </a:r>
                      <a:r>
                        <a:rPr sz="800"/>
                        <a:t> </a:t>
                      </a:r>
                      <a:r>
                        <a:rPr sz="800"/>
                        <a:t>acid_hydr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y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m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ne1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ye</a:t>
                      </a:r>
                      <a:r>
                        <a:rPr sz="1000"/>
                        <a:t>s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r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d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n-tetradecane</a:t>
                      </a:r>
                      <a:endParaRPr lang="de-AT" sz="800"/>
                    </a:p>
                    <a:p>
                      <a:pPr algn="ctr">
                        <a:defRPr/>
                      </a:pP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500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5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C12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C12_hydroxylamine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457200">
                        <a:defRPr/>
                      </a:pP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de-AT" sz="10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de-AT"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de-AT" sz="14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n-tetradecane</a:t>
                      </a: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735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6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Be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z</a:t>
                      </a:r>
                      <a:r>
                        <a:rPr sz="1000"/>
                        <a:t>oic</a:t>
                      </a:r>
                      <a:endParaRPr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/>
                        <a:t>Be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z</a:t>
                      </a:r>
                      <a:r>
                        <a:rPr sz="800"/>
                        <a:t>o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c 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c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d_hydroxylamine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y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s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no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n-tetradecane</a:t>
                      </a:r>
                      <a:endParaRPr lang="de-AT" sz="800"/>
                    </a:p>
                    <a:p>
                      <a:pPr algn="ctr">
                        <a:defRPr/>
                      </a:pP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877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7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P</a:t>
                      </a:r>
                      <a:r>
                        <a:rPr lang="de-AT" sz="1000"/>
                        <a:t>AA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D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_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d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/>
                        <a:t>Be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z</a:t>
                      </a:r>
                      <a:r>
                        <a:rPr sz="800"/>
                        <a:t>o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c 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cid_hydrox</a:t>
                      </a:r>
                      <a:r>
                        <a:rPr lang="de-AT" sz="800"/>
                        <a:t>y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m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e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y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s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r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d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n-tetradecane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944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8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3-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PA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3-</a:t>
                      </a:r>
                      <a:r>
                        <a:rPr lang="de-AT" sz="800"/>
                        <a:t>P</a:t>
                      </a:r>
                      <a:r>
                        <a:rPr sz="800"/>
                        <a:t>P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_hydro</a:t>
                      </a:r>
                      <a:r>
                        <a:rPr lang="de-AT" sz="800"/>
                        <a:t>x</a:t>
                      </a:r>
                      <a:r>
                        <a:rPr sz="800"/>
                        <a:t>y</a:t>
                      </a:r>
                      <a:r>
                        <a:rPr lang="de-AT" sz="800"/>
                        <a:t>l</a:t>
                      </a:r>
                      <a:r>
                        <a:rPr sz="800"/>
                        <a:t>a</a:t>
                      </a:r>
                      <a:r>
                        <a:rPr lang="de-AT" sz="800"/>
                        <a:t>m</a:t>
                      </a:r>
                      <a:r>
                        <a:rPr sz="800"/>
                        <a:t>i</a:t>
                      </a:r>
                      <a:r>
                        <a:rPr lang="de-AT" sz="800"/>
                        <a:t>n</a:t>
                      </a:r>
                      <a:r>
                        <a:rPr sz="800"/>
                        <a:t>e2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Y</a:t>
                      </a:r>
                      <a:r>
                        <a:rPr sz="1000"/>
                        <a:t>es (OH/CN peaks)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n-tetradecane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500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9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Ci</a:t>
                      </a:r>
                      <a:r>
                        <a:rPr sz="1000"/>
                        <a:t>nn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D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_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d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800"/>
                        <a:t>Be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z</a:t>
                      </a:r>
                      <a:r>
                        <a:rPr sz="800"/>
                        <a:t>o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c 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c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d_hydroxylamine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p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b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e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y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s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O</a:t>
                      </a:r>
                      <a:r>
                        <a:rPr lang="de-AT" sz="1000"/>
                        <a:t>H</a:t>
                      </a:r>
                      <a:r>
                        <a:rPr sz="1000"/>
                        <a:t>/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N 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k </a:t>
                      </a:r>
                      <a:r>
                        <a:rPr lang="de-AT" sz="1000"/>
                        <a:t>q</a:t>
                      </a:r>
                      <a:r>
                        <a:rPr sz="1000"/>
                        <a:t>u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t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e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n-tetradecane</a:t>
                      </a:r>
                      <a:endParaRPr lang="de-AT" sz="800"/>
                    </a:p>
                    <a:p>
                      <a:pPr algn="ctr">
                        <a:defRPr/>
                      </a:pP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500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10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Pi</a:t>
                      </a:r>
                      <a:r>
                        <a:rPr sz="1000"/>
                        <a:t>p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y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D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_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d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800"/>
                        <a:t>Pi</a:t>
                      </a:r>
                      <a:r>
                        <a:rPr sz="800"/>
                        <a:t>p</a:t>
                      </a:r>
                      <a:r>
                        <a:rPr lang="de-AT" sz="800"/>
                        <a:t>e</a:t>
                      </a:r>
                      <a:r>
                        <a:rPr sz="800"/>
                        <a:t>r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y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c 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c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d_</a:t>
                      </a:r>
                      <a:r>
                        <a:rPr lang="de-AT" sz="800"/>
                        <a:t>h</a:t>
                      </a:r>
                      <a:r>
                        <a:rPr sz="800"/>
                        <a:t>y</a:t>
                      </a:r>
                      <a:r>
                        <a:rPr lang="de-AT" sz="800"/>
                        <a:t>d</a:t>
                      </a:r>
                      <a:r>
                        <a:rPr sz="800"/>
                        <a:t>r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y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m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e</a:t>
                      </a:r>
                      <a:r>
                        <a:rPr sz="800"/>
                        <a:t>2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ye</a:t>
                      </a:r>
                      <a:r>
                        <a:rPr sz="1000"/>
                        <a:t>s (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H/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N 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k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)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/>
                        <a:t>n</a:t>
                      </a:r>
                      <a:r>
                        <a:rPr sz="800"/>
                        <a:t>-heptane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500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11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Va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c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1000"/>
                        <a:t>M</a:t>
                      </a:r>
                      <a:r>
                        <a:rPr sz="1000"/>
                        <a:t>H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_</a:t>
                      </a:r>
                      <a:r>
                        <a:rPr lang="de-AT" sz="1000"/>
                        <a:t>v</a:t>
                      </a:r>
                      <a:r>
                        <a:rPr sz="1000"/>
                        <a:t>a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210223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800"/>
                        <a:t>Pi</a:t>
                      </a:r>
                      <a:r>
                        <a:rPr sz="800"/>
                        <a:t>p</a:t>
                      </a:r>
                      <a:r>
                        <a:rPr lang="de-AT" sz="800"/>
                        <a:t>e</a:t>
                      </a:r>
                      <a:r>
                        <a:rPr sz="800"/>
                        <a:t>r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y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c 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c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d_</a:t>
                      </a:r>
                      <a:r>
                        <a:rPr lang="de-AT" sz="800"/>
                        <a:t>h</a:t>
                      </a:r>
                      <a:r>
                        <a:rPr sz="800"/>
                        <a:t>y</a:t>
                      </a:r>
                      <a:r>
                        <a:rPr lang="de-AT" sz="800"/>
                        <a:t>d</a:t>
                      </a:r>
                      <a:r>
                        <a:rPr sz="800"/>
                        <a:t>r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y</a:t>
                      </a:r>
                      <a:r>
                        <a:rPr sz="800"/>
                        <a:t>l</a:t>
                      </a:r>
                      <a:r>
                        <a:rPr lang="de-AT" sz="800"/>
                        <a:t>a</a:t>
                      </a:r>
                      <a:r>
                        <a:rPr sz="800"/>
                        <a:t>m</a:t>
                      </a:r>
                      <a:r>
                        <a:rPr lang="de-AT" sz="800"/>
                        <a:t>i</a:t>
                      </a:r>
                      <a:r>
                        <a:rPr sz="800"/>
                        <a:t>n</a:t>
                      </a:r>
                      <a:r>
                        <a:rPr lang="de-AT" sz="800"/>
                        <a:t>e</a:t>
                      </a:r>
                      <a:r>
                        <a:rPr sz="800"/>
                        <a:t>2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ye</a:t>
                      </a:r>
                      <a:r>
                        <a:rPr sz="1000"/>
                        <a:t>s (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H/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N 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k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)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/>
                        <a:t>n</a:t>
                      </a:r>
                      <a:r>
                        <a:rPr sz="800"/>
                        <a:t>-heptane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9" name="Footer Placeholder 5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>
          <a:xfrm>
            <a:off x="720726" y="6415088"/>
            <a:ext cx="8197228" cy="260350"/>
          </a:xfrm>
        </p:spPr>
        <p:txBody>
          <a:bodyPr/>
          <a:lstStyle/>
          <a:p>
            <a:pPr>
              <a:defRPr/>
            </a:pPr>
            <a:r>
              <a:rPr/>
              <a:t>J</a:t>
            </a:r>
            <a:r>
              <a:rPr lang="de-AT"/>
              <a:t>u</a:t>
            </a:r>
            <a:r>
              <a:rPr/>
              <a:t>n</a:t>
            </a:r>
            <a:r>
              <a:rPr lang="de-AT"/>
              <a:t>e</a:t>
            </a:r>
            <a:r>
              <a:rPr lang="de-DE"/>
              <a:t> 1</a:t>
            </a:r>
            <a:r>
              <a:rPr baseline="30000"/>
              <a:t>s</a:t>
            </a:r>
            <a:r>
              <a:rPr lang="de-AT" baseline="30000"/>
              <a:t>t</a:t>
            </a:r>
            <a:r>
              <a:rPr lang="de-DE" baseline="30000"/>
              <a:t> </a:t>
            </a:r>
            <a:r>
              <a:rPr lang="de-DE"/>
              <a:t>2021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Overv</a:t>
            </a:r>
            <a:r>
              <a:rPr lang="de-AT"/>
              <a:t>i</a:t>
            </a:r>
            <a:r>
              <a:rPr/>
              <a:t>e</a:t>
            </a:r>
            <a:r>
              <a:rPr lang="de-AT"/>
              <a:t>w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35611" y="1268760"/>
            <a:ext cx="7554998" cy="45812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/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n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d</a:t>
            </a:r>
            <a:r>
              <a:rPr lang="de-AT" sz="1400" b="1">
                <a:solidFill>
                  <a:schemeClr val="accent3"/>
                </a:solidFill>
              </a:rPr>
              <a:t>u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n </a:t>
            </a:r>
            <a:r>
              <a:rPr sz="1400">
                <a:solidFill>
                  <a:schemeClr val="accent3"/>
                </a:solidFill>
              </a:rPr>
              <a:t>(Nitrile-Project)-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a</a:t>
            </a:r>
            <a:endParaRPr/>
          </a:p>
          <a:p>
            <a:pPr marL="514350" indent="-514350">
              <a:buFont typeface="Arial"/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ve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view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rate scope +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lang="de-AT" sz="1400" b="1"/>
              <a:t>A</a:t>
            </a:r>
            <a:r>
              <a:rPr sz="1400" b="1"/>
              <a:t>i</a:t>
            </a:r>
            <a:r>
              <a:rPr lang="de-AT" sz="1400" b="1"/>
              <a:t>m</a:t>
            </a:r>
            <a:r>
              <a:rPr sz="1400" b="1"/>
              <a:t> 1: Carboxylic acid to oxime</a:t>
            </a:r>
            <a:r>
              <a:rPr sz="1400"/>
              <a:t>- </a:t>
            </a:r>
            <a:r>
              <a:rPr lang="de-AT" sz="1400">
                <a:solidFill>
                  <a:schemeClr val="accent1"/>
                </a:solidFill>
              </a:rPr>
              <a:t>V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c</a:t>
            </a:r>
            <a:r>
              <a:rPr sz="1400">
                <a:solidFill>
                  <a:schemeClr val="accent1"/>
                </a:solidFill>
              </a:rPr>
              <a:t>toria</a:t>
            </a:r>
            <a:endParaRPr sz="1400">
              <a:solidFill>
                <a:schemeClr val="accent1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1"/>
              </a:solidFill>
            </a:endParaRPr>
          </a:p>
          <a:p>
            <a:pPr marL="728663" lvl="1" indent="-457200">
              <a:defRPr/>
            </a:pPr>
            <a:r>
              <a:rPr lang="de-AT" sz="1400"/>
              <a:t>C</a:t>
            </a:r>
            <a:r>
              <a:rPr sz="1400"/>
              <a:t>A</a:t>
            </a:r>
            <a:r>
              <a:rPr lang="de-AT" sz="1400"/>
              <a:t>R</a:t>
            </a:r>
            <a:r>
              <a:rPr sz="1400"/>
              <a:t> </a:t>
            </a:r>
            <a:r>
              <a:rPr lang="de-AT" sz="1400"/>
              <a:t>s</a:t>
            </a:r>
            <a:r>
              <a:rPr sz="1400"/>
              <a:t>c</a:t>
            </a:r>
            <a:r>
              <a:rPr lang="de-AT" sz="1400"/>
              <a:t>r</a:t>
            </a:r>
            <a:r>
              <a:rPr sz="1400"/>
              <a:t>e</a:t>
            </a:r>
            <a:r>
              <a:rPr lang="de-AT" sz="1400"/>
              <a:t>e</a:t>
            </a:r>
            <a:r>
              <a:rPr sz="1400"/>
              <a:t>n</a:t>
            </a:r>
            <a:r>
              <a:rPr lang="de-AT" sz="1400"/>
              <a:t>i</a:t>
            </a:r>
            <a:r>
              <a:rPr sz="1400"/>
              <a:t>n</a:t>
            </a:r>
            <a:r>
              <a:rPr lang="de-AT" sz="1400"/>
              <a:t>g</a:t>
            </a:r>
            <a:r>
              <a:rPr sz="1400"/>
              <a:t> </a:t>
            </a:r>
            <a:r>
              <a:rPr lang="de-AT" sz="1400"/>
              <a:t>C</a:t>
            </a:r>
            <a:r>
              <a:rPr sz="1400"/>
              <a:t>4, </a:t>
            </a:r>
            <a:r>
              <a:rPr lang="de-AT" sz="1400"/>
              <a:t>C</a:t>
            </a:r>
            <a:r>
              <a:rPr sz="1400"/>
              <a:t>5, </a:t>
            </a:r>
            <a:r>
              <a:rPr lang="de-AT" sz="1400"/>
              <a:t>C</a:t>
            </a:r>
            <a:r>
              <a:rPr sz="1400"/>
              <a:t>6, 3-</a:t>
            </a:r>
            <a:r>
              <a:rPr lang="de-AT" sz="1400"/>
              <a:t>P</a:t>
            </a:r>
            <a:r>
              <a:rPr sz="1400"/>
              <a:t>P</a:t>
            </a:r>
            <a:r>
              <a:rPr lang="de-AT" sz="1400"/>
              <a:t>A</a:t>
            </a:r>
            <a:r>
              <a:rPr sz="1400"/>
              <a:t> </a:t>
            </a:r>
            <a:endParaRPr/>
          </a:p>
          <a:p>
            <a:pPr marL="728663" lvl="1" indent="-457200">
              <a:defRPr/>
            </a:pPr>
            <a:r>
              <a:rPr lang="de-AT" sz="1400"/>
              <a:t>S</a:t>
            </a:r>
            <a:r>
              <a:rPr sz="1400"/>
              <a:t>u</a:t>
            </a:r>
            <a:r>
              <a:rPr lang="de-AT" sz="1400"/>
              <a:t>m</a:t>
            </a:r>
            <a:r>
              <a:rPr sz="1400"/>
              <a:t>m</a:t>
            </a:r>
            <a:r>
              <a:rPr lang="de-AT" sz="1400"/>
              <a:t>a</a:t>
            </a:r>
            <a:r>
              <a:rPr sz="1400"/>
              <a:t>r</a:t>
            </a:r>
            <a:r>
              <a:rPr lang="de-AT" sz="1400"/>
              <a:t>y</a:t>
            </a:r>
            <a:endParaRPr sz="1400"/>
          </a:p>
          <a:p>
            <a:pPr marL="728663" lvl="1" indent="-457200">
              <a:defRPr/>
            </a:pPr>
            <a:r>
              <a:rPr lang="de-AT" sz="1400" i="1"/>
              <a:t>I</a:t>
            </a:r>
            <a:r>
              <a:rPr sz="1400" i="1"/>
              <a:t>n situ </a:t>
            </a:r>
            <a:r>
              <a:rPr sz="1400"/>
              <a:t>oxime formation</a:t>
            </a:r>
            <a:endParaRPr/>
          </a:p>
          <a:p>
            <a:pPr marL="728663" lvl="1" indent="-457200"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sz="1400" b="1">
                <a:solidFill>
                  <a:schemeClr val="accent3"/>
                </a:solidFill>
              </a:rPr>
              <a:t>A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 2: 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x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 b="1">
                <a:solidFill>
                  <a:schemeClr val="accent3"/>
                </a:solidFill>
              </a:rPr>
              <a:t> 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o </a:t>
            </a:r>
            <a:r>
              <a:rPr lang="de-AT" sz="1400" b="1">
                <a:solidFill>
                  <a:schemeClr val="accent3"/>
                </a:solidFill>
              </a:rPr>
              <a:t>n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p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n 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f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: 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o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rison</a:t>
            </a:r>
            <a:r>
              <a:rPr sz="1400">
                <a:solidFill>
                  <a:schemeClr val="accent3"/>
                </a:solidFill>
              </a:rPr>
              <a:t> with </a:t>
            </a:r>
            <a:r>
              <a:rPr sz="1400">
                <a:solidFill>
                  <a:schemeClr val="accent3"/>
                </a:solidFill>
              </a:rPr>
              <a:t>liter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u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</a:t>
            </a:r>
            <a:r>
              <a:rPr lang="de-AT" sz="1400">
                <a:solidFill>
                  <a:schemeClr val="accent3"/>
                </a:solidFill>
              </a:rPr>
              <a:t>k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wn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ime</a:t>
            </a:r>
            <a:r>
              <a:rPr sz="1400">
                <a:solidFill>
                  <a:schemeClr val="accent3"/>
                </a:solidFill>
              </a:rPr>
              <a:t> course of C6, </a:t>
            </a:r>
            <a:r>
              <a:rPr sz="1400">
                <a:solidFill>
                  <a:schemeClr val="accent3"/>
                </a:solidFill>
              </a:rPr>
              <a:t>PAOx</a:t>
            </a:r>
            <a:r>
              <a:rPr sz="1400">
                <a:solidFill>
                  <a:schemeClr val="accent3"/>
                </a:solidFill>
              </a:rPr>
              <a:t>, </a:t>
            </a:r>
            <a:r>
              <a:rPr sz="1400">
                <a:solidFill>
                  <a:schemeClr val="accent3"/>
                </a:solidFill>
              </a:rPr>
              <a:t>VanOx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sz="1400">
                <a:solidFill>
                  <a:schemeClr val="accent3"/>
                </a:solidFill>
              </a:rPr>
              <a:t>Expression additives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h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s</a:t>
            </a:r>
            <a:endParaRPr/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sz="1400" b="1">
                <a:solidFill>
                  <a:schemeClr val="accent3"/>
                </a:solidFill>
              </a:rPr>
              <a:t>A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 3: </a:t>
            </a:r>
            <a:r>
              <a:rPr lang="de-AT" sz="1400" b="1">
                <a:solidFill>
                  <a:schemeClr val="accent3"/>
                </a:solidFill>
              </a:rPr>
              <a:t>A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d 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o </a:t>
            </a:r>
            <a:r>
              <a:rPr lang="de-AT" sz="1400" b="1">
                <a:solidFill>
                  <a:schemeClr val="accent3"/>
                </a:solidFill>
              </a:rPr>
              <a:t>n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 Melissa</a:t>
            </a:r>
            <a:endParaRPr/>
          </a:p>
          <a:p>
            <a:pPr marL="785813" lvl="1" indent="-514350">
              <a:defRPr/>
            </a:pPr>
            <a:endParaRPr sz="1400">
              <a:solidFill>
                <a:schemeClr val="accent3"/>
              </a:solidFill>
            </a:endParaRPr>
          </a:p>
          <a:p>
            <a:pPr marL="785813" lvl="1" indent="-514350">
              <a:defRPr/>
            </a:pPr>
            <a:r>
              <a:rPr sz="1400">
                <a:solidFill>
                  <a:schemeClr val="accent3"/>
                </a:solidFill>
              </a:rPr>
              <a:t>PAA to nitrile</a:t>
            </a:r>
            <a:endParaRPr/>
          </a:p>
          <a:p>
            <a:pPr marL="785813" lvl="1" indent="-514350">
              <a:defRPr/>
            </a:pP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cades </a:t>
            </a:r>
            <a:endParaRPr/>
          </a:p>
          <a:p>
            <a:pPr marL="785813" lvl="1" indent="-514350">
              <a:defRPr/>
            </a:pPr>
            <a:r>
              <a:rPr sz="1400">
                <a:solidFill>
                  <a:schemeClr val="accent3"/>
                </a:solidFill>
              </a:rPr>
              <a:t>Summary</a:t>
            </a:r>
            <a:endParaRPr/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u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o</a:t>
            </a:r>
            <a:r>
              <a:rPr lang="de-AT" sz="1400" b="1">
                <a:solidFill>
                  <a:schemeClr val="accent3"/>
                </a:solidFill>
              </a:rPr>
              <a:t>k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sa</a:t>
            </a:r>
            <a:endParaRPr sz="1400">
              <a:solidFill>
                <a:schemeClr val="accent3"/>
              </a:solidFill>
            </a:endParaRPr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9" name="Group 7" hidden="0"/>
          <p:cNvGrpSpPr/>
          <p:nvPr isPhoto="0" userDrawn="0"/>
        </p:nvGrpSpPr>
        <p:grpSpPr bwMode="auto">
          <a:xfrm>
            <a:off x="3477716" y="4749185"/>
            <a:ext cx="5666284" cy="1977960"/>
            <a:chOff x="1920775" y="3149600"/>
            <a:chExt cx="5288002" cy="1543794"/>
          </a:xfrm>
        </p:grpSpPr>
        <p:grpSp>
          <p:nvGrpSpPr>
            <p:cNvPr id="10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1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2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3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4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7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8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9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sz="2800"/>
              <a:t>2.	</a:t>
            </a:r>
            <a:r>
              <a:rPr lang="de-DE" sz="2800"/>
              <a:t>CAR </a:t>
            </a:r>
            <a:r>
              <a:rPr lang="de-DE" sz="2800"/>
              <a:t>screening</a:t>
            </a:r>
            <a:r>
              <a:rPr lang="de-DE" sz="2800"/>
              <a:t> </a:t>
            </a:r>
            <a:r>
              <a:rPr sz="2800"/>
              <a:t>o</a:t>
            </a:r>
            <a:r>
              <a:rPr lang="de-AT" sz="2800"/>
              <a:t>f</a:t>
            </a:r>
            <a:r>
              <a:rPr lang="de-DE" sz="2800"/>
              <a:t> </a:t>
            </a:r>
            <a:r>
              <a:rPr sz="2800"/>
              <a:t>carboxylic</a:t>
            </a:r>
            <a:r>
              <a:rPr lang="de-DE" sz="2800"/>
              <a:t> </a:t>
            </a:r>
            <a:r>
              <a:rPr lang="de-DE" sz="2800"/>
              <a:t>acids</a:t>
            </a:r>
            <a:endParaRPr lang="en-GB" sz="2800"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79554" y="1824557"/>
            <a:ext cx="8229600" cy="4424362"/>
          </a:xfrm>
        </p:spPr>
        <p:txBody>
          <a:bodyPr>
            <a:normAutofit/>
          </a:bodyPr>
          <a:lstStyle/>
          <a:p>
            <a:pPr marL="614363" lvl="1" indent="-342900">
              <a:spcAft>
                <a:spcPts val="600"/>
              </a:spcAft>
              <a:buFont typeface="Arial"/>
              <a:buChar char="•"/>
              <a:defRPr/>
            </a:pPr>
            <a:r>
              <a:rPr lang="en-US" sz="2000"/>
              <a:t>Screening of 24 CARs towards substrates to find best variants for oxime formation - bioconversions:</a:t>
            </a:r>
            <a:endParaRPr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US" sz="1800"/>
              <a:t>400µl scale</a:t>
            </a:r>
            <a:r>
              <a:rPr sz="1800"/>
              <a:t> (</a:t>
            </a:r>
            <a:r>
              <a:rPr lang="de-AT" sz="1800"/>
              <a:t>D</a:t>
            </a:r>
            <a:r>
              <a:rPr sz="1800"/>
              <a:t>W</a:t>
            </a:r>
            <a:r>
              <a:rPr lang="de-AT" sz="1800"/>
              <a:t>P</a:t>
            </a:r>
            <a:r>
              <a:rPr sz="1800"/>
              <a:t>)</a:t>
            </a:r>
            <a:r>
              <a:rPr lang="en-US" sz="1800"/>
              <a:t>, OD 15, </a:t>
            </a:r>
            <a:endParaRPr sz="1800"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GB" sz="1800"/>
              <a:t>100 mM glucose, 71 mM MgSO</a:t>
            </a:r>
            <a:r>
              <a:rPr lang="en-GB" sz="1800" baseline="-25000"/>
              <a:t>4</a:t>
            </a:r>
            <a:r>
              <a:rPr lang="en-GB" sz="1800"/>
              <a:t>, 0.3 M H</a:t>
            </a:r>
            <a:r>
              <a:rPr sz="1800"/>
              <a:t>E</a:t>
            </a:r>
            <a:r>
              <a:rPr lang="de-AT" sz="1800"/>
              <a:t>P</a:t>
            </a:r>
            <a:r>
              <a:rPr sz="1800"/>
              <a:t>E</a:t>
            </a:r>
            <a:r>
              <a:rPr lang="de-AT" sz="1800"/>
              <a:t>S</a:t>
            </a:r>
            <a:r>
              <a:rPr lang="en-GB" sz="1800"/>
              <a:t> buffer</a:t>
            </a:r>
            <a:r>
              <a:rPr sz="1800"/>
              <a:t>, </a:t>
            </a:r>
            <a:r>
              <a:rPr lang="de-AT" sz="1800"/>
              <a:t>p</a:t>
            </a:r>
            <a:r>
              <a:rPr sz="1800"/>
              <a:t>H 7.5</a:t>
            </a:r>
            <a:endParaRPr lang="en-US" sz="1800"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US" sz="1800"/>
              <a:t>20 mM substrate (acid) and 30 mM </a:t>
            </a:r>
            <a:r>
              <a:rPr lang="en-GB" sz="1800"/>
              <a:t>NH</a:t>
            </a:r>
            <a:r>
              <a:rPr lang="en-GB" sz="1800" baseline="-25000"/>
              <a:t>2</a:t>
            </a:r>
            <a:r>
              <a:rPr lang="en-GB" sz="1800"/>
              <a:t>OH (1:1.5) used</a:t>
            </a:r>
            <a:endParaRPr lang="en-US" sz="1800"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US" sz="1800"/>
              <a:t>4.5 h incubation </a:t>
            </a:r>
            <a:r>
              <a:rPr lang="en-US" sz="1800">
                <a:ea typeface="Calibri"/>
              </a:rPr>
              <a:t>28°C, 320 rpm</a:t>
            </a:r>
            <a:endParaRPr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GB" sz="1800" b="1"/>
              <a:t>NH</a:t>
            </a:r>
            <a:r>
              <a:rPr lang="en-GB" sz="1800" b="1" baseline="-25000"/>
              <a:t>2</a:t>
            </a:r>
            <a:r>
              <a:rPr lang="en-GB" sz="1800" b="1"/>
              <a:t>OH added a</a:t>
            </a:r>
            <a:r>
              <a:rPr sz="1800" b="1"/>
              <a:t>t </a:t>
            </a:r>
            <a:r>
              <a:rPr lang="de-AT" sz="1800" b="1"/>
              <a:t>b</a:t>
            </a:r>
            <a:r>
              <a:rPr sz="1800" b="1"/>
              <a:t>e</a:t>
            </a:r>
            <a:r>
              <a:rPr lang="de-AT" sz="1800" b="1"/>
              <a:t>g</a:t>
            </a:r>
            <a:r>
              <a:rPr sz="1800" b="1"/>
              <a:t>i</a:t>
            </a:r>
            <a:r>
              <a:rPr lang="de-AT" sz="1800" b="1"/>
              <a:t>n</a:t>
            </a:r>
            <a:r>
              <a:rPr sz="1800" b="1"/>
              <a:t>n</a:t>
            </a:r>
            <a:r>
              <a:rPr lang="de-AT" sz="1800" b="1"/>
              <a:t>i</a:t>
            </a:r>
            <a:r>
              <a:rPr sz="1800" b="1"/>
              <a:t>n</a:t>
            </a:r>
            <a:r>
              <a:rPr lang="de-AT" sz="1800" b="1"/>
              <a:t>g</a:t>
            </a:r>
            <a:r>
              <a:rPr sz="1800" b="1"/>
              <a:t> </a:t>
            </a:r>
            <a:r>
              <a:rPr lang="en-GB" sz="1800"/>
              <a:t>and reaction stopped after 4.5 h</a:t>
            </a:r>
            <a:endParaRPr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de-AT" sz="1800"/>
              <a:t>E</a:t>
            </a:r>
            <a:r>
              <a:rPr sz="1800"/>
              <a:t>x</a:t>
            </a:r>
            <a:r>
              <a:rPr lang="de-AT" sz="1800"/>
              <a:t>t</a:t>
            </a:r>
            <a:r>
              <a:rPr sz="1800"/>
              <a:t>r</a:t>
            </a:r>
            <a:r>
              <a:rPr lang="de-AT" sz="1800"/>
              <a:t>a</a:t>
            </a:r>
            <a:r>
              <a:rPr sz="1800"/>
              <a:t>c</a:t>
            </a:r>
            <a:r>
              <a:rPr lang="de-AT" sz="1800"/>
              <a:t>t</a:t>
            </a:r>
            <a:r>
              <a:rPr sz="1800"/>
              <a:t>i</a:t>
            </a:r>
            <a:r>
              <a:rPr lang="de-AT" sz="1800"/>
              <a:t>o</a:t>
            </a:r>
            <a:r>
              <a:rPr sz="1800"/>
              <a:t>n with EE+0.01% IS </a:t>
            </a:r>
            <a:endParaRPr/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GB" sz="1800"/>
              <a:t>Detection of oximes with GC-FID</a:t>
            </a:r>
            <a:endParaRPr lang="en-US" sz="1600">
              <a:ea typeface="Calibri"/>
            </a:endParaRPr>
          </a:p>
          <a:p>
            <a:pPr marL="1265238" lvl="2" indent="-457200">
              <a:spcAft>
                <a:spcPts val="600"/>
              </a:spcAft>
              <a:buFont typeface="Arial"/>
              <a:buChar char="•"/>
              <a:defRPr/>
            </a:pPr>
            <a:endParaRPr lang="en-US" sz="1600"/>
          </a:p>
          <a:p>
            <a:pPr lvl="1" indent="0">
              <a:spcAft>
                <a:spcPts val="600"/>
              </a:spcAft>
              <a:buNone/>
              <a:defRPr/>
            </a:pPr>
            <a:endParaRPr lang="en-US" sz="1050"/>
          </a:p>
          <a:p>
            <a:pPr marL="457200" indent="-457200">
              <a:buFont typeface="Arial"/>
              <a:buChar char="•"/>
              <a:defRPr/>
            </a:pPr>
            <a:endParaRPr lang="en-US" sz="2000"/>
          </a:p>
          <a:p>
            <a:pPr marL="457200" indent="-457200">
              <a:buFont typeface="Arial"/>
              <a:buChar char="•"/>
              <a:defRPr/>
            </a:pPr>
            <a:endParaRPr lang="en-US" sz="2000"/>
          </a:p>
          <a:p>
            <a:pPr marL="457200" indent="-457200">
              <a:buFont typeface="Arial"/>
              <a:buChar char="•"/>
              <a:defRPr/>
            </a:pPr>
            <a:endParaRPr lang="en-US" sz="2000"/>
          </a:p>
          <a:p>
            <a:pPr marL="457200" indent="-457200">
              <a:buFont typeface="Arial"/>
              <a:buChar char="•"/>
              <a:defRPr/>
            </a:pPr>
            <a:endParaRPr lang="en-US" sz="2000"/>
          </a:p>
          <a:p>
            <a:pPr marL="457200" indent="-457200">
              <a:buFont typeface="Arial"/>
              <a:buChar char="•"/>
              <a:defRPr/>
            </a:pPr>
            <a:endParaRPr lang="en-GB" sz="2000"/>
          </a:p>
        </p:txBody>
      </p:sp>
      <p:sp>
        <p:nvSpPr>
          <p:cNvPr id="6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9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10" name="Grafik 13" hidden="0"/>
            <p:cNvPicPr>
              <a:picLocks noChangeAspect="1"/>
            </p:cNvPicPr>
            <p:nvPr isPhoto="0" userDrawn="0"/>
          </p:nvPicPr>
          <p:blipFill>
            <a:blip r:embed="rId2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4" imgW="5316220" imgH="2726055" progId="ChemDraw.Document.6.0">
                <p:embed/>
                <p:pic>
                  <p:nvPicPr>
                    <p:cNvPr id="11" name="" hidden="0"/>
                    <p:cNvPicPr/>
                    <p:nvPr isPhoto="0" userDrawn="0"/>
                  </p:nvPicPr>
                  <p:blipFill>
                    <a:blip r:embed="rId3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2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3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4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sz="2800"/>
              <a:t>2.	</a:t>
            </a:r>
            <a:r>
              <a:rPr lang="de-AT" sz="2800"/>
              <a:t>C</a:t>
            </a:r>
            <a:r>
              <a:rPr sz="2800"/>
              <a:t>A</a:t>
            </a:r>
            <a:r>
              <a:rPr lang="de-AT" sz="2800"/>
              <a:t>R</a:t>
            </a:r>
            <a:r>
              <a:rPr sz="2800"/>
              <a:t> </a:t>
            </a:r>
            <a:r>
              <a:rPr lang="en-GB" sz="2800"/>
              <a:t>Screening</a:t>
            </a:r>
            <a:r>
              <a:rPr sz="2800"/>
              <a:t> </a:t>
            </a:r>
            <a:r>
              <a:rPr lang="de-AT" sz="2800"/>
              <a:t>o</a:t>
            </a:r>
            <a:r>
              <a:rPr sz="2800"/>
              <a:t>f</a:t>
            </a:r>
            <a:r>
              <a:rPr lang="en-GB" sz="2800"/>
              <a:t> C4 </a:t>
            </a:r>
            <a:r>
              <a:rPr sz="2800"/>
              <a:t>i</a:t>
            </a:r>
            <a:r>
              <a:rPr lang="de-AT" sz="2800"/>
              <a:t>n</a:t>
            </a:r>
            <a:r>
              <a:rPr sz="2800"/>
              <a:t> </a:t>
            </a:r>
            <a:r>
              <a:rPr lang="en-GB" sz="2800"/>
              <a:t>n-heptane</a:t>
            </a:r>
            <a:endParaRPr/>
          </a:p>
        </p:txBody>
      </p:sp>
      <p:sp>
        <p:nvSpPr>
          <p:cNvPr id="5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7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aphicFrame>
        <p:nvGraphicFramePr>
          <p:cNvPr id="8" name="Diagramm 1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395536" y="1484784"/>
          <a:ext cx="6624736" cy="3872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10" name="Grafik 13" hidden="0"/>
            <p:cNvPicPr>
              <a:picLocks noChangeAspect="1"/>
            </p:cNvPicPr>
            <p:nvPr isPhoto="0" userDrawn="0"/>
          </p:nvPicPr>
          <p:blipFill>
            <a:blip r:embed="rId3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5" imgW="5316220" imgH="2726055" progId="ChemDraw.Document.6.0">
                <p:embed/>
                <p:pic>
                  <p:nvPicPr>
                    <p:cNvPr id="11" name="" hidden="0"/>
                    <p:cNvPicPr/>
                    <p:nvPr isPhoto="0" userDrawn="0"/>
                  </p:nvPicPr>
                  <p:blipFill>
                    <a:blip r:embed="rId4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2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3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4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  <p:sp>
        <p:nvSpPr>
          <p:cNvPr id="15" name="TextBox 17" hidden="0"/>
          <p:cNvSpPr>
            <a:spLocks noAdjustHandles="0" noChangeArrowheads="0"/>
          </p:cNvSpPr>
          <p:nvPr isPhoto="0" userDrawn="0"/>
        </p:nvSpPr>
        <p:spPr bwMode="auto">
          <a:xfrm>
            <a:off x="7474283" y="3556386"/>
            <a:ext cx="1627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lang="de-AT" sz="900"/>
              <a:t>1</a:t>
            </a:r>
            <a:r>
              <a:rPr sz="900"/>
              <a:t>5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u</a:t>
            </a:r>
            <a:r>
              <a:rPr sz="900"/>
              <a:t>n</a:t>
            </a:r>
            <a:r>
              <a:rPr lang="de-AT" sz="900"/>
              <a:t>i</a:t>
            </a:r>
            <a:r>
              <a:rPr sz="900"/>
              <a:t>t</a:t>
            </a:r>
            <a:r>
              <a:rPr lang="de-AT" sz="900"/>
              <a:t>s</a:t>
            </a:r>
            <a:endParaRPr sz="900"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300 </a:t>
            </a:r>
            <a:r>
              <a:rPr lang="de-AT" sz="900"/>
              <a:t>m</a:t>
            </a:r>
            <a:r>
              <a:rPr sz="900"/>
              <a:t>M HEPES,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20mM substrate in n-heptane phase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3.5 h, 28°C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 mM NH2OH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 4.5 </a:t>
            </a:r>
            <a:r>
              <a:rPr lang="de-AT" sz="900"/>
              <a:t>h</a:t>
            </a:r>
            <a:r>
              <a:rPr sz="900"/>
              <a:t> </a:t>
            </a:r>
            <a:r>
              <a:rPr lang="de-AT" sz="900"/>
              <a:t>a</a:t>
            </a:r>
            <a:r>
              <a:rPr sz="900"/>
              <a:t>t 28°</a:t>
            </a:r>
            <a:r>
              <a:rPr lang="de-AT" sz="900"/>
              <a:t>C</a:t>
            </a:r>
            <a:endParaRPr sz="900"/>
          </a:p>
          <a:p>
            <a:pPr>
              <a:defRPr/>
            </a:pPr>
            <a:endParaRPr lang="de-AT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7625392" y="1589657"/>
          <a:ext cx="1222055" cy="821571"/>
        </p:xfrm>
        <a:graphic>
          <a:graphicData uri="http://schemas.openxmlformats.org/presentationml/2006/ole">
            <p:oleObj name="oleObj" r:id="rId7" imgW="1506220" imgH="1012825" progId="ChemDraw.Document.6.0">
              <p:embed/>
              <p:pic>
                <p:nvPicPr>
                  <p:cNvPr id="16" name="" hidden="0"/>
                  <p:cNvPicPr/>
                  <p:nvPr isPhoto="0" userDrawn="0"/>
                </p:nvPicPr>
                <p:blipFill>
                  <a:blip r:embed="rId6"/>
                  <a:stretch/>
                </p:blipFill>
                <p:spPr bwMode="auto">
                  <a:xfrm>
                    <a:off x="7625392" y="1589657"/>
                    <a:ext cx="1222055" cy="82157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7" name="Picture 33" descr="Grünes Gras auf dem weißen Hintergrund ... | Stock Bild | Colourbox" hidden="0"/>
          <p:cNvPicPr>
            <a:picLocks noChangeAspect="1" noChangeArrowheads="1"/>
          </p:cNvPicPr>
          <p:nvPr isPhoto="0" userDrawn="0"/>
        </p:nvPicPr>
        <p:blipFill>
          <a:blip r:embed="rId8"/>
          <a:stretch/>
        </p:blipFill>
        <p:spPr bwMode="auto">
          <a:xfrm>
            <a:off x="7862945" y="2434491"/>
            <a:ext cx="1238513" cy="831702"/>
          </a:xfrm>
          <a:prstGeom prst="rect">
            <a:avLst/>
          </a:prstGeom>
          <a:noFill/>
        </p:spPr>
      </p:pic>
      <p:pic>
        <p:nvPicPr>
          <p:cNvPr id="18" name="Picture 21" descr="Is Chocolate the new Fluoride? - The Health Hub" hidden="0"/>
          <p:cNvPicPr>
            <a:picLocks noChangeAspect="1" noChangeArrowheads="1"/>
          </p:cNvPicPr>
          <p:nvPr isPhoto="0" userDrawn="0"/>
        </p:nvPicPr>
        <p:blipFill>
          <a:blip r:embed="rId9"/>
          <a:stretch/>
        </p:blipFill>
        <p:spPr bwMode="auto">
          <a:xfrm>
            <a:off x="6811284" y="2542728"/>
            <a:ext cx="977716" cy="6541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sz="2800"/>
              <a:t>2.	</a:t>
            </a:r>
            <a:r>
              <a:rPr lang="de-AT" sz="2800"/>
              <a:t>C</a:t>
            </a:r>
            <a:r>
              <a:rPr sz="2800"/>
              <a:t>A</a:t>
            </a:r>
            <a:r>
              <a:rPr lang="de-AT" sz="2800"/>
              <a:t>R</a:t>
            </a:r>
            <a:r>
              <a:rPr sz="2800"/>
              <a:t> </a:t>
            </a:r>
            <a:r>
              <a:rPr lang="en-GB" sz="2800"/>
              <a:t>Screening </a:t>
            </a:r>
            <a:r>
              <a:rPr sz="2800"/>
              <a:t>o</a:t>
            </a:r>
            <a:r>
              <a:rPr lang="de-AT" sz="2800"/>
              <a:t>f</a:t>
            </a:r>
            <a:r>
              <a:rPr sz="2800"/>
              <a:t> </a:t>
            </a:r>
            <a:r>
              <a:rPr lang="en-GB" sz="2800"/>
              <a:t>C5 </a:t>
            </a:r>
            <a:r>
              <a:rPr sz="2800"/>
              <a:t>i</a:t>
            </a:r>
            <a:r>
              <a:rPr lang="de-AT" sz="2800"/>
              <a:t>n</a:t>
            </a:r>
            <a:r>
              <a:rPr sz="2800"/>
              <a:t> </a:t>
            </a:r>
            <a:r>
              <a:rPr lang="de-AT" sz="2800"/>
              <a:t>n</a:t>
            </a:r>
            <a:r>
              <a:rPr sz="2800"/>
              <a:t>-</a:t>
            </a:r>
            <a:r>
              <a:rPr lang="en-GB" sz="2800"/>
              <a:t>hexadecane</a:t>
            </a:r>
            <a:endParaRPr/>
          </a:p>
        </p:txBody>
      </p:sp>
      <p:sp>
        <p:nvSpPr>
          <p:cNvPr id="5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Diagramm 4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194702" y="1550504"/>
          <a:ext cx="6941440" cy="3647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7473153" y="1657670"/>
          <a:ext cx="1378117" cy="760587"/>
        </p:xfrm>
        <a:graphic>
          <a:graphicData uri="http://schemas.openxmlformats.org/presentationml/2006/ole">
            <p:oleObj name="oleObj" r:id="rId4" imgW="1835150" imgH="1012825" progId="ChemDraw.Document.6.0">
              <p:embed/>
              <p:pic>
                <p:nvPicPr>
                  <p:cNvPr id="9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7473153" y="1657670"/>
                    <a:ext cx="1378117" cy="760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0" name="Picture 21" descr="Is Chocolate the new Fluoride? - The Health Hub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7322246" y="2438153"/>
            <a:ext cx="977716" cy="654181"/>
          </a:xfrm>
          <a:prstGeom prst="rect">
            <a:avLst/>
          </a:prstGeom>
          <a:noFill/>
        </p:spPr>
      </p:pic>
      <p:pic>
        <p:nvPicPr>
          <p:cNvPr id="11" name="Picture 23" descr="Henry´s Coffee World | Moderne Kaffeehauskultur in Ulm und Augsburg" hidden="0"/>
          <p:cNvPicPr>
            <a:picLocks noChangeAspect="1" noChangeArrowheads="1"/>
          </p:cNvPicPr>
          <p:nvPr isPhoto="0" userDrawn="0"/>
        </p:nvPicPr>
        <p:blipFill>
          <a:blip r:embed="rId6"/>
          <a:stretch/>
        </p:blipFill>
        <p:spPr bwMode="auto">
          <a:xfrm>
            <a:off x="8233976" y="2428864"/>
            <a:ext cx="888684" cy="740570"/>
          </a:xfrm>
          <a:prstGeom prst="rect">
            <a:avLst/>
          </a:prstGeom>
          <a:noFill/>
        </p:spPr>
      </p:pic>
      <p:grpSp>
        <p:nvGrpSpPr>
          <p:cNvPr id="12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13" name="Grafik 13" hidden="0"/>
            <p:cNvPicPr>
              <a:picLocks noChangeAspect="1"/>
            </p:cNvPicPr>
            <p:nvPr isPhoto="0" userDrawn="0"/>
          </p:nvPicPr>
          <p:blipFill>
            <a:blip r:embed="rId7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9" imgW="5316220" imgH="2726055" progId="ChemDraw.Document.6.0">
                <p:embed/>
                <p:pic>
                  <p:nvPicPr>
                    <p:cNvPr id="14" name="" hidden="0"/>
                    <p:cNvPicPr/>
                    <p:nvPr isPhoto="0" userDrawn="0"/>
                  </p:nvPicPr>
                  <p:blipFill>
                    <a:blip r:embed="rId8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5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6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7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  <p:sp>
        <p:nvSpPr>
          <p:cNvPr id="18" name="TextBox 19" hidden="0"/>
          <p:cNvSpPr>
            <a:spLocks noAdjustHandles="0" noChangeArrowheads="0"/>
          </p:cNvSpPr>
          <p:nvPr isPhoto="0" userDrawn="0"/>
        </p:nvSpPr>
        <p:spPr bwMode="auto">
          <a:xfrm>
            <a:off x="7474283" y="3556386"/>
            <a:ext cx="1627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lang="de-AT" sz="900"/>
              <a:t>1</a:t>
            </a:r>
            <a:r>
              <a:rPr sz="900"/>
              <a:t>5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u</a:t>
            </a:r>
            <a:r>
              <a:rPr sz="900"/>
              <a:t>n</a:t>
            </a:r>
            <a:r>
              <a:rPr lang="de-AT" sz="900"/>
              <a:t>i</a:t>
            </a:r>
            <a:r>
              <a:rPr sz="900"/>
              <a:t>t</a:t>
            </a:r>
            <a:r>
              <a:rPr lang="de-AT" sz="900"/>
              <a:t>s</a:t>
            </a:r>
            <a:endParaRPr sz="900"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300 </a:t>
            </a:r>
            <a:r>
              <a:rPr lang="de-AT" sz="900"/>
              <a:t>m</a:t>
            </a:r>
            <a:r>
              <a:rPr sz="900"/>
              <a:t>M HEPES,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20mM substrate in n-heptane phase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3.5 h, 28°C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 mM NH2OH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 4.5 </a:t>
            </a:r>
            <a:r>
              <a:rPr lang="de-AT" sz="900"/>
              <a:t>h</a:t>
            </a:r>
            <a:r>
              <a:rPr sz="900"/>
              <a:t> </a:t>
            </a:r>
            <a:r>
              <a:rPr lang="de-AT" sz="900"/>
              <a:t>a</a:t>
            </a:r>
            <a:r>
              <a:rPr sz="900"/>
              <a:t>t 28°</a:t>
            </a:r>
            <a:r>
              <a:rPr lang="de-AT" sz="900"/>
              <a:t>C</a:t>
            </a:r>
            <a:endParaRPr sz="900"/>
          </a:p>
          <a:p>
            <a:pPr>
              <a:defRPr/>
            </a:pPr>
            <a:endParaRPr lang="de-A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sz="2800"/>
              <a:t>2.	C</a:t>
            </a:r>
            <a:r>
              <a:rPr lang="de-AT" sz="2800"/>
              <a:t>A</a:t>
            </a:r>
            <a:r>
              <a:rPr sz="2800"/>
              <a:t>R </a:t>
            </a:r>
            <a:r>
              <a:rPr lang="en-GB" sz="2800"/>
              <a:t>Screening </a:t>
            </a:r>
            <a:r>
              <a:rPr sz="2800"/>
              <a:t>o</a:t>
            </a:r>
            <a:r>
              <a:rPr lang="de-AT" sz="2800"/>
              <a:t>f</a:t>
            </a:r>
            <a:r>
              <a:rPr sz="2800"/>
              <a:t> </a:t>
            </a:r>
            <a:r>
              <a:rPr lang="de-AT" sz="2800"/>
              <a:t>C</a:t>
            </a:r>
            <a:r>
              <a:rPr sz="2800"/>
              <a:t>6 in</a:t>
            </a:r>
            <a:r>
              <a:rPr lang="en-GB" sz="2800"/>
              <a:t> n-heptane</a:t>
            </a:r>
            <a:endParaRPr/>
          </a:p>
        </p:txBody>
      </p:sp>
      <p:sp>
        <p:nvSpPr>
          <p:cNvPr id="5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Diagramm 6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522127" y="1568363"/>
          <a:ext cx="6498144" cy="354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33" descr="Grünes Gras auf dem weißen Hintergrund ... | Stock Bild | Colourbox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7750524" y="1688395"/>
            <a:ext cx="1238513" cy="831702"/>
          </a:xfrm>
          <a:prstGeom prst="rect">
            <a:avLst/>
          </a:prstGeom>
          <a:noFill/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7858313" y="1544627"/>
          <a:ext cx="1129921" cy="527737"/>
        </p:xfrm>
        <a:graphic>
          <a:graphicData uri="http://schemas.openxmlformats.org/presentationml/2006/ole">
            <p:oleObj name="oleObj" r:id="rId5" imgW="2167890" imgH="1012825" progId="ChemDraw.Document.6.0">
              <p:embed/>
              <p:pic>
                <p:nvPicPr>
                  <p:cNvPr id="8" name="" hidden="0"/>
                  <p:cNvPicPr/>
                  <p:nvPr isPhoto="0" userDrawn="0"/>
                </p:nvPicPr>
                <p:blipFill>
                  <a:blip r:embed="rId4"/>
                  <a:stretch/>
                </p:blipFill>
                <p:spPr bwMode="auto">
                  <a:xfrm>
                    <a:off x="7858313" y="1544627"/>
                    <a:ext cx="1129921" cy="52773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9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10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11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12" name="Grafik 13" hidden="0"/>
            <p:cNvPicPr>
              <a:picLocks noChangeAspect="1"/>
            </p:cNvPicPr>
            <p:nvPr isPhoto="0" userDrawn="0"/>
          </p:nvPicPr>
          <p:blipFill>
            <a:blip r:embed="rId6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8" imgW="5316220" imgH="2726055" progId="ChemDraw.Document.6.0">
                <p:embed/>
                <p:pic>
                  <p:nvPicPr>
                    <p:cNvPr id="13" name="" hidden="0"/>
                    <p:cNvPicPr/>
                    <p:nvPr isPhoto="0" userDrawn="0"/>
                  </p:nvPicPr>
                  <p:blipFill>
                    <a:blip r:embed="rId7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4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5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6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  <p:sp>
        <p:nvSpPr>
          <p:cNvPr id="17" name="TextBox 18" hidden="0"/>
          <p:cNvSpPr>
            <a:spLocks noAdjustHandles="0" noChangeArrowheads="0"/>
          </p:cNvSpPr>
          <p:nvPr isPhoto="0" userDrawn="0"/>
        </p:nvSpPr>
        <p:spPr bwMode="auto">
          <a:xfrm>
            <a:off x="7474283" y="3556386"/>
            <a:ext cx="1627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lang="de-AT" sz="900"/>
              <a:t>1</a:t>
            </a:r>
            <a:r>
              <a:rPr sz="900"/>
              <a:t>5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u</a:t>
            </a:r>
            <a:r>
              <a:rPr sz="900"/>
              <a:t>n</a:t>
            </a:r>
            <a:r>
              <a:rPr lang="de-AT" sz="900"/>
              <a:t>i</a:t>
            </a:r>
            <a:r>
              <a:rPr sz="900"/>
              <a:t>t</a:t>
            </a:r>
            <a:r>
              <a:rPr lang="de-AT" sz="900"/>
              <a:t>s</a:t>
            </a:r>
            <a:endParaRPr sz="900"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300 </a:t>
            </a:r>
            <a:r>
              <a:rPr lang="de-AT" sz="900"/>
              <a:t>m</a:t>
            </a:r>
            <a:r>
              <a:rPr sz="900"/>
              <a:t>M HEPES,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20mM substrate in n-heptane phase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3.5 h, 28°C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 mM NH2OH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 4.5 </a:t>
            </a:r>
            <a:r>
              <a:rPr lang="de-AT" sz="900"/>
              <a:t>h</a:t>
            </a:r>
            <a:r>
              <a:rPr sz="900"/>
              <a:t> </a:t>
            </a:r>
            <a:r>
              <a:rPr lang="de-AT" sz="900"/>
              <a:t>a</a:t>
            </a:r>
            <a:r>
              <a:rPr sz="900"/>
              <a:t>t 28°</a:t>
            </a:r>
            <a:r>
              <a:rPr lang="de-AT" sz="900"/>
              <a:t>C</a:t>
            </a:r>
            <a:endParaRPr sz="900"/>
          </a:p>
          <a:p>
            <a:pPr>
              <a:defRPr/>
            </a:pPr>
            <a:endParaRPr lang="de-A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sz="2800"/>
              <a:t>2.	</a:t>
            </a:r>
            <a:r>
              <a:rPr lang="de-AT" sz="2800"/>
              <a:t>C</a:t>
            </a:r>
            <a:r>
              <a:rPr sz="2800"/>
              <a:t>A</a:t>
            </a:r>
            <a:r>
              <a:rPr lang="de-AT" sz="2800"/>
              <a:t>R</a:t>
            </a:r>
            <a:r>
              <a:rPr sz="2800"/>
              <a:t> </a:t>
            </a:r>
            <a:r>
              <a:rPr lang="en-GB" sz="2800"/>
              <a:t>Screening</a:t>
            </a:r>
            <a:r>
              <a:rPr sz="2800"/>
              <a:t> </a:t>
            </a:r>
            <a:r>
              <a:rPr lang="de-AT" sz="2800"/>
              <a:t>o</a:t>
            </a:r>
            <a:r>
              <a:rPr sz="2800"/>
              <a:t>f</a:t>
            </a:r>
            <a:r>
              <a:rPr lang="en-GB" sz="2800"/>
              <a:t> 3-PPA </a:t>
            </a:r>
            <a:r>
              <a:rPr sz="2800"/>
              <a:t>i</a:t>
            </a:r>
            <a:r>
              <a:rPr lang="de-AT" sz="2800"/>
              <a:t>n</a:t>
            </a:r>
            <a:r>
              <a:rPr sz="2800"/>
              <a:t> </a:t>
            </a:r>
            <a:r>
              <a:rPr lang="en-GB" sz="2800"/>
              <a:t>n-heptane</a:t>
            </a:r>
            <a:endParaRPr/>
          </a:p>
        </p:txBody>
      </p:sp>
      <p:sp>
        <p:nvSpPr>
          <p:cNvPr id="5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Diagramm 4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434286" y="1561504"/>
          <a:ext cx="6538765" cy="3795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7657055" y="2362955"/>
          <a:ext cx="1346714" cy="917497"/>
        </p:xfrm>
        <a:graphic>
          <a:graphicData uri="http://schemas.openxmlformats.org/presentationml/2006/ole">
            <p:oleObj name="oleObj" r:id="rId4" imgW="2171065" imgH="1478915" progId="ChemDraw.Document.6.0">
              <p:embed/>
              <p:pic>
                <p:nvPicPr>
                  <p:cNvPr id="9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7657055" y="2362955"/>
                    <a:ext cx="1346714" cy="91749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0" name="Picture 113" descr="Melon Definition und Bedeutung | Collins Wörterbuch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7959854" y="1648151"/>
            <a:ext cx="996263" cy="730085"/>
          </a:xfrm>
          <a:prstGeom prst="rect">
            <a:avLst/>
          </a:prstGeom>
          <a:noFill/>
        </p:spPr>
      </p:pic>
      <p:pic>
        <p:nvPicPr>
          <p:cNvPr id="11" name="Picture 21" descr="Is Chocolate the new Fluoride? - The Health Hub" hidden="0"/>
          <p:cNvPicPr>
            <a:picLocks noChangeAspect="1" noChangeArrowheads="1"/>
          </p:cNvPicPr>
          <p:nvPr isPhoto="0" userDrawn="0"/>
        </p:nvPicPr>
        <p:blipFill>
          <a:blip r:embed="rId6"/>
          <a:stretch/>
        </p:blipFill>
        <p:spPr bwMode="auto">
          <a:xfrm>
            <a:off x="7126557" y="1663405"/>
            <a:ext cx="886382" cy="593070"/>
          </a:xfrm>
          <a:prstGeom prst="rect">
            <a:avLst/>
          </a:prstGeom>
          <a:noFill/>
        </p:spPr>
      </p:pic>
      <p:grpSp>
        <p:nvGrpSpPr>
          <p:cNvPr id="12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13" name="Grafik 13" hidden="0"/>
            <p:cNvPicPr>
              <a:picLocks noChangeAspect="1"/>
            </p:cNvPicPr>
            <p:nvPr isPhoto="0" userDrawn="0"/>
          </p:nvPicPr>
          <p:blipFill>
            <a:blip r:embed="rId7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9" imgW="5316220" imgH="2726055" progId="ChemDraw.Document.6.0">
                <p:embed/>
                <p:pic>
                  <p:nvPicPr>
                    <p:cNvPr id="14" name="" hidden="0"/>
                    <p:cNvPicPr/>
                    <p:nvPr isPhoto="0" userDrawn="0"/>
                  </p:nvPicPr>
                  <p:blipFill>
                    <a:blip r:embed="rId8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5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6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7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  <p:sp>
        <p:nvSpPr>
          <p:cNvPr id="18" name="TextBox 19" hidden="0"/>
          <p:cNvSpPr>
            <a:spLocks noAdjustHandles="0" noChangeArrowheads="0"/>
          </p:cNvSpPr>
          <p:nvPr isPhoto="0" userDrawn="0"/>
        </p:nvSpPr>
        <p:spPr bwMode="auto">
          <a:xfrm>
            <a:off x="7474283" y="3556386"/>
            <a:ext cx="1627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lang="de-AT" sz="900"/>
              <a:t>1</a:t>
            </a:r>
            <a:r>
              <a:rPr sz="900"/>
              <a:t>5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u</a:t>
            </a:r>
            <a:r>
              <a:rPr sz="900"/>
              <a:t>n</a:t>
            </a:r>
            <a:r>
              <a:rPr lang="de-AT" sz="900"/>
              <a:t>i</a:t>
            </a:r>
            <a:r>
              <a:rPr sz="900"/>
              <a:t>t</a:t>
            </a:r>
            <a:r>
              <a:rPr lang="de-AT" sz="900"/>
              <a:t>s</a:t>
            </a:r>
            <a:endParaRPr sz="900"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300 </a:t>
            </a:r>
            <a:r>
              <a:rPr lang="de-AT" sz="900"/>
              <a:t>m</a:t>
            </a:r>
            <a:r>
              <a:rPr sz="900"/>
              <a:t>M HEPES,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20mM substrate in n-heptane phase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3.5 h, 28°C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 mM NH2OH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 4.5 </a:t>
            </a:r>
            <a:r>
              <a:rPr lang="de-AT" sz="900"/>
              <a:t>h</a:t>
            </a:r>
            <a:r>
              <a:rPr sz="900"/>
              <a:t> </a:t>
            </a:r>
            <a:r>
              <a:rPr lang="de-AT" sz="900"/>
              <a:t>a</a:t>
            </a:r>
            <a:r>
              <a:rPr sz="900"/>
              <a:t>t 28°</a:t>
            </a:r>
            <a:r>
              <a:rPr lang="de-AT" sz="900"/>
              <a:t>C</a:t>
            </a:r>
            <a:endParaRPr sz="900"/>
          </a:p>
          <a:p>
            <a:pPr>
              <a:defRPr/>
            </a:pPr>
            <a:endParaRPr lang="de-A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6" y="629816"/>
            <a:ext cx="8197228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sz="2800"/>
              <a:t>2.	</a:t>
            </a:r>
            <a:r>
              <a:rPr lang="de-AT" sz="2800"/>
              <a:t>A</a:t>
            </a:r>
            <a:r>
              <a:rPr sz="2800"/>
              <a:t>i</a:t>
            </a:r>
            <a:r>
              <a:rPr lang="de-AT" sz="2800"/>
              <a:t>m</a:t>
            </a:r>
            <a:r>
              <a:rPr sz="2800"/>
              <a:t> 1- Carboxylic acid to oxime: </a:t>
            </a:r>
            <a:br>
              <a:rPr sz="2800"/>
            </a:br>
            <a:r>
              <a:rPr lang="de-AT" sz="2800"/>
              <a:t>S</a:t>
            </a:r>
            <a:r>
              <a:rPr sz="2800"/>
              <a:t>u</a:t>
            </a:r>
            <a:r>
              <a:rPr lang="de-AT" sz="2800"/>
              <a:t>m</a:t>
            </a:r>
            <a:r>
              <a:rPr sz="2800"/>
              <a:t>m</a:t>
            </a:r>
            <a:r>
              <a:rPr lang="de-AT" sz="2800"/>
              <a:t>a</a:t>
            </a:r>
            <a:r>
              <a:rPr sz="2800"/>
              <a:t>r</a:t>
            </a:r>
            <a:r>
              <a:rPr lang="de-AT" sz="2800"/>
              <a:t>y</a:t>
            </a:r>
            <a:endParaRPr/>
          </a:p>
        </p:txBody>
      </p:sp>
      <p:sp>
        <p:nvSpPr>
          <p:cNvPr id="5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graphicFrame>
        <p:nvGraphicFramePr>
          <p:cNvPr id="7" name="Table 6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754907" y="1552836"/>
          <a:ext cx="7164000" cy="38280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{3941C92A-C598-21CE-485B-0960BEDC6A23}</a:tableStyleId>
              </a:tblPr>
              <a:tblGrid>
                <a:gridCol w="789595"/>
                <a:gridCol w="1722749"/>
                <a:gridCol w="1786056"/>
                <a:gridCol w="1432800"/>
                <a:gridCol w="1432800"/>
              </a:tblGrid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N</a:t>
                      </a:r>
                      <a:r>
                        <a:rPr lang="de-AT" sz="1200"/>
                        <a:t>o</a:t>
                      </a:r>
                      <a:r>
                        <a:rPr sz="1200"/>
                        <a:t>.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de-AT" sz="1200"/>
                        <a:t>Su</a:t>
                      </a:r>
                      <a:r>
                        <a:rPr sz="1200"/>
                        <a:t>b</a:t>
                      </a:r>
                      <a:r>
                        <a:rPr lang="de-AT" sz="1200"/>
                        <a:t>s</a:t>
                      </a:r>
                      <a:r>
                        <a:rPr sz="1200"/>
                        <a:t>t</a:t>
                      </a:r>
                      <a:r>
                        <a:rPr lang="de-AT" sz="1200"/>
                        <a:t>r</a:t>
                      </a:r>
                      <a:r>
                        <a:rPr sz="1200"/>
                        <a:t>a</a:t>
                      </a:r>
                      <a:r>
                        <a:rPr lang="de-AT" sz="1200"/>
                        <a:t>t</a:t>
                      </a:r>
                      <a:r>
                        <a:rPr sz="1200"/>
                        <a:t>e</a:t>
                      </a:r>
                      <a:endParaRPr lang="de-AT" sz="12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1</a:t>
                      </a:r>
                      <a:r>
                        <a:rPr lang="de-AT" sz="1200" baseline="30000"/>
                        <a:t>s</a:t>
                      </a:r>
                      <a:r>
                        <a:rPr sz="1200" baseline="30000"/>
                        <a:t>t </a:t>
                      </a:r>
                      <a:r>
                        <a:rPr lang="de-AT" sz="1200"/>
                        <a:t>C</a:t>
                      </a:r>
                      <a:r>
                        <a:rPr sz="1200"/>
                        <a:t>A</a:t>
                      </a:r>
                      <a:r>
                        <a:rPr lang="de-AT" sz="1200"/>
                        <a:t>R</a:t>
                      </a:r>
                      <a:r>
                        <a:rPr sz="1200"/>
                        <a:t>*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2</a:t>
                      </a:r>
                      <a:r>
                        <a:rPr lang="de-AT" sz="1200" baseline="30000"/>
                        <a:t>n</a:t>
                      </a:r>
                      <a:r>
                        <a:rPr sz="1200" baseline="30000"/>
                        <a:t>d </a:t>
                      </a:r>
                      <a:r>
                        <a:rPr lang="de-AT" sz="1200"/>
                        <a:t>C</a:t>
                      </a:r>
                      <a:r>
                        <a:rPr sz="1200"/>
                        <a:t>A</a:t>
                      </a:r>
                      <a:r>
                        <a:rPr lang="de-AT" sz="1200"/>
                        <a:t>R</a:t>
                      </a:r>
                      <a:r>
                        <a:rPr sz="1200"/>
                        <a:t>*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3</a:t>
                      </a:r>
                      <a:r>
                        <a:rPr lang="de-AT" sz="1200" baseline="30000"/>
                        <a:t>r</a:t>
                      </a:r>
                      <a:r>
                        <a:rPr sz="1200" baseline="30000"/>
                        <a:t>d </a:t>
                      </a:r>
                      <a:r>
                        <a:rPr lang="de-AT" sz="1200"/>
                        <a:t>C</a:t>
                      </a:r>
                      <a:r>
                        <a:rPr sz="1200"/>
                        <a:t>A</a:t>
                      </a:r>
                      <a:r>
                        <a:rPr lang="de-AT" sz="1200"/>
                        <a:t>R</a:t>
                      </a:r>
                      <a:r>
                        <a:rPr sz="1200"/>
                        <a:t>*</a:t>
                      </a:r>
                      <a:endParaRPr lang="de-AT" sz="1200"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2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C4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N</a:t>
                      </a:r>
                      <a:r>
                        <a:rPr lang="de-AT" sz="1200" i="1"/>
                        <a:t>i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Q</a:t>
                      </a:r>
                      <a:r>
                        <a:rPr sz="1200"/>
                        <a:t>283</a:t>
                      </a:r>
                      <a:r>
                        <a:rPr lang="de-AT" sz="1200"/>
                        <a:t>P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V</a:t>
                      </a:r>
                      <a:r>
                        <a:rPr sz="1200"/>
                        <a:t>1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M</a:t>
                      </a:r>
                      <a:r>
                        <a:rPr sz="1200"/>
                        <a:t>985</a:t>
                      </a:r>
                      <a:r>
                        <a:rPr lang="de-AT" sz="1200"/>
                        <a:t>L</a:t>
                      </a:r>
                      <a:endParaRPr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3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C5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200" i="1"/>
                        <a:t>N</a:t>
                      </a:r>
                      <a:r>
                        <a:rPr lang="de-AT" sz="1200" i="1"/>
                        <a:t>c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200" i="1"/>
                        <a:t>N</a:t>
                      </a:r>
                      <a:r>
                        <a:rPr lang="de-AT" sz="1200" i="1"/>
                        <a:t>i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Q</a:t>
                      </a:r>
                      <a:r>
                        <a:rPr sz="1200"/>
                        <a:t>283</a:t>
                      </a:r>
                      <a:r>
                        <a:rPr lang="de-AT" sz="1200"/>
                        <a:t>P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T</a:t>
                      </a:r>
                      <a:r>
                        <a:rPr lang="de-AT" sz="1200" i="1"/>
                        <a:t>t</a:t>
                      </a:r>
                      <a:endParaRPr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4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C6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N</a:t>
                      </a:r>
                      <a:r>
                        <a:rPr lang="de-AT" sz="1200" i="1"/>
                        <a:t>c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M</a:t>
                      </a:r>
                      <a:r>
                        <a:rPr sz="1200"/>
                        <a:t>22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M</a:t>
                      </a:r>
                      <a:r>
                        <a:rPr sz="1200"/>
                        <a:t>985</a:t>
                      </a:r>
                      <a:r>
                        <a:rPr lang="de-AT" sz="1200"/>
                        <a:t>L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I</a:t>
                      </a:r>
                      <a:r>
                        <a:rPr sz="1200"/>
                        <a:t>303</a:t>
                      </a:r>
                      <a:r>
                        <a:rPr lang="de-AT" sz="1200"/>
                        <a:t>W</a:t>
                      </a:r>
                      <a:endParaRPr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5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C12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>
                        <a:defRPr/>
                      </a:pPr>
                      <a:r>
                        <a:rPr lang="de-AT" sz="1200"/>
                        <a:t>No</a:t>
                      </a:r>
                      <a:r>
                        <a:rPr sz="1200"/>
                        <a:t>t possible in cascade</a:t>
                      </a:r>
                      <a:endParaRPr lang="de-AT" sz="1200"/>
                    </a:p>
                  </a:txBody>
                  <a:tcPr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6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de-AT" sz="1200"/>
                        <a:t>Be</a:t>
                      </a:r>
                      <a:r>
                        <a:rPr sz="1200"/>
                        <a:t>n</a:t>
                      </a:r>
                      <a:r>
                        <a:rPr lang="de-AT" sz="1200"/>
                        <a:t>z</a:t>
                      </a:r>
                      <a:r>
                        <a:rPr sz="1200"/>
                        <a:t>o</a:t>
                      </a:r>
                      <a:r>
                        <a:rPr lang="de-AT" sz="1200"/>
                        <a:t>i</a:t>
                      </a:r>
                      <a:r>
                        <a:rPr sz="1200"/>
                        <a:t>c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V</a:t>
                      </a:r>
                      <a:r>
                        <a:rPr sz="1200"/>
                        <a:t>2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de-AT" sz="1200" i="1"/>
                        <a:t>Nc </a:t>
                      </a:r>
                      <a:r>
                        <a:rPr lang="de-AT" sz="1200" i="0"/>
                        <a:t>M29</a:t>
                      </a:r>
                      <a:endParaRPr i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de-AT" sz="1200" i="1"/>
                        <a:t>Nc </a:t>
                      </a:r>
                      <a:r>
                        <a:rPr lang="de-AT" sz="1200" i="0"/>
                        <a:t>M6</a:t>
                      </a:r>
                      <a:endParaRPr i="0"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7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P</a:t>
                      </a:r>
                      <a:r>
                        <a:rPr lang="de-AT" sz="1200"/>
                        <a:t>A</a:t>
                      </a:r>
                      <a:r>
                        <a:rPr sz="1200"/>
                        <a:t>A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sz="1200"/>
                        <a:t>M150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F</a:t>
                      </a:r>
                      <a:r>
                        <a:rPr sz="1200"/>
                        <a:t>1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T</a:t>
                      </a:r>
                      <a:r>
                        <a:rPr lang="de-AT" sz="1200" i="1"/>
                        <a:t>v</a:t>
                      </a:r>
                      <a:endParaRPr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8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3-</a:t>
                      </a:r>
                      <a:r>
                        <a:rPr lang="de-AT" sz="1200"/>
                        <a:t>P</a:t>
                      </a:r>
                      <a:r>
                        <a:rPr sz="1200"/>
                        <a:t>P</a:t>
                      </a:r>
                      <a:r>
                        <a:rPr lang="de-AT" sz="1200"/>
                        <a:t>A</a:t>
                      </a:r>
                      <a:endParaRPr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M</a:t>
                      </a:r>
                      <a:r>
                        <a:rPr sz="1200"/>
                        <a:t>985</a:t>
                      </a:r>
                      <a:r>
                        <a:rPr lang="de-AT" sz="1200"/>
                        <a:t>L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sz="1200"/>
                        <a:t>F1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N</a:t>
                      </a:r>
                      <a:r>
                        <a:rPr lang="de-AT" sz="1200" i="1"/>
                        <a:t>c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M</a:t>
                      </a:r>
                      <a:r>
                        <a:rPr sz="1200"/>
                        <a:t>18</a:t>
                      </a:r>
                      <a:endParaRPr lang="de-AT" sz="1200"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9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de-AT" sz="1200"/>
                        <a:t>c</a:t>
                      </a:r>
                      <a:r>
                        <a:rPr sz="1200"/>
                        <a:t>i</a:t>
                      </a:r>
                      <a:r>
                        <a:rPr lang="de-AT" sz="1200"/>
                        <a:t>n</a:t>
                      </a:r>
                      <a:r>
                        <a:rPr sz="1200"/>
                        <a:t>n</a:t>
                      </a:r>
                      <a:r>
                        <a:rPr lang="de-AT" sz="1200"/>
                        <a:t>a</a:t>
                      </a:r>
                      <a:r>
                        <a:rPr sz="1200"/>
                        <a:t>m</a:t>
                      </a:r>
                      <a:r>
                        <a:rPr lang="de-AT" sz="1200"/>
                        <a:t>i</a:t>
                      </a:r>
                      <a:r>
                        <a:rPr sz="1200"/>
                        <a:t>c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F1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sz="1200"/>
                        <a:t>M150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N</a:t>
                      </a:r>
                      <a:r>
                        <a:rPr lang="de-AT" sz="1200" i="1"/>
                        <a:t>c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M</a:t>
                      </a:r>
                      <a:r>
                        <a:rPr sz="1200"/>
                        <a:t>33</a:t>
                      </a:r>
                      <a:endParaRPr lang="de-AT" sz="1200"/>
                    </a:p>
                  </a:txBody>
                  <a:tcPr/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10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de-AT" sz="1200"/>
                        <a:t>Pi</a:t>
                      </a:r>
                      <a:r>
                        <a:rPr sz="1200"/>
                        <a:t>p</a:t>
                      </a:r>
                      <a:r>
                        <a:rPr lang="de-AT" sz="1200"/>
                        <a:t>e</a:t>
                      </a:r>
                      <a:r>
                        <a:rPr sz="1200"/>
                        <a:t>r</a:t>
                      </a:r>
                      <a:r>
                        <a:rPr lang="de-AT" sz="1200"/>
                        <a:t>o</a:t>
                      </a:r>
                      <a:r>
                        <a:rPr sz="1200"/>
                        <a:t>ny</a:t>
                      </a:r>
                      <a:r>
                        <a:rPr lang="de-AT" sz="1200"/>
                        <a:t>l</a:t>
                      </a:r>
                      <a:r>
                        <a:rPr sz="1200"/>
                        <a:t>i</a:t>
                      </a:r>
                      <a:r>
                        <a:rPr lang="de-AT" sz="1200"/>
                        <a:t>c</a:t>
                      </a:r>
                      <a:r>
                        <a:rPr sz="1200"/>
                        <a:t> </a:t>
                      </a:r>
                      <a:r>
                        <a:rPr lang="de-AT" sz="1200"/>
                        <a:t>a</a:t>
                      </a:r>
                      <a:r>
                        <a:rPr sz="1200"/>
                        <a:t>c</a:t>
                      </a:r>
                      <a:r>
                        <a:rPr lang="de-AT" sz="1200"/>
                        <a:t>i</a:t>
                      </a:r>
                      <a:r>
                        <a:rPr sz="1200"/>
                        <a:t>d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1200"/>
                        <a:t>I</a:t>
                      </a:r>
                      <a:r>
                        <a:rPr sz="1200"/>
                        <a:t>n progress</a:t>
                      </a:r>
                      <a:endParaRPr lang="de-AT" sz="1200"/>
                    </a:p>
                  </a:txBody>
                  <a:tcPr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48000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11</a:t>
                      </a:r>
                      <a:endParaRPr lang="de-AT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V</a:t>
                      </a:r>
                      <a:r>
                        <a:rPr lang="de-AT" sz="1200"/>
                        <a:t>a</a:t>
                      </a:r>
                      <a:r>
                        <a:rPr sz="1200"/>
                        <a:t>n</a:t>
                      </a:r>
                      <a:r>
                        <a:rPr lang="de-AT" sz="1200"/>
                        <a:t>i</a:t>
                      </a:r>
                      <a:r>
                        <a:rPr sz="1200"/>
                        <a:t>l</a:t>
                      </a:r>
                      <a:r>
                        <a:rPr lang="de-AT" sz="1200"/>
                        <a:t>l</a:t>
                      </a:r>
                      <a:r>
                        <a:rPr sz="1200"/>
                        <a:t>i</a:t>
                      </a:r>
                      <a:r>
                        <a:rPr lang="de-AT" sz="1200"/>
                        <a:t>c</a:t>
                      </a:r>
                      <a:endParaRPr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I</a:t>
                      </a:r>
                      <a:r>
                        <a:rPr sz="1200"/>
                        <a:t>303</a:t>
                      </a:r>
                      <a:r>
                        <a:rPr lang="de-AT" sz="1200"/>
                        <a:t>W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Mm</a:t>
                      </a:r>
                      <a:r>
                        <a:rPr sz="1200"/>
                        <a:t> V1</a:t>
                      </a:r>
                      <a:endParaRPr lang="de-AT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i="1"/>
                        <a:t>M</a:t>
                      </a:r>
                      <a:r>
                        <a:rPr lang="de-AT" sz="1200" i="1"/>
                        <a:t>m</a:t>
                      </a:r>
                      <a:r>
                        <a:rPr sz="1200" i="1"/>
                        <a:t> </a:t>
                      </a:r>
                      <a:r>
                        <a:rPr lang="de-AT" sz="1200"/>
                        <a:t>V</a:t>
                      </a:r>
                      <a:r>
                        <a:rPr sz="1200"/>
                        <a:t>3</a:t>
                      </a:r>
                      <a:endParaRPr lang="de-AT" sz="12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9" name="Grafik 13" hidden="0"/>
            <p:cNvPicPr>
              <a:picLocks noChangeAspect="1"/>
            </p:cNvPicPr>
            <p:nvPr isPhoto="0" userDrawn="0"/>
          </p:nvPicPr>
          <p:blipFill>
            <a:blip r:embed="rId2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4" imgW="5316220" imgH="2726055" progId="ChemDraw.Document.6.0">
                <p:embed/>
                <p:pic>
                  <p:nvPicPr>
                    <p:cNvPr id="10" name="" hidden="0"/>
                    <p:cNvPicPr/>
                    <p:nvPr isPhoto="0" userDrawn="0"/>
                  </p:nvPicPr>
                  <p:blipFill>
                    <a:blip r:embed="rId3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1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2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3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  <p:sp>
        <p:nvSpPr>
          <p:cNvPr id="14" name="TextBox 18" hidden="0"/>
          <p:cNvSpPr>
            <a:spLocks noAdjustHandles="0" noChangeArrowheads="0"/>
          </p:cNvSpPr>
          <p:nvPr isPhoto="0" userDrawn="0"/>
        </p:nvSpPr>
        <p:spPr bwMode="auto">
          <a:xfrm>
            <a:off x="754907" y="5525598"/>
            <a:ext cx="5070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200"/>
              <a:t>* </a:t>
            </a:r>
            <a:r>
              <a:rPr lang="de-AT" sz="1200"/>
              <a:t>S</a:t>
            </a:r>
            <a:r>
              <a:rPr sz="1200"/>
              <a:t>c</a:t>
            </a:r>
            <a:r>
              <a:rPr lang="de-AT" sz="1200"/>
              <a:t>r</a:t>
            </a:r>
            <a:r>
              <a:rPr sz="1200"/>
              <a:t>e</a:t>
            </a:r>
            <a:r>
              <a:rPr lang="de-AT" sz="1200"/>
              <a:t>e</a:t>
            </a:r>
            <a:r>
              <a:rPr sz="1200"/>
              <a:t>n</a:t>
            </a:r>
            <a:r>
              <a:rPr lang="de-AT" sz="1200"/>
              <a:t>i</a:t>
            </a:r>
            <a:r>
              <a:rPr sz="1200"/>
              <a:t>n</a:t>
            </a:r>
            <a:r>
              <a:rPr lang="de-AT" sz="1200"/>
              <a:t>g</a:t>
            </a:r>
            <a:r>
              <a:rPr sz="1200"/>
              <a:t>s </a:t>
            </a:r>
            <a:r>
              <a:rPr lang="de-AT" sz="1200"/>
              <a:t>w</a:t>
            </a:r>
            <a:r>
              <a:rPr sz="1200"/>
              <a:t>e</a:t>
            </a:r>
            <a:r>
              <a:rPr lang="de-AT" sz="1200"/>
              <a:t>r</a:t>
            </a:r>
            <a:r>
              <a:rPr sz="1200"/>
              <a:t>e </a:t>
            </a:r>
            <a:r>
              <a:rPr lang="de-AT" sz="1200"/>
              <a:t>o</a:t>
            </a:r>
            <a:r>
              <a:rPr sz="1200"/>
              <a:t>r</a:t>
            </a:r>
            <a:r>
              <a:rPr lang="de-AT" sz="1200"/>
              <a:t>d</a:t>
            </a:r>
            <a:r>
              <a:rPr sz="1200"/>
              <a:t>e</a:t>
            </a:r>
            <a:r>
              <a:rPr lang="de-AT" sz="1200"/>
              <a:t>r</a:t>
            </a:r>
            <a:r>
              <a:rPr sz="1200"/>
              <a:t>e</a:t>
            </a:r>
            <a:r>
              <a:rPr lang="de-AT" sz="1200"/>
              <a:t>d</a:t>
            </a:r>
            <a:r>
              <a:rPr sz="1200"/>
              <a:t> </a:t>
            </a:r>
            <a:r>
              <a:rPr lang="de-AT" sz="1200"/>
              <a:t>v</a:t>
            </a:r>
            <a:r>
              <a:rPr sz="1200"/>
              <a:t>i</a:t>
            </a:r>
            <a:r>
              <a:rPr lang="de-AT" sz="1200"/>
              <a:t>a</a:t>
            </a:r>
            <a:r>
              <a:rPr sz="1200"/>
              <a:t> </a:t>
            </a:r>
            <a:r>
              <a:rPr lang="de-AT" sz="1200"/>
              <a:t>s</a:t>
            </a:r>
            <a:r>
              <a:rPr sz="1200"/>
              <a:t>u</a:t>
            </a:r>
            <a:r>
              <a:rPr lang="de-AT" sz="1200"/>
              <a:t>b</a:t>
            </a:r>
            <a:r>
              <a:rPr sz="1200"/>
              <a:t>s</a:t>
            </a:r>
            <a:r>
              <a:rPr lang="de-AT" sz="1200"/>
              <a:t>t</a:t>
            </a:r>
            <a:r>
              <a:rPr sz="1200"/>
              <a:t>r</a:t>
            </a:r>
            <a:r>
              <a:rPr lang="de-AT" sz="1200"/>
              <a:t>a</a:t>
            </a:r>
            <a:r>
              <a:rPr sz="1200"/>
              <a:t>t</a:t>
            </a:r>
            <a:r>
              <a:rPr lang="de-AT" sz="1200"/>
              <a:t>e</a:t>
            </a:r>
            <a:r>
              <a:rPr sz="1200"/>
              <a:t> decrease.</a:t>
            </a:r>
            <a:endParaRPr lang="de-AT" sz="1200"/>
          </a:p>
        </p:txBody>
      </p:sp>
      <p:sp>
        <p:nvSpPr>
          <p:cNvPr id="15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2800"/>
              <a:t>2.	</a:t>
            </a:r>
            <a:r>
              <a:rPr sz="2800" i="1"/>
              <a:t>I</a:t>
            </a:r>
            <a:r>
              <a:rPr lang="de-AT" sz="2800" i="1"/>
              <a:t>n</a:t>
            </a:r>
            <a:r>
              <a:rPr sz="2800" i="1"/>
              <a:t> </a:t>
            </a:r>
            <a:r>
              <a:rPr lang="de-AT" sz="2800" i="1"/>
              <a:t>s</a:t>
            </a:r>
            <a:r>
              <a:rPr sz="2800" i="1"/>
              <a:t>i</a:t>
            </a:r>
            <a:r>
              <a:rPr lang="de-AT" sz="2800" i="1"/>
              <a:t>t</a:t>
            </a:r>
            <a:r>
              <a:rPr sz="2800" i="1"/>
              <a:t>u </a:t>
            </a:r>
            <a:r>
              <a:rPr lang="de-AT" sz="2800"/>
              <a:t>o</a:t>
            </a:r>
            <a:r>
              <a:rPr sz="2800"/>
              <a:t>x</a:t>
            </a:r>
            <a:r>
              <a:rPr lang="de-AT" sz="2800"/>
              <a:t>i</a:t>
            </a:r>
            <a:r>
              <a:rPr sz="2800"/>
              <a:t>m</a:t>
            </a:r>
            <a:r>
              <a:rPr lang="de-AT" sz="2800"/>
              <a:t>e</a:t>
            </a:r>
            <a:r>
              <a:rPr sz="2800"/>
              <a:t> </a:t>
            </a:r>
            <a:r>
              <a:rPr lang="de-AT" sz="2800"/>
              <a:t>f</a:t>
            </a:r>
            <a:r>
              <a:rPr sz="2800"/>
              <a:t>o</a:t>
            </a:r>
            <a:r>
              <a:rPr lang="de-AT" sz="2800"/>
              <a:t>r</a:t>
            </a:r>
            <a:r>
              <a:rPr sz="2800"/>
              <a:t>m</a:t>
            </a:r>
            <a:r>
              <a:rPr lang="de-AT" sz="2800"/>
              <a:t>a</a:t>
            </a:r>
            <a:r>
              <a:rPr sz="2800"/>
              <a:t>t</a:t>
            </a:r>
            <a:r>
              <a:rPr lang="de-AT" sz="2800"/>
              <a:t>i</a:t>
            </a:r>
            <a:r>
              <a:rPr sz="2800"/>
              <a:t>o</a:t>
            </a:r>
            <a:r>
              <a:rPr lang="de-AT" sz="2800"/>
              <a:t>n</a:t>
            </a:r>
            <a:endParaRPr lang="en-GB" sz="2800"/>
          </a:p>
        </p:txBody>
      </p:sp>
      <p:sp>
        <p:nvSpPr>
          <p:cNvPr id="5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Diagramm 6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720724" y="1244222"/>
          <a:ext cx="6769557" cy="3916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uppieren 3" hidden="0"/>
          <p:cNvGrpSpPr>
            <a:grpSpLocks noChangeAspect="1"/>
          </p:cNvGrpSpPr>
          <p:nvPr isPhoto="0" userDrawn="0"/>
        </p:nvGrpSpPr>
        <p:grpSpPr bwMode="auto">
          <a:xfrm>
            <a:off x="6186288" y="4882482"/>
            <a:ext cx="2915170" cy="1821530"/>
            <a:chOff x="2394668" y="1636295"/>
            <a:chExt cx="5841999" cy="3052902"/>
          </a:xfrm>
        </p:grpSpPr>
        <p:pic>
          <p:nvPicPr>
            <p:cNvPr id="8" name="Grafik 13" hidden="0"/>
            <p:cNvPicPr>
              <a:picLocks noChangeAspect="1"/>
            </p:cNvPicPr>
            <p:nvPr isPhoto="0" userDrawn="0"/>
          </p:nvPicPr>
          <p:blipFill>
            <a:blip r:embed="rId3"/>
            <a:srcRect l="33547" t="27225" r="1037" b="48601"/>
            <a:stretch/>
          </p:blipFill>
          <p:spPr bwMode="auto">
            <a:xfrm>
              <a:off x="2704699" y="2165684"/>
              <a:ext cx="4856596" cy="2523513"/>
            </a:xfrm>
            <a:prstGeom prst="rect">
              <a:avLst/>
            </a:prstGeom>
          </p:spPr>
        </p:pic>
        <p:graphicFrame>
          <p:nvGraphicFramePr>
            <p:cNvPr id="0" name=""/>
            <p:cNvGraphicFramePr>
              <a:graphicFrameLocks xmlns:a="http://schemas.openxmlformats.org/drawingml/2006/main" noChangeAspect="1"/>
            </p:cNvGraphicFramePr>
            <p:nvPr>
              <p:extLst>
                <p:ext uri="{D42A27DB-BD31-4B8C-83A1-F6EECF244321}">
                  <p14:modId xmlns:p14="http://schemas.microsoft.com/office/powerpoint/2010/main" val="2157879785"/>
                </p:ext>
              </p:extLst>
            </p:nvPr>
          </p:nvGraphicFramePr>
          <p:xfrm>
            <a:off x="2394668" y="1636295"/>
            <a:ext cx="5841999" cy="2927536"/>
          </p:xfrm>
          <a:graphic>
            <a:graphicData uri="http://schemas.openxmlformats.org/presentationml/2006/ole">
              <p:oleObj name="oleObj" r:id="rId5" imgW="5316220" imgH="2726055" progId="ChemDraw.Document.6.0">
                <p:embed/>
                <p:pic>
                  <p:nvPicPr>
                    <p:cNvPr id="9" name="" hidden="0"/>
                    <p:cNvPicPr/>
                    <p:nvPr isPhoto="0" userDrawn="0"/>
                  </p:nvPicPr>
                  <p:blipFill>
                    <a:blip r:embed="rId4"/>
                    <a:stretch/>
                  </p:blipFill>
                  <p:spPr bwMode="auto">
                    <a:xfrm>
                      <a:off x="2394668" y="1636295"/>
                      <a:ext cx="5841999" cy="2927536"/>
                    </a:xfrm>
                    <a:prstGeom prst="rect">
                      <a:avLst/>
                    </a:prstGeom>
                  </p:spPr>
                </p:pic>
              </p:oleObj>
            </a:graphicData>
          </a:graphic>
        </p:graphicFrame>
        <p:sp>
          <p:nvSpPr>
            <p:cNvPr id="10" name="Pfeil nach rechts 50" hidden="0"/>
            <p:cNvSpPr/>
            <p:nvPr isPhoto="0" userDrawn="0"/>
          </p:nvSpPr>
          <p:spPr bwMode="auto">
            <a:xfrm>
              <a:off x="3647159" y="3167191"/>
              <a:ext cx="1720578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1" name="Pfeil nach rechts 50" hidden="0"/>
            <p:cNvSpPr/>
            <p:nvPr isPhoto="0" userDrawn="0"/>
          </p:nvSpPr>
          <p:spPr bwMode="auto">
            <a:xfrm>
              <a:off x="6336252" y="3167189"/>
              <a:ext cx="1080000" cy="288000"/>
            </a:xfrm>
            <a:prstGeom prst="rightArrow">
              <a:avLst>
                <a:gd name="adj1" fmla="val 50000"/>
                <a:gd name="adj2" fmla="val 112709"/>
              </a:avLst>
            </a:prstGeom>
            <a:solidFill>
              <a:schemeClr val="tx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b="1"/>
            </a:p>
          </p:txBody>
        </p:sp>
        <p:sp>
          <p:nvSpPr>
            <p:cNvPr id="12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110974" y="3957984"/>
              <a:ext cx="1616729" cy="499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RARE</a:t>
              </a:r>
              <a:endParaRPr/>
            </a:p>
          </p:txBody>
        </p:sp>
      </p:grpSp>
      <p:sp>
        <p:nvSpPr>
          <p:cNvPr id="13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/>
              <a:t>W</a:t>
            </a:r>
            <a:r>
              <a:rPr lang="de-AT"/>
              <a:t>e</a:t>
            </a:r>
            <a:r>
              <a:rPr/>
              <a:t>b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n</a:t>
            </a:r>
            <a:r>
              <a:rPr lang="en-US"/>
              <a:t>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 lang="en-US"/>
              <a:t> &amp; TU</a:t>
            </a:r>
            <a:r>
              <a:rPr/>
              <a:t>G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14" name="Fußzeilenplatzhalter 5" hidden="0"/>
          <p:cNvSpPr/>
          <p:nvPr isPhoto="0" userDrawn="0"/>
        </p:nvSpPr>
        <p:spPr bwMode="auto">
          <a:xfrm>
            <a:off x="720724" y="6406850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sp>
        <p:nvSpPr>
          <p:cNvPr id="15" name="TextBox 14" hidden="0"/>
          <p:cNvSpPr>
            <a:spLocks noAdjustHandles="0" noChangeArrowheads="0"/>
          </p:cNvSpPr>
          <p:nvPr isPhoto="0" userDrawn="0"/>
        </p:nvSpPr>
        <p:spPr bwMode="auto">
          <a:xfrm>
            <a:off x="7534894" y="3203006"/>
            <a:ext cx="1627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lang="de-AT" sz="900"/>
              <a:t>1</a:t>
            </a:r>
            <a:r>
              <a:rPr sz="900"/>
              <a:t>5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u</a:t>
            </a:r>
            <a:r>
              <a:rPr sz="900"/>
              <a:t>n</a:t>
            </a:r>
            <a:r>
              <a:rPr lang="de-AT" sz="900"/>
              <a:t>i</a:t>
            </a:r>
            <a:r>
              <a:rPr sz="900"/>
              <a:t>t</a:t>
            </a:r>
            <a:r>
              <a:rPr lang="de-AT" sz="900"/>
              <a:t>s</a:t>
            </a:r>
            <a:endParaRPr sz="900"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300 </a:t>
            </a:r>
            <a:r>
              <a:rPr lang="de-AT" sz="900"/>
              <a:t>m</a:t>
            </a:r>
            <a:r>
              <a:rPr sz="900"/>
              <a:t>M HEPES,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20mM substrate in n-heptane phase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3.5 h, 28°C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10-60 mM NH2OH </a:t>
            </a:r>
            <a:r>
              <a:rPr lang="de-AT" sz="900"/>
              <a:t>f</a:t>
            </a:r>
            <a:r>
              <a:rPr sz="900"/>
              <a:t>o</a:t>
            </a:r>
            <a:r>
              <a:rPr lang="de-AT" sz="900"/>
              <a:t>r</a:t>
            </a:r>
            <a:r>
              <a:rPr sz="900"/>
              <a:t> 4.5 </a:t>
            </a:r>
            <a:r>
              <a:rPr lang="de-AT" sz="900"/>
              <a:t>h</a:t>
            </a:r>
            <a:r>
              <a:rPr sz="900"/>
              <a:t> </a:t>
            </a:r>
            <a:r>
              <a:rPr lang="de-AT" sz="900"/>
              <a:t>a</a:t>
            </a:r>
            <a:r>
              <a:rPr sz="900"/>
              <a:t>t 28°</a:t>
            </a:r>
            <a:r>
              <a:rPr lang="de-AT" sz="900"/>
              <a:t>C</a:t>
            </a:r>
            <a:endParaRPr sz="900"/>
          </a:p>
          <a:p>
            <a:pPr>
              <a:defRPr/>
            </a:pPr>
            <a:endParaRPr lang="de-AT"/>
          </a:p>
        </p:txBody>
      </p:sp>
      <p:sp>
        <p:nvSpPr>
          <p:cNvPr id="16" name="TextBox 16" hidden="0"/>
          <p:cNvSpPr>
            <a:spLocks noAdjustHandles="0" noChangeArrowheads="0"/>
          </p:cNvSpPr>
          <p:nvPr isPhoto="0" userDrawn="0"/>
        </p:nvSpPr>
        <p:spPr bwMode="auto">
          <a:xfrm>
            <a:off x="1204015" y="5512484"/>
            <a:ext cx="471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M</a:t>
            </a:r>
            <a:r>
              <a:rPr lang="de-AT"/>
              <a:t>o</a:t>
            </a:r>
            <a:r>
              <a:rPr/>
              <a:t>s</a:t>
            </a:r>
            <a:r>
              <a:rPr lang="de-AT"/>
              <a:t>t</a:t>
            </a:r>
            <a:r>
              <a:rPr/>
              <a:t> </a:t>
            </a:r>
            <a:r>
              <a:rPr lang="de-AT"/>
              <a:t>o</a:t>
            </a:r>
            <a:r>
              <a:rPr/>
              <a:t>x</a:t>
            </a:r>
            <a:r>
              <a:rPr lang="de-AT"/>
              <a:t>i</a:t>
            </a:r>
            <a:r>
              <a:rPr/>
              <a:t>m</a:t>
            </a:r>
            <a:r>
              <a:rPr lang="de-AT"/>
              <a:t>e</a:t>
            </a:r>
            <a:r>
              <a:rPr/>
              <a:t> </a:t>
            </a:r>
            <a:r>
              <a:rPr lang="de-AT"/>
              <a:t>f</a:t>
            </a:r>
            <a:r>
              <a:rPr/>
              <a:t>o</a:t>
            </a:r>
            <a:r>
              <a:rPr lang="de-AT"/>
              <a:t>r</a:t>
            </a:r>
            <a:r>
              <a:rPr/>
              <a:t>m</a:t>
            </a:r>
            <a:r>
              <a:rPr lang="de-AT"/>
              <a:t>e</a:t>
            </a:r>
            <a:r>
              <a:rPr/>
              <a:t>d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t</a:t>
            </a:r>
            <a:r>
              <a:rPr/>
              <a:t>h 1:3 </a:t>
            </a:r>
            <a:r>
              <a:rPr lang="de-AT"/>
              <a:t>e</a:t>
            </a:r>
            <a:r>
              <a:rPr/>
              <a:t>x</a:t>
            </a:r>
            <a:r>
              <a:rPr lang="de-AT"/>
              <a:t>c</a:t>
            </a:r>
            <a:r>
              <a:rPr/>
              <a:t>e</a:t>
            </a:r>
            <a:r>
              <a:rPr lang="de-AT"/>
              <a:t>s</a:t>
            </a:r>
            <a:r>
              <a:rPr/>
              <a:t>s </a:t>
            </a:r>
            <a:r>
              <a:rPr lang="de-AT"/>
              <a:t>N</a:t>
            </a:r>
            <a:r>
              <a:rPr/>
              <a:t>H</a:t>
            </a:r>
            <a:r>
              <a:rPr baseline="-25000"/>
              <a:t>2</a:t>
            </a:r>
            <a:r>
              <a:rPr lang="de-AT"/>
              <a:t>O</a:t>
            </a:r>
            <a:r>
              <a:rPr/>
              <a:t>H.</a:t>
            </a:r>
            <a:endParaRPr lang="de-AT"/>
          </a:p>
        </p:txBody>
      </p:sp>
      <p:pic>
        <p:nvPicPr>
          <p:cNvPr id="17" name="Picture 33" descr="Grünes Gras auf dem weißen Hintergrund ... | Stock Bild | Colourbox" hidden="0"/>
          <p:cNvPicPr>
            <a:picLocks noChangeAspect="1" noChangeArrowheads="1"/>
          </p:cNvPicPr>
          <p:nvPr isPhoto="0" userDrawn="0"/>
        </p:nvPicPr>
        <p:blipFill>
          <a:blip r:embed="rId6"/>
          <a:stretch/>
        </p:blipFill>
        <p:spPr bwMode="auto">
          <a:xfrm>
            <a:off x="7715986" y="2009856"/>
            <a:ext cx="1238513" cy="831702"/>
          </a:xfrm>
          <a:prstGeom prst="rect">
            <a:avLst/>
          </a:prstGeom>
          <a:noFill/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7521967" y="1657729"/>
          <a:ext cx="1547805" cy="722913"/>
        </p:xfrm>
        <a:graphic>
          <a:graphicData uri="http://schemas.openxmlformats.org/presentationml/2006/ole">
            <p:oleObj name="oleObj" r:id="rId8" imgW="2167890" imgH="1012825" progId="ChemDraw.Document.6.0">
              <p:embed/>
              <p:pic>
                <p:nvPicPr>
                  <p:cNvPr id="18" name="" hidden="0"/>
                  <p:cNvPicPr/>
                  <p:nvPr isPhoto="0" userDrawn="0"/>
                </p:nvPicPr>
                <p:blipFill>
                  <a:blip r:embed="rId7"/>
                  <a:stretch/>
                </p:blipFill>
                <p:spPr bwMode="auto">
                  <a:xfrm>
                    <a:off x="7521967" y="1657729"/>
                    <a:ext cx="1547805" cy="722913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Overv</a:t>
            </a:r>
            <a:r>
              <a:rPr lang="de-AT"/>
              <a:t>i</a:t>
            </a:r>
            <a:r>
              <a:rPr/>
              <a:t>e</a:t>
            </a:r>
            <a:r>
              <a:rPr lang="de-AT"/>
              <a:t>w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35611" y="1268760"/>
            <a:ext cx="7554998" cy="45812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/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n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d</a:t>
            </a:r>
            <a:r>
              <a:rPr lang="de-AT" sz="1400" b="1">
                <a:solidFill>
                  <a:schemeClr val="accent3"/>
                </a:solidFill>
              </a:rPr>
              <a:t>u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n </a:t>
            </a:r>
            <a:r>
              <a:rPr sz="1400">
                <a:solidFill>
                  <a:schemeClr val="accent3"/>
                </a:solidFill>
              </a:rPr>
              <a:t>(Nitrile-Project)-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a</a:t>
            </a:r>
            <a:endParaRPr/>
          </a:p>
          <a:p>
            <a:pPr marL="514350" indent="-514350">
              <a:buFont typeface="Arial"/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ve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view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rate scope +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A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m</a:t>
            </a:r>
            <a:r>
              <a:rPr sz="1400" b="1">
                <a:solidFill>
                  <a:schemeClr val="accent3"/>
                </a:solidFill>
              </a:rPr>
              <a:t> 1: Carboxylic acid to oxime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toria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g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4,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5,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6, 3-</a:t>
            </a:r>
            <a:r>
              <a:rPr lang="de-AT" sz="1400">
                <a:solidFill>
                  <a:schemeClr val="accent3"/>
                </a:solidFill>
              </a:rPr>
              <a:t>P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 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m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 i="1">
                <a:solidFill>
                  <a:schemeClr val="accent3"/>
                </a:solidFill>
              </a:rPr>
              <a:t>I</a:t>
            </a:r>
            <a:r>
              <a:rPr sz="1400" i="1">
                <a:solidFill>
                  <a:schemeClr val="accent3"/>
                </a:solidFill>
              </a:rPr>
              <a:t>n situ </a:t>
            </a:r>
            <a:r>
              <a:rPr sz="1400">
                <a:solidFill>
                  <a:schemeClr val="accent3"/>
                </a:solidFill>
              </a:rPr>
              <a:t>oxime formation</a:t>
            </a:r>
            <a:endParaRPr/>
          </a:p>
          <a:p>
            <a:pPr marL="728663" lvl="1" indent="-457200"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sz="1400" b="1"/>
              <a:t>A</a:t>
            </a:r>
            <a:r>
              <a:rPr lang="de-AT" sz="1400" b="1"/>
              <a:t>i</a:t>
            </a:r>
            <a:r>
              <a:rPr sz="1400" b="1"/>
              <a:t>m 2: </a:t>
            </a:r>
            <a:r>
              <a:rPr lang="de-AT" sz="1400" b="1"/>
              <a:t>O</a:t>
            </a:r>
            <a:r>
              <a:rPr sz="1400" b="1"/>
              <a:t>x</a:t>
            </a:r>
            <a:r>
              <a:rPr lang="de-AT" sz="1400" b="1"/>
              <a:t>i</a:t>
            </a:r>
            <a:r>
              <a:rPr sz="1400" b="1"/>
              <a:t>m</a:t>
            </a:r>
            <a:r>
              <a:rPr lang="de-AT" sz="1400" b="1"/>
              <a:t>e</a:t>
            </a:r>
            <a:r>
              <a:rPr sz="1400" b="1"/>
              <a:t> </a:t>
            </a:r>
            <a:r>
              <a:rPr lang="de-AT" sz="1400" b="1"/>
              <a:t>t</a:t>
            </a:r>
            <a:r>
              <a:rPr sz="1400" b="1"/>
              <a:t>o </a:t>
            </a:r>
            <a:r>
              <a:rPr lang="de-AT" sz="1400" b="1"/>
              <a:t>n</a:t>
            </a:r>
            <a:r>
              <a:rPr sz="1400" b="1"/>
              <a:t>i</a:t>
            </a:r>
            <a:r>
              <a:rPr lang="de-AT" sz="1400" b="1"/>
              <a:t>t</a:t>
            </a:r>
            <a:r>
              <a:rPr sz="1400" b="1"/>
              <a:t>r</a:t>
            </a:r>
            <a:r>
              <a:rPr lang="de-AT" sz="1400" b="1"/>
              <a:t>i</a:t>
            </a:r>
            <a:r>
              <a:rPr sz="1400" b="1"/>
              <a:t>l</a:t>
            </a:r>
            <a:r>
              <a:rPr lang="de-AT" sz="1400" b="1"/>
              <a:t>e</a:t>
            </a:r>
            <a:r>
              <a:rPr sz="1400"/>
              <a:t>- </a:t>
            </a:r>
            <a:r>
              <a:rPr lang="de-AT" sz="1400">
                <a:solidFill>
                  <a:schemeClr val="accent1"/>
                </a:solidFill>
              </a:rPr>
              <a:t>M</a:t>
            </a:r>
            <a:r>
              <a:rPr sz="1400">
                <a:solidFill>
                  <a:schemeClr val="accent1"/>
                </a:solidFill>
              </a:rPr>
              <a:t>e</a:t>
            </a:r>
            <a:r>
              <a:rPr lang="de-AT" sz="1400">
                <a:solidFill>
                  <a:schemeClr val="accent1"/>
                </a:solidFill>
              </a:rPr>
              <a:t>l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s</a:t>
            </a:r>
            <a:r>
              <a:rPr sz="1400">
                <a:solidFill>
                  <a:schemeClr val="accent1"/>
                </a:solidFill>
              </a:rPr>
              <a:t>s</a:t>
            </a:r>
            <a:r>
              <a:rPr lang="de-AT" sz="1400">
                <a:solidFill>
                  <a:schemeClr val="accent1"/>
                </a:solidFill>
              </a:rPr>
              <a:t>a</a:t>
            </a:r>
            <a:endParaRPr sz="1400">
              <a:solidFill>
                <a:schemeClr val="accent1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endParaRPr sz="1400"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E</a:t>
            </a:r>
            <a:r>
              <a:rPr sz="1400"/>
              <a:t>x</a:t>
            </a:r>
            <a:r>
              <a:rPr lang="de-AT" sz="1400"/>
              <a:t>p</a:t>
            </a:r>
            <a:r>
              <a:rPr sz="1400"/>
              <a:t>r</a:t>
            </a:r>
            <a:r>
              <a:rPr lang="de-AT" sz="1400"/>
              <a:t>e</a:t>
            </a:r>
            <a:r>
              <a:rPr sz="1400"/>
              <a:t>s</a:t>
            </a:r>
            <a:r>
              <a:rPr lang="de-AT" sz="1400"/>
              <a:t>s</a:t>
            </a:r>
            <a:r>
              <a:rPr sz="1400"/>
              <a:t>i</a:t>
            </a:r>
            <a:r>
              <a:rPr lang="de-AT" sz="1400"/>
              <a:t>o</a:t>
            </a:r>
            <a:r>
              <a:rPr sz="1400"/>
              <a:t>n </a:t>
            </a:r>
            <a:r>
              <a:rPr lang="de-AT" sz="1400"/>
              <a:t>o</a:t>
            </a:r>
            <a:r>
              <a:rPr sz="1400"/>
              <a:t>f </a:t>
            </a:r>
            <a:r>
              <a:rPr lang="de-AT" sz="1400"/>
              <a:t>a</a:t>
            </a:r>
            <a:r>
              <a:rPr sz="1400"/>
              <a:t>l</a:t>
            </a:r>
            <a:r>
              <a:rPr lang="de-AT" sz="1400"/>
              <a:t>l</a:t>
            </a:r>
            <a:r>
              <a:rPr sz="1400"/>
              <a:t> </a:t>
            </a:r>
            <a:r>
              <a:rPr lang="de-AT" sz="1400"/>
              <a:t>O</a:t>
            </a:r>
            <a:r>
              <a:rPr sz="1400"/>
              <a:t>x</a:t>
            </a:r>
            <a:r>
              <a:rPr lang="de-AT" sz="1400"/>
              <a:t>d</a:t>
            </a:r>
            <a:r>
              <a:rPr sz="1400"/>
              <a:t>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S</a:t>
            </a:r>
            <a:r>
              <a:rPr sz="1400"/>
              <a:t>u</a:t>
            </a:r>
            <a:r>
              <a:rPr lang="de-AT" sz="1400"/>
              <a:t>b</a:t>
            </a:r>
            <a:r>
              <a:rPr sz="1400"/>
              <a:t>s</a:t>
            </a:r>
            <a:r>
              <a:rPr lang="de-AT" sz="1400"/>
              <a:t>t</a:t>
            </a:r>
            <a:r>
              <a:rPr sz="1400"/>
              <a:t>r</a:t>
            </a:r>
            <a:r>
              <a:rPr lang="de-AT" sz="1400"/>
              <a:t>a</a:t>
            </a:r>
            <a:r>
              <a:rPr sz="1400"/>
              <a:t>t</a:t>
            </a:r>
            <a:r>
              <a:rPr lang="de-AT" sz="1400"/>
              <a:t>e</a:t>
            </a:r>
            <a:r>
              <a:rPr sz="1400"/>
              <a:t> </a:t>
            </a:r>
            <a:r>
              <a:rPr lang="de-AT" sz="1400"/>
              <a:t>s</a:t>
            </a:r>
            <a:r>
              <a:rPr sz="1400"/>
              <a:t>c</a:t>
            </a:r>
            <a:r>
              <a:rPr lang="de-AT" sz="1400"/>
              <a:t>o</a:t>
            </a:r>
            <a:r>
              <a:rPr sz="1400"/>
              <a:t>p</a:t>
            </a:r>
            <a:r>
              <a:rPr lang="de-AT" sz="1400"/>
              <a:t>e</a:t>
            </a:r>
            <a:r>
              <a:rPr sz="1400"/>
              <a:t>: </a:t>
            </a:r>
            <a:r>
              <a:rPr lang="de-AT" sz="1400"/>
              <a:t>d</a:t>
            </a:r>
            <a:r>
              <a:rPr sz="1400"/>
              <a:t>i</a:t>
            </a:r>
            <a:r>
              <a:rPr lang="de-AT" sz="1400"/>
              <a:t>r</a:t>
            </a:r>
            <a:r>
              <a:rPr sz="1400"/>
              <a:t>e</a:t>
            </a:r>
            <a:r>
              <a:rPr lang="de-AT" sz="1400"/>
              <a:t>c</a:t>
            </a:r>
            <a:r>
              <a:rPr sz="1400"/>
              <a:t>t </a:t>
            </a:r>
            <a:r>
              <a:rPr lang="de-AT" sz="1400"/>
              <a:t>c</a:t>
            </a:r>
            <a:r>
              <a:rPr sz="1400"/>
              <a:t>o</a:t>
            </a:r>
            <a:r>
              <a:rPr lang="de-AT" sz="1400"/>
              <a:t>m</a:t>
            </a:r>
            <a:r>
              <a:rPr sz="1400"/>
              <a:t>p</a:t>
            </a:r>
            <a:r>
              <a:rPr lang="de-AT" sz="1400"/>
              <a:t>a</a:t>
            </a:r>
            <a:r>
              <a:rPr sz="1400"/>
              <a:t>rison</a:t>
            </a:r>
            <a:r>
              <a:rPr sz="1400"/>
              <a:t> with </a:t>
            </a:r>
            <a:r>
              <a:rPr sz="1400"/>
              <a:t>liter</a:t>
            </a:r>
            <a:r>
              <a:rPr lang="de-AT" sz="1400"/>
              <a:t>a</a:t>
            </a:r>
            <a:r>
              <a:rPr sz="1400"/>
              <a:t>t</a:t>
            </a:r>
            <a:r>
              <a:rPr lang="de-AT" sz="1400"/>
              <a:t>u</a:t>
            </a:r>
            <a:r>
              <a:rPr sz="1400"/>
              <a:t>r</a:t>
            </a:r>
            <a:r>
              <a:rPr lang="de-AT" sz="1400"/>
              <a:t>e</a:t>
            </a:r>
            <a:r>
              <a:rPr sz="1400"/>
              <a:t>-</a:t>
            </a:r>
            <a:r>
              <a:rPr lang="de-AT" sz="1400"/>
              <a:t>k</a:t>
            </a:r>
            <a:r>
              <a:rPr sz="1400"/>
              <a:t>n</a:t>
            </a:r>
            <a:r>
              <a:rPr lang="de-AT" sz="1400"/>
              <a:t>o</a:t>
            </a:r>
            <a:r>
              <a:rPr sz="1400"/>
              <a:t>wn</a:t>
            </a:r>
            <a:endParaRPr sz="1400"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T</a:t>
            </a:r>
            <a:r>
              <a:rPr sz="1400"/>
              <a:t>ime</a:t>
            </a:r>
            <a:r>
              <a:rPr sz="1400"/>
              <a:t> course of C6, </a:t>
            </a:r>
            <a:r>
              <a:rPr sz="1400"/>
              <a:t>PAOx</a:t>
            </a:r>
            <a:r>
              <a:rPr sz="1400"/>
              <a:t>, </a:t>
            </a:r>
            <a:r>
              <a:rPr sz="1400"/>
              <a:t>VanOx</a:t>
            </a:r>
            <a:endParaRPr sz="1400"/>
          </a:p>
          <a:p>
            <a:pPr marL="785813" lvl="1" indent="-514350">
              <a:buFont typeface="Wingdings"/>
              <a:buChar char="§"/>
              <a:defRPr/>
            </a:pPr>
            <a:r>
              <a:rPr sz="1400"/>
              <a:t>Expression additives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/>
              <a:t>O</a:t>
            </a:r>
            <a:r>
              <a:rPr sz="1400"/>
              <a:t>x</a:t>
            </a:r>
            <a:r>
              <a:rPr lang="de-AT" sz="1400"/>
              <a:t>d</a:t>
            </a:r>
            <a:r>
              <a:rPr sz="1400"/>
              <a:t>N</a:t>
            </a:r>
            <a:r>
              <a:rPr lang="de-AT" sz="1400"/>
              <a:t>h</a:t>
            </a:r>
            <a:r>
              <a:rPr sz="1400"/>
              <a:t> </a:t>
            </a:r>
            <a:r>
              <a:rPr lang="de-AT" sz="1400"/>
              <a:t>v</a:t>
            </a:r>
            <a:r>
              <a:rPr sz="1400"/>
              <a:t>a</a:t>
            </a:r>
            <a:r>
              <a:rPr lang="de-AT" sz="1400"/>
              <a:t>r</a:t>
            </a:r>
            <a:r>
              <a:rPr sz="1400"/>
              <a:t>i</a:t>
            </a:r>
            <a:r>
              <a:rPr lang="de-AT" sz="1400"/>
              <a:t>a</a:t>
            </a:r>
            <a:r>
              <a:rPr sz="1400"/>
              <a:t>n</a:t>
            </a:r>
            <a:r>
              <a:rPr lang="de-AT" sz="1400"/>
              <a:t>t</a:t>
            </a:r>
            <a:r>
              <a:rPr sz="1400"/>
              <a:t>s</a:t>
            </a:r>
            <a:endParaRPr/>
          </a:p>
          <a:p>
            <a:pPr lvl="1" indent="0">
              <a:buNone/>
              <a:defRPr/>
            </a:pPr>
            <a:endParaRPr sz="1400"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sz="1400" b="1">
                <a:solidFill>
                  <a:schemeClr val="accent3"/>
                </a:solidFill>
              </a:rPr>
              <a:t>A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 3: </a:t>
            </a:r>
            <a:r>
              <a:rPr lang="de-AT" sz="1400" b="1">
                <a:solidFill>
                  <a:schemeClr val="accent3"/>
                </a:solidFill>
              </a:rPr>
              <a:t>A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d 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o </a:t>
            </a:r>
            <a:r>
              <a:rPr lang="de-AT" sz="1400" b="1">
                <a:solidFill>
                  <a:schemeClr val="accent3"/>
                </a:solidFill>
              </a:rPr>
              <a:t>n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 Melissa</a:t>
            </a:r>
            <a:endParaRPr/>
          </a:p>
          <a:p>
            <a:pPr marL="785813" lvl="1" indent="-514350">
              <a:defRPr/>
            </a:pPr>
            <a:endParaRPr sz="1400">
              <a:solidFill>
                <a:schemeClr val="accent3"/>
              </a:solidFill>
            </a:endParaRPr>
          </a:p>
          <a:p>
            <a:pPr marL="785813" lvl="1" indent="-514350">
              <a:defRPr/>
            </a:pPr>
            <a:r>
              <a:rPr sz="1400">
                <a:solidFill>
                  <a:schemeClr val="accent3"/>
                </a:solidFill>
              </a:rPr>
              <a:t>PAA to nitrile</a:t>
            </a:r>
            <a:endParaRPr/>
          </a:p>
          <a:p>
            <a:pPr marL="785813" lvl="1" indent="-514350">
              <a:defRPr/>
            </a:pP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cades </a:t>
            </a:r>
            <a:endParaRPr/>
          </a:p>
          <a:p>
            <a:pPr marL="785813" lvl="1" indent="-514350">
              <a:defRPr/>
            </a:pPr>
            <a:r>
              <a:rPr sz="1400">
                <a:solidFill>
                  <a:schemeClr val="accent3"/>
                </a:solidFill>
              </a:rPr>
              <a:t>Summary</a:t>
            </a:r>
            <a:endParaRPr/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u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o</a:t>
            </a:r>
            <a:r>
              <a:rPr lang="de-AT" sz="1400" b="1">
                <a:solidFill>
                  <a:schemeClr val="accent3"/>
                </a:solidFill>
              </a:rPr>
              <a:t>k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sa</a:t>
            </a:r>
            <a:endParaRPr sz="1400">
              <a:solidFill>
                <a:schemeClr val="accent3"/>
              </a:solidFill>
            </a:endParaRPr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9" name="Group 7" hidden="0"/>
          <p:cNvGrpSpPr/>
          <p:nvPr isPhoto="0" userDrawn="0"/>
        </p:nvGrpSpPr>
        <p:grpSpPr bwMode="auto">
          <a:xfrm>
            <a:off x="3477716" y="4749185"/>
            <a:ext cx="5666284" cy="1977960"/>
            <a:chOff x="1920775" y="3149600"/>
            <a:chExt cx="5288002" cy="1543794"/>
          </a:xfrm>
        </p:grpSpPr>
        <p:grpSp>
          <p:nvGrpSpPr>
            <p:cNvPr id="10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1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2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3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4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7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8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9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30479" y="593157"/>
            <a:ext cx="7886700" cy="56109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sz="2800"/>
              <a:t>3.	E</a:t>
            </a:r>
            <a:r>
              <a:rPr lang="de-AT" sz="2800"/>
              <a:t>x</a:t>
            </a:r>
            <a:r>
              <a:rPr sz="2800"/>
              <a:t>p</a:t>
            </a:r>
            <a:r>
              <a:rPr lang="de-AT" sz="2800"/>
              <a:t>r</a:t>
            </a:r>
            <a:r>
              <a:rPr sz="2800"/>
              <a:t>e</a:t>
            </a:r>
            <a:r>
              <a:rPr lang="de-AT" sz="2800"/>
              <a:t>s</a:t>
            </a:r>
            <a:r>
              <a:rPr sz="2800"/>
              <a:t>s</a:t>
            </a:r>
            <a:r>
              <a:rPr lang="de-AT" sz="2800"/>
              <a:t>i</a:t>
            </a:r>
            <a:r>
              <a:rPr sz="2800"/>
              <a:t>o</a:t>
            </a:r>
            <a:r>
              <a:rPr lang="de-AT" sz="2800"/>
              <a:t>n</a:t>
            </a:r>
            <a:r>
              <a:rPr sz="2800"/>
              <a:t> </a:t>
            </a:r>
            <a:r>
              <a:rPr lang="de-AT" sz="2800"/>
              <a:t>i</a:t>
            </a:r>
            <a:r>
              <a:rPr sz="2800"/>
              <a:t>n </a:t>
            </a:r>
            <a:r>
              <a:rPr lang="de-AT" sz="2800" i="1"/>
              <a:t>E</a:t>
            </a:r>
            <a:r>
              <a:rPr sz="2800" i="1"/>
              <a:t>.</a:t>
            </a:r>
            <a:r>
              <a:rPr lang="de-AT" sz="2800" i="1"/>
              <a:t>c</a:t>
            </a:r>
            <a:r>
              <a:rPr sz="2800" i="1"/>
              <a:t>o</a:t>
            </a:r>
            <a:r>
              <a:rPr lang="de-AT" sz="2800" i="1"/>
              <a:t>l</a:t>
            </a:r>
            <a:r>
              <a:rPr sz="2800" i="1"/>
              <a:t>i</a:t>
            </a:r>
            <a:r>
              <a:rPr sz="2800" i="1"/>
              <a:t> </a:t>
            </a:r>
            <a:r>
              <a:rPr lang="de-AT" sz="2800"/>
              <a:t>B</a:t>
            </a:r>
            <a:r>
              <a:rPr sz="2800"/>
              <a:t>L21</a:t>
            </a:r>
            <a:endParaRPr lang="de-AT" sz="2800"/>
          </a:p>
        </p:txBody>
      </p:sp>
      <p:pic>
        <p:nvPicPr>
          <p:cNvPr id="5" name="Picture 3" hidden="0"/>
          <p:cNvPicPr>
            <a:picLocks noChangeAspect="1"/>
          </p:cNvPicPr>
          <p:nvPr isPhoto="0" userDrawn="0"/>
        </p:nvPicPr>
        <p:blipFill>
          <a:blip r:embed="rId2"/>
          <a:srcRect l="7346" t="7678" r="7450" b="11135"/>
          <a:stretch/>
        </p:blipFill>
        <p:spPr bwMode="auto">
          <a:xfrm>
            <a:off x="1259500" y="2244162"/>
            <a:ext cx="2952459" cy="2163607"/>
          </a:xfrm>
          <a:prstGeom prst="rect">
            <a:avLst/>
          </a:prstGeom>
        </p:spPr>
      </p:pic>
      <p:pic>
        <p:nvPicPr>
          <p:cNvPr id="6" name="Picture 4" hidden="0"/>
          <p:cNvPicPr>
            <a:picLocks noChangeAspect="1"/>
          </p:cNvPicPr>
          <p:nvPr isPhoto="0" userDrawn="0"/>
        </p:nvPicPr>
        <p:blipFill>
          <a:blip r:embed="rId3"/>
          <a:srcRect l="5412" t="8453" r="4343" b="4519"/>
          <a:stretch/>
        </p:blipFill>
        <p:spPr bwMode="auto">
          <a:xfrm>
            <a:off x="4211960" y="2244418"/>
            <a:ext cx="2766043" cy="2163351"/>
          </a:xfrm>
          <a:prstGeom prst="rect">
            <a:avLst/>
          </a:prstGeom>
        </p:spPr>
      </p:pic>
      <p:sp>
        <p:nvSpPr>
          <p:cNvPr id="7" name="TextBox 13" hidden="0"/>
          <p:cNvSpPr>
            <a:spLocks noAdjustHandles="0" noChangeArrowheads="0"/>
          </p:cNvSpPr>
          <p:nvPr isPhoto="0" userDrawn="0"/>
        </p:nvSpPr>
        <p:spPr bwMode="auto">
          <a:xfrm>
            <a:off x="1542913" y="1540010"/>
            <a:ext cx="2348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sz="1200" i="1"/>
              <a:t>E. coli </a:t>
            </a:r>
            <a:r>
              <a:rPr sz="1200"/>
              <a:t>B</a:t>
            </a:r>
            <a:r>
              <a:rPr lang="de-AT" sz="1200"/>
              <a:t>L</a:t>
            </a:r>
            <a:r>
              <a:rPr sz="1200"/>
              <a:t>21* (</a:t>
            </a:r>
            <a:r>
              <a:rPr lang="de-AT" sz="1200"/>
              <a:t>D</a:t>
            </a:r>
            <a:r>
              <a:rPr sz="1200"/>
              <a:t>E3) </a:t>
            </a:r>
            <a:r>
              <a:rPr lang="de-AT" sz="1200"/>
              <a:t>p</a:t>
            </a:r>
            <a:r>
              <a:rPr sz="1200"/>
              <a:t>E</a:t>
            </a:r>
            <a:r>
              <a:rPr lang="de-AT" sz="1200"/>
              <a:t>T</a:t>
            </a:r>
            <a:r>
              <a:rPr sz="1200"/>
              <a:t>28</a:t>
            </a:r>
            <a:r>
              <a:rPr lang="de-AT" sz="1200"/>
              <a:t>a</a:t>
            </a:r>
            <a:r>
              <a:rPr sz="1200"/>
              <a:t>:</a:t>
            </a:r>
            <a:r>
              <a:rPr lang="de-AT" sz="1200"/>
              <a:t>O</a:t>
            </a:r>
            <a:r>
              <a:rPr sz="1200"/>
              <a:t>x</a:t>
            </a:r>
            <a:r>
              <a:rPr lang="de-AT" sz="1200"/>
              <a:t>d</a:t>
            </a:r>
            <a:r>
              <a:rPr sz="1200"/>
              <a:t>s (</a:t>
            </a:r>
            <a:r>
              <a:rPr lang="de-AT" sz="1200"/>
              <a:t>s</a:t>
            </a:r>
            <a:r>
              <a:rPr sz="1200"/>
              <a:t>o</a:t>
            </a:r>
            <a:r>
              <a:rPr lang="de-AT" sz="1200"/>
              <a:t>l</a:t>
            </a:r>
            <a:r>
              <a:rPr sz="1200"/>
              <a:t>u</a:t>
            </a:r>
            <a:r>
              <a:rPr lang="de-AT" sz="1200"/>
              <a:t>b</a:t>
            </a:r>
            <a:r>
              <a:rPr sz="1200"/>
              <a:t>l</a:t>
            </a:r>
            <a:r>
              <a:rPr lang="de-AT" sz="1200"/>
              <a:t>e</a:t>
            </a:r>
            <a:r>
              <a:rPr sz="1200"/>
              <a:t>) </a:t>
            </a:r>
            <a:endParaRPr lang="de-AT" sz="1200"/>
          </a:p>
        </p:txBody>
      </p:sp>
      <p:sp>
        <p:nvSpPr>
          <p:cNvPr id="8" name="TextBox 14" hidden="0"/>
          <p:cNvSpPr>
            <a:spLocks noAdjustHandles="0" noChangeArrowheads="0"/>
          </p:cNvSpPr>
          <p:nvPr isPhoto="0" userDrawn="0"/>
        </p:nvSpPr>
        <p:spPr bwMode="auto">
          <a:xfrm>
            <a:off x="4297170" y="1571566"/>
            <a:ext cx="2348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sz="1200" i="1"/>
              <a:t>E. coli </a:t>
            </a:r>
            <a:r>
              <a:rPr sz="1200"/>
              <a:t>B</a:t>
            </a:r>
            <a:r>
              <a:rPr lang="de-AT" sz="1200"/>
              <a:t>L</a:t>
            </a:r>
            <a:r>
              <a:rPr sz="1200"/>
              <a:t>21* (</a:t>
            </a:r>
            <a:r>
              <a:rPr lang="de-AT" sz="1200"/>
              <a:t>D</a:t>
            </a:r>
            <a:r>
              <a:rPr sz="1200"/>
              <a:t>E3) </a:t>
            </a:r>
            <a:r>
              <a:rPr lang="de-AT" sz="1200"/>
              <a:t>p</a:t>
            </a:r>
            <a:r>
              <a:rPr sz="1200"/>
              <a:t>E</a:t>
            </a:r>
            <a:r>
              <a:rPr lang="de-AT" sz="1200"/>
              <a:t>T</a:t>
            </a:r>
            <a:r>
              <a:rPr sz="1200"/>
              <a:t>28</a:t>
            </a:r>
            <a:r>
              <a:rPr lang="de-AT" sz="1200"/>
              <a:t>a</a:t>
            </a:r>
            <a:r>
              <a:rPr sz="1200"/>
              <a:t>:</a:t>
            </a:r>
            <a:r>
              <a:rPr lang="de-AT" sz="1200"/>
              <a:t>O</a:t>
            </a:r>
            <a:r>
              <a:rPr sz="1200"/>
              <a:t>x</a:t>
            </a:r>
            <a:r>
              <a:rPr lang="de-AT" sz="1200"/>
              <a:t>d</a:t>
            </a:r>
            <a:r>
              <a:rPr sz="1200"/>
              <a:t>s (</a:t>
            </a:r>
            <a:r>
              <a:rPr lang="de-AT" sz="1200"/>
              <a:t>i</a:t>
            </a:r>
            <a:r>
              <a:rPr sz="1200"/>
              <a:t>n</a:t>
            </a:r>
            <a:r>
              <a:rPr lang="de-AT" sz="1200"/>
              <a:t>s</a:t>
            </a:r>
            <a:r>
              <a:rPr sz="1200"/>
              <a:t>o</a:t>
            </a:r>
            <a:r>
              <a:rPr lang="de-AT" sz="1200"/>
              <a:t>l</a:t>
            </a:r>
            <a:r>
              <a:rPr sz="1200"/>
              <a:t>u</a:t>
            </a:r>
            <a:r>
              <a:rPr lang="de-AT" sz="1200"/>
              <a:t>b</a:t>
            </a:r>
            <a:r>
              <a:rPr sz="1200"/>
              <a:t>l</a:t>
            </a:r>
            <a:r>
              <a:rPr lang="de-AT" sz="1200"/>
              <a:t>e</a:t>
            </a:r>
            <a:r>
              <a:rPr sz="1200"/>
              <a:t>) </a:t>
            </a:r>
            <a:endParaRPr lang="de-AT" sz="1200"/>
          </a:p>
        </p:txBody>
      </p:sp>
      <p:sp>
        <p:nvSpPr>
          <p:cNvPr id="9" name="TextBox 15" hidden="0"/>
          <p:cNvSpPr>
            <a:spLocks noAdjustHandles="0" noChangeArrowheads="0"/>
          </p:cNvSpPr>
          <p:nvPr isPhoto="0" userDrawn="0"/>
        </p:nvSpPr>
        <p:spPr bwMode="auto">
          <a:xfrm>
            <a:off x="1315781" y="2027047"/>
            <a:ext cx="34575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050"/>
              <a:t>S</a:t>
            </a:r>
            <a:r>
              <a:rPr lang="de-AT" sz="1050"/>
              <a:t>t</a:t>
            </a:r>
            <a:r>
              <a:rPr sz="1050"/>
              <a:t>d </a:t>
            </a:r>
            <a:r>
              <a:rPr lang="de-AT" sz="1050"/>
              <a:t>E</a:t>
            </a:r>
            <a:r>
              <a:rPr sz="1050"/>
              <a:t>V</a:t>
            </a:r>
            <a:r>
              <a:rPr lang="de-AT" sz="1050"/>
              <a:t>C</a:t>
            </a:r>
            <a:r>
              <a:rPr sz="1050"/>
              <a:t>  </a:t>
            </a:r>
            <a:r>
              <a:rPr lang="de-AT" sz="1050"/>
              <a:t>B</a:t>
            </a:r>
            <a:r>
              <a:rPr sz="1050"/>
              <a:t>r1   </a:t>
            </a:r>
            <a:r>
              <a:rPr lang="de-AT" sz="1050"/>
              <a:t>B</a:t>
            </a:r>
            <a:r>
              <a:rPr sz="1050"/>
              <a:t>r2 </a:t>
            </a:r>
            <a:r>
              <a:rPr lang="de-AT" sz="1050"/>
              <a:t>C</a:t>
            </a:r>
            <a:r>
              <a:rPr sz="1050"/>
              <a:t>p  Nh   Tv     RG  RE  FG</a:t>
            </a:r>
            <a:endParaRPr lang="de-AT" sz="1050"/>
          </a:p>
        </p:txBody>
      </p:sp>
      <p:sp>
        <p:nvSpPr>
          <p:cNvPr id="10" name="TextBox 16" hidden="0"/>
          <p:cNvSpPr>
            <a:spLocks noAdjustHandles="0" noChangeArrowheads="0"/>
          </p:cNvSpPr>
          <p:nvPr isPhoto="0" userDrawn="0"/>
        </p:nvSpPr>
        <p:spPr bwMode="auto">
          <a:xfrm>
            <a:off x="4232876" y="2015506"/>
            <a:ext cx="34575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AT" sz="1050"/>
              <a:t>E</a:t>
            </a:r>
            <a:r>
              <a:rPr sz="1050"/>
              <a:t>V</a:t>
            </a:r>
            <a:r>
              <a:rPr lang="de-AT" sz="1050"/>
              <a:t>C</a:t>
            </a:r>
            <a:r>
              <a:rPr sz="1050"/>
              <a:t> </a:t>
            </a:r>
            <a:r>
              <a:rPr lang="de-AT" sz="1050"/>
              <a:t>S</a:t>
            </a:r>
            <a:r>
              <a:rPr sz="1050"/>
              <a:t>t</a:t>
            </a:r>
            <a:r>
              <a:rPr lang="de-AT" sz="1050"/>
              <a:t>d</a:t>
            </a:r>
            <a:r>
              <a:rPr sz="1050"/>
              <a:t>   </a:t>
            </a:r>
            <a:r>
              <a:rPr lang="de-AT" sz="1050"/>
              <a:t>B</a:t>
            </a:r>
            <a:r>
              <a:rPr sz="1050"/>
              <a:t>r1 </a:t>
            </a:r>
            <a:r>
              <a:rPr lang="de-AT" sz="1050"/>
              <a:t>B</a:t>
            </a:r>
            <a:r>
              <a:rPr sz="1050"/>
              <a:t>r2 </a:t>
            </a:r>
            <a:r>
              <a:rPr lang="de-AT" sz="1050"/>
              <a:t>C</a:t>
            </a:r>
            <a:r>
              <a:rPr sz="1050"/>
              <a:t>p   Nh   Tv   RG   RE  FG</a:t>
            </a:r>
            <a:endParaRPr lang="de-AT" sz="1050"/>
          </a:p>
        </p:txBody>
      </p:sp>
      <p:graphicFrame>
        <p:nvGraphicFramePr>
          <p:cNvPr id="11" name="Table 17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138515" y="4830380"/>
          <a:ext cx="8866969" cy="1334135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463888"/>
                <a:gridCol w="961984"/>
                <a:gridCol w="951525"/>
                <a:gridCol w="1056090"/>
                <a:gridCol w="794681"/>
                <a:gridCol w="909700"/>
                <a:gridCol w="909700"/>
                <a:gridCol w="909700"/>
                <a:gridCol w="909700"/>
              </a:tblGrid>
              <a:tr h="211613">
                <a:tc>
                  <a:txBody>
                    <a:bodyPr/>
                    <a:p>
                      <a:pPr algn="ctr">
                        <a:defRPr/>
                      </a:pP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1" u="none" strike="noStrike"/>
                        <a:t>OxdBr1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1" u="none" strike="noStrike"/>
                        <a:t>OxdBr2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1" u="none" strike="noStrike"/>
                        <a:t>OxdCp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1" u="none" strike="noStrike"/>
                        <a:t>OxdNh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1" u="none" strike="noStrike"/>
                        <a:t>OxdTv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800" b="1" u="none" strike="noStrike"/>
                        <a:t>Oxd</a:t>
                      </a:r>
                      <a:r>
                        <a:rPr sz="800" b="1" u="none" strike="noStrike"/>
                        <a:t>R</a:t>
                      </a:r>
                      <a:r>
                        <a:rPr lang="de-AT" sz="800" b="1" u="none" strike="noStrike"/>
                        <a:t>G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800" b="1" u="none" strike="noStrike"/>
                        <a:t>Oxd</a:t>
                      </a:r>
                      <a:r>
                        <a:rPr sz="800" b="1" u="none" strike="noStrike"/>
                        <a:t>R</a:t>
                      </a:r>
                      <a:r>
                        <a:rPr lang="de-AT" sz="800" b="1" u="none" strike="noStrike"/>
                        <a:t>E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de-AT" sz="800" b="1" u="none" strike="noStrike"/>
                        <a:t>Oxd</a:t>
                      </a:r>
                      <a:r>
                        <a:rPr sz="800" b="1" u="none" strike="noStrike"/>
                        <a:t>FG</a:t>
                      </a:r>
                      <a:endParaRPr lang="de-AT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</a:tr>
              <a:tr h="727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Organism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Bradyrhizobium sp. LTSPM299</a:t>
                      </a:r>
                      <a:endParaRPr lang="de-AT" sz="800" b="0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Bradyrhizobium sp. WSM1253</a:t>
                      </a:r>
                      <a:endParaRPr lang="de-AT" sz="800" b="0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Corynebacterium</a:t>
                      </a:r>
                      <a:r>
                        <a:rPr lang="de-AT" sz="800" u="none" strike="noStrike"/>
                        <a:t> </a:t>
                      </a:r>
                      <a:r>
                        <a:rPr lang="de-AT" sz="800" u="none" strike="noStrike"/>
                        <a:t>sp</a:t>
                      </a:r>
                      <a:r>
                        <a:rPr lang="de-AT" sz="800" u="none" strike="noStrike"/>
                        <a:t>. Marseille-P2417</a:t>
                      </a:r>
                      <a:endParaRPr lang="de-AT" sz="800" b="0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Nectria</a:t>
                      </a:r>
                      <a:r>
                        <a:rPr lang="de-AT" sz="800" u="none" strike="noStrike"/>
                        <a:t> </a:t>
                      </a:r>
                      <a:r>
                        <a:rPr lang="de-AT" sz="800" u="none" strike="noStrike"/>
                        <a:t>haematococca</a:t>
                      </a:r>
                      <a:r>
                        <a:rPr lang="de-AT" sz="800" u="none" strike="noStrike"/>
                        <a:t> </a:t>
                      </a:r>
                      <a:r>
                        <a:rPr lang="de-AT" sz="800" u="none" strike="noStrike"/>
                        <a:t>mpVI</a:t>
                      </a:r>
                      <a:r>
                        <a:rPr lang="de-AT" sz="800" u="none" strike="noStrike"/>
                        <a:t> 77-13-4 (</a:t>
                      </a:r>
                      <a:r>
                        <a:rPr lang="de-AT" sz="800" u="none" strike="noStrike"/>
                        <a:t>Fusarium</a:t>
                      </a:r>
                      <a:r>
                        <a:rPr lang="de-AT" sz="800" u="none" strike="noStrike"/>
                        <a:t> </a:t>
                      </a:r>
                      <a:r>
                        <a:rPr lang="de-AT" sz="800" u="none" strike="noStrike"/>
                        <a:t>vanettenii</a:t>
                      </a:r>
                      <a:r>
                        <a:rPr lang="de-AT" sz="800" u="none" strike="noStrike"/>
                        <a:t> 77-13-4)</a:t>
                      </a:r>
                      <a:endParaRPr lang="de-AT" sz="800" b="0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Trichoderma virens Gv29-8</a:t>
                      </a:r>
                      <a:endParaRPr lang="de-AT" sz="800" b="0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Rhodococcus 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globerulus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A-4</a:t>
                      </a:r>
                      <a:endParaRPr/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Rhodo-coccus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.  N-771</a:t>
                      </a:r>
                      <a:endParaRPr/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Fusarium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graminearum</a:t>
                      </a:r>
                      <a:r>
                        <a:rPr lang="de-AT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MAFF305135</a:t>
                      </a:r>
                      <a:endParaRPr/>
                    </a:p>
                  </a:txBody>
                  <a:tcPr marL="7144" marR="7144" marT="7144" marB="0" anchor="ctr"/>
                </a:tc>
              </a:tr>
              <a:tr h="15889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Accession Nr.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WP_044589203 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WP_007594278.1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WP_080796375.1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XP_003042958.1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XP_013960347.1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BAC99076.1</a:t>
                      </a:r>
                      <a:endParaRPr/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AB094201</a:t>
                      </a:r>
                      <a:endParaRPr/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AACM01000259</a:t>
                      </a:r>
                      <a:endParaRPr/>
                    </a:p>
                  </a:txBody>
                  <a:tcPr marL="7144" marR="7144" marT="7144" marB="0" anchor="ctr"/>
                </a:tc>
              </a:tr>
              <a:tr h="13287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size [kDa]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38.5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40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40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38.9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u="none" strike="noStrike"/>
                        <a:t>44.4</a:t>
                      </a:r>
                      <a:endParaRPr lang="de-AT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</a:t>
                      </a:r>
                      <a:endParaRPr/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44.7/80</a:t>
                      </a:r>
                      <a:endParaRPr/>
                    </a:p>
                  </a:txBody>
                  <a:tcPr marL="7144" marR="7144" marT="7144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31/44</a:t>
                      </a:r>
                      <a:endParaRPr/>
                    </a:p>
                  </a:txBody>
                  <a:tcPr marL="7144" marR="7144" marT="7144" marB="0" anchor="ctr"/>
                </a:tc>
              </a:tr>
            </a:tbl>
          </a:graphicData>
        </a:graphic>
      </p:graphicFrame>
      <p:sp>
        <p:nvSpPr>
          <p:cNvPr id="12" name="Arrow: Right 18" hidden="0"/>
          <p:cNvSpPr/>
          <p:nvPr isPhoto="0" userDrawn="0"/>
        </p:nvSpPr>
        <p:spPr bwMode="auto">
          <a:xfrm>
            <a:off x="670082" y="3355928"/>
            <a:ext cx="538566" cy="219219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3" name="TextBox 19" hidden="0"/>
          <p:cNvSpPr>
            <a:spLocks noAdjustHandles="0" noChangeArrowheads="0"/>
          </p:cNvSpPr>
          <p:nvPr isPhoto="0" userDrawn="0"/>
        </p:nvSpPr>
        <p:spPr bwMode="auto">
          <a:xfrm>
            <a:off x="720934" y="3355928"/>
            <a:ext cx="6685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050"/>
              <a:t>O</a:t>
            </a:r>
            <a:r>
              <a:rPr lang="de-AT" sz="1050"/>
              <a:t>x</a:t>
            </a:r>
            <a:r>
              <a:rPr sz="1050"/>
              <a:t>ds</a:t>
            </a:r>
            <a:endParaRPr lang="de-AT" sz="1050"/>
          </a:p>
        </p:txBody>
      </p:sp>
      <p:sp>
        <p:nvSpPr>
          <p:cNvPr id="14" name="TextBox 20" hidden="0"/>
          <p:cNvSpPr>
            <a:spLocks noAdjustHandles="0" noChangeArrowheads="0"/>
          </p:cNvSpPr>
          <p:nvPr isPhoto="0" userDrawn="0"/>
        </p:nvSpPr>
        <p:spPr bwMode="auto">
          <a:xfrm>
            <a:off x="7467852" y="2582641"/>
            <a:ext cx="191598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AT" sz="1050"/>
              <a:t>Ex</a:t>
            </a:r>
            <a:r>
              <a:rPr sz="1050"/>
              <a:t>p</a:t>
            </a:r>
            <a:r>
              <a:rPr lang="de-AT" sz="1050"/>
              <a:t>r</a:t>
            </a:r>
            <a:r>
              <a:rPr sz="1050"/>
              <a:t>e</a:t>
            </a:r>
            <a:r>
              <a:rPr lang="de-AT" sz="1050"/>
              <a:t>s</a:t>
            </a:r>
            <a:r>
              <a:rPr sz="1050"/>
              <a:t>s</a:t>
            </a:r>
            <a:r>
              <a:rPr lang="de-AT" sz="1050"/>
              <a:t>i</a:t>
            </a:r>
            <a:r>
              <a:rPr sz="1050"/>
              <a:t>o</a:t>
            </a:r>
            <a:r>
              <a:rPr lang="de-AT" sz="1050"/>
              <a:t>n</a:t>
            </a:r>
            <a:r>
              <a:rPr sz="1050"/>
              <a:t>: 200</a:t>
            </a:r>
            <a:r>
              <a:rPr lang="de-AT" sz="1050"/>
              <a:t>m</a:t>
            </a:r>
            <a:r>
              <a:rPr sz="1050"/>
              <a:t>L</a:t>
            </a:r>
            <a:endParaRPr/>
          </a:p>
          <a:p>
            <a:pPr>
              <a:defRPr/>
            </a:pPr>
            <a:endParaRPr sz="105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1050"/>
              <a:t>2xYT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1050"/>
              <a:t>1m </a:t>
            </a:r>
            <a:r>
              <a:rPr lang="de-AT" sz="1050"/>
              <a:t>M</a:t>
            </a:r>
            <a:r>
              <a:rPr sz="1050"/>
              <a:t> </a:t>
            </a:r>
            <a:r>
              <a:rPr lang="de-AT" sz="1050"/>
              <a:t>I</a:t>
            </a:r>
            <a:r>
              <a:rPr sz="1050"/>
              <a:t>P</a:t>
            </a:r>
            <a:r>
              <a:rPr lang="de-AT" sz="1050"/>
              <a:t>T</a:t>
            </a:r>
            <a:r>
              <a:rPr sz="1050"/>
              <a:t>G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1050"/>
              <a:t>30°C/16°C for 24 h</a:t>
            </a:r>
            <a:endParaRPr lang="de-AT" sz="1050"/>
          </a:p>
        </p:txBody>
      </p:sp>
      <p:sp>
        <p:nvSpPr>
          <p:cNvPr id="15" name="Rechteck 6" hidden="0"/>
          <p:cNvSpPr/>
          <p:nvPr isPhoto="0" userDrawn="0"/>
        </p:nvSpPr>
        <p:spPr bwMode="auto">
          <a:xfrm>
            <a:off x="1208648" y="1952063"/>
            <a:ext cx="668529" cy="24704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AT" sz="750"/>
          </a:p>
          <a:p>
            <a:pPr>
              <a:defRPr/>
            </a:pPr>
            <a:endParaRPr lang="de-AT" sz="750"/>
          </a:p>
          <a:p>
            <a:pPr>
              <a:defRPr/>
            </a:pPr>
            <a:r>
              <a:rPr sz="800"/>
              <a:t>200</a:t>
            </a:r>
            <a:endParaRPr lang="de-AT" sz="800"/>
          </a:p>
          <a:p>
            <a:pPr>
              <a:defRPr/>
            </a:pPr>
            <a:r>
              <a:rPr lang="de-AT" sz="800"/>
              <a:t>1</a:t>
            </a:r>
            <a:r>
              <a:rPr sz="800"/>
              <a:t>50</a:t>
            </a:r>
            <a:endParaRPr lang="de-AT" sz="800"/>
          </a:p>
          <a:p>
            <a:pPr>
              <a:defRPr/>
            </a:pPr>
            <a:r>
              <a:rPr sz="600"/>
              <a:t>120</a:t>
            </a:r>
            <a:endParaRPr/>
          </a:p>
          <a:p>
            <a:pPr>
              <a:defRPr/>
            </a:pPr>
            <a:endParaRPr lang="de-AT" sz="250"/>
          </a:p>
          <a:p>
            <a:pPr>
              <a:defRPr/>
            </a:pPr>
            <a:r>
              <a:rPr sz="800"/>
              <a:t>100</a:t>
            </a:r>
            <a:endParaRPr/>
          </a:p>
          <a:p>
            <a:pPr>
              <a:defRPr/>
            </a:pPr>
            <a:r>
              <a:rPr lang="de-AT" sz="800"/>
              <a:t>8</a:t>
            </a:r>
            <a:r>
              <a:rPr sz="800"/>
              <a:t>5</a:t>
            </a:r>
            <a:endParaRPr lang="de-AT" sz="800"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800"/>
              <a:t>70</a:t>
            </a:r>
            <a:endParaRPr sz="800"/>
          </a:p>
          <a:p>
            <a:pPr>
              <a:defRPr/>
            </a:pPr>
            <a:r>
              <a:rPr sz="800"/>
              <a:t>60</a:t>
            </a:r>
            <a:endParaRPr lang="de-AT" sz="400"/>
          </a:p>
          <a:p>
            <a:pPr>
              <a:defRPr/>
            </a:pPr>
            <a:endParaRPr sz="250"/>
          </a:p>
          <a:p>
            <a:pPr>
              <a:defRPr/>
            </a:pPr>
            <a:endParaRPr sz="250"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800"/>
              <a:t>50</a:t>
            </a:r>
            <a:endParaRPr/>
          </a:p>
          <a:p>
            <a:pPr>
              <a:defRPr/>
            </a:pPr>
            <a:endParaRPr lang="de-AT" sz="550"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800"/>
              <a:t>40</a:t>
            </a:r>
            <a:endParaRPr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750"/>
              <a:t>30</a:t>
            </a:r>
            <a:endParaRPr/>
          </a:p>
          <a:p>
            <a:pPr>
              <a:defRPr/>
            </a:pPr>
            <a:endParaRPr sz="450"/>
          </a:p>
          <a:p>
            <a:pPr>
              <a:defRPr/>
            </a:pPr>
            <a:endParaRPr sz="450"/>
          </a:p>
          <a:p>
            <a:pPr>
              <a:defRPr/>
            </a:pPr>
            <a:r>
              <a:rPr lang="de-AT" sz="750"/>
              <a:t>25</a:t>
            </a:r>
            <a:endParaRPr sz="400"/>
          </a:p>
          <a:p>
            <a:pPr>
              <a:defRPr/>
            </a:pPr>
            <a:r>
              <a:rPr sz="700"/>
              <a:t>20</a:t>
            </a:r>
            <a:endParaRPr/>
          </a:p>
          <a:p>
            <a:pPr>
              <a:defRPr/>
            </a:pPr>
            <a:endParaRPr sz="400"/>
          </a:p>
          <a:p>
            <a:pPr>
              <a:defRPr/>
            </a:pPr>
            <a:r>
              <a:rPr lang="de-AT" sz="750"/>
              <a:t>15</a:t>
            </a:r>
            <a:endParaRPr sz="750"/>
          </a:p>
          <a:p>
            <a:pPr>
              <a:defRPr/>
            </a:pPr>
            <a:r>
              <a:rPr lang="de-AT" sz="750"/>
              <a:t>10</a:t>
            </a:r>
            <a:endParaRPr/>
          </a:p>
        </p:txBody>
      </p:sp>
      <p:sp>
        <p:nvSpPr>
          <p:cNvPr id="16" name="Rechteck 6" hidden="0"/>
          <p:cNvSpPr/>
          <p:nvPr isPhoto="0" userDrawn="0"/>
        </p:nvSpPr>
        <p:spPr bwMode="auto">
          <a:xfrm>
            <a:off x="4545315" y="1952063"/>
            <a:ext cx="668529" cy="25338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AT" sz="750"/>
          </a:p>
          <a:p>
            <a:pPr>
              <a:defRPr/>
            </a:pPr>
            <a:endParaRPr lang="de-AT" sz="750"/>
          </a:p>
          <a:p>
            <a:pPr>
              <a:defRPr/>
            </a:pPr>
            <a:r>
              <a:rPr sz="800"/>
              <a:t>200</a:t>
            </a:r>
            <a:endParaRPr lang="de-AT" sz="800"/>
          </a:p>
          <a:p>
            <a:pPr>
              <a:defRPr/>
            </a:pPr>
            <a:r>
              <a:rPr lang="de-AT" sz="800"/>
              <a:t>1</a:t>
            </a:r>
            <a:r>
              <a:rPr sz="800"/>
              <a:t>50</a:t>
            </a:r>
            <a:endParaRPr lang="de-AT" sz="800"/>
          </a:p>
          <a:p>
            <a:pPr>
              <a:defRPr/>
            </a:pPr>
            <a:r>
              <a:rPr sz="700"/>
              <a:t>120</a:t>
            </a:r>
            <a:endParaRPr/>
          </a:p>
          <a:p>
            <a:pPr>
              <a:defRPr/>
            </a:pPr>
            <a:endParaRPr lang="de-AT" sz="250"/>
          </a:p>
          <a:p>
            <a:pPr>
              <a:defRPr/>
            </a:pPr>
            <a:r>
              <a:rPr sz="800"/>
              <a:t>100</a:t>
            </a:r>
            <a:endParaRPr/>
          </a:p>
          <a:p>
            <a:pPr>
              <a:defRPr/>
            </a:pPr>
            <a:r>
              <a:rPr lang="de-AT" sz="750"/>
              <a:t>8</a:t>
            </a:r>
            <a:r>
              <a:rPr sz="750"/>
              <a:t>5</a:t>
            </a:r>
            <a:endParaRPr lang="de-AT" sz="750"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800"/>
              <a:t>70</a:t>
            </a:r>
            <a:endParaRPr sz="800"/>
          </a:p>
          <a:p>
            <a:pPr>
              <a:defRPr/>
            </a:pPr>
            <a:r>
              <a:rPr sz="800"/>
              <a:t>60</a:t>
            </a:r>
            <a:endParaRPr lang="de-AT" sz="400"/>
          </a:p>
          <a:p>
            <a:pPr>
              <a:defRPr/>
            </a:pPr>
            <a:endParaRPr sz="250"/>
          </a:p>
          <a:p>
            <a:pPr>
              <a:defRPr/>
            </a:pPr>
            <a:endParaRPr sz="250"/>
          </a:p>
          <a:p>
            <a:pPr>
              <a:defRPr/>
            </a:pPr>
            <a:endParaRPr sz="250"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800"/>
              <a:t>50</a:t>
            </a:r>
            <a:endParaRPr/>
          </a:p>
          <a:p>
            <a:pPr>
              <a:defRPr/>
            </a:pPr>
            <a:endParaRPr sz="250"/>
          </a:p>
          <a:p>
            <a:pPr>
              <a:defRPr/>
            </a:pPr>
            <a:endParaRPr sz="250"/>
          </a:p>
          <a:p>
            <a:pPr>
              <a:defRPr/>
            </a:pPr>
            <a:endParaRPr lang="de-AT" sz="250"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800"/>
              <a:t>40</a:t>
            </a:r>
            <a:endParaRPr/>
          </a:p>
          <a:p>
            <a:pPr>
              <a:defRPr/>
            </a:pPr>
            <a:endParaRPr sz="250"/>
          </a:p>
          <a:p>
            <a:pPr>
              <a:defRPr/>
            </a:pPr>
            <a:r>
              <a:rPr lang="de-AT" sz="750"/>
              <a:t>30</a:t>
            </a:r>
            <a:endParaRPr/>
          </a:p>
          <a:p>
            <a:pPr>
              <a:defRPr/>
            </a:pPr>
            <a:endParaRPr sz="450"/>
          </a:p>
          <a:p>
            <a:pPr>
              <a:defRPr/>
            </a:pPr>
            <a:endParaRPr sz="450"/>
          </a:p>
          <a:p>
            <a:pPr>
              <a:defRPr/>
            </a:pPr>
            <a:r>
              <a:rPr lang="de-AT" sz="750"/>
              <a:t>25</a:t>
            </a:r>
            <a:endParaRPr sz="400"/>
          </a:p>
          <a:p>
            <a:pPr>
              <a:defRPr/>
            </a:pPr>
            <a:r>
              <a:rPr sz="700"/>
              <a:t>20</a:t>
            </a:r>
            <a:endParaRPr/>
          </a:p>
          <a:p>
            <a:pPr>
              <a:defRPr/>
            </a:pPr>
            <a:endParaRPr sz="400"/>
          </a:p>
          <a:p>
            <a:pPr>
              <a:defRPr/>
            </a:pPr>
            <a:r>
              <a:rPr lang="de-AT" sz="750"/>
              <a:t>15</a:t>
            </a:r>
            <a:endParaRPr sz="750"/>
          </a:p>
          <a:p>
            <a:pPr>
              <a:defRPr/>
            </a:pPr>
            <a:r>
              <a:rPr lang="de-AT" sz="750"/>
              <a:t>10</a:t>
            </a:r>
            <a:endParaRPr/>
          </a:p>
        </p:txBody>
      </p:sp>
      <p:sp>
        <p:nvSpPr>
          <p:cNvPr id="17" name="Rectangle 2" hidden="0"/>
          <p:cNvSpPr/>
          <p:nvPr isPhoto="0" userDrawn="0"/>
        </p:nvSpPr>
        <p:spPr bwMode="auto">
          <a:xfrm>
            <a:off x="568015" y="1441987"/>
            <a:ext cx="6626642" cy="3014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18" name="Straight Connector 6" hidden="0"/>
          <p:cNvCxnSpPr>
            <a:cxnSpLocks/>
          </p:cNvCxnSpPr>
          <p:nvPr isPhoto="0" userDrawn="0"/>
        </p:nvCxnSpPr>
        <p:spPr bwMode="auto">
          <a:xfrm>
            <a:off x="568015" y="2015506"/>
            <a:ext cx="6626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8" hidden="0"/>
          <p:cNvCxnSpPr>
            <a:cxnSpLocks/>
          </p:cNvCxnSpPr>
          <p:nvPr isPhoto="0" userDrawn="0"/>
        </p:nvCxnSpPr>
        <p:spPr bwMode="auto">
          <a:xfrm flipH="1">
            <a:off x="4211960" y="1441987"/>
            <a:ext cx="20917" cy="3014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e Placeholder 4" hidden="0"/>
          <p:cNvSpPr>
            <a:spLocks noAdjustHandles="0" noChangeArrowheads="0"/>
          </p:cNvSpPr>
          <p:nvPr isPhoto="0" userDrawn="0"/>
        </p:nvSpPr>
        <p:spPr bwMode="auto">
          <a:xfrm>
            <a:off x="670082" y="6573188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en-US" sz="1200"/>
              <a:t>Meeting </a:t>
            </a:r>
            <a:r>
              <a:rPr sz="1200"/>
              <a:t>I</a:t>
            </a:r>
            <a:r>
              <a:rPr lang="de-AT" sz="1200"/>
              <a:t>M</a:t>
            </a:r>
            <a:r>
              <a:rPr sz="1200"/>
              <a:t>I</a:t>
            </a:r>
            <a:r>
              <a:rPr lang="de-AT" sz="1200"/>
              <a:t>C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</a:t>
            </a:r>
            <a:r>
              <a:rPr lang="de-AT" sz="1200"/>
              <a:t>G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 </a:t>
            </a:r>
            <a:r>
              <a:rPr lang="de-AT" sz="1200"/>
              <a:t>W</a:t>
            </a:r>
            <a:r>
              <a:rPr sz="1200"/>
              <a:t>i</a:t>
            </a:r>
            <a:r>
              <a:rPr lang="de-AT" sz="1200"/>
              <a:t>e</a:t>
            </a:r>
            <a:r>
              <a:rPr sz="1200"/>
              <a:t>n</a:t>
            </a:r>
            <a:endParaRPr lang="de-DE" sz="1200"/>
          </a:p>
        </p:txBody>
      </p:sp>
      <p:sp>
        <p:nvSpPr>
          <p:cNvPr id="21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22" name="Group 7" hidden="0"/>
          <p:cNvGrpSpPr/>
          <p:nvPr isPhoto="0" userDrawn="0"/>
        </p:nvGrpSpPr>
        <p:grpSpPr bwMode="auto">
          <a:xfrm>
            <a:off x="5594981" y="217888"/>
            <a:ext cx="2348084" cy="900246"/>
            <a:chOff x="5113973" y="5601431"/>
            <a:chExt cx="3728060" cy="1237738"/>
          </a:xfrm>
        </p:grpSpPr>
        <p:grpSp>
          <p:nvGrpSpPr>
            <p:cNvPr id="23" name="Gruppieren 3" hidden="0"/>
            <p:cNvGrpSpPr/>
            <p:nvPr isPhoto="0" userDrawn="0"/>
          </p:nvGrpSpPr>
          <p:grpSpPr bwMode="auto">
            <a:xfrm>
              <a:off x="5113973" y="5601431"/>
              <a:ext cx="3728060" cy="1237738"/>
              <a:chOff x="4463192" y="2516601"/>
              <a:chExt cx="3728060" cy="1237738"/>
            </a:xfrm>
          </p:grpSpPr>
          <p:pic>
            <p:nvPicPr>
              <p:cNvPr id="24" name="Grafik 15" hidden="0"/>
              <p:cNvPicPr>
                <a:picLocks noChangeAspect="1"/>
              </p:cNvPicPr>
              <p:nvPr isPhoto="0" userDrawn="0"/>
            </p:nvPicPr>
            <p:blipFill>
              <a:blip r:embed="rId4"/>
              <a:srcRect l="33547" t="27225" r="1037" b="48601"/>
              <a:stretch/>
            </p:blipFill>
            <p:spPr bwMode="auto">
              <a:xfrm>
                <a:off x="5272817" y="2516601"/>
                <a:ext cx="2382074" cy="1237738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4463192" y="3068332"/>
              <a:ext cx="809625" cy="422275"/>
            </p:xfrm>
            <a:graphic>
              <a:graphicData uri="http://schemas.openxmlformats.org/presentationml/2006/ole">
                <p:oleObj name="oleObj" r:id="rId6" imgW="734060" imgH="394335" progId="ChemDraw.Document.6.0">
                  <p:embed/>
                  <p:pic>
                    <p:nvPicPr>
                      <p:cNvPr id="25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4463192" y="3068332"/>
                        <a:ext cx="809625" cy="42227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6092577" y="2672544"/>
              <a:ext cx="2098675" cy="695325"/>
            </p:xfrm>
            <a:graphic>
              <a:graphicData uri="http://schemas.openxmlformats.org/presentationml/2006/ole">
                <p:oleObj name="oleObj" r:id="rId8" imgW="2097405" imgH="694055" progId="ChemDraw.Document.6.0">
                  <p:embed/>
                  <p:pic>
                    <p:nvPicPr>
                      <p:cNvPr id="26" name="" hidden="0"/>
                      <p:cNvPicPr/>
                      <p:nvPr isPhoto="0" userDrawn="0"/>
                    </p:nvPicPr>
                    <p:blipFill>
                      <a:blip r:embed="rId7"/>
                      <a:stretch/>
                    </p:blipFill>
                    <p:spPr bwMode="auto">
                      <a:xfrm>
                        <a:off x="6092577" y="2672544"/>
                        <a:ext cx="2098675" cy="69532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27" name="Pfeil nach rechts 50" hidden="0"/>
              <p:cNvSpPr/>
              <p:nvPr isPhoto="0" userDrawn="0"/>
            </p:nvSpPr>
            <p:spPr bwMode="auto">
              <a:xfrm>
                <a:off x="5669064" y="3135470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28" name="TextBox 5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372200" y="6483256"/>
              <a:ext cx="1671433" cy="28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 i="1"/>
                <a:t>E. coli </a:t>
              </a:r>
              <a:r>
                <a:rPr sz="1000"/>
                <a:t>BL21</a:t>
              </a:r>
              <a:endParaRPr lang="de-AT" sz="1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4" y="548022"/>
            <a:ext cx="7886700" cy="41253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/>
              <a:t>3.	</a:t>
            </a:r>
            <a:r>
              <a:rPr lang="de-AT"/>
              <a:t>D</a:t>
            </a:r>
            <a:r>
              <a:rPr/>
              <a:t>i</a:t>
            </a:r>
            <a:r>
              <a:rPr lang="de-AT"/>
              <a:t>r</a:t>
            </a:r>
            <a:r>
              <a:rPr/>
              <a:t>e</a:t>
            </a:r>
            <a:r>
              <a:rPr lang="de-AT"/>
              <a:t>c</a:t>
            </a:r>
            <a:r>
              <a:rPr/>
              <a:t>t </a:t>
            </a:r>
            <a:r>
              <a:rPr lang="de-AT"/>
              <a:t>c</a:t>
            </a:r>
            <a:r>
              <a:rPr/>
              <a:t>o</a:t>
            </a:r>
            <a:r>
              <a:rPr lang="de-AT"/>
              <a:t>m</a:t>
            </a:r>
            <a:r>
              <a:rPr/>
              <a:t>p</a:t>
            </a:r>
            <a:r>
              <a:rPr lang="de-AT"/>
              <a:t>a</a:t>
            </a:r>
            <a:r>
              <a:rPr/>
              <a:t>r</a:t>
            </a:r>
            <a:r>
              <a:rPr lang="de-AT"/>
              <a:t>i</a:t>
            </a:r>
            <a:r>
              <a:rPr/>
              <a:t>s</a:t>
            </a:r>
            <a:r>
              <a:rPr lang="de-AT"/>
              <a:t>o</a:t>
            </a:r>
            <a:r>
              <a:rPr/>
              <a:t>n: O</a:t>
            </a:r>
            <a:r>
              <a:rPr lang="de-AT"/>
              <a:t>x</a:t>
            </a:r>
            <a:r>
              <a:rPr/>
              <a:t>d</a:t>
            </a:r>
            <a:r>
              <a:rPr lang="de-AT"/>
              <a:t>s</a:t>
            </a:r>
            <a:endParaRPr/>
          </a:p>
        </p:txBody>
      </p:sp>
      <p:graphicFrame>
        <p:nvGraphicFramePr>
          <p:cNvPr id="5" name="Chart 9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57648" y="1433410"/>
          <a:ext cx="9028704" cy="324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4" hidden="0"/>
          <p:cNvSpPr>
            <a:spLocks noAdjustHandles="0" noChangeArrowheads="0"/>
          </p:cNvSpPr>
          <p:nvPr isPhoto="0" userDrawn="0"/>
        </p:nvSpPr>
        <p:spPr bwMode="auto">
          <a:xfrm>
            <a:off x="6958992" y="4936903"/>
            <a:ext cx="221009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lang="de-AT" sz="900"/>
              <a:t>1</a:t>
            </a:r>
            <a:r>
              <a:rPr sz="900"/>
              <a:t>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u</a:t>
            </a:r>
            <a:r>
              <a:rPr sz="900"/>
              <a:t>n</a:t>
            </a:r>
            <a:r>
              <a:rPr lang="de-AT" sz="900"/>
              <a:t>i</a:t>
            </a:r>
            <a:r>
              <a:rPr sz="900"/>
              <a:t>t</a:t>
            </a:r>
            <a:r>
              <a:rPr lang="de-AT" sz="900"/>
              <a:t>s</a:t>
            </a:r>
            <a:endParaRPr sz="900"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300 </a:t>
            </a:r>
            <a:r>
              <a:rPr lang="de-AT" sz="900"/>
              <a:t>m</a:t>
            </a:r>
            <a:r>
              <a:rPr sz="900"/>
              <a:t>M HEPES,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10mM substrate in DMSO with n-heptane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§"/>
              <a:defRPr/>
            </a:pPr>
            <a:r>
              <a:rPr sz="900"/>
              <a:t>1 h, 28°C</a:t>
            </a:r>
            <a:endParaRPr/>
          </a:p>
          <a:p>
            <a:pPr>
              <a:defRPr/>
            </a:pPr>
            <a:endParaRPr lang="de-AT"/>
          </a:p>
        </p:txBody>
      </p:sp>
      <p:sp>
        <p:nvSpPr>
          <p:cNvPr id="7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720724" y="4549676"/>
            <a:ext cx="7021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Wingdings"/>
              <a:buChar char="v"/>
              <a:defRPr/>
            </a:pPr>
            <a:r>
              <a:rPr lang="de-AT" sz="1600"/>
              <a:t>No</a:t>
            </a:r>
            <a:r>
              <a:rPr sz="1600"/>
              <a:t> </a:t>
            </a:r>
            <a:r>
              <a:rPr lang="de-AT" sz="1600"/>
              <a:t>c</a:t>
            </a:r>
            <a:r>
              <a:rPr sz="1600"/>
              <a:t>o</a:t>
            </a:r>
            <a:r>
              <a:rPr lang="de-AT" sz="1600"/>
              <a:t>n</a:t>
            </a:r>
            <a:r>
              <a:rPr sz="1600"/>
              <a:t>v</a:t>
            </a:r>
            <a:r>
              <a:rPr lang="de-AT" sz="1600"/>
              <a:t>e</a:t>
            </a:r>
            <a:r>
              <a:rPr sz="1600"/>
              <a:t>r</a:t>
            </a:r>
            <a:r>
              <a:rPr lang="de-AT" sz="1600"/>
              <a:t>s</a:t>
            </a:r>
            <a:r>
              <a:rPr sz="1600"/>
              <a:t>i</a:t>
            </a:r>
            <a:r>
              <a:rPr lang="de-AT" sz="1600"/>
              <a:t>o</a:t>
            </a:r>
            <a:r>
              <a:rPr sz="1600"/>
              <a:t>n </a:t>
            </a:r>
            <a:r>
              <a:rPr lang="de-AT" sz="1600"/>
              <a:t>w</a:t>
            </a:r>
            <a:r>
              <a:rPr sz="1600"/>
              <a:t>i</a:t>
            </a:r>
            <a:r>
              <a:rPr lang="de-AT" sz="1600"/>
              <a:t>t</a:t>
            </a:r>
            <a:r>
              <a:rPr sz="1600"/>
              <a:t>h dodecanal oxime (</a:t>
            </a:r>
            <a:r>
              <a:rPr lang="de-AT" sz="1600"/>
              <a:t>C</a:t>
            </a:r>
            <a:r>
              <a:rPr sz="1600"/>
              <a:t>12)</a:t>
            </a:r>
            <a:endParaRPr/>
          </a:p>
          <a:p>
            <a:pPr marL="214313" indent="-214313">
              <a:buClr>
                <a:schemeClr val="accent1"/>
              </a:buClr>
              <a:buFont typeface="Wingdings"/>
              <a:buChar char="v"/>
              <a:defRPr/>
            </a:pPr>
            <a:endParaRPr sz="1600"/>
          </a:p>
          <a:p>
            <a:pPr marL="214313" indent="-214313">
              <a:buClr>
                <a:schemeClr val="accent4"/>
              </a:buClr>
              <a:buFont typeface="Wingdings"/>
              <a:buChar char="v"/>
              <a:defRPr/>
            </a:pPr>
            <a:r>
              <a:rPr lang="de-AT" sz="1600"/>
              <a:t>P</a:t>
            </a:r>
            <a:r>
              <a:rPr sz="1600"/>
              <a:t>oor</a:t>
            </a:r>
            <a:r>
              <a:rPr sz="1600"/>
              <a:t> </a:t>
            </a:r>
            <a:r>
              <a:rPr lang="de-AT" sz="1600"/>
              <a:t>c</a:t>
            </a:r>
            <a:r>
              <a:rPr sz="1600"/>
              <a:t>o</a:t>
            </a:r>
            <a:r>
              <a:rPr lang="de-AT" sz="1600"/>
              <a:t>n</a:t>
            </a:r>
            <a:r>
              <a:rPr sz="1600"/>
              <a:t>v</a:t>
            </a:r>
            <a:r>
              <a:rPr lang="de-AT" sz="1600"/>
              <a:t>e</a:t>
            </a:r>
            <a:r>
              <a:rPr sz="1600"/>
              <a:t>r</a:t>
            </a:r>
            <a:r>
              <a:rPr lang="de-AT" sz="1600"/>
              <a:t>s</a:t>
            </a:r>
            <a:r>
              <a:rPr sz="1600"/>
              <a:t>i</a:t>
            </a:r>
            <a:r>
              <a:rPr lang="de-AT" sz="1600"/>
              <a:t>o</a:t>
            </a:r>
            <a:r>
              <a:rPr sz="1600"/>
              <a:t>n: </a:t>
            </a:r>
            <a:r>
              <a:rPr lang="de-AT" sz="1600"/>
              <a:t>v</a:t>
            </a:r>
            <a:r>
              <a:rPr sz="1600"/>
              <a:t>a</a:t>
            </a:r>
            <a:r>
              <a:rPr lang="de-AT" sz="1600"/>
              <a:t>n</a:t>
            </a:r>
            <a:r>
              <a:rPr sz="1600"/>
              <a:t>i</a:t>
            </a:r>
            <a:r>
              <a:rPr lang="de-AT" sz="1600"/>
              <a:t>l</a:t>
            </a:r>
            <a:r>
              <a:rPr sz="1600"/>
              <a:t>l</a:t>
            </a:r>
            <a:r>
              <a:rPr lang="de-AT" sz="1600"/>
              <a:t>i</a:t>
            </a:r>
            <a:r>
              <a:rPr sz="1600"/>
              <a:t>n </a:t>
            </a:r>
            <a:r>
              <a:rPr lang="de-AT" sz="1600"/>
              <a:t>o</a:t>
            </a:r>
            <a:r>
              <a:rPr sz="1600"/>
              <a:t>x</a:t>
            </a:r>
            <a:r>
              <a:rPr lang="de-AT" sz="1600"/>
              <a:t>i</a:t>
            </a:r>
            <a:r>
              <a:rPr sz="1600"/>
              <a:t>m</a:t>
            </a:r>
            <a:r>
              <a:rPr lang="de-AT" sz="1600"/>
              <a:t>e</a:t>
            </a:r>
            <a:r>
              <a:rPr sz="1600"/>
              <a:t>, </a:t>
            </a:r>
            <a:r>
              <a:rPr lang="de-AT" sz="1600"/>
              <a:t>c</a:t>
            </a:r>
            <a:r>
              <a:rPr sz="1600"/>
              <a:t>i</a:t>
            </a:r>
            <a:r>
              <a:rPr lang="de-AT" sz="1600"/>
              <a:t>n</a:t>
            </a:r>
            <a:r>
              <a:rPr sz="1600"/>
              <a:t>n</a:t>
            </a:r>
            <a:r>
              <a:rPr lang="de-AT" sz="1600"/>
              <a:t>a</a:t>
            </a:r>
            <a:r>
              <a:rPr sz="1600"/>
              <a:t>maldehyde</a:t>
            </a:r>
            <a:r>
              <a:rPr sz="1600"/>
              <a:t> oxime</a:t>
            </a:r>
            <a:endParaRPr/>
          </a:p>
          <a:p>
            <a:pPr marL="214313" indent="-214313">
              <a:buClr>
                <a:schemeClr val="accent4"/>
              </a:buClr>
              <a:buFont typeface="Wingdings"/>
              <a:buChar char="v"/>
              <a:defRPr/>
            </a:pPr>
            <a:endParaRPr sz="1600"/>
          </a:p>
          <a:p>
            <a:pPr marL="214313" indent="-214313">
              <a:buClr>
                <a:schemeClr val="accent5"/>
              </a:buClr>
              <a:buFont typeface="Wingdings"/>
              <a:buChar char="v"/>
              <a:defRPr/>
            </a:pPr>
            <a:r>
              <a:rPr lang="de-AT" sz="1600"/>
              <a:t>G</a:t>
            </a:r>
            <a:r>
              <a:rPr sz="1600"/>
              <a:t>ood</a:t>
            </a:r>
            <a:r>
              <a:rPr sz="1600"/>
              <a:t> conversion: 3-PPO</a:t>
            </a:r>
            <a:endParaRPr/>
          </a:p>
          <a:p>
            <a:pPr marL="214313" indent="-214313">
              <a:buClr>
                <a:schemeClr val="accent4"/>
              </a:buClr>
              <a:buFont typeface="Wingdings"/>
              <a:buChar char="v"/>
              <a:defRPr/>
            </a:pPr>
            <a:endParaRPr sz="1600"/>
          </a:p>
          <a:p>
            <a:pPr marL="214313" indent="-214313">
              <a:buClr>
                <a:schemeClr val="accent5"/>
              </a:buClr>
              <a:buFont typeface="Wingdings"/>
              <a:buChar char="v"/>
              <a:defRPr/>
            </a:pPr>
            <a:r>
              <a:rPr lang="de-AT" sz="1600"/>
              <a:t>W</a:t>
            </a:r>
            <a:r>
              <a:rPr sz="1600"/>
              <a:t>e</a:t>
            </a:r>
            <a:r>
              <a:rPr lang="de-AT" sz="1600"/>
              <a:t>l</a:t>
            </a:r>
            <a:r>
              <a:rPr sz="1600"/>
              <a:t>l </a:t>
            </a:r>
            <a:r>
              <a:rPr lang="de-AT" sz="1600"/>
              <a:t>a</a:t>
            </a:r>
            <a:r>
              <a:rPr sz="1600"/>
              <a:t>c</a:t>
            </a:r>
            <a:r>
              <a:rPr lang="de-AT" sz="1600"/>
              <a:t>c</a:t>
            </a:r>
            <a:r>
              <a:rPr sz="1600"/>
              <a:t>e</a:t>
            </a:r>
            <a:r>
              <a:rPr lang="de-AT" sz="1600"/>
              <a:t>p</a:t>
            </a:r>
            <a:r>
              <a:rPr sz="1600"/>
              <a:t>t</a:t>
            </a:r>
            <a:r>
              <a:rPr lang="de-AT" sz="1600"/>
              <a:t>e</a:t>
            </a:r>
            <a:r>
              <a:rPr sz="1600"/>
              <a:t>d substrates: </a:t>
            </a:r>
            <a:r>
              <a:rPr sz="1600"/>
              <a:t>PAOx</a:t>
            </a:r>
            <a:r>
              <a:rPr sz="1600"/>
              <a:t>, ben</a:t>
            </a:r>
            <a:r>
              <a:rPr lang="de-AT" sz="1600"/>
              <a:t>z</a:t>
            </a:r>
            <a:r>
              <a:rPr sz="1600"/>
              <a:t>a</a:t>
            </a:r>
            <a:r>
              <a:rPr lang="de-AT" sz="1600"/>
              <a:t>l</a:t>
            </a:r>
            <a:r>
              <a:rPr sz="1600"/>
              <a:t>d</a:t>
            </a:r>
            <a:r>
              <a:rPr lang="de-AT" sz="1600"/>
              <a:t>e</a:t>
            </a:r>
            <a:r>
              <a:rPr sz="1600"/>
              <a:t>h</a:t>
            </a:r>
            <a:r>
              <a:rPr lang="de-AT" sz="1600"/>
              <a:t>y</a:t>
            </a:r>
            <a:r>
              <a:rPr sz="1600"/>
              <a:t>d</a:t>
            </a:r>
            <a:r>
              <a:rPr lang="de-AT" sz="1600"/>
              <a:t>e</a:t>
            </a:r>
            <a:r>
              <a:rPr sz="1600"/>
              <a:t> </a:t>
            </a:r>
            <a:r>
              <a:rPr lang="de-AT" sz="1600"/>
              <a:t>o</a:t>
            </a:r>
            <a:r>
              <a:rPr sz="1600"/>
              <a:t>xime</a:t>
            </a:r>
            <a:r>
              <a:rPr sz="1600"/>
              <a:t>, C4, C5, C6</a:t>
            </a:r>
            <a:endParaRPr/>
          </a:p>
          <a:p>
            <a:pPr marL="214313" indent="-214313">
              <a:buClr>
                <a:schemeClr val="accent4"/>
              </a:buClr>
              <a:buFont typeface="Wingdings"/>
              <a:buChar char="v"/>
              <a:defRPr/>
            </a:pPr>
            <a:endParaRPr sz="1600"/>
          </a:p>
          <a:p>
            <a:pPr marL="214313" indent="-214313">
              <a:buClr>
                <a:schemeClr val="accent4"/>
              </a:buClr>
              <a:buFont typeface="Wingdings"/>
              <a:buChar char="v"/>
              <a:defRPr/>
            </a:pPr>
            <a:endParaRPr lang="de-AT" sz="1600"/>
          </a:p>
        </p:txBody>
      </p:sp>
      <p:sp>
        <p:nvSpPr>
          <p:cNvPr id="8" name="Date Placeholder 4" hidden="0"/>
          <p:cNvSpPr>
            <a:spLocks noAdjustHandles="0" noChangeArrowheads="0"/>
          </p:cNvSpPr>
          <p:nvPr isPhoto="0" userDrawn="0"/>
        </p:nvSpPr>
        <p:spPr bwMode="auto">
          <a:xfrm>
            <a:off x="611560" y="6590150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en-US" sz="1200"/>
              <a:t>Meeting </a:t>
            </a:r>
            <a:r>
              <a:rPr sz="1200"/>
              <a:t>I</a:t>
            </a:r>
            <a:r>
              <a:rPr lang="de-AT" sz="1200"/>
              <a:t>M</a:t>
            </a:r>
            <a:r>
              <a:rPr sz="1200"/>
              <a:t>I</a:t>
            </a:r>
            <a:r>
              <a:rPr lang="de-AT" sz="1200"/>
              <a:t>C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</a:t>
            </a:r>
            <a:r>
              <a:rPr lang="de-AT" sz="1200"/>
              <a:t>G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 </a:t>
            </a:r>
            <a:r>
              <a:rPr lang="de-AT" sz="1200"/>
              <a:t>W</a:t>
            </a:r>
            <a:r>
              <a:rPr sz="1200"/>
              <a:t>i</a:t>
            </a:r>
            <a:r>
              <a:rPr lang="de-AT" sz="1200"/>
              <a:t>e</a:t>
            </a:r>
            <a:r>
              <a:rPr sz="1200"/>
              <a:t>n</a:t>
            </a:r>
            <a:endParaRPr lang="de-DE" sz="1200"/>
          </a:p>
        </p:txBody>
      </p:sp>
      <p:sp>
        <p:nvSpPr>
          <p:cNvPr id="9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10" name="Group 14" hidden="0"/>
          <p:cNvGrpSpPr/>
          <p:nvPr isPhoto="0" userDrawn="0"/>
        </p:nvGrpSpPr>
        <p:grpSpPr bwMode="auto">
          <a:xfrm>
            <a:off x="5594981" y="217888"/>
            <a:ext cx="2348084" cy="900246"/>
            <a:chOff x="5113973" y="5601431"/>
            <a:chExt cx="3728060" cy="1237738"/>
          </a:xfrm>
        </p:grpSpPr>
        <p:grpSp>
          <p:nvGrpSpPr>
            <p:cNvPr id="11" name="Gruppieren 3" hidden="0"/>
            <p:cNvGrpSpPr/>
            <p:nvPr isPhoto="0" userDrawn="0"/>
          </p:nvGrpSpPr>
          <p:grpSpPr bwMode="auto">
            <a:xfrm>
              <a:off x="5113973" y="5601431"/>
              <a:ext cx="3728060" cy="1237738"/>
              <a:chOff x="4463192" y="2516601"/>
              <a:chExt cx="3728060" cy="1237738"/>
            </a:xfrm>
          </p:grpSpPr>
          <p:pic>
            <p:nvPicPr>
              <p:cNvPr id="12" name="Grafik 15" hidden="0"/>
              <p:cNvPicPr>
                <a:picLocks noChangeAspect="1"/>
              </p:cNvPicPr>
              <p:nvPr isPhoto="0" userDrawn="0"/>
            </p:nvPicPr>
            <p:blipFill>
              <a:blip r:embed="rId3"/>
              <a:srcRect l="33547" t="27225" r="1037" b="48601"/>
              <a:stretch/>
            </p:blipFill>
            <p:spPr bwMode="auto">
              <a:xfrm>
                <a:off x="5272817" y="2516601"/>
                <a:ext cx="2382074" cy="1237738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4463192" y="3068332"/>
              <a:ext cx="809625" cy="422275"/>
            </p:xfrm>
            <a:graphic>
              <a:graphicData uri="http://schemas.openxmlformats.org/presentationml/2006/ole">
                <p:oleObj name="oleObj" r:id="rId5" imgW="734060" imgH="394335" progId="ChemDraw.Document.6.0">
                  <p:embed/>
                  <p:pic>
                    <p:nvPicPr>
                      <p:cNvPr id="13" name="" hidden="0"/>
                      <p:cNvPicPr/>
                      <p:nvPr isPhoto="0" userDrawn="0"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4463192" y="3068332"/>
                        <a:ext cx="809625" cy="42227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6092577" y="2672544"/>
              <a:ext cx="2098675" cy="695325"/>
            </p:xfrm>
            <a:graphic>
              <a:graphicData uri="http://schemas.openxmlformats.org/presentationml/2006/ole">
                <p:oleObj name="oleObj" r:id="rId7" imgW="2097405" imgH="694055" progId="ChemDraw.Document.6.0">
                  <p:embed/>
                  <p:pic>
                    <p:nvPicPr>
                      <p:cNvPr id="14" name="" hidden="0"/>
                      <p:cNvPicPr/>
                      <p:nvPr isPhoto="0" userDrawn="0"/>
                    </p:nvPicPr>
                    <p:blipFill>
                      <a:blip r:embed="rId6"/>
                      <a:stretch/>
                    </p:blipFill>
                    <p:spPr bwMode="auto">
                      <a:xfrm>
                        <a:off x="6092577" y="2672544"/>
                        <a:ext cx="2098675" cy="69532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5669064" y="3135470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6" name="TextBox 16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372200" y="6483256"/>
              <a:ext cx="1671433" cy="28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 i="1"/>
                <a:t>E. coli </a:t>
              </a:r>
              <a:r>
                <a:rPr sz="1000"/>
                <a:t>BL21</a:t>
              </a:r>
              <a:endParaRPr lang="de-AT" sz="1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37308" y="575854"/>
            <a:ext cx="7165550" cy="4847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/>
              <a:t>3.	T</a:t>
            </a:r>
            <a:r>
              <a:rPr lang="de-AT"/>
              <a:t>i</a:t>
            </a:r>
            <a:r>
              <a:rPr/>
              <a:t>m</a:t>
            </a:r>
            <a:r>
              <a:rPr lang="de-AT"/>
              <a:t>e</a:t>
            </a:r>
            <a:r>
              <a:rPr/>
              <a:t> </a:t>
            </a:r>
            <a:r>
              <a:rPr lang="de-AT"/>
              <a:t>c</a:t>
            </a:r>
            <a:r>
              <a:rPr/>
              <a:t>u</a:t>
            </a:r>
            <a:r>
              <a:rPr lang="de-AT"/>
              <a:t>r</a:t>
            </a:r>
            <a:r>
              <a:rPr/>
              <a:t>v</a:t>
            </a:r>
            <a:r>
              <a:rPr lang="de-AT"/>
              <a:t>e</a:t>
            </a:r>
            <a:r>
              <a:rPr/>
              <a:t>s </a:t>
            </a:r>
            <a:r>
              <a:rPr lang="de-AT"/>
              <a:t>o</a:t>
            </a:r>
            <a:r>
              <a:rPr/>
              <a:t>f </a:t>
            </a:r>
            <a:r>
              <a:rPr lang="de-AT"/>
              <a:t>O</a:t>
            </a:r>
            <a:r>
              <a:rPr/>
              <a:t>x</a:t>
            </a:r>
            <a:r>
              <a:rPr lang="de-AT"/>
              <a:t>d</a:t>
            </a:r>
            <a:r>
              <a:rPr/>
              <a:t>B</a:t>
            </a:r>
            <a:r>
              <a:rPr lang="de-AT"/>
              <a:t>r</a:t>
            </a:r>
            <a:r>
              <a:rPr/>
              <a:t>1</a:t>
            </a:r>
            <a:endParaRPr lang="de-AT"/>
          </a:p>
        </p:txBody>
      </p:sp>
      <p:graphicFrame>
        <p:nvGraphicFramePr>
          <p:cNvPr id="5" name="Chart 5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2776941" y="1358782"/>
          <a:ext cx="2795699" cy="3643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6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0" y="1340768"/>
          <a:ext cx="2890062" cy="3643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7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5840260" y="1837520"/>
          <a:ext cx="2940568" cy="3643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8" hidden="0"/>
          <p:cNvSpPr>
            <a:spLocks noAdjustHandles="0" noChangeArrowheads="0"/>
          </p:cNvSpPr>
          <p:nvPr isPhoto="0" userDrawn="0"/>
        </p:nvSpPr>
        <p:spPr bwMode="auto">
          <a:xfrm>
            <a:off x="6084168" y="5521769"/>
            <a:ext cx="285036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10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</a:t>
            </a:r>
            <a:r>
              <a:rPr sz="900"/>
              <a:t>BL21star (DE3) pET28a:OxdBr1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300 mM H</a:t>
            </a:r>
            <a:r>
              <a:rPr lang="de-AT" sz="900"/>
              <a:t>E</a:t>
            </a:r>
            <a:r>
              <a:rPr sz="900"/>
              <a:t>P</a:t>
            </a:r>
            <a:r>
              <a:rPr lang="de-AT" sz="900"/>
              <a:t>E</a:t>
            </a:r>
            <a:r>
              <a:rPr sz="900"/>
              <a:t>S, </a:t>
            </a:r>
            <a:r>
              <a:rPr lang="de-AT" sz="900"/>
              <a:t>p</a:t>
            </a:r>
            <a:r>
              <a:rPr sz="900"/>
              <a:t>H 7.5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28°C, 0-16.5 </a:t>
            </a:r>
            <a:r>
              <a:rPr lang="de-AT" sz="900"/>
              <a:t>h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C6 +</a:t>
            </a:r>
            <a:r>
              <a:rPr lang="de-AT" sz="900"/>
              <a:t>P</a:t>
            </a:r>
            <a:r>
              <a:rPr sz="900"/>
              <a:t>A</a:t>
            </a:r>
            <a:r>
              <a:rPr lang="de-AT" sz="900"/>
              <a:t>O</a:t>
            </a:r>
            <a:r>
              <a:rPr sz="900"/>
              <a:t>x </a:t>
            </a:r>
            <a:r>
              <a:rPr lang="de-AT" sz="900"/>
              <a:t>i</a:t>
            </a:r>
            <a:r>
              <a:rPr sz="900"/>
              <a:t>n </a:t>
            </a:r>
            <a:r>
              <a:rPr lang="de-AT" sz="900"/>
              <a:t>n</a:t>
            </a:r>
            <a:r>
              <a:rPr sz="900"/>
              <a:t>-</a:t>
            </a:r>
            <a:r>
              <a:rPr lang="de-AT" sz="900"/>
              <a:t>h</a:t>
            </a:r>
            <a:r>
              <a:rPr sz="900"/>
              <a:t>e</a:t>
            </a:r>
            <a:r>
              <a:rPr lang="de-AT" sz="900"/>
              <a:t>p</a:t>
            </a:r>
            <a:r>
              <a:rPr sz="900"/>
              <a:t>t</a:t>
            </a:r>
            <a:r>
              <a:rPr lang="de-AT" sz="900"/>
              <a:t>a</a:t>
            </a:r>
            <a:r>
              <a:rPr sz="900"/>
              <a:t>n</a:t>
            </a:r>
            <a:r>
              <a:rPr lang="de-AT" sz="900"/>
              <a:t>e</a:t>
            </a:r>
            <a:r>
              <a:rPr sz="900"/>
              <a:t> (biphasic)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Van (single phase, Ep</a:t>
            </a:r>
            <a:r>
              <a:rPr lang="de-AT" sz="900"/>
              <a:t>p</a:t>
            </a:r>
            <a:r>
              <a:rPr sz="900"/>
              <a:t>e</a:t>
            </a:r>
            <a:r>
              <a:rPr lang="de-AT" sz="900"/>
              <a:t>n</a:t>
            </a:r>
            <a:r>
              <a:rPr sz="900"/>
              <a:t>d</a:t>
            </a:r>
            <a:r>
              <a:rPr lang="de-AT" sz="900"/>
              <a:t>o</a:t>
            </a:r>
            <a:r>
              <a:rPr sz="900"/>
              <a:t>r</a:t>
            </a:r>
            <a:r>
              <a:rPr lang="de-AT" sz="900"/>
              <a:t>f</a:t>
            </a:r>
            <a:r>
              <a:rPr sz="900"/>
              <a:t> </a:t>
            </a:r>
            <a:r>
              <a:rPr lang="de-AT" sz="900"/>
              <a:t>t</a:t>
            </a:r>
            <a:r>
              <a:rPr sz="900"/>
              <a:t>u</a:t>
            </a:r>
            <a:r>
              <a:rPr lang="de-AT" sz="900"/>
              <a:t>b</a:t>
            </a:r>
            <a:r>
              <a:rPr sz="900"/>
              <a:t>e</a:t>
            </a:r>
            <a:r>
              <a:rPr lang="de-AT" sz="900"/>
              <a:t>s</a:t>
            </a:r>
            <a:r>
              <a:rPr sz="900"/>
              <a:t>, 900 </a:t>
            </a:r>
            <a:r>
              <a:rPr lang="de-AT" sz="900"/>
              <a:t>r</a:t>
            </a:r>
            <a:r>
              <a:rPr sz="900"/>
              <a:t>p</a:t>
            </a:r>
            <a:r>
              <a:rPr lang="de-AT" sz="900"/>
              <a:t>m</a:t>
            </a:r>
            <a:r>
              <a:rPr sz="900"/>
              <a:t>)</a:t>
            </a:r>
            <a:endParaRPr lang="de-AT" sz="900"/>
          </a:p>
        </p:txBody>
      </p:sp>
      <p:sp>
        <p:nvSpPr>
          <p:cNvPr id="9" name="TextBox 9" hidden="0"/>
          <p:cNvSpPr>
            <a:spLocks noAdjustHandles="0" noChangeArrowheads="0"/>
          </p:cNvSpPr>
          <p:nvPr isPhoto="0" userDrawn="0"/>
        </p:nvSpPr>
        <p:spPr bwMode="auto">
          <a:xfrm>
            <a:off x="539917" y="5085184"/>
            <a:ext cx="503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/>
              <a:buChar char="§"/>
              <a:defRPr/>
            </a:pPr>
            <a:r>
              <a:rPr sz="1600"/>
              <a:t>W</a:t>
            </a:r>
            <a:r>
              <a:rPr lang="de-AT" sz="1600"/>
              <a:t>i</a:t>
            </a:r>
            <a:r>
              <a:rPr sz="1600"/>
              <a:t>t</a:t>
            </a:r>
            <a:r>
              <a:rPr lang="de-AT" sz="1600"/>
              <a:t>h</a:t>
            </a:r>
            <a:r>
              <a:rPr sz="1600"/>
              <a:t>in 30 mins conversion complete with good substrates. </a:t>
            </a:r>
            <a:endParaRPr/>
          </a:p>
          <a:p>
            <a:pPr marL="285750" indent="-285750">
              <a:buClr>
                <a:schemeClr val="accent1"/>
              </a:buClr>
              <a:buFont typeface="Wingdings"/>
              <a:buChar char="§"/>
              <a:defRPr/>
            </a:pPr>
            <a:endParaRPr sz="1600"/>
          </a:p>
          <a:p>
            <a:pPr marL="285750" indent="-285750">
              <a:buClr>
                <a:schemeClr val="accent1"/>
              </a:buClr>
              <a:buFont typeface="Wingdings"/>
              <a:buChar char="§"/>
              <a:defRPr/>
            </a:pPr>
            <a:r>
              <a:rPr sz="1600"/>
              <a:t>Van</a:t>
            </a:r>
            <a:r>
              <a:rPr lang="de-AT" sz="1600"/>
              <a:t>i</a:t>
            </a:r>
            <a:r>
              <a:rPr sz="1600"/>
              <a:t>l</a:t>
            </a:r>
            <a:r>
              <a:rPr lang="de-AT" sz="1600"/>
              <a:t>l</a:t>
            </a:r>
            <a:r>
              <a:rPr sz="1600"/>
              <a:t>i</a:t>
            </a:r>
            <a:r>
              <a:rPr lang="de-AT" sz="1600"/>
              <a:t>n</a:t>
            </a:r>
            <a:r>
              <a:rPr sz="1600"/>
              <a:t> </a:t>
            </a:r>
            <a:r>
              <a:rPr lang="de-AT" sz="1600"/>
              <a:t>o</a:t>
            </a:r>
            <a:r>
              <a:rPr sz="1600"/>
              <a:t>x</a:t>
            </a:r>
            <a:r>
              <a:rPr lang="de-AT" sz="1600"/>
              <a:t>i</a:t>
            </a:r>
            <a:r>
              <a:rPr sz="1600"/>
              <a:t>m</a:t>
            </a:r>
            <a:r>
              <a:rPr lang="de-AT" sz="1600"/>
              <a:t>e</a:t>
            </a:r>
            <a:r>
              <a:rPr sz="1600"/>
              <a:t>: 15% conversion after </a:t>
            </a:r>
            <a:r>
              <a:rPr lang="de-AT" sz="1600"/>
              <a:t>O</a:t>
            </a:r>
            <a:r>
              <a:rPr sz="1600"/>
              <a:t>N </a:t>
            </a:r>
            <a:r>
              <a:rPr lang="de-AT" sz="1600"/>
              <a:t>i</a:t>
            </a:r>
            <a:r>
              <a:rPr sz="1600"/>
              <a:t>n</a:t>
            </a:r>
            <a:r>
              <a:rPr lang="de-AT" sz="1600"/>
              <a:t>c</a:t>
            </a:r>
            <a:r>
              <a:rPr sz="1600"/>
              <a:t>u</a:t>
            </a:r>
            <a:r>
              <a:rPr lang="de-AT" sz="1600"/>
              <a:t>b</a:t>
            </a:r>
            <a:r>
              <a:rPr sz="1600"/>
              <a:t>a</a:t>
            </a:r>
            <a:r>
              <a:rPr lang="de-AT" sz="1600"/>
              <a:t>t</a:t>
            </a:r>
            <a:r>
              <a:rPr sz="1600"/>
              <a:t>i</a:t>
            </a:r>
            <a:r>
              <a:rPr lang="de-AT" sz="1600"/>
              <a:t>o</a:t>
            </a:r>
            <a:r>
              <a:rPr sz="1600"/>
              <a:t>n.</a:t>
            </a:r>
            <a:endParaRPr lang="de-AT" sz="1600"/>
          </a:p>
        </p:txBody>
      </p:sp>
      <p:sp>
        <p:nvSpPr>
          <p:cNvPr id="10" name="Date Placeholder 4" hidden="0"/>
          <p:cNvSpPr>
            <a:spLocks noAdjustHandles="0" noChangeArrowheads="0"/>
          </p:cNvSpPr>
          <p:nvPr isPhoto="0" userDrawn="0"/>
        </p:nvSpPr>
        <p:spPr bwMode="auto">
          <a:xfrm>
            <a:off x="631700" y="6552360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en-US" sz="1200"/>
              <a:t>Meeting </a:t>
            </a:r>
            <a:r>
              <a:rPr sz="1200"/>
              <a:t>I</a:t>
            </a:r>
            <a:r>
              <a:rPr lang="de-AT" sz="1200"/>
              <a:t>M</a:t>
            </a:r>
            <a:r>
              <a:rPr sz="1200"/>
              <a:t>I</a:t>
            </a:r>
            <a:r>
              <a:rPr lang="de-AT" sz="1200"/>
              <a:t>C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</a:t>
            </a:r>
            <a:r>
              <a:rPr lang="de-AT" sz="1200"/>
              <a:t>G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 </a:t>
            </a:r>
            <a:r>
              <a:rPr lang="de-AT" sz="1200"/>
              <a:t>W</a:t>
            </a:r>
            <a:r>
              <a:rPr sz="1200"/>
              <a:t>i</a:t>
            </a:r>
            <a:r>
              <a:rPr lang="de-AT" sz="1200"/>
              <a:t>e</a:t>
            </a:r>
            <a:r>
              <a:rPr sz="1200"/>
              <a:t>n</a:t>
            </a:r>
            <a:endParaRPr lang="de-DE" sz="1200"/>
          </a:p>
        </p:txBody>
      </p:sp>
      <p:sp>
        <p:nvSpPr>
          <p:cNvPr id="11" name="Fußzeilenplatzhalter 5" hidden="0"/>
          <p:cNvSpPr/>
          <p:nvPr isPhoto="0" userDrawn="0"/>
        </p:nvSpPr>
        <p:spPr bwMode="auto">
          <a:xfrm>
            <a:off x="737308" y="6379654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12" name="Group 15" hidden="0"/>
          <p:cNvGrpSpPr/>
          <p:nvPr isPhoto="0" userDrawn="0"/>
        </p:nvGrpSpPr>
        <p:grpSpPr bwMode="auto">
          <a:xfrm>
            <a:off x="5594981" y="217888"/>
            <a:ext cx="2348084" cy="900246"/>
            <a:chOff x="5113973" y="5601431"/>
            <a:chExt cx="3728060" cy="1237738"/>
          </a:xfrm>
        </p:grpSpPr>
        <p:grpSp>
          <p:nvGrpSpPr>
            <p:cNvPr id="13" name="Gruppieren 3" hidden="0"/>
            <p:cNvGrpSpPr/>
            <p:nvPr isPhoto="0" userDrawn="0"/>
          </p:nvGrpSpPr>
          <p:grpSpPr bwMode="auto">
            <a:xfrm>
              <a:off x="5113973" y="5601431"/>
              <a:ext cx="3728060" cy="1237738"/>
              <a:chOff x="4463192" y="2516601"/>
              <a:chExt cx="3728060" cy="1237738"/>
            </a:xfrm>
          </p:grpSpPr>
          <p:pic>
            <p:nvPicPr>
              <p:cNvPr id="14" name="Grafik 15" hidden="0"/>
              <p:cNvPicPr>
                <a:picLocks noChangeAspect="1"/>
              </p:cNvPicPr>
              <p:nvPr isPhoto="0" userDrawn="0"/>
            </p:nvPicPr>
            <p:blipFill>
              <a:blip r:embed="rId5"/>
              <a:srcRect l="33547" t="27225" r="1037" b="48601"/>
              <a:stretch/>
            </p:blipFill>
            <p:spPr bwMode="auto">
              <a:xfrm>
                <a:off x="5272817" y="2516601"/>
                <a:ext cx="2382074" cy="1237738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4463192" y="3068332"/>
              <a:ext cx="809625" cy="422275"/>
            </p:xfrm>
            <a:graphic>
              <a:graphicData uri="http://schemas.openxmlformats.org/presentationml/2006/ole">
                <p:oleObj name="oleObj" r:id="rId7" imgW="734060" imgH="394335" progId="ChemDraw.Document.6.0">
                  <p:embed/>
                  <p:pic>
                    <p:nvPicPr>
                      <p:cNvPr id="15" name="" hidden="0"/>
                      <p:cNvPicPr/>
                      <p:nvPr isPhoto="0" userDrawn="0"/>
                    </p:nvPicPr>
                    <p:blipFill>
                      <a:blip r:embed="rId6"/>
                      <a:stretch/>
                    </p:blipFill>
                    <p:spPr bwMode="auto">
                      <a:xfrm>
                        <a:off x="4463192" y="3068332"/>
                        <a:ext cx="809625" cy="42227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6092577" y="2672544"/>
              <a:ext cx="2098675" cy="695325"/>
            </p:xfrm>
            <a:graphic>
              <a:graphicData uri="http://schemas.openxmlformats.org/presentationml/2006/ole">
                <p:oleObj name="oleObj" r:id="rId9" imgW="2097405" imgH="694055" progId="ChemDraw.Document.6.0">
                  <p:embed/>
                  <p:pic>
                    <p:nvPicPr>
                      <p:cNvPr id="16" name="" hidden="0"/>
                      <p:cNvPicPr/>
                      <p:nvPr isPhoto="0" userDrawn="0"/>
                    </p:nvPicPr>
                    <p:blipFill>
                      <a:blip r:embed="rId8"/>
                      <a:stretch/>
                    </p:blipFill>
                    <p:spPr bwMode="auto">
                      <a:xfrm>
                        <a:off x="6092577" y="2672544"/>
                        <a:ext cx="2098675" cy="69532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7" name="Pfeil nach rechts 50" hidden="0"/>
              <p:cNvSpPr/>
              <p:nvPr isPhoto="0" userDrawn="0"/>
            </p:nvSpPr>
            <p:spPr bwMode="auto">
              <a:xfrm>
                <a:off x="5669064" y="3135470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8" name="TextBox 17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372200" y="6483256"/>
              <a:ext cx="1671433" cy="28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 i="1"/>
                <a:t>E. coli </a:t>
              </a:r>
              <a:r>
                <a:rPr sz="1000"/>
                <a:t>BL21</a:t>
              </a:r>
              <a:endParaRPr lang="de-AT" sz="1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sz="2800"/>
              <a:t>3. </a:t>
            </a:r>
            <a:r>
              <a:rPr lang="de-AT" sz="2800"/>
              <a:t>O</a:t>
            </a:r>
            <a:r>
              <a:rPr sz="2800"/>
              <a:t>x</a:t>
            </a:r>
            <a:r>
              <a:rPr lang="de-AT" sz="2800"/>
              <a:t>d</a:t>
            </a:r>
            <a:r>
              <a:rPr sz="2800"/>
              <a:t> </a:t>
            </a:r>
            <a:r>
              <a:rPr lang="de-AT" sz="2800"/>
              <a:t>E</a:t>
            </a:r>
            <a:r>
              <a:rPr sz="2800"/>
              <a:t>x</a:t>
            </a:r>
            <a:r>
              <a:rPr lang="de-AT" sz="2800"/>
              <a:t>p</a:t>
            </a:r>
            <a:r>
              <a:rPr sz="2800"/>
              <a:t>r</a:t>
            </a:r>
            <a:r>
              <a:rPr lang="de-AT" sz="2800"/>
              <a:t>e</a:t>
            </a:r>
            <a:r>
              <a:rPr sz="2800"/>
              <a:t>s</a:t>
            </a:r>
            <a:r>
              <a:rPr lang="de-AT" sz="2800"/>
              <a:t>s</a:t>
            </a:r>
            <a:r>
              <a:rPr sz="2800"/>
              <a:t>i</a:t>
            </a:r>
            <a:r>
              <a:rPr lang="de-AT" sz="2800"/>
              <a:t>o</a:t>
            </a:r>
            <a:r>
              <a:rPr sz="2800"/>
              <a:t>n </a:t>
            </a:r>
            <a:r>
              <a:rPr lang="de-AT" sz="2800"/>
              <a:t>a</a:t>
            </a:r>
            <a:r>
              <a:rPr sz="2800"/>
              <a:t>d</a:t>
            </a:r>
            <a:r>
              <a:rPr lang="de-AT" sz="2800"/>
              <a:t>d</a:t>
            </a:r>
            <a:r>
              <a:rPr sz="2800"/>
              <a:t>i</a:t>
            </a:r>
            <a:r>
              <a:rPr lang="de-AT" sz="2800"/>
              <a:t>t</a:t>
            </a:r>
            <a:r>
              <a:rPr sz="2800"/>
              <a:t>i</a:t>
            </a:r>
            <a:r>
              <a:rPr lang="de-AT" sz="2800"/>
              <a:t>v</a:t>
            </a:r>
            <a:r>
              <a:rPr sz="2800"/>
              <a:t>e</a:t>
            </a:r>
            <a:r>
              <a:rPr lang="de-AT" sz="2800"/>
              <a:t>s</a:t>
            </a:r>
            <a:endParaRPr lang="en-GB" sz="2800"/>
          </a:p>
        </p:txBody>
      </p:sp>
      <p:sp>
        <p:nvSpPr>
          <p:cNvPr id="5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Diagramm 6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495436" y="2812120"/>
          <a:ext cx="5795975" cy="3223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7" hidden="0"/>
          <p:cNvSpPr>
            <a:spLocks noAdjustHandles="0" noChangeArrowheads="0"/>
          </p:cNvSpPr>
          <p:nvPr isPhoto="0" userDrawn="0"/>
        </p:nvSpPr>
        <p:spPr bwMode="auto">
          <a:xfrm>
            <a:off x="5884661" y="3258689"/>
            <a:ext cx="2959646" cy="181588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/>
              <a:buChar char="§"/>
              <a:defRPr/>
            </a:pPr>
            <a:r>
              <a:rPr sz="1600"/>
              <a:t>2.0-</a:t>
            </a:r>
            <a:r>
              <a:rPr lang="de-AT" sz="1600"/>
              <a:t>f</a:t>
            </a:r>
            <a:r>
              <a:rPr sz="1600"/>
              <a:t>o</a:t>
            </a:r>
            <a:r>
              <a:rPr lang="de-AT" sz="1600"/>
              <a:t>l</a:t>
            </a:r>
            <a:r>
              <a:rPr sz="1600"/>
              <a:t>d </a:t>
            </a:r>
            <a:r>
              <a:rPr lang="de-AT" sz="1600"/>
              <a:t>i</a:t>
            </a:r>
            <a:r>
              <a:rPr sz="1600"/>
              <a:t>n</a:t>
            </a:r>
            <a:r>
              <a:rPr lang="de-AT" sz="1600"/>
              <a:t>c</a:t>
            </a:r>
            <a:r>
              <a:rPr sz="1600"/>
              <a:t>r</a:t>
            </a:r>
            <a:r>
              <a:rPr lang="de-AT" sz="1600"/>
              <a:t>e</a:t>
            </a:r>
            <a:r>
              <a:rPr sz="1600"/>
              <a:t>a</a:t>
            </a:r>
            <a:r>
              <a:rPr lang="de-AT" sz="1600"/>
              <a:t>s</a:t>
            </a:r>
            <a:r>
              <a:rPr sz="1600"/>
              <a:t>e </a:t>
            </a:r>
            <a:r>
              <a:rPr lang="de-AT" sz="1600"/>
              <a:t>i</a:t>
            </a:r>
            <a:r>
              <a:rPr sz="1600"/>
              <a:t>n </a:t>
            </a:r>
            <a:r>
              <a:rPr lang="de-AT" sz="1600"/>
              <a:t>a</a:t>
            </a:r>
            <a:r>
              <a:rPr sz="1600"/>
              <a:t>c</a:t>
            </a:r>
            <a:r>
              <a:rPr lang="de-AT" sz="1600"/>
              <a:t>t</a:t>
            </a:r>
            <a:r>
              <a:rPr sz="1600"/>
              <a:t>i</a:t>
            </a:r>
            <a:r>
              <a:rPr lang="de-AT" sz="1600"/>
              <a:t>v</a:t>
            </a:r>
            <a:r>
              <a:rPr sz="1600"/>
              <a:t>i</a:t>
            </a:r>
            <a:r>
              <a:rPr lang="de-AT" sz="1600"/>
              <a:t>t</a:t>
            </a:r>
            <a:r>
              <a:rPr sz="1600"/>
              <a:t>y </a:t>
            </a:r>
            <a:r>
              <a:rPr lang="de-AT" sz="1600"/>
              <a:t>w</a:t>
            </a:r>
            <a:r>
              <a:rPr sz="1600"/>
              <a:t>i</a:t>
            </a:r>
            <a:r>
              <a:rPr lang="de-AT" sz="1600"/>
              <a:t>t</a:t>
            </a:r>
            <a:r>
              <a:rPr sz="1600"/>
              <a:t>h </a:t>
            </a:r>
            <a:r>
              <a:rPr lang="de-AT" sz="1600"/>
              <a:t>a</a:t>
            </a:r>
            <a:r>
              <a:rPr sz="1600"/>
              <a:t>d</a:t>
            </a:r>
            <a:r>
              <a:rPr lang="de-AT" sz="1600"/>
              <a:t>d</a:t>
            </a:r>
            <a:r>
              <a:rPr sz="1600"/>
              <a:t>i</a:t>
            </a:r>
            <a:r>
              <a:rPr lang="de-AT" sz="1600"/>
              <a:t>t</a:t>
            </a:r>
            <a:r>
              <a:rPr sz="1600"/>
              <a:t>i</a:t>
            </a:r>
            <a:r>
              <a:rPr lang="de-AT" sz="1600"/>
              <a:t>o</a:t>
            </a:r>
            <a:r>
              <a:rPr sz="1600"/>
              <a:t>n </a:t>
            </a:r>
            <a:r>
              <a:rPr lang="de-AT" sz="1600"/>
              <a:t>o</a:t>
            </a:r>
            <a:r>
              <a:rPr sz="1600"/>
              <a:t>f </a:t>
            </a:r>
            <a:r>
              <a:rPr lang="de-AT" sz="1600"/>
              <a:t>A</a:t>
            </a:r>
            <a:r>
              <a:rPr sz="1600"/>
              <a:t>L.</a:t>
            </a:r>
            <a:endParaRPr/>
          </a:p>
          <a:p>
            <a:pPr marL="457200" indent="-457200">
              <a:buClr>
                <a:schemeClr val="accent1"/>
              </a:buClr>
              <a:buFont typeface="Wingdings"/>
              <a:buChar char="§"/>
              <a:defRPr/>
            </a:pPr>
            <a:endParaRPr sz="1600"/>
          </a:p>
          <a:p>
            <a:pPr marL="457200" indent="-457200">
              <a:buClr>
                <a:schemeClr val="accent1"/>
              </a:buClr>
              <a:buFont typeface="Wingdings"/>
              <a:buChar char="§"/>
              <a:defRPr/>
            </a:pPr>
            <a:r>
              <a:rPr sz="1600"/>
              <a:t>Slight </a:t>
            </a:r>
            <a:r>
              <a:rPr lang="de-AT" sz="1600"/>
              <a:t>i</a:t>
            </a:r>
            <a:r>
              <a:rPr sz="1600"/>
              <a:t>n</a:t>
            </a:r>
            <a:r>
              <a:rPr lang="de-AT" sz="1600"/>
              <a:t>c</a:t>
            </a:r>
            <a:r>
              <a:rPr sz="1600"/>
              <a:t>r</a:t>
            </a:r>
            <a:r>
              <a:rPr lang="de-AT" sz="1600"/>
              <a:t>e</a:t>
            </a:r>
            <a:r>
              <a:rPr sz="1600"/>
              <a:t>ase</a:t>
            </a:r>
            <a:r>
              <a:rPr sz="1600"/>
              <a:t> in soluble expression.</a:t>
            </a:r>
            <a:endParaRPr/>
          </a:p>
          <a:p>
            <a:pPr marL="457200" indent="-457200">
              <a:buClr>
                <a:schemeClr val="accent1"/>
              </a:buClr>
              <a:buFont typeface="Wingdings"/>
              <a:buChar char="§"/>
              <a:defRPr/>
            </a:pPr>
            <a:endParaRPr sz="1600"/>
          </a:p>
          <a:p>
            <a:pPr marL="457200" indent="-457200">
              <a:buClr>
                <a:schemeClr val="accent1"/>
              </a:buClr>
              <a:buFont typeface="Wingdings"/>
              <a:buChar char="§"/>
              <a:defRPr/>
            </a:pPr>
            <a:endParaRPr lang="en-GB" sz="1600"/>
          </a:p>
        </p:txBody>
      </p:sp>
      <p:sp>
        <p:nvSpPr>
          <p:cNvPr id="8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9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sp>
        <p:nvSpPr>
          <p:cNvPr id="10" name="TextBox 10" hidden="0"/>
          <p:cNvSpPr>
            <a:spLocks noAdjustHandles="0" noChangeArrowheads="0"/>
          </p:cNvSpPr>
          <p:nvPr isPhoto="0" userDrawn="0"/>
        </p:nvSpPr>
        <p:spPr bwMode="auto">
          <a:xfrm>
            <a:off x="6291411" y="4922101"/>
            <a:ext cx="2959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5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</a:t>
            </a:r>
            <a:r>
              <a:rPr sz="900"/>
              <a:t>BL21star (DE3) pET28a:OxdBr1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300 mM H</a:t>
            </a:r>
            <a:r>
              <a:rPr lang="de-AT" sz="900"/>
              <a:t>E</a:t>
            </a:r>
            <a:r>
              <a:rPr sz="900"/>
              <a:t>P</a:t>
            </a:r>
            <a:r>
              <a:rPr lang="de-AT" sz="900"/>
              <a:t>E</a:t>
            </a:r>
            <a:r>
              <a:rPr sz="900"/>
              <a:t>S, </a:t>
            </a:r>
            <a:r>
              <a:rPr lang="de-AT" sz="900"/>
              <a:t>p</a:t>
            </a:r>
            <a:r>
              <a:rPr sz="900"/>
              <a:t>H 7.5, 900 </a:t>
            </a:r>
            <a:r>
              <a:rPr lang="de-AT" sz="900"/>
              <a:t>r</a:t>
            </a:r>
            <a:r>
              <a:rPr sz="900"/>
              <a:t>p</a:t>
            </a:r>
            <a:r>
              <a:rPr lang="de-AT" sz="900"/>
              <a:t>m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28°C, 24 </a:t>
            </a:r>
            <a:r>
              <a:rPr lang="de-AT" sz="900"/>
              <a:t>h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20 </a:t>
            </a:r>
            <a:r>
              <a:rPr lang="de-AT" sz="900"/>
              <a:t>m</a:t>
            </a:r>
            <a:r>
              <a:rPr sz="900"/>
              <a:t>M </a:t>
            </a:r>
            <a:r>
              <a:rPr lang="de-AT" sz="900"/>
              <a:t>v</a:t>
            </a:r>
            <a:r>
              <a:rPr sz="900"/>
              <a:t>a</a:t>
            </a:r>
            <a:r>
              <a:rPr lang="de-AT" sz="900"/>
              <a:t>n</a:t>
            </a:r>
            <a:r>
              <a:rPr sz="900"/>
              <a:t>i</a:t>
            </a:r>
            <a:r>
              <a:rPr lang="de-AT" sz="900"/>
              <a:t>l</a:t>
            </a:r>
            <a:r>
              <a:rPr sz="900"/>
              <a:t>l</a:t>
            </a:r>
            <a:r>
              <a:rPr lang="de-AT" sz="900"/>
              <a:t>i</a:t>
            </a:r>
            <a:r>
              <a:rPr sz="900"/>
              <a:t>c </a:t>
            </a:r>
            <a:r>
              <a:rPr lang="de-AT" sz="900"/>
              <a:t>a</a:t>
            </a:r>
            <a:r>
              <a:rPr sz="900"/>
              <a:t>c</a:t>
            </a:r>
            <a:r>
              <a:rPr lang="de-AT" sz="900"/>
              <a:t>i</a:t>
            </a:r>
            <a:r>
              <a:rPr sz="900"/>
              <a:t>d</a:t>
            </a:r>
            <a:endParaRPr lang="de-AT" sz="900"/>
          </a:p>
        </p:txBody>
      </p:sp>
      <p:sp>
        <p:nvSpPr>
          <p:cNvPr id="11" name="TextBox 4" hidden="0"/>
          <p:cNvSpPr>
            <a:spLocks noAdjustHandles="0" noChangeArrowheads="0"/>
          </p:cNvSpPr>
          <p:nvPr isPhoto="0" userDrawn="0"/>
        </p:nvSpPr>
        <p:spPr bwMode="auto">
          <a:xfrm>
            <a:off x="880603" y="1669120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600"/>
              <a:t>2</a:t>
            </a:r>
            <a:r>
              <a:rPr lang="de-AT" sz="1600"/>
              <a:t>x</a:t>
            </a:r>
            <a:r>
              <a:rPr sz="1600"/>
              <a:t>YT media, 1 </a:t>
            </a:r>
            <a:r>
              <a:rPr lang="de-AT" sz="1600"/>
              <a:t>m</a:t>
            </a:r>
            <a:r>
              <a:rPr sz="1600"/>
              <a:t>M </a:t>
            </a:r>
            <a:r>
              <a:rPr lang="de-AT" sz="1600"/>
              <a:t>I</a:t>
            </a:r>
            <a:r>
              <a:rPr sz="1600"/>
              <a:t>P</a:t>
            </a:r>
            <a:r>
              <a:rPr lang="de-AT" sz="1600"/>
              <a:t>T</a:t>
            </a:r>
            <a:r>
              <a:rPr sz="1600"/>
              <a:t>G, 37/20°</a:t>
            </a:r>
            <a:r>
              <a:rPr lang="de-AT" sz="1600"/>
              <a:t>C</a:t>
            </a:r>
            <a:r>
              <a:rPr sz="1600"/>
              <a:t>, 50 </a:t>
            </a:r>
            <a:r>
              <a:rPr lang="de-AT" sz="1600"/>
              <a:t>m</a:t>
            </a:r>
            <a:r>
              <a:rPr sz="1600"/>
              <a:t>L </a:t>
            </a:r>
            <a:r>
              <a:rPr lang="de-AT" sz="1600"/>
              <a:t>c</a:t>
            </a:r>
            <a:r>
              <a:rPr sz="1600"/>
              <a:t>u</a:t>
            </a:r>
            <a:r>
              <a:rPr lang="de-AT" sz="1600"/>
              <a:t>l</a:t>
            </a:r>
            <a:r>
              <a:rPr sz="1600"/>
              <a:t>t</a:t>
            </a:r>
            <a:r>
              <a:rPr lang="de-AT" sz="1600"/>
              <a:t>i</a:t>
            </a:r>
            <a:r>
              <a:rPr sz="1600"/>
              <a:t>v</a:t>
            </a:r>
            <a:r>
              <a:rPr lang="de-AT" sz="1600"/>
              <a:t>a</a:t>
            </a:r>
            <a:r>
              <a:rPr sz="1600"/>
              <a:t>t</a:t>
            </a:r>
            <a:r>
              <a:rPr lang="de-AT" sz="1600"/>
              <a:t>i</a:t>
            </a:r>
            <a:r>
              <a:rPr sz="1600"/>
              <a:t>o</a:t>
            </a:r>
            <a:r>
              <a:rPr lang="de-AT" sz="1600"/>
              <a:t>n</a:t>
            </a:r>
            <a:endParaRPr sz="1600"/>
          </a:p>
          <a:p>
            <a:pPr>
              <a:defRPr/>
            </a:pPr>
            <a:endParaRPr sz="1600"/>
          </a:p>
          <a:p>
            <a:pPr>
              <a:defRPr/>
            </a:pPr>
            <a:r>
              <a:rPr sz="1600"/>
              <a:t>- additional either trace salts, 0.5 mM </a:t>
            </a:r>
            <a:r>
              <a:rPr sz="1600"/>
              <a:t>aminolevulinic</a:t>
            </a:r>
            <a:r>
              <a:rPr sz="1600"/>
              <a:t> ac</a:t>
            </a:r>
            <a:r>
              <a:rPr lang="de-AT" sz="1600"/>
              <a:t>i</a:t>
            </a:r>
            <a:r>
              <a:rPr sz="1600"/>
              <a:t>d (</a:t>
            </a:r>
            <a:r>
              <a:rPr lang="de-AT" sz="1600"/>
              <a:t>A</a:t>
            </a:r>
            <a:r>
              <a:rPr sz="1600"/>
              <a:t>L</a:t>
            </a:r>
            <a:r>
              <a:rPr lang="de-AT" sz="1600"/>
              <a:t>A</a:t>
            </a:r>
            <a:r>
              <a:rPr sz="1600"/>
              <a:t>) </a:t>
            </a:r>
            <a:r>
              <a:rPr lang="de-AT" sz="1600"/>
              <a:t>o</a:t>
            </a:r>
            <a:r>
              <a:rPr sz="1600"/>
              <a:t>r </a:t>
            </a:r>
            <a:r>
              <a:rPr lang="de-AT" sz="1600"/>
              <a:t>b</a:t>
            </a:r>
            <a:r>
              <a:rPr sz="1600"/>
              <a:t>o</a:t>
            </a:r>
            <a:r>
              <a:rPr lang="de-AT" sz="1600"/>
              <a:t>t</a:t>
            </a:r>
            <a:r>
              <a:rPr sz="1600"/>
              <a:t>h</a:t>
            </a:r>
            <a:endParaRPr lang="de-AT" sz="1600"/>
          </a:p>
        </p:txBody>
      </p:sp>
      <p:pic>
        <p:nvPicPr>
          <p:cNvPr id="12" name="Picture 14" hidden="0"/>
          <p:cNvPicPr>
            <a:picLocks noChangeAspect="1"/>
          </p:cNvPicPr>
          <p:nvPr isPhoto="0" userDrawn="0"/>
        </p:nvPicPr>
        <p:blipFill>
          <a:blip r:embed="rId3"/>
          <a:srcRect l="37059" t="86375" r="31617" b="12299"/>
          <a:stretch/>
        </p:blipFill>
        <p:spPr bwMode="auto">
          <a:xfrm>
            <a:off x="1268664" y="3212977"/>
            <a:ext cx="4167432" cy="23246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" name="Group 15" hidden="0"/>
          <p:cNvGrpSpPr/>
          <p:nvPr isPhoto="0" userDrawn="0"/>
        </p:nvGrpSpPr>
        <p:grpSpPr bwMode="auto">
          <a:xfrm>
            <a:off x="5594981" y="217888"/>
            <a:ext cx="2348084" cy="900246"/>
            <a:chOff x="5113973" y="5601431"/>
            <a:chExt cx="3728060" cy="1237738"/>
          </a:xfrm>
        </p:grpSpPr>
        <p:grpSp>
          <p:nvGrpSpPr>
            <p:cNvPr id="14" name="Gruppieren 3" hidden="0"/>
            <p:cNvGrpSpPr/>
            <p:nvPr isPhoto="0" userDrawn="0"/>
          </p:nvGrpSpPr>
          <p:grpSpPr bwMode="auto">
            <a:xfrm>
              <a:off x="5113973" y="5601431"/>
              <a:ext cx="3728060" cy="1237738"/>
              <a:chOff x="4463192" y="2516601"/>
              <a:chExt cx="3728060" cy="1237738"/>
            </a:xfrm>
          </p:grpSpPr>
          <p:pic>
            <p:nvPicPr>
              <p:cNvPr id="15" name="Grafik 15" hidden="0"/>
              <p:cNvPicPr>
                <a:picLocks noChangeAspect="1"/>
              </p:cNvPicPr>
              <p:nvPr isPhoto="0" userDrawn="0"/>
            </p:nvPicPr>
            <p:blipFill>
              <a:blip r:embed="rId4"/>
              <a:srcRect l="33547" t="27225" r="1037" b="48601"/>
              <a:stretch/>
            </p:blipFill>
            <p:spPr bwMode="auto">
              <a:xfrm>
                <a:off x="5272817" y="2516601"/>
                <a:ext cx="2382074" cy="1237738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4463192" y="3068332"/>
              <a:ext cx="809625" cy="422275"/>
            </p:xfrm>
            <a:graphic>
              <a:graphicData uri="http://schemas.openxmlformats.org/presentationml/2006/ole">
                <p:oleObj name="oleObj" r:id="rId6" imgW="734060" imgH="394335" progId="ChemDraw.Document.6.0">
                  <p:embed/>
                  <p:pic>
                    <p:nvPicPr>
                      <p:cNvPr id="16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4463192" y="3068332"/>
                        <a:ext cx="809625" cy="42227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6092577" y="2672544"/>
              <a:ext cx="2098675" cy="695325"/>
            </p:xfrm>
            <a:graphic>
              <a:graphicData uri="http://schemas.openxmlformats.org/presentationml/2006/ole">
                <p:oleObj name="oleObj" r:id="rId8" imgW="2097405" imgH="694055" progId="ChemDraw.Document.6.0">
                  <p:embed/>
                  <p:pic>
                    <p:nvPicPr>
                      <p:cNvPr id="17" name="" hidden="0"/>
                      <p:cNvPicPr/>
                      <p:nvPr isPhoto="0" userDrawn="0"/>
                    </p:nvPicPr>
                    <p:blipFill>
                      <a:blip r:embed="rId7"/>
                      <a:stretch/>
                    </p:blipFill>
                    <p:spPr bwMode="auto">
                      <a:xfrm>
                        <a:off x="6092577" y="2672544"/>
                        <a:ext cx="2098675" cy="69532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8" name="Pfeil nach rechts 50" hidden="0"/>
              <p:cNvSpPr/>
              <p:nvPr isPhoto="0" userDrawn="0"/>
            </p:nvSpPr>
            <p:spPr bwMode="auto">
              <a:xfrm>
                <a:off x="5669064" y="3135470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9" name="TextBox 17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372200" y="6483256"/>
              <a:ext cx="1671433" cy="28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 i="1"/>
                <a:t>E. coli </a:t>
              </a:r>
              <a:r>
                <a:rPr sz="1000"/>
                <a:t>BL21</a:t>
              </a:r>
              <a:endParaRPr lang="de-AT" sz="1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6" y="601663"/>
            <a:ext cx="8197228" cy="1143000"/>
          </a:xfrm>
        </p:spPr>
        <p:txBody>
          <a:bodyPr/>
          <a:lstStyle/>
          <a:p>
            <a:pPr>
              <a:defRPr/>
            </a:pPr>
            <a:r>
              <a:rPr sz="2800"/>
              <a:t>3. </a:t>
            </a:r>
            <a:r>
              <a:rPr lang="de-AT" sz="2800"/>
              <a:t>O</a:t>
            </a:r>
            <a:r>
              <a:rPr sz="2800"/>
              <a:t>x</a:t>
            </a:r>
            <a:r>
              <a:rPr lang="de-AT" sz="2800"/>
              <a:t>d</a:t>
            </a:r>
            <a:r>
              <a:rPr sz="2800"/>
              <a:t>N</a:t>
            </a:r>
            <a:r>
              <a:rPr lang="de-AT" sz="2800"/>
              <a:t>h</a:t>
            </a:r>
            <a:r>
              <a:rPr sz="2800"/>
              <a:t> </a:t>
            </a:r>
            <a:r>
              <a:rPr lang="de-AT" sz="2800"/>
              <a:t>v</a:t>
            </a:r>
            <a:r>
              <a:rPr sz="2800"/>
              <a:t>a</a:t>
            </a:r>
            <a:r>
              <a:rPr lang="de-AT" sz="2800"/>
              <a:t>r</a:t>
            </a:r>
            <a:r>
              <a:rPr sz="2800"/>
              <a:t>i</a:t>
            </a:r>
            <a:r>
              <a:rPr lang="de-AT" sz="2800"/>
              <a:t>a</a:t>
            </a:r>
            <a:r>
              <a:rPr sz="2800"/>
              <a:t>n</a:t>
            </a:r>
            <a:r>
              <a:rPr lang="de-AT" sz="2800"/>
              <a:t>t</a:t>
            </a:r>
            <a:r>
              <a:rPr sz="2800"/>
              <a:t>s</a:t>
            </a:r>
            <a:endParaRPr lang="en-GB"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20724" y="1744663"/>
            <a:ext cx="8197228" cy="4581526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en-US" sz="2000"/>
              <a:t>Multiple sequence alignment to identify potentially conserved amino acid patterns of O</a:t>
            </a:r>
            <a:r>
              <a:rPr sz="2000"/>
              <a:t>x</a:t>
            </a:r>
            <a:r>
              <a:rPr lang="de-AT" sz="2000"/>
              <a:t>d</a:t>
            </a:r>
            <a:r>
              <a:rPr lang="en-US" sz="2000"/>
              <a:t>s with </a:t>
            </a:r>
            <a:r>
              <a:rPr lang="en-US" sz="2000"/>
              <a:t>Clustal</a:t>
            </a:r>
            <a:r>
              <a:rPr lang="en-US" sz="2000"/>
              <a:t> Omega</a:t>
            </a:r>
            <a:endParaRPr/>
          </a:p>
          <a:p>
            <a:pPr marL="728663" lvl="1" indent="-457200">
              <a:spcAft>
                <a:spcPts val="600"/>
              </a:spcAft>
              <a:buFont typeface="Arial"/>
              <a:buChar char="•"/>
              <a:defRPr/>
            </a:pPr>
            <a:endParaRPr lang="en-US" sz="2000"/>
          </a:p>
          <a:p>
            <a:pPr lvl="1" indent="0">
              <a:spcAft>
                <a:spcPts val="600"/>
              </a:spcAft>
              <a:buNone/>
              <a:defRPr/>
            </a:pPr>
            <a:endParaRPr lang="en-US" sz="2000"/>
          </a:p>
          <a:p>
            <a:pPr lvl="1" indent="0">
              <a:spcAft>
                <a:spcPts val="600"/>
              </a:spcAft>
              <a:buNone/>
              <a:defRPr/>
            </a:pPr>
            <a:endParaRPr lang="en-US" sz="2000"/>
          </a:p>
          <a:p>
            <a:pPr marL="457200" indent="-457200">
              <a:spcAft>
                <a:spcPts val="600"/>
              </a:spcAft>
              <a:buFont typeface="Arial"/>
              <a:buChar char="•"/>
              <a:defRPr/>
            </a:pPr>
            <a:endParaRPr sz="2000"/>
          </a:p>
          <a:p>
            <a:pPr marL="457200" indent="-457200">
              <a:spcAft>
                <a:spcPts val="600"/>
              </a:spcAft>
              <a:buFont typeface="Arial"/>
              <a:buChar char="•"/>
              <a:defRPr/>
            </a:pPr>
            <a:endParaRPr sz="2000"/>
          </a:p>
          <a:p>
            <a:pPr marL="457200" indent="-457200">
              <a:spcAft>
                <a:spcPts val="600"/>
              </a:spcAft>
              <a:buFont typeface="Arial"/>
              <a:buChar char="•"/>
              <a:defRPr/>
            </a:pPr>
            <a:r>
              <a:rPr sz="2000"/>
              <a:t>3D structural alignment </a:t>
            </a:r>
            <a:r>
              <a:rPr lang="de-AT" sz="2000"/>
              <a:t>w</a:t>
            </a:r>
            <a:r>
              <a:rPr sz="2000"/>
              <a:t>i</a:t>
            </a:r>
            <a:r>
              <a:rPr lang="de-AT" sz="2000"/>
              <a:t>t</a:t>
            </a:r>
            <a:r>
              <a:rPr sz="2000"/>
              <a:t>h </a:t>
            </a:r>
            <a:r>
              <a:rPr lang="de-AT" sz="2000"/>
              <a:t>P</a:t>
            </a:r>
            <a:r>
              <a:rPr sz="2000"/>
              <a:t>h</a:t>
            </a:r>
            <a:r>
              <a:rPr lang="de-AT" sz="2000"/>
              <a:t>y</a:t>
            </a:r>
            <a:r>
              <a:rPr sz="2000"/>
              <a:t>r</a:t>
            </a:r>
            <a:r>
              <a:rPr lang="de-AT" sz="2000"/>
              <a:t>e</a:t>
            </a:r>
            <a:r>
              <a:rPr sz="2000" baseline="30000"/>
              <a:t>2</a:t>
            </a:r>
            <a:r>
              <a:rPr sz="2000"/>
              <a:t> </a:t>
            </a:r>
            <a:r>
              <a:rPr lang="de-AT" sz="2000"/>
              <a:t>m</a:t>
            </a:r>
            <a:r>
              <a:rPr sz="2000"/>
              <a:t>o</a:t>
            </a:r>
            <a:r>
              <a:rPr lang="de-AT" sz="2000"/>
              <a:t>d</a:t>
            </a:r>
            <a:r>
              <a:rPr sz="2000"/>
              <a:t>e</a:t>
            </a:r>
            <a:r>
              <a:rPr lang="de-AT" sz="2000"/>
              <a:t>l</a:t>
            </a:r>
            <a:r>
              <a:rPr sz="2000"/>
              <a:t> </a:t>
            </a:r>
            <a:r>
              <a:rPr lang="de-AT" sz="2000"/>
              <a:t>a</a:t>
            </a:r>
            <a:r>
              <a:rPr sz="2000"/>
              <a:t>n</a:t>
            </a:r>
            <a:r>
              <a:rPr lang="de-AT" sz="2000"/>
              <a:t>d</a:t>
            </a:r>
            <a:r>
              <a:rPr sz="2000"/>
              <a:t> </a:t>
            </a:r>
            <a:r>
              <a:rPr lang="de-AT" sz="2000"/>
              <a:t>s</a:t>
            </a:r>
            <a:r>
              <a:rPr sz="2000"/>
              <a:t>t</a:t>
            </a:r>
            <a:r>
              <a:rPr lang="de-AT" sz="2000"/>
              <a:t>r</a:t>
            </a:r>
            <a:r>
              <a:rPr sz="2000"/>
              <a:t>u</a:t>
            </a:r>
            <a:r>
              <a:rPr lang="de-AT" sz="2000"/>
              <a:t>c</a:t>
            </a:r>
            <a:r>
              <a:rPr sz="2000"/>
              <a:t>t</a:t>
            </a:r>
            <a:r>
              <a:rPr lang="de-AT" sz="2000"/>
              <a:t>u</a:t>
            </a:r>
            <a:r>
              <a:rPr sz="2000"/>
              <a:t>r</a:t>
            </a:r>
            <a:r>
              <a:rPr lang="de-AT" sz="2000"/>
              <a:t>e</a:t>
            </a:r>
            <a:r>
              <a:rPr sz="2000"/>
              <a:t> </a:t>
            </a:r>
            <a:r>
              <a:rPr lang="de-AT" sz="2000"/>
              <a:t>o</a:t>
            </a:r>
            <a:r>
              <a:rPr sz="2000"/>
              <a:t>f </a:t>
            </a:r>
            <a:r>
              <a:rPr lang="de-AT" sz="2000"/>
              <a:t>O</a:t>
            </a:r>
            <a:r>
              <a:rPr sz="2000"/>
              <a:t>x</a:t>
            </a:r>
            <a:r>
              <a:rPr lang="de-AT" sz="2000"/>
              <a:t>d</a:t>
            </a:r>
            <a:r>
              <a:rPr sz="2000"/>
              <a:t>A</a:t>
            </a:r>
            <a:endParaRPr lang="en-US" sz="2000"/>
          </a:p>
          <a:p>
            <a:pPr lvl="1" indent="0">
              <a:spcAft>
                <a:spcPts val="600"/>
              </a:spcAft>
              <a:buNone/>
              <a:defRPr/>
            </a:pPr>
            <a:endParaRPr lang="en-US" sz="2000"/>
          </a:p>
          <a:p>
            <a:pPr marL="457200" indent="-457200">
              <a:spcAft>
                <a:spcPts val="600"/>
              </a:spcAft>
              <a:buFont typeface="Arial"/>
              <a:buChar char="•"/>
              <a:defRPr/>
            </a:pPr>
            <a:r>
              <a:rPr lang="de-AT" sz="2000"/>
              <a:t>Va</a:t>
            </a:r>
            <a:r>
              <a:rPr sz="2000"/>
              <a:t>r</a:t>
            </a:r>
            <a:r>
              <a:rPr lang="de-AT" sz="2000"/>
              <a:t>i</a:t>
            </a:r>
            <a:r>
              <a:rPr sz="2000"/>
              <a:t>a</a:t>
            </a:r>
            <a:r>
              <a:rPr lang="de-AT" sz="2000"/>
              <a:t>n</a:t>
            </a:r>
            <a:r>
              <a:rPr sz="2000"/>
              <a:t>t</a:t>
            </a:r>
            <a:r>
              <a:rPr lang="de-AT" sz="2000"/>
              <a:t>s</a:t>
            </a:r>
            <a:r>
              <a:rPr sz="2000"/>
              <a:t> </a:t>
            </a:r>
            <a:r>
              <a:rPr lang="de-AT" sz="2000"/>
              <a:t>o</a:t>
            </a:r>
            <a:r>
              <a:rPr sz="2000"/>
              <a:t>f </a:t>
            </a:r>
            <a:r>
              <a:rPr lang="de-AT" sz="2000"/>
              <a:t>a</a:t>
            </a:r>
            <a:r>
              <a:rPr sz="2000"/>
              <a:t>c</a:t>
            </a:r>
            <a:r>
              <a:rPr lang="de-AT" sz="2000"/>
              <a:t>t</a:t>
            </a:r>
            <a:r>
              <a:rPr sz="2000"/>
              <a:t>i</a:t>
            </a:r>
            <a:r>
              <a:rPr lang="de-AT" sz="2000"/>
              <a:t>v</a:t>
            </a:r>
            <a:r>
              <a:rPr sz="2000"/>
              <a:t>e </a:t>
            </a:r>
            <a:r>
              <a:rPr lang="de-AT" sz="2000"/>
              <a:t>s</a:t>
            </a:r>
            <a:r>
              <a:rPr sz="2000"/>
              <a:t>i</a:t>
            </a:r>
            <a:r>
              <a:rPr lang="de-AT" sz="2000"/>
              <a:t>t</a:t>
            </a:r>
            <a:r>
              <a:rPr sz="2000"/>
              <a:t>e, </a:t>
            </a:r>
            <a:r>
              <a:rPr lang="de-AT" sz="2000"/>
              <a:t>s</a:t>
            </a:r>
            <a:r>
              <a:rPr sz="2000"/>
              <a:t>u</a:t>
            </a:r>
            <a:r>
              <a:rPr lang="de-AT" sz="2000"/>
              <a:t>b</a:t>
            </a:r>
            <a:r>
              <a:rPr sz="2000"/>
              <a:t>s</a:t>
            </a:r>
            <a:r>
              <a:rPr lang="de-AT" sz="2000"/>
              <a:t>t</a:t>
            </a:r>
            <a:r>
              <a:rPr sz="2000"/>
              <a:t>r</a:t>
            </a:r>
            <a:r>
              <a:rPr lang="de-AT" sz="2000"/>
              <a:t>a</a:t>
            </a:r>
            <a:r>
              <a:rPr sz="2000"/>
              <a:t>t</a:t>
            </a:r>
            <a:r>
              <a:rPr lang="de-AT" sz="2000"/>
              <a:t>e</a:t>
            </a:r>
            <a:r>
              <a:rPr sz="2000"/>
              <a:t> </a:t>
            </a:r>
            <a:r>
              <a:rPr lang="de-AT" sz="2000"/>
              <a:t>c</a:t>
            </a:r>
            <a:r>
              <a:rPr sz="2000"/>
              <a:t>h</a:t>
            </a:r>
            <a:r>
              <a:rPr lang="de-AT" sz="2000"/>
              <a:t>a</a:t>
            </a:r>
            <a:r>
              <a:rPr sz="2000"/>
              <a:t>n</a:t>
            </a:r>
            <a:r>
              <a:rPr lang="de-AT" sz="2000"/>
              <a:t>n</a:t>
            </a:r>
            <a:r>
              <a:rPr sz="2000"/>
              <a:t>e</a:t>
            </a:r>
            <a:r>
              <a:rPr lang="de-AT" sz="2000"/>
              <a:t>l</a:t>
            </a:r>
            <a:r>
              <a:rPr sz="2000"/>
              <a:t> </a:t>
            </a:r>
            <a:endParaRPr/>
          </a:p>
          <a:p>
            <a:pPr>
              <a:spcAft>
                <a:spcPts val="600"/>
              </a:spcAft>
              <a:defRPr/>
            </a:pPr>
            <a:r>
              <a:rPr lang="de-AT" sz="2000"/>
              <a:t>a</a:t>
            </a:r>
            <a:r>
              <a:rPr sz="2000"/>
              <a:t>n</a:t>
            </a:r>
            <a:r>
              <a:rPr lang="de-AT" sz="2000"/>
              <a:t>d</a:t>
            </a:r>
            <a:r>
              <a:rPr sz="2000"/>
              <a:t> </a:t>
            </a:r>
            <a:r>
              <a:rPr lang="de-AT" sz="2000"/>
              <a:t>k</a:t>
            </a:r>
            <a:r>
              <a:rPr sz="2000"/>
              <a:t>e</a:t>
            </a:r>
            <a:r>
              <a:rPr lang="de-AT" sz="2000"/>
              <a:t>y</a:t>
            </a:r>
            <a:r>
              <a:rPr sz="2000"/>
              <a:t> </a:t>
            </a:r>
            <a:r>
              <a:rPr lang="de-AT" sz="2000"/>
              <a:t>r</a:t>
            </a:r>
            <a:r>
              <a:rPr sz="2000"/>
              <a:t>e</a:t>
            </a:r>
            <a:r>
              <a:rPr lang="de-AT" sz="2000"/>
              <a:t>s</a:t>
            </a:r>
            <a:r>
              <a:rPr sz="2000"/>
              <a:t>i</a:t>
            </a:r>
            <a:r>
              <a:rPr lang="de-AT" sz="2000"/>
              <a:t>d</a:t>
            </a:r>
            <a:r>
              <a:rPr sz="2000"/>
              <a:t>u</a:t>
            </a:r>
            <a:r>
              <a:rPr lang="de-AT" sz="2000"/>
              <a:t>e</a:t>
            </a:r>
            <a:r>
              <a:rPr sz="2000"/>
              <a:t>s</a:t>
            </a:r>
            <a:endParaRPr lang="en-GB" sz="2000"/>
          </a:p>
        </p:txBody>
      </p:sp>
      <p:sp>
        <p:nvSpPr>
          <p:cNvPr id="6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7" name="Grafik 6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50264" y="2619410"/>
            <a:ext cx="9043471" cy="1276257"/>
          </a:xfrm>
          <a:prstGeom prst="rect">
            <a:avLst/>
          </a:prstGeom>
        </p:spPr>
      </p:pic>
      <p:pic>
        <p:nvPicPr>
          <p:cNvPr id="8" name="Grafik 9" hidden="0"/>
          <p:cNvPicPr>
            <a:picLocks noChangeAspect="1"/>
          </p:cNvPicPr>
          <p:nvPr isPhoto="0" userDrawn="0"/>
        </p:nvPicPr>
        <p:blipFill>
          <a:blip r:embed="rId3"/>
          <a:srcRect l="27029" t="0" r="25741" b="0"/>
          <a:stretch/>
        </p:blipFill>
        <p:spPr bwMode="auto">
          <a:xfrm>
            <a:off x="5833791" y="4293096"/>
            <a:ext cx="3722059" cy="2516868"/>
          </a:xfrm>
          <a:prstGeom prst="rect">
            <a:avLst/>
          </a:prstGeom>
        </p:spPr>
      </p:pic>
      <p:sp>
        <p:nvSpPr>
          <p:cNvPr id="9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10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11" name="Group 13" hidden="0"/>
          <p:cNvGrpSpPr/>
          <p:nvPr isPhoto="0" userDrawn="0"/>
        </p:nvGrpSpPr>
        <p:grpSpPr bwMode="auto">
          <a:xfrm>
            <a:off x="5594981" y="217888"/>
            <a:ext cx="2348084" cy="900246"/>
            <a:chOff x="5113973" y="5601431"/>
            <a:chExt cx="3728060" cy="1237738"/>
          </a:xfrm>
        </p:grpSpPr>
        <p:grpSp>
          <p:nvGrpSpPr>
            <p:cNvPr id="12" name="Gruppieren 3" hidden="0"/>
            <p:cNvGrpSpPr/>
            <p:nvPr isPhoto="0" userDrawn="0"/>
          </p:nvGrpSpPr>
          <p:grpSpPr bwMode="auto">
            <a:xfrm>
              <a:off x="5113973" y="5601431"/>
              <a:ext cx="3728060" cy="1237738"/>
              <a:chOff x="4463192" y="2516601"/>
              <a:chExt cx="3728060" cy="1237738"/>
            </a:xfrm>
          </p:grpSpPr>
          <p:pic>
            <p:nvPicPr>
              <p:cNvPr id="13" name="Grafik 15" hidden="0"/>
              <p:cNvPicPr>
                <a:picLocks noChangeAspect="1"/>
              </p:cNvPicPr>
              <p:nvPr isPhoto="0" userDrawn="0"/>
            </p:nvPicPr>
            <p:blipFill>
              <a:blip r:embed="rId4"/>
              <a:srcRect l="33547" t="27225" r="1037" b="48601"/>
              <a:stretch/>
            </p:blipFill>
            <p:spPr bwMode="auto">
              <a:xfrm>
                <a:off x="5272817" y="2516601"/>
                <a:ext cx="2382074" cy="1237738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4463192" y="3068332"/>
              <a:ext cx="809625" cy="422275"/>
            </p:xfrm>
            <a:graphic>
              <a:graphicData uri="http://schemas.openxmlformats.org/presentationml/2006/ole">
                <p:oleObj name="oleObj" r:id="rId6" imgW="734060" imgH="394335" progId="ChemDraw.Document.6.0">
                  <p:embed/>
                  <p:pic>
                    <p:nvPicPr>
                      <p:cNvPr id="14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4463192" y="3068332"/>
                        <a:ext cx="809625" cy="42227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6092577" y="2672544"/>
              <a:ext cx="2098675" cy="695325"/>
            </p:xfrm>
            <a:graphic>
              <a:graphicData uri="http://schemas.openxmlformats.org/presentationml/2006/ole">
                <p:oleObj name="oleObj" r:id="rId8" imgW="2097405" imgH="694055" progId="ChemDraw.Document.6.0">
                  <p:embed/>
                  <p:pic>
                    <p:nvPicPr>
                      <p:cNvPr id="15" name="" hidden="0"/>
                      <p:cNvPicPr/>
                      <p:nvPr isPhoto="0" userDrawn="0"/>
                    </p:nvPicPr>
                    <p:blipFill>
                      <a:blip r:embed="rId7"/>
                      <a:stretch/>
                    </p:blipFill>
                    <p:spPr bwMode="auto">
                      <a:xfrm>
                        <a:off x="6092577" y="2672544"/>
                        <a:ext cx="2098675" cy="69532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6" name="Pfeil nach rechts 50" hidden="0"/>
              <p:cNvSpPr/>
              <p:nvPr isPhoto="0" userDrawn="0"/>
            </p:nvSpPr>
            <p:spPr bwMode="auto">
              <a:xfrm>
                <a:off x="5669064" y="3135470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7" name="TextBox 15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372200" y="6483256"/>
              <a:ext cx="1671433" cy="28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 i="1"/>
                <a:t>E. coli </a:t>
              </a:r>
              <a:r>
                <a:rPr sz="1000"/>
                <a:t>BL21</a:t>
              </a:r>
              <a:endParaRPr lang="de-AT" sz="1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724" y="539272"/>
            <a:ext cx="7379668" cy="9941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sz="2800"/>
              <a:t>3.	</a:t>
            </a:r>
            <a:r>
              <a:rPr lang="de-AT" sz="2800"/>
              <a:t>C</a:t>
            </a:r>
            <a:r>
              <a:rPr sz="2800"/>
              <a:t>l</a:t>
            </a:r>
            <a:r>
              <a:rPr lang="de-AT" sz="2800"/>
              <a:t>o</a:t>
            </a:r>
            <a:r>
              <a:rPr sz="2800"/>
              <a:t>n</a:t>
            </a:r>
            <a:r>
              <a:rPr lang="de-AT" sz="2800"/>
              <a:t>i</a:t>
            </a:r>
            <a:r>
              <a:rPr sz="2800"/>
              <a:t>n</a:t>
            </a:r>
            <a:r>
              <a:rPr lang="de-AT" sz="2800"/>
              <a:t>g</a:t>
            </a:r>
            <a:r>
              <a:rPr sz="2800"/>
              <a:t> </a:t>
            </a:r>
            <a:r>
              <a:rPr lang="de-AT" sz="2800"/>
              <a:t>o</a:t>
            </a:r>
            <a:r>
              <a:rPr sz="2800"/>
              <a:t>f O</a:t>
            </a:r>
            <a:r>
              <a:rPr lang="de-AT" sz="2800"/>
              <a:t>x</a:t>
            </a:r>
            <a:r>
              <a:rPr sz="2800"/>
              <a:t>d</a:t>
            </a:r>
            <a:r>
              <a:rPr lang="de-AT" sz="2800"/>
              <a:t>N</a:t>
            </a:r>
            <a:r>
              <a:rPr sz="2800"/>
              <a:t>h </a:t>
            </a:r>
            <a:r>
              <a:rPr lang="de-AT" sz="2800"/>
              <a:t>v</a:t>
            </a:r>
            <a:r>
              <a:rPr sz="2800"/>
              <a:t>a</a:t>
            </a:r>
            <a:r>
              <a:rPr lang="de-AT" sz="2800"/>
              <a:t>r</a:t>
            </a:r>
            <a:r>
              <a:rPr sz="2800"/>
              <a:t>i</a:t>
            </a:r>
            <a:r>
              <a:rPr lang="de-AT" sz="2800"/>
              <a:t>a</a:t>
            </a:r>
            <a:r>
              <a:rPr sz="2800"/>
              <a:t>n</a:t>
            </a:r>
            <a:r>
              <a:rPr lang="de-AT" sz="2800"/>
              <a:t>t</a:t>
            </a:r>
            <a:r>
              <a:rPr sz="2800"/>
              <a:t>s</a:t>
            </a:r>
            <a:endParaRPr lang="de-AT" sz="2800"/>
          </a:p>
        </p:txBody>
      </p:sp>
      <p:sp>
        <p:nvSpPr>
          <p:cNvPr id="5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827584" y="1295143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/>
              <a:buChar char="•"/>
              <a:defRPr/>
            </a:pPr>
            <a:r>
              <a:rPr lang="de-AT" sz="1600"/>
              <a:t>D</a:t>
            </a:r>
            <a:r>
              <a:rPr sz="1600"/>
              <a:t>e</a:t>
            </a:r>
            <a:r>
              <a:rPr lang="de-AT" sz="1600"/>
              <a:t>s</a:t>
            </a:r>
            <a:r>
              <a:rPr sz="1600"/>
              <a:t>i</a:t>
            </a:r>
            <a:r>
              <a:rPr lang="de-AT" sz="1600"/>
              <a:t>g</a:t>
            </a:r>
            <a:r>
              <a:rPr sz="1600"/>
              <a:t>n </a:t>
            </a:r>
            <a:r>
              <a:rPr lang="de-AT" sz="1600"/>
              <a:t>a</a:t>
            </a:r>
            <a:r>
              <a:rPr sz="1600"/>
              <a:t>n</a:t>
            </a:r>
            <a:r>
              <a:rPr lang="de-AT" sz="1600"/>
              <a:t>d</a:t>
            </a:r>
            <a:r>
              <a:rPr sz="1600"/>
              <a:t> </a:t>
            </a:r>
            <a:r>
              <a:rPr lang="de-AT" sz="1600"/>
              <a:t>c</a:t>
            </a:r>
            <a:r>
              <a:rPr sz="1600"/>
              <a:t>l</a:t>
            </a:r>
            <a:r>
              <a:rPr lang="de-AT" sz="1600"/>
              <a:t>o</a:t>
            </a:r>
            <a:r>
              <a:rPr sz="1600"/>
              <a:t>n</a:t>
            </a:r>
            <a:r>
              <a:rPr lang="de-AT" sz="1600"/>
              <a:t>i</a:t>
            </a:r>
            <a:r>
              <a:rPr sz="1600"/>
              <a:t>n</a:t>
            </a:r>
            <a:r>
              <a:rPr lang="de-AT" sz="1600"/>
              <a:t>g</a:t>
            </a:r>
            <a:r>
              <a:rPr sz="1600"/>
              <a:t> </a:t>
            </a:r>
            <a:r>
              <a:rPr lang="de-AT" sz="1600"/>
              <a:t>o</a:t>
            </a:r>
            <a:r>
              <a:rPr sz="1600"/>
              <a:t>f </a:t>
            </a:r>
            <a:r>
              <a:rPr lang="de-AT" sz="1600"/>
              <a:t>O</a:t>
            </a:r>
            <a:r>
              <a:rPr sz="1600"/>
              <a:t>x</a:t>
            </a:r>
            <a:r>
              <a:rPr lang="de-AT" sz="1600"/>
              <a:t>d</a:t>
            </a:r>
            <a:r>
              <a:rPr sz="1600"/>
              <a:t>N</a:t>
            </a:r>
            <a:r>
              <a:rPr lang="de-AT" sz="1600"/>
              <a:t>h</a:t>
            </a:r>
            <a:r>
              <a:rPr sz="1600"/>
              <a:t> </a:t>
            </a:r>
            <a:r>
              <a:rPr lang="de-AT" sz="1600"/>
              <a:t>a</a:t>
            </a:r>
            <a:r>
              <a:rPr sz="1600"/>
              <a:t>l</a:t>
            </a:r>
            <a:r>
              <a:rPr lang="de-AT" sz="1600"/>
              <a:t>a</a:t>
            </a:r>
            <a:r>
              <a:rPr sz="1600"/>
              <a:t>n</a:t>
            </a:r>
            <a:r>
              <a:rPr lang="de-AT" sz="1600"/>
              <a:t>i</a:t>
            </a:r>
            <a:r>
              <a:rPr sz="1600"/>
              <a:t>n</a:t>
            </a:r>
            <a:r>
              <a:rPr lang="de-AT" sz="1600"/>
              <a:t>e</a:t>
            </a:r>
            <a:r>
              <a:rPr sz="1600"/>
              <a:t> </a:t>
            </a:r>
            <a:r>
              <a:rPr lang="de-AT" sz="1600"/>
              <a:t>a</a:t>
            </a:r>
            <a:r>
              <a:rPr sz="1600"/>
              <a:t>n</a:t>
            </a:r>
            <a:r>
              <a:rPr lang="de-AT" sz="1600"/>
              <a:t>d</a:t>
            </a:r>
            <a:r>
              <a:rPr sz="1600"/>
              <a:t> </a:t>
            </a:r>
            <a:r>
              <a:rPr lang="de-AT" sz="1600"/>
              <a:t>a</a:t>
            </a:r>
            <a:r>
              <a:rPr sz="1600"/>
              <a:t>c</a:t>
            </a:r>
            <a:r>
              <a:rPr lang="de-AT" sz="1600"/>
              <a:t>t</a:t>
            </a:r>
            <a:r>
              <a:rPr sz="1600"/>
              <a:t>i</a:t>
            </a:r>
            <a:r>
              <a:rPr lang="de-AT" sz="1600"/>
              <a:t>v</a:t>
            </a:r>
            <a:r>
              <a:rPr sz="1600"/>
              <a:t>e </a:t>
            </a:r>
            <a:r>
              <a:rPr lang="de-AT" sz="1600"/>
              <a:t>s</a:t>
            </a:r>
            <a:r>
              <a:rPr sz="1600"/>
              <a:t>i</a:t>
            </a:r>
            <a:r>
              <a:rPr lang="de-AT" sz="1600"/>
              <a:t>t</a:t>
            </a:r>
            <a:r>
              <a:rPr sz="1600"/>
              <a:t>e </a:t>
            </a:r>
            <a:r>
              <a:rPr lang="de-AT" sz="1600"/>
              <a:t>v</a:t>
            </a:r>
            <a:r>
              <a:rPr sz="1600"/>
              <a:t>a</a:t>
            </a:r>
            <a:r>
              <a:rPr lang="de-AT" sz="1600"/>
              <a:t>r</a:t>
            </a:r>
            <a:r>
              <a:rPr sz="1600"/>
              <a:t>i</a:t>
            </a:r>
            <a:r>
              <a:rPr lang="de-AT" sz="1600"/>
              <a:t>a</a:t>
            </a:r>
            <a:r>
              <a:rPr sz="1600"/>
              <a:t>n</a:t>
            </a:r>
            <a:r>
              <a:rPr lang="de-AT" sz="1600"/>
              <a:t>t</a:t>
            </a:r>
            <a:r>
              <a:rPr sz="1600"/>
              <a:t>s (pET28b:O</a:t>
            </a:r>
            <a:r>
              <a:rPr lang="de-AT" sz="1600"/>
              <a:t>x</a:t>
            </a:r>
            <a:r>
              <a:rPr sz="1600"/>
              <a:t>d</a:t>
            </a:r>
            <a:r>
              <a:rPr lang="de-AT" sz="1600"/>
              <a:t>N</a:t>
            </a:r>
            <a:r>
              <a:rPr sz="1600"/>
              <a:t>h)</a:t>
            </a:r>
            <a:endParaRPr lang="de-AT" sz="1600"/>
          </a:p>
        </p:txBody>
      </p:sp>
      <p:graphicFrame>
        <p:nvGraphicFramePr>
          <p:cNvPr id="6" name="Table 6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5076057" y="1740568"/>
          <a:ext cx="3960444" cy="4345007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454620"/>
                <a:gridCol w="760613"/>
                <a:gridCol w="690674"/>
                <a:gridCol w="585762"/>
                <a:gridCol w="734388"/>
                <a:gridCol w="734388"/>
              </a:tblGrid>
              <a:tr h="46159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No.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OxdNh</a:t>
                      </a: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variant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alanine scan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active site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substrate channel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</a:t>
                      </a:r>
                      <a:r>
                        <a:rPr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</a:t>
                      </a: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</a:t>
                      </a:r>
                      <a:r>
                        <a:rPr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</a:t>
                      </a: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nc</a:t>
                      </a:r>
                      <a:r>
                        <a:rPr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</a:t>
                      </a:r>
                      <a:r>
                        <a:rPr lang="de-AT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21872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E303A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E303H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E303D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Q108N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Q108A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8088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W282A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W282F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W282L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E187S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E187A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E187G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E303G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812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Q21A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Y67A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W68A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W76A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E98A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Y134A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R139A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R141A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N181A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Q189A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12378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E266A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20425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H275A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/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de-AT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769" marR="3769" marT="3769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7" name="Picture 9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49209" y="2546108"/>
            <a:ext cx="4199988" cy="27297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Date Placeholder 4" hidden="0"/>
          <p:cNvSpPr>
            <a:spLocks noAdjustHandles="0" noChangeArrowheads="0"/>
          </p:cNvSpPr>
          <p:nvPr isPhoto="0" userDrawn="0"/>
        </p:nvSpPr>
        <p:spPr bwMode="auto">
          <a:xfrm>
            <a:off x="611560" y="6542418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en-US" sz="1200"/>
              <a:t>Meeting </a:t>
            </a:r>
            <a:r>
              <a:rPr sz="1200"/>
              <a:t>I</a:t>
            </a:r>
            <a:r>
              <a:rPr lang="de-AT" sz="1200"/>
              <a:t>M</a:t>
            </a:r>
            <a:r>
              <a:rPr sz="1200"/>
              <a:t>I</a:t>
            </a:r>
            <a:r>
              <a:rPr lang="de-AT" sz="1200"/>
              <a:t>C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</a:t>
            </a:r>
            <a:r>
              <a:rPr lang="de-AT" sz="1200"/>
              <a:t>G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 </a:t>
            </a:r>
            <a:r>
              <a:rPr lang="de-AT" sz="1200"/>
              <a:t>W</a:t>
            </a:r>
            <a:r>
              <a:rPr sz="1200"/>
              <a:t>i</a:t>
            </a:r>
            <a:r>
              <a:rPr lang="de-AT" sz="1200"/>
              <a:t>e</a:t>
            </a:r>
            <a:r>
              <a:rPr sz="1200"/>
              <a:t>n</a:t>
            </a:r>
            <a:endParaRPr lang="de-DE" sz="1200"/>
          </a:p>
        </p:txBody>
      </p:sp>
      <p:sp>
        <p:nvSpPr>
          <p:cNvPr id="9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sp>
        <p:nvSpPr>
          <p:cNvPr id="10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1082317" y="5638475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/>
              <a:buChar char="§"/>
              <a:defRPr/>
            </a:pPr>
            <a:r>
              <a:rPr lang="de-AT"/>
              <a:t>C</a:t>
            </a:r>
            <a:r>
              <a:rPr/>
              <a:t>loning</a:t>
            </a:r>
            <a:r>
              <a:rPr/>
              <a:t> </a:t>
            </a:r>
            <a:r>
              <a:rPr lang="de-AT"/>
              <a:t>w</a:t>
            </a:r>
            <a:r>
              <a:rPr/>
              <a:t>a</a:t>
            </a:r>
            <a:r>
              <a:rPr lang="de-AT"/>
              <a:t>s</a:t>
            </a:r>
            <a:r>
              <a:rPr/>
              <a:t> </a:t>
            </a:r>
            <a:r>
              <a:rPr lang="de-AT"/>
              <a:t>s</a:t>
            </a:r>
            <a:r>
              <a:rPr/>
              <a:t>u</a:t>
            </a:r>
            <a:r>
              <a:rPr lang="de-AT"/>
              <a:t>c</a:t>
            </a:r>
            <a:r>
              <a:rPr/>
              <a:t>c</a:t>
            </a:r>
            <a:r>
              <a:rPr lang="de-AT"/>
              <a:t>e</a:t>
            </a:r>
            <a:r>
              <a:rPr/>
              <a:t>s</a:t>
            </a:r>
            <a:r>
              <a:rPr lang="de-AT"/>
              <a:t>s</a:t>
            </a:r>
            <a:r>
              <a:rPr/>
              <a:t>f</a:t>
            </a:r>
            <a:r>
              <a:rPr lang="de-AT"/>
              <a:t>u</a:t>
            </a:r>
            <a:r>
              <a:rPr/>
              <a:t>l.</a:t>
            </a:r>
            <a:endParaRPr lang="de-AT"/>
          </a:p>
        </p:txBody>
      </p:sp>
      <p:pic>
        <p:nvPicPr>
          <p:cNvPr id="11" name="Grafik 9" hidden="0"/>
          <p:cNvPicPr>
            <a:picLocks noChangeAspect="1"/>
          </p:cNvPicPr>
          <p:nvPr isPhoto="0" userDrawn="0"/>
        </p:nvPicPr>
        <p:blipFill>
          <a:blip r:embed="rId3"/>
          <a:srcRect l="27029" t="0" r="25741" b="0"/>
          <a:stretch/>
        </p:blipFill>
        <p:spPr bwMode="auto">
          <a:xfrm rot="16955858">
            <a:off x="508429" y="3807773"/>
            <a:ext cx="1691036" cy="1143484"/>
          </a:xfrm>
          <a:prstGeom prst="rect">
            <a:avLst/>
          </a:prstGeom>
        </p:spPr>
      </p:pic>
      <p:grpSp>
        <p:nvGrpSpPr>
          <p:cNvPr id="12" name="Group 15" hidden="0"/>
          <p:cNvGrpSpPr/>
          <p:nvPr isPhoto="0" userDrawn="0"/>
        </p:nvGrpSpPr>
        <p:grpSpPr bwMode="auto">
          <a:xfrm>
            <a:off x="5594981" y="217888"/>
            <a:ext cx="2348084" cy="900246"/>
            <a:chOff x="5113973" y="5601431"/>
            <a:chExt cx="3728060" cy="1237738"/>
          </a:xfrm>
        </p:grpSpPr>
        <p:grpSp>
          <p:nvGrpSpPr>
            <p:cNvPr id="13" name="Gruppieren 3" hidden="0"/>
            <p:cNvGrpSpPr/>
            <p:nvPr isPhoto="0" userDrawn="0"/>
          </p:nvGrpSpPr>
          <p:grpSpPr bwMode="auto">
            <a:xfrm>
              <a:off x="5113973" y="5601431"/>
              <a:ext cx="3728060" cy="1237738"/>
              <a:chOff x="4463192" y="2516601"/>
              <a:chExt cx="3728060" cy="1237738"/>
            </a:xfrm>
          </p:grpSpPr>
          <p:pic>
            <p:nvPicPr>
              <p:cNvPr id="14" name="Grafik 15" hidden="0"/>
              <p:cNvPicPr>
                <a:picLocks noChangeAspect="1"/>
              </p:cNvPicPr>
              <p:nvPr isPhoto="0" userDrawn="0"/>
            </p:nvPicPr>
            <p:blipFill>
              <a:blip r:embed="rId4"/>
              <a:srcRect l="33547" t="27225" r="1037" b="48601"/>
              <a:stretch/>
            </p:blipFill>
            <p:spPr bwMode="auto">
              <a:xfrm>
                <a:off x="5272817" y="2516601"/>
                <a:ext cx="2382074" cy="1237738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4463192" y="3068332"/>
              <a:ext cx="809625" cy="422275"/>
            </p:xfrm>
            <a:graphic>
              <a:graphicData uri="http://schemas.openxmlformats.org/presentationml/2006/ole">
                <p:oleObj name="oleObj" r:id="rId6" imgW="734060" imgH="394335" progId="ChemDraw.Document.6.0">
                  <p:embed/>
                  <p:pic>
                    <p:nvPicPr>
                      <p:cNvPr id="15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4463192" y="3068332"/>
                        <a:ext cx="809625" cy="42227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6092577" y="2672544"/>
              <a:ext cx="2098675" cy="695325"/>
            </p:xfrm>
            <a:graphic>
              <a:graphicData uri="http://schemas.openxmlformats.org/presentationml/2006/ole">
                <p:oleObj name="oleObj" r:id="rId8" imgW="2097405" imgH="694055" progId="ChemDraw.Document.6.0">
                  <p:embed/>
                  <p:pic>
                    <p:nvPicPr>
                      <p:cNvPr id="16" name="" hidden="0"/>
                      <p:cNvPicPr/>
                      <p:nvPr isPhoto="0" userDrawn="0"/>
                    </p:nvPicPr>
                    <p:blipFill>
                      <a:blip r:embed="rId7"/>
                      <a:stretch/>
                    </p:blipFill>
                    <p:spPr bwMode="auto">
                      <a:xfrm>
                        <a:off x="6092577" y="2672544"/>
                        <a:ext cx="2098675" cy="69532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7" name="Pfeil nach rechts 50" hidden="0"/>
              <p:cNvSpPr/>
              <p:nvPr isPhoto="0" userDrawn="0"/>
            </p:nvSpPr>
            <p:spPr bwMode="auto">
              <a:xfrm>
                <a:off x="5669064" y="3135470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8" name="TextBox 17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6372200" y="6483256"/>
              <a:ext cx="1671433" cy="28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000" i="1"/>
                <a:t>E. coli </a:t>
              </a:r>
              <a:r>
                <a:rPr sz="1000"/>
                <a:t>BL21</a:t>
              </a:r>
              <a:endParaRPr lang="de-AT" sz="1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Overv</a:t>
            </a:r>
            <a:r>
              <a:rPr lang="de-AT"/>
              <a:t>i</a:t>
            </a:r>
            <a:r>
              <a:rPr/>
              <a:t>e</a:t>
            </a:r>
            <a:r>
              <a:rPr lang="de-AT"/>
              <a:t>w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35611" y="1268760"/>
            <a:ext cx="7554998" cy="45812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/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n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d</a:t>
            </a:r>
            <a:r>
              <a:rPr lang="de-AT" sz="1400" b="1">
                <a:solidFill>
                  <a:schemeClr val="accent3"/>
                </a:solidFill>
              </a:rPr>
              <a:t>u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n </a:t>
            </a:r>
            <a:r>
              <a:rPr sz="1400">
                <a:solidFill>
                  <a:schemeClr val="accent3"/>
                </a:solidFill>
              </a:rPr>
              <a:t>(Nitrile-Project)-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a</a:t>
            </a:r>
            <a:endParaRPr/>
          </a:p>
          <a:p>
            <a:pPr marL="514350" indent="-514350">
              <a:buFont typeface="Arial"/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ve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view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rate scope +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A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m</a:t>
            </a:r>
            <a:r>
              <a:rPr sz="1400" b="1">
                <a:solidFill>
                  <a:schemeClr val="accent3"/>
                </a:solidFill>
              </a:rPr>
              <a:t> 1: Carboxylic acid to oxime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toria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g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4,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5,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6, 3-</a:t>
            </a:r>
            <a:r>
              <a:rPr lang="de-AT" sz="1400">
                <a:solidFill>
                  <a:schemeClr val="accent3"/>
                </a:solidFill>
              </a:rPr>
              <a:t>P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 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m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 i="1">
                <a:solidFill>
                  <a:schemeClr val="accent3"/>
                </a:solidFill>
              </a:rPr>
              <a:t>I</a:t>
            </a:r>
            <a:r>
              <a:rPr sz="1400" i="1">
                <a:solidFill>
                  <a:schemeClr val="accent3"/>
                </a:solidFill>
              </a:rPr>
              <a:t>n situ </a:t>
            </a:r>
            <a:r>
              <a:rPr sz="1400">
                <a:solidFill>
                  <a:schemeClr val="accent3"/>
                </a:solidFill>
              </a:rPr>
              <a:t>oxime formation</a:t>
            </a:r>
            <a:endParaRPr/>
          </a:p>
          <a:p>
            <a:pPr marL="728663" lvl="1" indent="-457200"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sz="1400" b="1">
                <a:solidFill>
                  <a:schemeClr val="accent3"/>
                </a:solidFill>
              </a:rPr>
              <a:t>A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 2: 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x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 b="1">
                <a:solidFill>
                  <a:schemeClr val="accent3"/>
                </a:solidFill>
              </a:rPr>
              <a:t> 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o </a:t>
            </a:r>
            <a:r>
              <a:rPr lang="de-AT" sz="1400" b="1">
                <a:solidFill>
                  <a:schemeClr val="accent3"/>
                </a:solidFill>
              </a:rPr>
              <a:t>n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p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n 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f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: 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o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rison</a:t>
            </a:r>
            <a:r>
              <a:rPr sz="1400">
                <a:solidFill>
                  <a:schemeClr val="accent3"/>
                </a:solidFill>
              </a:rPr>
              <a:t> with </a:t>
            </a:r>
            <a:r>
              <a:rPr sz="1400">
                <a:solidFill>
                  <a:schemeClr val="accent3"/>
                </a:solidFill>
              </a:rPr>
              <a:t>liter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u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</a:t>
            </a:r>
            <a:r>
              <a:rPr lang="de-AT" sz="1400">
                <a:solidFill>
                  <a:schemeClr val="accent3"/>
                </a:solidFill>
              </a:rPr>
              <a:t>k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wn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ime</a:t>
            </a:r>
            <a:r>
              <a:rPr sz="1400">
                <a:solidFill>
                  <a:schemeClr val="accent3"/>
                </a:solidFill>
              </a:rPr>
              <a:t> course of C6, </a:t>
            </a:r>
            <a:r>
              <a:rPr sz="1400">
                <a:solidFill>
                  <a:schemeClr val="accent3"/>
                </a:solidFill>
              </a:rPr>
              <a:t>PAOx</a:t>
            </a:r>
            <a:r>
              <a:rPr sz="1400">
                <a:solidFill>
                  <a:schemeClr val="accent3"/>
                </a:solidFill>
              </a:rPr>
              <a:t>, </a:t>
            </a:r>
            <a:r>
              <a:rPr sz="1400">
                <a:solidFill>
                  <a:schemeClr val="accent3"/>
                </a:solidFill>
              </a:rPr>
              <a:t>VanOx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sz="1400">
                <a:solidFill>
                  <a:schemeClr val="accent3"/>
                </a:solidFill>
              </a:rPr>
              <a:t>Expression additives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h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s</a:t>
            </a:r>
            <a:endParaRPr/>
          </a:p>
          <a:p>
            <a:pPr lvl="1" indent="0">
              <a:buNone/>
              <a:defRPr/>
            </a:pPr>
            <a:endParaRPr sz="1400"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sz="1400" b="1"/>
              <a:t>A</a:t>
            </a:r>
            <a:r>
              <a:rPr lang="de-AT" sz="1400" b="1"/>
              <a:t>i</a:t>
            </a:r>
            <a:r>
              <a:rPr sz="1400" b="1"/>
              <a:t>m 3: </a:t>
            </a:r>
            <a:r>
              <a:rPr lang="de-AT" sz="1400" b="1"/>
              <a:t>A</a:t>
            </a:r>
            <a:r>
              <a:rPr sz="1400" b="1"/>
              <a:t>c</a:t>
            </a:r>
            <a:r>
              <a:rPr lang="de-AT" sz="1400" b="1"/>
              <a:t>i</a:t>
            </a:r>
            <a:r>
              <a:rPr sz="1400" b="1"/>
              <a:t>d </a:t>
            </a:r>
            <a:r>
              <a:rPr lang="de-AT" sz="1400" b="1"/>
              <a:t>t</a:t>
            </a:r>
            <a:r>
              <a:rPr sz="1400" b="1"/>
              <a:t>o </a:t>
            </a:r>
            <a:r>
              <a:rPr lang="de-AT" sz="1400" b="1"/>
              <a:t>n</a:t>
            </a:r>
            <a:r>
              <a:rPr sz="1400" b="1"/>
              <a:t>i</a:t>
            </a:r>
            <a:r>
              <a:rPr lang="de-AT" sz="1400" b="1"/>
              <a:t>t</a:t>
            </a:r>
            <a:r>
              <a:rPr sz="1400" b="1"/>
              <a:t>r</a:t>
            </a:r>
            <a:r>
              <a:rPr lang="de-AT" sz="1400" b="1"/>
              <a:t>i</a:t>
            </a:r>
            <a:r>
              <a:rPr sz="1400" b="1"/>
              <a:t>l</a:t>
            </a:r>
            <a:r>
              <a:rPr lang="de-AT" sz="1400" b="1"/>
              <a:t>e</a:t>
            </a:r>
            <a:r>
              <a:rPr sz="1400"/>
              <a:t>- </a:t>
            </a:r>
            <a:r>
              <a:rPr sz="1400">
                <a:solidFill>
                  <a:schemeClr val="accent1"/>
                </a:solidFill>
              </a:rPr>
              <a:t>Melissa</a:t>
            </a:r>
            <a:endParaRPr/>
          </a:p>
          <a:p>
            <a:pPr marL="785813" lvl="1" indent="-514350">
              <a:defRPr/>
            </a:pPr>
            <a:endParaRPr sz="1400">
              <a:solidFill>
                <a:schemeClr val="tx1"/>
              </a:solidFill>
            </a:endParaRPr>
          </a:p>
          <a:p>
            <a:pPr marL="785813" lvl="1" indent="-514350">
              <a:defRPr/>
            </a:pPr>
            <a:r>
              <a:rPr sz="1400">
                <a:solidFill>
                  <a:schemeClr val="tx1"/>
                </a:solidFill>
              </a:rPr>
              <a:t>PAA to nitrile</a:t>
            </a:r>
            <a:endParaRPr/>
          </a:p>
          <a:p>
            <a:pPr marL="785813" lvl="1" indent="-514350">
              <a:defRPr/>
            </a:pPr>
            <a:r>
              <a:rPr lang="de-AT" sz="1400">
                <a:solidFill>
                  <a:schemeClr val="tx1"/>
                </a:solidFill>
              </a:rPr>
              <a:t>C</a:t>
            </a:r>
            <a:r>
              <a:rPr sz="1400">
                <a:solidFill>
                  <a:schemeClr val="tx1"/>
                </a:solidFill>
              </a:rPr>
              <a:t>a</a:t>
            </a:r>
            <a:r>
              <a:rPr lang="de-AT" sz="1400">
                <a:solidFill>
                  <a:schemeClr val="tx1"/>
                </a:solidFill>
              </a:rPr>
              <a:t>s</a:t>
            </a:r>
            <a:r>
              <a:rPr sz="1400">
                <a:solidFill>
                  <a:schemeClr val="tx1"/>
                </a:solidFill>
              </a:rPr>
              <a:t>cades </a:t>
            </a:r>
            <a:endParaRPr/>
          </a:p>
          <a:p>
            <a:pPr marL="785813" lvl="1" indent="-514350">
              <a:defRPr/>
            </a:pPr>
            <a:r>
              <a:rPr sz="1400">
                <a:solidFill>
                  <a:schemeClr val="tx1"/>
                </a:solidFill>
              </a:rPr>
              <a:t>Summary</a:t>
            </a:r>
            <a:endParaRPr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u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o</a:t>
            </a:r>
            <a:r>
              <a:rPr lang="de-AT" sz="1400" b="1">
                <a:solidFill>
                  <a:schemeClr val="accent3"/>
                </a:solidFill>
              </a:rPr>
              <a:t>k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sa</a:t>
            </a:r>
            <a:endParaRPr sz="1400">
              <a:solidFill>
                <a:schemeClr val="accent3"/>
              </a:solidFill>
            </a:endParaRPr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9" name="Group 7" hidden="0"/>
          <p:cNvGrpSpPr/>
          <p:nvPr isPhoto="0" userDrawn="0"/>
        </p:nvGrpSpPr>
        <p:grpSpPr bwMode="auto">
          <a:xfrm>
            <a:off x="3477716" y="4749185"/>
            <a:ext cx="5666284" cy="1977960"/>
            <a:chOff x="1920775" y="3149600"/>
            <a:chExt cx="5288002" cy="1543794"/>
          </a:xfrm>
        </p:grpSpPr>
        <p:grpSp>
          <p:nvGrpSpPr>
            <p:cNvPr id="10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1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2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3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4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7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8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9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extBox 6" hidden="0"/>
          <p:cNvSpPr>
            <a:spLocks noAdjustHandles="0" noChangeArrowheads="0"/>
          </p:cNvSpPr>
          <p:nvPr isPhoto="0" userDrawn="0"/>
        </p:nvSpPr>
        <p:spPr bwMode="auto">
          <a:xfrm>
            <a:off x="5865055" y="3517375"/>
            <a:ext cx="28809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5"/>
              </a:buClr>
              <a:buFont typeface="Wingdings"/>
              <a:buChar char="v"/>
              <a:defRPr/>
            </a:pPr>
            <a:r>
              <a:rPr lang="de-AT" sz="1600"/>
              <a:t>De</a:t>
            </a:r>
            <a:r>
              <a:rPr sz="1600"/>
              <a:t>c</a:t>
            </a:r>
            <a:r>
              <a:rPr lang="de-AT" sz="1600"/>
              <a:t>r</a:t>
            </a:r>
            <a:r>
              <a:rPr sz="1600"/>
              <a:t>e</a:t>
            </a:r>
            <a:r>
              <a:rPr lang="de-AT" sz="1600"/>
              <a:t>a</a:t>
            </a:r>
            <a:r>
              <a:rPr sz="1600"/>
              <a:t>s</a:t>
            </a:r>
            <a:r>
              <a:rPr lang="de-AT" sz="1600"/>
              <a:t>e</a:t>
            </a:r>
            <a:r>
              <a:rPr sz="1600"/>
              <a:t> </a:t>
            </a:r>
            <a:r>
              <a:rPr lang="de-AT" sz="1600"/>
              <a:t>o</a:t>
            </a:r>
            <a:r>
              <a:rPr sz="1600"/>
              <a:t>f </a:t>
            </a:r>
            <a:r>
              <a:rPr lang="de-AT" sz="1600"/>
              <a:t>a</a:t>
            </a:r>
            <a:r>
              <a:rPr sz="1600"/>
              <a:t>l</a:t>
            </a:r>
            <a:r>
              <a:rPr lang="de-AT" sz="1600"/>
              <a:t>c</a:t>
            </a:r>
            <a:r>
              <a:rPr sz="1600"/>
              <a:t>o</a:t>
            </a:r>
            <a:r>
              <a:rPr lang="de-AT" sz="1600"/>
              <a:t>h</a:t>
            </a:r>
            <a:r>
              <a:rPr sz="1600"/>
              <a:t>o</a:t>
            </a:r>
            <a:r>
              <a:rPr lang="de-AT" sz="1600"/>
              <a:t>l</a:t>
            </a:r>
            <a:r>
              <a:rPr sz="1600"/>
              <a:t> </a:t>
            </a:r>
            <a:r>
              <a:rPr lang="de-AT" sz="1600"/>
              <a:t>c</a:t>
            </a:r>
            <a:r>
              <a:rPr sz="1600"/>
              <a:t>o</a:t>
            </a:r>
            <a:r>
              <a:rPr lang="de-AT" sz="1600"/>
              <a:t>n</a:t>
            </a:r>
            <a:r>
              <a:rPr sz="1600"/>
              <a:t>t</a:t>
            </a:r>
            <a:r>
              <a:rPr lang="de-AT" sz="1600"/>
              <a:t>e</a:t>
            </a:r>
            <a:r>
              <a:rPr sz="1600"/>
              <a:t>n</a:t>
            </a:r>
            <a:r>
              <a:rPr lang="de-AT" sz="1600"/>
              <a:t>t</a:t>
            </a:r>
            <a:r>
              <a:rPr sz="1600"/>
              <a:t>, when </a:t>
            </a:r>
            <a:r>
              <a:rPr sz="1600"/>
              <a:t>Oxd</a:t>
            </a:r>
            <a:r>
              <a:rPr sz="1600"/>
              <a:t> expressed in </a:t>
            </a:r>
            <a:r>
              <a:rPr lang="de-AT" sz="1600" i="1"/>
              <a:t>E</a:t>
            </a:r>
            <a:r>
              <a:rPr sz="1600" i="1"/>
              <a:t>. </a:t>
            </a:r>
            <a:r>
              <a:rPr lang="de-AT" sz="1600" i="1"/>
              <a:t>c</a:t>
            </a:r>
            <a:r>
              <a:rPr sz="1600" i="1"/>
              <a:t>o</a:t>
            </a:r>
            <a:r>
              <a:rPr lang="de-AT" sz="1600" i="1"/>
              <a:t>l</a:t>
            </a:r>
            <a:r>
              <a:rPr sz="1600" i="1"/>
              <a:t>i</a:t>
            </a:r>
            <a:r>
              <a:rPr sz="1600" i="1"/>
              <a:t> </a:t>
            </a:r>
            <a:r>
              <a:rPr sz="1600"/>
              <a:t>RARE</a:t>
            </a:r>
            <a:endParaRPr/>
          </a:p>
          <a:p>
            <a:pPr marL="214313" indent="-214313">
              <a:buClr>
                <a:schemeClr val="accent5"/>
              </a:buClr>
              <a:buFont typeface="Wingdings"/>
              <a:buChar char="v"/>
              <a:defRPr/>
            </a:pPr>
            <a:endParaRPr sz="1600"/>
          </a:p>
          <a:p>
            <a:pPr marL="900113" lvl="2" indent="-214313">
              <a:buClr>
                <a:schemeClr val="accent1"/>
              </a:buClr>
              <a:buFont typeface="Wingdings"/>
              <a:buChar char="v"/>
              <a:defRPr/>
            </a:pPr>
            <a:r>
              <a:rPr lang="de-AT" sz="1600"/>
              <a:t>B</a:t>
            </a:r>
            <a:r>
              <a:rPr sz="1600"/>
              <a:t>ut</a:t>
            </a:r>
            <a:r>
              <a:rPr sz="1600"/>
              <a:t> almost no </a:t>
            </a:r>
            <a:r>
              <a:rPr lang="de-AT" sz="1600"/>
              <a:t>d</a:t>
            </a:r>
            <a:r>
              <a:rPr sz="1600"/>
              <a:t>e</a:t>
            </a:r>
            <a:r>
              <a:rPr lang="de-AT" sz="1600"/>
              <a:t>h</a:t>
            </a:r>
            <a:r>
              <a:rPr sz="1600"/>
              <a:t>y</a:t>
            </a:r>
            <a:r>
              <a:rPr lang="de-AT" sz="1600"/>
              <a:t>d</a:t>
            </a:r>
            <a:r>
              <a:rPr sz="1600"/>
              <a:t>r</a:t>
            </a:r>
            <a:r>
              <a:rPr lang="de-AT" sz="1600"/>
              <a:t>a</a:t>
            </a:r>
            <a:r>
              <a:rPr sz="1600"/>
              <a:t>t</a:t>
            </a:r>
            <a:r>
              <a:rPr lang="de-AT" sz="1600"/>
              <a:t>i</a:t>
            </a:r>
            <a:r>
              <a:rPr sz="1600"/>
              <a:t>o</a:t>
            </a:r>
            <a:r>
              <a:rPr lang="de-AT" sz="1600"/>
              <a:t>n</a:t>
            </a:r>
            <a:r>
              <a:rPr sz="1600"/>
              <a:t> </a:t>
            </a:r>
            <a:r>
              <a:rPr lang="de-AT" sz="1600"/>
              <a:t>d</a:t>
            </a:r>
            <a:r>
              <a:rPr sz="1600"/>
              <a:t>e</a:t>
            </a:r>
            <a:r>
              <a:rPr lang="de-AT" sz="1600"/>
              <a:t>t</a:t>
            </a:r>
            <a:r>
              <a:rPr sz="1600"/>
              <a:t>ected</a:t>
            </a:r>
            <a:endParaRPr sz="1600"/>
          </a:p>
          <a:p>
            <a:pPr>
              <a:defRPr/>
            </a:pPr>
            <a:endParaRPr sz="1600"/>
          </a:p>
        </p:txBody>
      </p:sp>
      <p:sp>
        <p:nvSpPr>
          <p:cNvPr id="6" name="TextBox 13" hidden="0"/>
          <p:cNvSpPr>
            <a:spLocks noAdjustHandles="0" noChangeArrowheads="0"/>
          </p:cNvSpPr>
          <p:nvPr isPhoto="0" userDrawn="0"/>
        </p:nvSpPr>
        <p:spPr bwMode="auto">
          <a:xfrm>
            <a:off x="1492331" y="1418518"/>
            <a:ext cx="5381925" cy="107721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§"/>
              <a:defRPr/>
            </a:pPr>
            <a:r>
              <a:rPr sz="1600"/>
              <a:t>C6 </a:t>
            </a:r>
            <a:r>
              <a:rPr lang="de-AT" sz="1600"/>
              <a:t>c</a:t>
            </a:r>
            <a:r>
              <a:rPr sz="1600"/>
              <a:t>a</a:t>
            </a:r>
            <a:r>
              <a:rPr lang="de-AT" sz="1600"/>
              <a:t>s</a:t>
            </a:r>
            <a:r>
              <a:rPr sz="1600"/>
              <a:t>c</a:t>
            </a:r>
            <a:r>
              <a:rPr lang="de-AT" sz="1600"/>
              <a:t>a</a:t>
            </a:r>
            <a:r>
              <a:rPr sz="1600"/>
              <a:t>d</a:t>
            </a:r>
            <a:r>
              <a:rPr lang="de-AT" sz="1600"/>
              <a:t>e</a:t>
            </a:r>
            <a:r>
              <a:rPr sz="1600"/>
              <a:t>:</a:t>
            </a:r>
            <a:endParaRPr/>
          </a:p>
          <a:p>
            <a:pPr marL="742950" lvl="1" indent="-285750">
              <a:buClr>
                <a:schemeClr val="accent1"/>
              </a:buClr>
              <a:buFont typeface="Arial"/>
              <a:buChar char="•"/>
              <a:defRPr/>
            </a:pPr>
            <a:r>
              <a:rPr lang="de-AT" sz="1600"/>
              <a:t>Fi</a:t>
            </a:r>
            <a:r>
              <a:rPr sz="1600"/>
              <a:t>r</a:t>
            </a:r>
            <a:r>
              <a:rPr lang="de-AT" sz="1600"/>
              <a:t>s</a:t>
            </a:r>
            <a:r>
              <a:rPr sz="1600"/>
              <a:t>t </a:t>
            </a:r>
            <a:r>
              <a:rPr lang="de-AT" sz="1600"/>
              <a:t>p</a:t>
            </a:r>
            <a:r>
              <a:rPr sz="1600"/>
              <a:t>r</a:t>
            </a:r>
            <a:r>
              <a:rPr lang="de-AT" sz="1600"/>
              <a:t>o</a:t>
            </a:r>
            <a:r>
              <a:rPr sz="1600"/>
              <a:t>o</a:t>
            </a:r>
            <a:r>
              <a:rPr lang="de-AT" sz="1600"/>
              <a:t>f</a:t>
            </a:r>
            <a:r>
              <a:rPr sz="1600"/>
              <a:t> </a:t>
            </a:r>
            <a:r>
              <a:rPr lang="de-AT" sz="1600"/>
              <a:t>o</a:t>
            </a:r>
            <a:r>
              <a:rPr sz="1600"/>
              <a:t>f </a:t>
            </a:r>
            <a:r>
              <a:rPr lang="de-AT" sz="1600"/>
              <a:t>c</a:t>
            </a:r>
            <a:r>
              <a:rPr sz="1600"/>
              <a:t>o</a:t>
            </a:r>
            <a:r>
              <a:rPr lang="de-AT" sz="1600"/>
              <a:t>n</a:t>
            </a:r>
            <a:r>
              <a:rPr sz="1600"/>
              <a:t>c</a:t>
            </a:r>
            <a:r>
              <a:rPr lang="de-AT" sz="1600"/>
              <a:t>e</a:t>
            </a:r>
            <a:r>
              <a:rPr sz="1600"/>
              <a:t>pt</a:t>
            </a:r>
            <a:r>
              <a:rPr sz="1600"/>
              <a:t> </a:t>
            </a:r>
            <a:r>
              <a:rPr lang="de-AT" sz="1600"/>
              <a:t>s</a:t>
            </a:r>
            <a:r>
              <a:rPr sz="1600"/>
              <a:t>h</a:t>
            </a:r>
            <a:r>
              <a:rPr lang="de-AT" sz="1600"/>
              <a:t>o</a:t>
            </a:r>
            <a:r>
              <a:rPr sz="1600"/>
              <a:t>w</a:t>
            </a:r>
            <a:r>
              <a:rPr lang="de-AT" sz="1600"/>
              <a:t>e</a:t>
            </a:r>
            <a:r>
              <a:rPr sz="1600"/>
              <a:t>d </a:t>
            </a:r>
            <a:r>
              <a:rPr lang="de-AT" sz="1600"/>
              <a:t>f</a:t>
            </a:r>
            <a:r>
              <a:rPr sz="1600"/>
              <a:t>ull</a:t>
            </a:r>
            <a:r>
              <a:rPr sz="1600"/>
              <a:t> conversion </a:t>
            </a:r>
            <a:r>
              <a:rPr sz="1600"/>
              <a:t></a:t>
            </a:r>
            <a:endParaRPr sz="1600"/>
          </a:p>
          <a:p>
            <a:pPr marL="285750" indent="-285750">
              <a:buClr>
                <a:schemeClr val="accent1"/>
              </a:buClr>
              <a:buFont typeface="Arial"/>
              <a:buChar char="•"/>
              <a:defRPr/>
            </a:pPr>
            <a:endParaRPr sz="1600"/>
          </a:p>
          <a:p>
            <a:pPr marL="742950" lvl="1" indent="-285750">
              <a:buClr>
                <a:schemeClr val="accent1"/>
              </a:buClr>
              <a:buFont typeface="Arial"/>
              <a:buChar char="•"/>
              <a:defRPr/>
            </a:pPr>
            <a:r>
              <a:rPr sz="1600"/>
              <a:t>but at least 20% alcohol</a:t>
            </a:r>
            <a:endParaRPr sz="1600"/>
          </a:p>
        </p:txBody>
      </p:sp>
      <p:sp>
        <p:nvSpPr>
          <p:cNvPr id="7" name="Titel 1" hidden="0"/>
          <p:cNvSpPr>
            <a:spLocks noAdjustHandles="0" noChangeArrowheads="0"/>
          </p:cNvSpPr>
          <p:nvPr isPhoto="0" userDrawn="0"/>
        </p:nvSpPr>
        <p:spPr bwMode="auto">
          <a:xfrm>
            <a:off x="682891" y="487323"/>
            <a:ext cx="723565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/>
            <a:normAutofit/>
          </a:bodyPr>
          <a:lstStyle>
            <a:lvl1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000000"/>
                </a:solidFill>
                <a:latin typeface="+mj-lt"/>
                <a:ea typeface="ＭＳ Ｐゴシック"/>
                <a:cs typeface="ＭＳ Ｐゴシック"/>
              </a:defRPr>
            </a:lvl1pPr>
            <a:lvl2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2pPr>
            <a:lvl3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3pPr>
            <a:lvl4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4pPr>
            <a:lvl5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5pPr>
            <a:lvl6pPr marL="4572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6pPr>
            <a:lvl7pPr marL="9144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7pPr>
            <a:lvl8pPr marL="13716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8pPr>
            <a:lvl9pPr marL="18288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sz="2800"/>
              <a:t>4. O</a:t>
            </a:r>
            <a:r>
              <a:rPr lang="de-AT" sz="2800"/>
              <a:t>n</a:t>
            </a:r>
            <a:r>
              <a:rPr sz="2800"/>
              <a:t>e-</a:t>
            </a:r>
            <a:r>
              <a:rPr lang="de-AT" sz="2800"/>
              <a:t>p</a:t>
            </a:r>
            <a:r>
              <a:rPr sz="2800"/>
              <a:t>o</a:t>
            </a:r>
            <a:r>
              <a:rPr lang="de-AT" sz="2800"/>
              <a:t>t</a:t>
            </a:r>
            <a:r>
              <a:rPr sz="2800"/>
              <a:t> </a:t>
            </a:r>
            <a:r>
              <a:rPr sz="2800"/>
              <a:t>chemoenzymtic</a:t>
            </a:r>
            <a:r>
              <a:rPr sz="2800"/>
              <a:t> cascade </a:t>
            </a:r>
            <a:r>
              <a:rPr lang="de-AT" sz="2800"/>
              <a:t>f</a:t>
            </a:r>
            <a:r>
              <a:rPr sz="2800"/>
              <a:t>r</a:t>
            </a:r>
            <a:r>
              <a:rPr lang="de-AT" sz="2800"/>
              <a:t>o</a:t>
            </a:r>
            <a:r>
              <a:rPr sz="2800"/>
              <a:t>m </a:t>
            </a:r>
            <a:r>
              <a:rPr lang="de-AT" sz="2800"/>
              <a:t>P</a:t>
            </a:r>
            <a:r>
              <a:rPr sz="2800"/>
              <a:t>A</a:t>
            </a:r>
            <a:r>
              <a:rPr lang="de-AT" sz="2800"/>
              <a:t>A</a:t>
            </a:r>
            <a:r>
              <a:rPr sz="2800"/>
              <a:t> to nitrile</a:t>
            </a:r>
            <a:endParaRPr lang="en-GB" sz="2800"/>
          </a:p>
        </p:txBody>
      </p:sp>
      <p:grpSp>
        <p:nvGrpSpPr>
          <p:cNvPr id="8" name="Group 17" hidden="0"/>
          <p:cNvGrpSpPr/>
          <p:nvPr isPhoto="0" userDrawn="0"/>
        </p:nvGrpSpPr>
        <p:grpSpPr bwMode="auto">
          <a:xfrm>
            <a:off x="4171074" y="5399874"/>
            <a:ext cx="4838700" cy="1368737"/>
            <a:chOff x="1920775" y="3149600"/>
            <a:chExt cx="5288002" cy="1543794"/>
          </a:xfrm>
        </p:grpSpPr>
        <p:grpSp>
          <p:nvGrpSpPr>
            <p:cNvPr id="9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0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1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2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3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4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5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6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7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8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  <p:sp>
        <p:nvSpPr>
          <p:cNvPr id="19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20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/>
              <a:t>June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aphicFrame>
        <p:nvGraphicFramePr>
          <p:cNvPr id="21" name="Chart 37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597342" y="2733082"/>
          <a:ext cx="4698360" cy="3398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2" name="TextBox 24" hidden="0"/>
          <p:cNvSpPr>
            <a:spLocks noAdjustHandles="0" noChangeArrowheads="0"/>
          </p:cNvSpPr>
          <p:nvPr isPhoto="0" userDrawn="0"/>
        </p:nvSpPr>
        <p:spPr bwMode="auto">
          <a:xfrm>
            <a:off x="7066835" y="1683514"/>
            <a:ext cx="2135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10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</a:t>
            </a:r>
            <a:r>
              <a:rPr sz="900"/>
              <a:t>RARE/</a:t>
            </a:r>
            <a:r>
              <a:rPr lang="de-AT" sz="900"/>
              <a:t>B</a:t>
            </a:r>
            <a:r>
              <a:rPr sz="900"/>
              <a:t>L21 (DE3) pET28a:OxdBr1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RARE</a:t>
            </a:r>
            <a:r>
              <a:rPr sz="900"/>
              <a:t> (DE3) </a:t>
            </a:r>
            <a:r>
              <a:rPr sz="900"/>
              <a:t>pET</a:t>
            </a:r>
            <a:r>
              <a:rPr lang="de-AT" sz="900"/>
              <a:t>D</a:t>
            </a:r>
            <a:r>
              <a:rPr sz="900"/>
              <a:t>uet</a:t>
            </a:r>
            <a:r>
              <a:rPr sz="900"/>
              <a:t>: </a:t>
            </a:r>
            <a:r>
              <a:rPr sz="900"/>
              <a:t>EcPPTase</a:t>
            </a:r>
            <a:r>
              <a:rPr sz="900"/>
              <a:t>: </a:t>
            </a:r>
            <a:r>
              <a:rPr sz="900"/>
              <a:t>NcCAR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300 mM H</a:t>
            </a:r>
            <a:r>
              <a:rPr lang="de-AT" sz="900"/>
              <a:t>E</a:t>
            </a:r>
            <a:r>
              <a:rPr sz="900"/>
              <a:t>P</a:t>
            </a:r>
            <a:r>
              <a:rPr lang="de-AT" sz="900"/>
              <a:t>E</a:t>
            </a:r>
            <a:r>
              <a:rPr sz="900"/>
              <a:t>S, </a:t>
            </a:r>
            <a:r>
              <a:rPr lang="de-AT" sz="900"/>
              <a:t>p</a:t>
            </a:r>
            <a:r>
              <a:rPr sz="900"/>
              <a:t>H 7.5, 900 </a:t>
            </a:r>
            <a:r>
              <a:rPr lang="de-AT" sz="900"/>
              <a:t>r</a:t>
            </a:r>
            <a:r>
              <a:rPr sz="900"/>
              <a:t>p</a:t>
            </a:r>
            <a:r>
              <a:rPr lang="de-AT" sz="900"/>
              <a:t>m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28°C, 21 </a:t>
            </a:r>
            <a:r>
              <a:rPr lang="de-AT" sz="900"/>
              <a:t>h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10 </a:t>
            </a:r>
            <a:r>
              <a:rPr lang="de-AT" sz="900"/>
              <a:t>m</a:t>
            </a:r>
            <a:r>
              <a:rPr sz="900"/>
              <a:t>M substrate in n-heptane</a:t>
            </a:r>
            <a:endParaRPr lang="de-AT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extBox 5" hidden="0"/>
          <p:cNvSpPr>
            <a:spLocks noAdjustHandles="0" noChangeArrowheads="0"/>
          </p:cNvSpPr>
          <p:nvPr isPhoto="0" userDrawn="0"/>
        </p:nvSpPr>
        <p:spPr bwMode="auto">
          <a:xfrm>
            <a:off x="6705180" y="2154968"/>
            <a:ext cx="26242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5"/>
              </a:buClr>
              <a:buFont typeface="Wingdings"/>
              <a:buChar char="v"/>
              <a:defRPr/>
            </a:pPr>
            <a:r>
              <a:rPr/>
              <a:t>I</a:t>
            </a:r>
            <a:r>
              <a:rPr lang="de-AT"/>
              <a:t>m</a:t>
            </a:r>
            <a:r>
              <a:rPr/>
              <a:t>p</a:t>
            </a:r>
            <a:r>
              <a:rPr lang="de-AT"/>
              <a:t>r</a:t>
            </a:r>
            <a:r>
              <a:rPr/>
              <a:t>o</a:t>
            </a:r>
            <a:r>
              <a:rPr lang="de-AT"/>
              <a:t>v</a:t>
            </a:r>
            <a:r>
              <a:rPr/>
              <a:t>e</a:t>
            </a:r>
            <a:r>
              <a:rPr lang="de-AT"/>
              <a:t>d</a:t>
            </a:r>
            <a:r>
              <a:rPr/>
              <a:t> </a:t>
            </a:r>
            <a:r>
              <a:rPr lang="de-AT"/>
              <a:t>p</a:t>
            </a:r>
            <a:r>
              <a:rPr/>
              <a:t>h</a:t>
            </a:r>
            <a:r>
              <a:rPr lang="de-AT"/>
              <a:t>e</a:t>
            </a:r>
            <a:r>
              <a:rPr/>
              <a:t>nylacetonitrile</a:t>
            </a:r>
            <a:r>
              <a:rPr/>
              <a:t> concentration from 0.94 mM  to 7.2 mM</a:t>
            </a:r>
            <a:endParaRPr/>
          </a:p>
          <a:p>
            <a:pPr marL="214313" indent="-214313">
              <a:buClr>
                <a:schemeClr val="accent5"/>
              </a:buClr>
              <a:buFont typeface="Wingdings"/>
              <a:buChar char="v"/>
              <a:defRPr/>
            </a:pPr>
            <a:endParaRPr/>
          </a:p>
          <a:p>
            <a:pPr marL="557213" lvl="1" indent="-214313">
              <a:buClr>
                <a:schemeClr val="accent5"/>
              </a:buClr>
              <a:buFont typeface="Wingdings"/>
              <a:buChar char="v"/>
              <a:defRPr/>
            </a:pPr>
            <a:r>
              <a:rPr lang="de-AT"/>
              <a:t>r</a:t>
            </a:r>
            <a:r>
              <a:rPr/>
              <a:t>eaction</a:t>
            </a:r>
            <a:r>
              <a:rPr/>
              <a:t> time prolonged</a:t>
            </a:r>
            <a:endParaRPr/>
          </a:p>
          <a:p>
            <a:pPr marL="557213" lvl="1" indent="-214313">
              <a:buClr>
                <a:schemeClr val="accent5"/>
              </a:buClr>
              <a:buFont typeface="Wingdings"/>
              <a:buChar char="v"/>
              <a:defRPr/>
            </a:pPr>
            <a:r>
              <a:rPr/>
              <a:t>additional OxdBr1 after 21 h  </a:t>
            </a:r>
            <a:endParaRPr lang="de-AT"/>
          </a:p>
        </p:txBody>
      </p:sp>
      <p:grpSp>
        <p:nvGrpSpPr>
          <p:cNvPr id="6" name="Group 12" hidden="0"/>
          <p:cNvGrpSpPr/>
          <p:nvPr isPhoto="0" userDrawn="0"/>
        </p:nvGrpSpPr>
        <p:grpSpPr bwMode="auto">
          <a:xfrm>
            <a:off x="4171074" y="5399874"/>
            <a:ext cx="4838700" cy="1368737"/>
            <a:chOff x="1920775" y="3149600"/>
            <a:chExt cx="5288002" cy="1543794"/>
          </a:xfrm>
        </p:grpSpPr>
        <p:grpSp>
          <p:nvGrpSpPr>
            <p:cNvPr id="7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8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9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0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1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2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3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4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6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  <p:sp>
        <p:nvSpPr>
          <p:cNvPr id="1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1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/>
              <a:t>June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sp>
        <p:nvSpPr>
          <p:cNvPr id="19" name="Titel 1" hidden="0"/>
          <p:cNvSpPr>
            <a:spLocks noAdjustHandles="0" noChangeArrowheads="0"/>
          </p:cNvSpPr>
          <p:nvPr isPhoto="0" userDrawn="0"/>
        </p:nvSpPr>
        <p:spPr bwMode="auto">
          <a:xfrm>
            <a:off x="682891" y="487323"/>
            <a:ext cx="723565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/>
            <a:normAutofit/>
          </a:bodyPr>
          <a:lstStyle>
            <a:lvl1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000000"/>
                </a:solidFill>
                <a:latin typeface="+mj-lt"/>
                <a:ea typeface="ＭＳ Ｐゴシック"/>
                <a:cs typeface="ＭＳ Ｐゴシック"/>
              </a:defRPr>
            </a:lvl1pPr>
            <a:lvl2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2pPr>
            <a:lvl3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3pPr>
            <a:lvl4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4pPr>
            <a:lvl5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5pPr>
            <a:lvl6pPr marL="4572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6pPr>
            <a:lvl7pPr marL="9144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7pPr>
            <a:lvl8pPr marL="13716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8pPr>
            <a:lvl9pPr marL="18288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sz="2800"/>
              <a:t>4. O</a:t>
            </a:r>
            <a:r>
              <a:rPr lang="de-AT" sz="2800"/>
              <a:t>n</a:t>
            </a:r>
            <a:r>
              <a:rPr sz="2800"/>
              <a:t>e-</a:t>
            </a:r>
            <a:r>
              <a:rPr lang="de-AT" sz="2800"/>
              <a:t>p</a:t>
            </a:r>
            <a:r>
              <a:rPr sz="2800"/>
              <a:t>o</a:t>
            </a:r>
            <a:r>
              <a:rPr lang="de-AT" sz="2800"/>
              <a:t>t</a:t>
            </a:r>
            <a:r>
              <a:rPr sz="2800"/>
              <a:t> </a:t>
            </a:r>
            <a:r>
              <a:rPr sz="2800"/>
              <a:t>chemoenzymtic</a:t>
            </a:r>
            <a:r>
              <a:rPr sz="2800"/>
              <a:t> cascade </a:t>
            </a:r>
            <a:r>
              <a:rPr lang="de-AT" sz="2800"/>
              <a:t>f</a:t>
            </a:r>
            <a:r>
              <a:rPr sz="2800"/>
              <a:t>r</a:t>
            </a:r>
            <a:r>
              <a:rPr lang="de-AT" sz="2800"/>
              <a:t>o</a:t>
            </a:r>
            <a:r>
              <a:rPr sz="2800"/>
              <a:t>m </a:t>
            </a:r>
            <a:r>
              <a:rPr lang="de-AT" sz="2800"/>
              <a:t>P</a:t>
            </a:r>
            <a:r>
              <a:rPr sz="2800"/>
              <a:t>A</a:t>
            </a:r>
            <a:r>
              <a:rPr lang="de-AT" sz="2800"/>
              <a:t>A</a:t>
            </a:r>
            <a:r>
              <a:rPr sz="2800"/>
              <a:t> to nitrile</a:t>
            </a:r>
            <a:endParaRPr lang="en-GB" sz="2800"/>
          </a:p>
        </p:txBody>
      </p:sp>
      <p:graphicFrame>
        <p:nvGraphicFramePr>
          <p:cNvPr id="20" name="Chart 33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238363" y="1543431"/>
          <a:ext cx="6466817" cy="364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TextBox 24" hidden="0"/>
          <p:cNvSpPr>
            <a:spLocks noAdjustHandles="0" noChangeArrowheads="0"/>
          </p:cNvSpPr>
          <p:nvPr isPhoto="0" userDrawn="0"/>
        </p:nvSpPr>
        <p:spPr bwMode="auto">
          <a:xfrm>
            <a:off x="210484" y="5083958"/>
            <a:ext cx="295964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RARE</a:t>
            </a:r>
            <a:r>
              <a:rPr sz="900"/>
              <a:t> (DE3) pET28a:OxdBr1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RARE</a:t>
            </a:r>
            <a:r>
              <a:rPr sz="900"/>
              <a:t> (DE3) </a:t>
            </a:r>
            <a:r>
              <a:rPr sz="900"/>
              <a:t>pET</a:t>
            </a:r>
            <a:r>
              <a:rPr lang="de-AT" sz="900"/>
              <a:t>D</a:t>
            </a:r>
            <a:r>
              <a:rPr sz="900"/>
              <a:t>uet</a:t>
            </a:r>
            <a:r>
              <a:rPr sz="900"/>
              <a:t>: </a:t>
            </a:r>
            <a:r>
              <a:rPr sz="900"/>
              <a:t>EcPPTase</a:t>
            </a:r>
            <a:r>
              <a:rPr sz="900"/>
              <a:t>: </a:t>
            </a:r>
            <a:r>
              <a:rPr sz="900"/>
              <a:t>NcCAR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300 mM H</a:t>
            </a:r>
            <a:r>
              <a:rPr lang="de-AT" sz="900"/>
              <a:t>E</a:t>
            </a:r>
            <a:r>
              <a:rPr sz="900"/>
              <a:t>P</a:t>
            </a:r>
            <a:r>
              <a:rPr lang="de-AT" sz="900"/>
              <a:t>E</a:t>
            </a:r>
            <a:r>
              <a:rPr sz="900"/>
              <a:t>S, </a:t>
            </a:r>
            <a:r>
              <a:rPr lang="de-AT" sz="900"/>
              <a:t>p</a:t>
            </a:r>
            <a:r>
              <a:rPr sz="900"/>
              <a:t>H 7.5, 900 </a:t>
            </a:r>
            <a:r>
              <a:rPr lang="de-AT" sz="900"/>
              <a:t>r</a:t>
            </a:r>
            <a:r>
              <a:rPr sz="900"/>
              <a:t>p</a:t>
            </a:r>
            <a:r>
              <a:rPr lang="de-AT" sz="900"/>
              <a:t>m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28°C, 24 </a:t>
            </a:r>
            <a:r>
              <a:rPr lang="de-AT" sz="900"/>
              <a:t>h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10 </a:t>
            </a:r>
            <a:r>
              <a:rPr lang="de-AT" sz="900"/>
              <a:t>m</a:t>
            </a:r>
            <a:r>
              <a:rPr sz="900"/>
              <a:t>M substrate in n-heptane</a:t>
            </a:r>
            <a:endParaRPr lang="de-AT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" descr="Grüner gras-isolierter weißer hintergrund | Premium-Vektor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4411953"/>
            <a:ext cx="9143999" cy="1938440"/>
          </a:xfrm>
          <a:prstGeom prst="rect">
            <a:avLst/>
          </a:prstGeom>
          <a:noFill/>
        </p:spPr>
      </p:pic>
      <p:sp>
        <p:nvSpPr>
          <p:cNvPr id="5" name="Titel 1" hidden="0"/>
          <p:cNvSpPr>
            <a:spLocks noAdjustHandles="0" noChangeArrowheads="0"/>
          </p:cNvSpPr>
          <p:nvPr isPhoto="0" userDrawn="0"/>
        </p:nvSpPr>
        <p:spPr bwMode="auto">
          <a:xfrm>
            <a:off x="720726" y="601663"/>
            <a:ext cx="7379666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/>
            <a:normAutofit/>
          </a:bodyPr>
          <a:lstStyle>
            <a:lvl1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000000"/>
                </a:solidFill>
                <a:latin typeface="+mj-lt"/>
                <a:ea typeface="ＭＳ Ｐゴシック"/>
                <a:cs typeface="ＭＳ Ｐゴシック"/>
              </a:defRPr>
            </a:lvl1pPr>
            <a:lvl2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2pPr>
            <a:lvl3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3pPr>
            <a:lvl4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4pPr>
            <a:lvl5pPr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5pPr>
            <a:lvl6pPr marL="4572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6pPr>
            <a:lvl7pPr marL="9144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7pPr>
            <a:lvl8pPr marL="13716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8pPr>
            <a:lvl9pPr marL="1828800" algn="l" defTabSz="457200">
              <a:spcBef>
                <a:spcPts val="0"/>
              </a:spcBef>
              <a:spcAft>
                <a:spcPts val="0"/>
              </a:spcAft>
              <a:defRPr sz="3200">
                <a:solidFill>
                  <a:srgbClr val="595959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sz="2800"/>
              <a:t>4. O</a:t>
            </a:r>
            <a:r>
              <a:rPr lang="de-AT" sz="2800"/>
              <a:t>n</a:t>
            </a:r>
            <a:r>
              <a:rPr sz="2800"/>
              <a:t>e-</a:t>
            </a:r>
            <a:r>
              <a:rPr lang="de-AT" sz="2800"/>
              <a:t>p</a:t>
            </a:r>
            <a:r>
              <a:rPr sz="2800"/>
              <a:t>o</a:t>
            </a:r>
            <a:r>
              <a:rPr lang="de-AT" sz="2800"/>
              <a:t>t</a:t>
            </a:r>
            <a:r>
              <a:rPr sz="2800"/>
              <a:t> </a:t>
            </a:r>
            <a:r>
              <a:rPr sz="2800"/>
              <a:t>chemoenzymtic</a:t>
            </a:r>
            <a:r>
              <a:rPr sz="2800"/>
              <a:t> cascade to nitrile</a:t>
            </a:r>
            <a:endParaRPr lang="en-GB" sz="2800"/>
          </a:p>
        </p:txBody>
      </p:sp>
      <p:sp>
        <p:nvSpPr>
          <p:cNvPr id="6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27274" y="1212409"/>
            <a:ext cx="8197228" cy="1982314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n-US" sz="1400"/>
              <a:t>One pot: </a:t>
            </a:r>
            <a:r>
              <a:rPr sz="1400" i="1"/>
              <a:t>Nc</a:t>
            </a:r>
            <a:r>
              <a:rPr sz="1400"/>
              <a:t>C</a:t>
            </a:r>
            <a:r>
              <a:rPr lang="de-AT" sz="1400"/>
              <a:t>A</a:t>
            </a:r>
            <a:r>
              <a:rPr sz="1400"/>
              <a:t>R, NH</a:t>
            </a:r>
            <a:r>
              <a:rPr sz="1400" baseline="-25000"/>
              <a:t>2</a:t>
            </a:r>
            <a:r>
              <a:rPr sz="1400"/>
              <a:t>OH </a:t>
            </a:r>
            <a:r>
              <a:rPr lang="de-AT" sz="1400"/>
              <a:t>a</a:t>
            </a:r>
            <a:r>
              <a:rPr sz="1400"/>
              <a:t>n</a:t>
            </a:r>
            <a:r>
              <a:rPr lang="de-AT" sz="1400"/>
              <a:t>d</a:t>
            </a:r>
            <a:r>
              <a:rPr sz="1400"/>
              <a:t> </a:t>
            </a:r>
            <a:r>
              <a:rPr sz="1400"/>
              <a:t>Oxd</a:t>
            </a:r>
            <a:r>
              <a:rPr lang="de-AT" sz="1400"/>
              <a:t>B</a:t>
            </a:r>
            <a:r>
              <a:rPr sz="1400"/>
              <a:t>r1 (</a:t>
            </a:r>
            <a:r>
              <a:rPr lang="de-AT" sz="1400"/>
              <a:t>O</a:t>
            </a:r>
            <a:r>
              <a:rPr sz="1400"/>
              <a:t>x</a:t>
            </a:r>
            <a:r>
              <a:rPr lang="de-AT" sz="1400"/>
              <a:t>d</a:t>
            </a:r>
            <a:r>
              <a:rPr sz="1400"/>
              <a:t>R</a:t>
            </a:r>
            <a:r>
              <a:rPr lang="de-AT" sz="1400"/>
              <a:t>G</a:t>
            </a:r>
            <a:r>
              <a:rPr sz="1400"/>
              <a:t>-</a:t>
            </a:r>
            <a:r>
              <a:rPr lang="de-AT" sz="1400"/>
              <a:t>b</a:t>
            </a:r>
            <a:r>
              <a:rPr sz="1400"/>
              <a:t>e</a:t>
            </a:r>
            <a:r>
              <a:rPr lang="de-AT" sz="1400"/>
              <a:t>n</a:t>
            </a:r>
            <a:r>
              <a:rPr sz="1400"/>
              <a:t>z) added at start</a:t>
            </a:r>
            <a:endParaRPr/>
          </a:p>
          <a:p>
            <a:pPr lvl="1">
              <a:defRPr/>
            </a:pPr>
            <a:endParaRPr lang="en-US" sz="1400"/>
          </a:p>
          <a:p>
            <a:pPr>
              <a:defRPr/>
            </a:pPr>
            <a:endParaRPr lang="en-US" sz="1400"/>
          </a:p>
        </p:txBody>
      </p:sp>
      <p:sp>
        <p:nvSpPr>
          <p:cNvPr id="7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9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/>
              <a:t>June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10" name="Group 9" hidden="0"/>
          <p:cNvGrpSpPr/>
          <p:nvPr isPhoto="0" userDrawn="0"/>
        </p:nvGrpSpPr>
        <p:grpSpPr bwMode="auto">
          <a:xfrm>
            <a:off x="4171074" y="5399874"/>
            <a:ext cx="4838700" cy="1368737"/>
            <a:chOff x="1920775" y="3149600"/>
            <a:chExt cx="5288002" cy="1543794"/>
          </a:xfrm>
        </p:grpSpPr>
        <p:grpSp>
          <p:nvGrpSpPr>
            <p:cNvPr id="11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2" name="Grafik 9" hidden="0"/>
              <p:cNvPicPr>
                <a:picLocks noChangeAspect="1"/>
              </p:cNvPicPr>
              <p:nvPr isPhoto="0" userDrawn="0"/>
            </p:nvPicPr>
            <p:blipFill>
              <a:blip r:embed="rId3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3" name="Grafik 13" hidden="0"/>
              <p:cNvPicPr>
                <a:picLocks noChangeAspect="1"/>
              </p:cNvPicPr>
              <p:nvPr isPhoto="0" userDrawn="0"/>
            </p:nvPicPr>
            <p:blipFill>
              <a:blip r:embed="rId3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5" imgW="5316220" imgH="2726055" progId="ChemDraw.Document.6.0">
                  <p:embed/>
                  <p:pic>
                    <p:nvPicPr>
                      <p:cNvPr id="14" name="" hidden="0"/>
                      <p:cNvPicPr/>
                      <p:nvPr isPhoto="0" userDrawn="0"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7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7" imgW="2097405" imgH="694055" progId="ChemDraw.Document.6.0">
                  <p:embed/>
                  <p:pic>
                    <p:nvPicPr>
                      <p:cNvPr id="18" name="" hidden="0"/>
                      <p:cNvPicPr/>
                      <p:nvPr isPhoto="0" userDrawn="0"/>
                    </p:nvPicPr>
                    <p:blipFill>
                      <a:blip r:embed="rId6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9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20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  <p:graphicFrame>
        <p:nvGraphicFramePr>
          <p:cNvPr id="21" name="Chart 28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720724" y="1556793"/>
          <a:ext cx="8197227" cy="359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TextBox 29" hidden="0"/>
          <p:cNvSpPr>
            <a:spLocks noAdjustHandles="0" noChangeArrowheads="0"/>
          </p:cNvSpPr>
          <p:nvPr isPhoto="0" userDrawn="0"/>
        </p:nvSpPr>
        <p:spPr bwMode="auto">
          <a:xfrm>
            <a:off x="224178" y="4675040"/>
            <a:ext cx="2959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RARE</a:t>
            </a:r>
            <a:r>
              <a:rPr sz="900"/>
              <a:t> (DE3) pET28a:OxdBr1</a:t>
            </a:r>
            <a:endParaRPr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20 </a:t>
            </a:r>
            <a:r>
              <a:rPr lang="de-AT" sz="900"/>
              <a:t>O</a:t>
            </a:r>
            <a:r>
              <a:rPr sz="900"/>
              <a:t>D </a:t>
            </a:r>
            <a:r>
              <a:rPr lang="de-AT" sz="900"/>
              <a:t>o</a:t>
            </a:r>
            <a:r>
              <a:rPr sz="900"/>
              <a:t>f </a:t>
            </a:r>
            <a:r>
              <a:rPr lang="de-AT" sz="900" i="1"/>
              <a:t>E</a:t>
            </a:r>
            <a:r>
              <a:rPr sz="900" i="1"/>
              <a:t>.</a:t>
            </a:r>
            <a:r>
              <a:rPr lang="de-AT" sz="900" i="1"/>
              <a:t>c</a:t>
            </a:r>
            <a:r>
              <a:rPr sz="900" i="1"/>
              <a:t>o</a:t>
            </a:r>
            <a:r>
              <a:rPr lang="de-AT" sz="900" i="1"/>
              <a:t>l</a:t>
            </a:r>
            <a:r>
              <a:rPr sz="900" i="1"/>
              <a:t>i</a:t>
            </a:r>
            <a:r>
              <a:rPr sz="900" i="1"/>
              <a:t> RARE</a:t>
            </a:r>
            <a:r>
              <a:rPr sz="900"/>
              <a:t> (DE3) </a:t>
            </a:r>
            <a:r>
              <a:rPr sz="900"/>
              <a:t>pET</a:t>
            </a:r>
            <a:r>
              <a:rPr lang="de-AT" sz="900"/>
              <a:t>D</a:t>
            </a:r>
            <a:r>
              <a:rPr sz="900"/>
              <a:t>uet</a:t>
            </a:r>
            <a:r>
              <a:rPr sz="900"/>
              <a:t>: </a:t>
            </a:r>
            <a:r>
              <a:rPr sz="900"/>
              <a:t>EcPPTase</a:t>
            </a:r>
            <a:r>
              <a:rPr sz="900"/>
              <a:t>: </a:t>
            </a:r>
            <a:r>
              <a:rPr sz="900"/>
              <a:t>NcCAR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300 mM H</a:t>
            </a:r>
            <a:r>
              <a:rPr lang="de-AT" sz="900"/>
              <a:t>E</a:t>
            </a:r>
            <a:r>
              <a:rPr sz="900"/>
              <a:t>P</a:t>
            </a:r>
            <a:r>
              <a:rPr lang="de-AT" sz="900"/>
              <a:t>E</a:t>
            </a:r>
            <a:r>
              <a:rPr sz="900"/>
              <a:t>S, </a:t>
            </a:r>
            <a:r>
              <a:rPr lang="de-AT" sz="900"/>
              <a:t>p</a:t>
            </a:r>
            <a:r>
              <a:rPr sz="900"/>
              <a:t>H 7.5, 900 </a:t>
            </a:r>
            <a:r>
              <a:rPr lang="de-AT" sz="900"/>
              <a:t>r</a:t>
            </a:r>
            <a:r>
              <a:rPr sz="900"/>
              <a:t>p</a:t>
            </a:r>
            <a:r>
              <a:rPr lang="de-AT" sz="900"/>
              <a:t>m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28°C, 24 </a:t>
            </a:r>
            <a:r>
              <a:rPr lang="de-AT" sz="900"/>
              <a:t>h</a:t>
            </a:r>
            <a:endParaRPr sz="900"/>
          </a:p>
          <a:p>
            <a:pPr marL="214313" indent="-214313">
              <a:buClr>
                <a:schemeClr val="accent1"/>
              </a:buClr>
              <a:buFont typeface="Arial"/>
              <a:buChar char="•"/>
              <a:defRPr/>
            </a:pPr>
            <a:r>
              <a:rPr sz="900"/>
              <a:t>10 </a:t>
            </a:r>
            <a:r>
              <a:rPr lang="de-AT" sz="900"/>
              <a:t>m</a:t>
            </a:r>
            <a:r>
              <a:rPr sz="900"/>
              <a:t>M substrate in n-heptane or in KOH</a:t>
            </a:r>
            <a:endParaRPr lang="de-AT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graphicFrame>
        <p:nvGraphicFramePr>
          <p:cNvPr id="5" name="Table 32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672510" y="1187282"/>
          <a:ext cx="6742260" cy="4483435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432048"/>
                <a:gridCol w="864096"/>
                <a:gridCol w="1007371"/>
                <a:gridCol w="888284"/>
                <a:gridCol w="829415"/>
                <a:gridCol w="907015"/>
                <a:gridCol w="907015"/>
                <a:gridCol w="907015"/>
              </a:tblGrid>
              <a:tr h="50399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N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.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u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endParaRPr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C</a:t>
                      </a:r>
                      <a:r>
                        <a:rPr sz="1000"/>
                        <a:t>A</a:t>
                      </a:r>
                      <a:r>
                        <a:rPr lang="de-AT" sz="1000"/>
                        <a:t>R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v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y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Oxime formation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O</a:t>
                      </a:r>
                      <a:r>
                        <a:rPr sz="1000"/>
                        <a:t>x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v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y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N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le formation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Ca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a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e 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u</a:t>
                      </a:r>
                      <a:r>
                        <a:rPr lang="de-AT" sz="1000"/>
                        <a:t>c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f</a:t>
                      </a:r>
                      <a:r>
                        <a:rPr lang="de-AT" sz="1000"/>
                        <a:t>u</a:t>
                      </a:r>
                      <a:r>
                        <a:rPr sz="1000"/>
                        <a:t>l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t</a:t>
                      </a:r>
                      <a:endParaRPr lang="de-AT" sz="1000"/>
                    </a:p>
                  </a:txBody>
                  <a:tcPr marL="68580" marR="68580" marT="34290" marB="34290" anchor="ctr"/>
                </a:tc>
              </a:tr>
              <a:tr h="23574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</a:t>
                      </a:r>
                      <a:endParaRPr lang="de-AT" sz="10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Ci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y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endParaRPr lang="de-AT" sz="10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p>
                      <a:pPr algn="ctr">
                        <a:defRPr/>
                      </a:pP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x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 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rile 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y 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v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  <a:r>
                        <a:rPr lang="de-AT"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sz="10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endParaRPr lang="de-AT" sz="10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717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2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C4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/>
                        <a:t> 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Ve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y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v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a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e (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R)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717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3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C5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/>
                        <a:t> 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Ve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y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v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a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e (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S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R)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4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C6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/>
                        <a:t> 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I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P</a:t>
                      </a:r>
                      <a:r>
                        <a:rPr lang="de-AT" sz="1000"/>
                        <a:t>R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5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C12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n.</a:t>
                      </a:r>
                      <a:r>
                        <a:rPr lang="de-AT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AT" sz="8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AT" sz="10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AT" sz="10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de-AT" sz="10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6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Be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z</a:t>
                      </a:r>
                      <a:r>
                        <a:rPr sz="1000"/>
                        <a:t>oic</a:t>
                      </a:r>
                      <a:endParaRPr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+++ (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d</a:t>
                      </a:r>
                      <a:r>
                        <a:rPr sz="800"/>
                        <a:t>R</a:t>
                      </a:r>
                      <a:r>
                        <a:rPr lang="de-AT" sz="800"/>
                        <a:t>G</a:t>
                      </a:r>
                      <a:r>
                        <a:rPr sz="800"/>
                        <a:t>, </a:t>
                      </a:r>
                      <a:r>
                        <a:rPr lang="de-AT" sz="800"/>
                        <a:t>R</a:t>
                      </a:r>
                      <a:r>
                        <a:rPr sz="800"/>
                        <a:t>E, </a:t>
                      </a:r>
                      <a:r>
                        <a:rPr lang="de-AT" sz="800"/>
                        <a:t>F</a:t>
                      </a:r>
                      <a:r>
                        <a:rPr sz="800"/>
                        <a:t>G)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indent="-171450" algn="ctr">
                        <a:buFont typeface="Wingdings"/>
                        <a:buChar char="ü"/>
                        <a:defRPr/>
                      </a:pPr>
                      <a:r>
                        <a:rPr sz="1000"/>
                        <a:t> 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2578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7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P</a:t>
                      </a:r>
                      <a:r>
                        <a:rPr lang="de-AT" sz="1000"/>
                        <a:t>AA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marR="0" lvl="0" indent="-17145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sz="1000"/>
                        <a:t> 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Pr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n</a:t>
                      </a:r>
                      <a:r>
                        <a:rPr sz="1000"/>
                        <a:t>g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d </a:t>
                      </a:r>
                      <a:r>
                        <a:rPr lang="de-AT" sz="1000"/>
                        <a:t>r</a:t>
                      </a:r>
                      <a:r>
                        <a:rPr sz="1000"/>
                        <a:t>e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c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n 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m</a:t>
                      </a:r>
                      <a:r>
                        <a:rPr sz="1000"/>
                        <a:t>e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d</a:t>
                      </a:r>
                      <a:r>
                        <a:rPr lang="de-AT" sz="1000"/>
                        <a:t>d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l 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x</a:t>
                      </a:r>
                      <a:r>
                        <a:rPr lang="de-AT" sz="1000"/>
                        <a:t>dB</a:t>
                      </a:r>
                      <a:r>
                        <a:rPr sz="1000"/>
                        <a:t>r1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717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8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3-</a:t>
                      </a:r>
                      <a:r>
                        <a:rPr lang="de-AT" sz="1000"/>
                        <a:t>P</a:t>
                      </a:r>
                      <a:r>
                        <a:rPr sz="1000"/>
                        <a:t>PA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800"/>
                        <a:t>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/>
                        <a:t>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marR="0" lvl="0" indent="-17145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sz="1000"/>
                        <a:t> 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717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9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Ci</a:t>
                      </a:r>
                      <a:r>
                        <a:rPr sz="1000"/>
                        <a:t>nn</a:t>
                      </a:r>
                      <a:r>
                        <a:rPr lang="de-AT" sz="1000"/>
                        <a:t>a</a:t>
                      </a:r>
                      <a:r>
                        <a:rPr sz="1000"/>
                        <a:t>m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 (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d</a:t>
                      </a:r>
                      <a:r>
                        <a:rPr sz="800"/>
                        <a:t>B</a:t>
                      </a:r>
                      <a:r>
                        <a:rPr lang="de-AT" sz="800"/>
                        <a:t>r</a:t>
                      </a:r>
                      <a:r>
                        <a:rPr sz="800"/>
                        <a:t>1)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-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/>
                        <a:t>x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O</a:t>
                      </a:r>
                      <a:r>
                        <a:rPr lang="de-AT" sz="1000"/>
                        <a:t>x</a:t>
                      </a:r>
                      <a:r>
                        <a:rPr sz="1000"/>
                        <a:t>d</a:t>
                      </a:r>
                      <a:r>
                        <a:rPr lang="de-AT" sz="1000"/>
                        <a:t>B</a:t>
                      </a:r>
                      <a:r>
                        <a:rPr sz="1000"/>
                        <a:t>r1 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w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10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Pi</a:t>
                      </a:r>
                      <a:r>
                        <a:rPr sz="1000"/>
                        <a:t>p</a:t>
                      </a:r>
                      <a:r>
                        <a:rPr lang="de-AT" sz="1000"/>
                        <a:t>e</a:t>
                      </a:r>
                      <a:r>
                        <a:rPr sz="1000"/>
                        <a:t>r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y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c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/>
                        <a:t>-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-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x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717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11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AT" sz="1000"/>
                        <a:t>Va</a:t>
                      </a:r>
                      <a:r>
                        <a:rPr sz="1000"/>
                        <a:t>n</a:t>
                      </a:r>
                      <a:r>
                        <a:rPr lang="de-AT" sz="1000"/>
                        <a:t>i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l</a:t>
                      </a:r>
                      <a:r>
                        <a:rPr sz="1000"/>
                        <a:t>i</a:t>
                      </a:r>
                      <a:r>
                        <a:rPr lang="de-AT" sz="1000"/>
                        <a:t>c</a:t>
                      </a:r>
                      <a:endParaRPr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+++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++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800"/>
                        <a:t>+ (</a:t>
                      </a:r>
                      <a:r>
                        <a:rPr lang="de-AT" sz="800"/>
                        <a:t>O</a:t>
                      </a:r>
                      <a:r>
                        <a:rPr sz="800"/>
                        <a:t>x</a:t>
                      </a:r>
                      <a:r>
                        <a:rPr lang="de-AT" sz="800"/>
                        <a:t>d</a:t>
                      </a:r>
                      <a:r>
                        <a:rPr sz="800"/>
                        <a:t>B</a:t>
                      </a:r>
                      <a:r>
                        <a:rPr lang="de-AT" sz="800"/>
                        <a:t>r</a:t>
                      </a:r>
                      <a:r>
                        <a:rPr sz="800"/>
                        <a:t>1)</a:t>
                      </a:r>
                      <a:endParaRPr lang="de-AT" sz="8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+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/>
                        <a:t>x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/>
                        <a:t>O</a:t>
                      </a:r>
                      <a:r>
                        <a:rPr lang="de-AT" sz="1000"/>
                        <a:t>x</a:t>
                      </a:r>
                      <a:r>
                        <a:rPr sz="1000"/>
                        <a:t>d</a:t>
                      </a:r>
                      <a:r>
                        <a:rPr lang="de-AT" sz="1000"/>
                        <a:t>B</a:t>
                      </a:r>
                      <a:r>
                        <a:rPr sz="1000"/>
                        <a:t>r1 </a:t>
                      </a:r>
                      <a:r>
                        <a:rPr lang="de-AT" sz="1000"/>
                        <a:t>t</a:t>
                      </a:r>
                      <a:r>
                        <a:rPr sz="1000"/>
                        <a:t>o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 </a:t>
                      </a:r>
                      <a:r>
                        <a:rPr lang="de-AT" sz="1000"/>
                        <a:t>s</a:t>
                      </a:r>
                      <a:r>
                        <a:rPr sz="1000"/>
                        <a:t>l</a:t>
                      </a:r>
                      <a:r>
                        <a:rPr lang="de-AT" sz="1000"/>
                        <a:t>o</a:t>
                      </a:r>
                      <a:r>
                        <a:rPr sz="1000"/>
                        <a:t>w</a:t>
                      </a:r>
                      <a:endParaRPr lang="de-AT" sz="1000"/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0209" y="561596"/>
            <a:ext cx="7110742" cy="857250"/>
          </a:xfrm>
        </p:spPr>
        <p:txBody>
          <a:bodyPr/>
          <a:lstStyle/>
          <a:p>
            <a:pPr>
              <a:defRPr/>
            </a:pPr>
            <a:r>
              <a:rPr/>
              <a:t>4.	</a:t>
            </a:r>
            <a:r>
              <a:rPr i="1"/>
              <a:t>I</a:t>
            </a:r>
            <a:r>
              <a:rPr lang="de-AT" i="1"/>
              <a:t>n</a:t>
            </a:r>
            <a:r>
              <a:rPr i="1"/>
              <a:t> </a:t>
            </a:r>
            <a:r>
              <a:rPr lang="de-AT" i="1"/>
              <a:t>v</a:t>
            </a:r>
            <a:r>
              <a:rPr i="1"/>
              <a:t>i</a:t>
            </a:r>
            <a:r>
              <a:rPr lang="de-AT" i="1"/>
              <a:t>v</a:t>
            </a:r>
            <a:r>
              <a:rPr i="1"/>
              <a:t>o </a:t>
            </a:r>
            <a:r>
              <a:rPr/>
              <a:t>ca</a:t>
            </a:r>
            <a:r>
              <a:rPr lang="de-AT"/>
              <a:t>s</a:t>
            </a:r>
            <a:r>
              <a:rPr/>
              <a:t>c</a:t>
            </a:r>
            <a:r>
              <a:rPr lang="de-AT"/>
              <a:t>a</a:t>
            </a:r>
            <a:r>
              <a:rPr/>
              <a:t>des: </a:t>
            </a:r>
            <a:r>
              <a:rPr lang="de-AT"/>
              <a:t>S</a:t>
            </a:r>
            <a:r>
              <a:rPr/>
              <a:t>UMMARY</a:t>
            </a:r>
            <a:endParaRPr lang="de-AT"/>
          </a:p>
        </p:txBody>
      </p:sp>
      <p:sp>
        <p:nvSpPr>
          <p:cNvPr id="7" name="TextBox 11" hidden="0"/>
          <p:cNvSpPr>
            <a:spLocks noAdjustHandles="0" noChangeArrowheads="0"/>
          </p:cNvSpPr>
          <p:nvPr isPhoto="0" userDrawn="0"/>
        </p:nvSpPr>
        <p:spPr bwMode="auto">
          <a:xfrm>
            <a:off x="7418657" y="3010849"/>
            <a:ext cx="201026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/>
              <a:buChar char="v"/>
              <a:defRPr/>
            </a:pPr>
            <a:r>
              <a:rPr lang="de-AT" sz="1400"/>
              <a:t>Ea</a:t>
            </a:r>
            <a:r>
              <a:rPr sz="1400"/>
              <a:t>c</a:t>
            </a:r>
            <a:r>
              <a:rPr lang="de-AT" sz="1400"/>
              <a:t>h</a:t>
            </a:r>
            <a:r>
              <a:rPr sz="1400"/>
              <a:t> </a:t>
            </a:r>
            <a:r>
              <a:rPr lang="de-AT" sz="1400"/>
              <a:t>s</a:t>
            </a:r>
            <a:r>
              <a:rPr sz="1400"/>
              <a:t>u</a:t>
            </a:r>
            <a:r>
              <a:rPr lang="de-AT" sz="1400"/>
              <a:t>b</a:t>
            </a:r>
            <a:r>
              <a:rPr sz="1400"/>
              <a:t>s</a:t>
            </a:r>
            <a:r>
              <a:rPr lang="de-AT" sz="1400"/>
              <a:t>t</a:t>
            </a:r>
            <a:r>
              <a:rPr sz="1400"/>
              <a:t>r</a:t>
            </a:r>
            <a:r>
              <a:rPr lang="de-AT" sz="1400"/>
              <a:t>a</a:t>
            </a:r>
            <a:r>
              <a:rPr sz="1400"/>
              <a:t>t</a:t>
            </a:r>
            <a:r>
              <a:rPr lang="de-AT" sz="1400"/>
              <a:t>e</a:t>
            </a:r>
            <a:r>
              <a:rPr sz="1400"/>
              <a:t> </a:t>
            </a:r>
            <a:r>
              <a:rPr lang="de-AT" sz="1400"/>
              <a:t>n</a:t>
            </a:r>
            <a:r>
              <a:rPr sz="1400"/>
              <a:t>e</a:t>
            </a:r>
            <a:r>
              <a:rPr lang="de-AT" sz="1400"/>
              <a:t>e</a:t>
            </a:r>
            <a:r>
              <a:rPr sz="1400"/>
              <a:t>d</a:t>
            </a:r>
            <a:r>
              <a:rPr lang="de-AT" sz="1400"/>
              <a:t>s</a:t>
            </a:r>
            <a:r>
              <a:rPr sz="1400"/>
              <a:t> </a:t>
            </a:r>
            <a:r>
              <a:rPr lang="de-AT" sz="1400"/>
              <a:t>i</a:t>
            </a:r>
            <a:r>
              <a:rPr sz="1400"/>
              <a:t>n</a:t>
            </a:r>
            <a:r>
              <a:rPr lang="de-AT" sz="1400"/>
              <a:t>div</a:t>
            </a:r>
            <a:r>
              <a:rPr sz="1400"/>
              <a:t>i</a:t>
            </a:r>
            <a:r>
              <a:rPr lang="de-AT" sz="1400"/>
              <a:t>d</a:t>
            </a:r>
            <a:r>
              <a:rPr sz="1400"/>
              <a:t>u</a:t>
            </a:r>
            <a:r>
              <a:rPr lang="de-AT" sz="1400"/>
              <a:t>a</a:t>
            </a:r>
            <a:r>
              <a:rPr sz="1400"/>
              <a:t>l </a:t>
            </a:r>
            <a:r>
              <a:rPr lang="de-AT" sz="1400"/>
              <a:t>a</a:t>
            </a:r>
            <a:r>
              <a:rPr sz="1400"/>
              <a:t>d</a:t>
            </a:r>
            <a:r>
              <a:rPr lang="de-AT" sz="1400"/>
              <a:t>a</a:t>
            </a:r>
            <a:r>
              <a:rPr sz="1400"/>
              <a:t>p</a:t>
            </a:r>
            <a:r>
              <a:rPr lang="de-AT" sz="1400"/>
              <a:t>t</a:t>
            </a:r>
            <a:r>
              <a:rPr sz="1400"/>
              <a:t>i</a:t>
            </a:r>
            <a:r>
              <a:rPr lang="de-AT" sz="1400"/>
              <a:t>o</a:t>
            </a:r>
            <a:r>
              <a:rPr sz="1400"/>
              <a:t>n </a:t>
            </a:r>
            <a:r>
              <a:rPr lang="de-AT" sz="1400"/>
              <a:t>o</a:t>
            </a:r>
            <a:r>
              <a:rPr sz="1400"/>
              <a:t>f </a:t>
            </a:r>
            <a:r>
              <a:rPr lang="de-AT" sz="1400"/>
              <a:t>c</a:t>
            </a:r>
            <a:r>
              <a:rPr sz="1400"/>
              <a:t>o</a:t>
            </a:r>
            <a:r>
              <a:rPr lang="de-AT" sz="1400"/>
              <a:t>n</a:t>
            </a:r>
            <a:r>
              <a:rPr sz="1400"/>
              <a:t>d</a:t>
            </a:r>
            <a:r>
              <a:rPr lang="de-AT" sz="1400"/>
              <a:t>i</a:t>
            </a:r>
            <a:r>
              <a:rPr sz="1400"/>
              <a:t>t</a:t>
            </a:r>
            <a:r>
              <a:rPr lang="de-AT" sz="1400"/>
              <a:t>i</a:t>
            </a:r>
            <a:r>
              <a:rPr sz="1400"/>
              <a:t>o</a:t>
            </a:r>
            <a:r>
              <a:rPr lang="de-AT" sz="1400"/>
              <a:t>n</a:t>
            </a:r>
            <a:r>
              <a:rPr sz="1400"/>
              <a:t>s</a:t>
            </a:r>
            <a:endParaRPr/>
          </a:p>
          <a:p>
            <a:pPr marL="214313" indent="-214313">
              <a:buFont typeface="Wingdings"/>
              <a:buChar char="v"/>
              <a:defRPr/>
            </a:pPr>
            <a:endParaRPr sz="1400"/>
          </a:p>
          <a:p>
            <a:pPr marL="214313" indent="-214313">
              <a:buFont typeface="Wingdings"/>
              <a:buChar char="v"/>
              <a:defRPr/>
            </a:pPr>
            <a:r>
              <a:rPr lang="de-AT" sz="1400"/>
              <a:t>O</a:t>
            </a:r>
            <a:r>
              <a:rPr sz="1400"/>
              <a:t>ther</a:t>
            </a:r>
            <a:r>
              <a:rPr sz="1400"/>
              <a:t> c</a:t>
            </a:r>
            <a:r>
              <a:rPr lang="de-AT" sz="1400"/>
              <a:t>a</a:t>
            </a:r>
            <a:r>
              <a:rPr sz="1400"/>
              <a:t>s</a:t>
            </a:r>
            <a:r>
              <a:rPr lang="de-AT" sz="1400"/>
              <a:t>c</a:t>
            </a:r>
            <a:r>
              <a:rPr sz="1400"/>
              <a:t>a</a:t>
            </a:r>
            <a:r>
              <a:rPr lang="de-AT" sz="1400"/>
              <a:t>d</a:t>
            </a:r>
            <a:r>
              <a:rPr sz="1400"/>
              <a:t>e</a:t>
            </a:r>
            <a:r>
              <a:rPr lang="de-AT" sz="1400"/>
              <a:t>s</a:t>
            </a:r>
            <a:r>
              <a:rPr sz="1400"/>
              <a:t> </a:t>
            </a:r>
            <a:r>
              <a:rPr lang="de-AT" sz="1400"/>
              <a:t>o</a:t>
            </a:r>
            <a:r>
              <a:rPr sz="1400"/>
              <a:t>n </a:t>
            </a:r>
            <a:r>
              <a:rPr lang="de-AT" sz="1400"/>
              <a:t>g</a:t>
            </a:r>
            <a:r>
              <a:rPr sz="1400"/>
              <a:t>o</a:t>
            </a:r>
            <a:r>
              <a:rPr lang="de-AT" sz="1400"/>
              <a:t>i</a:t>
            </a:r>
            <a:r>
              <a:rPr sz="1400"/>
              <a:t>n</a:t>
            </a:r>
            <a:r>
              <a:rPr lang="de-AT" sz="1400"/>
              <a:t>g</a:t>
            </a:r>
            <a:r>
              <a:rPr sz="1400"/>
              <a:t> </a:t>
            </a:r>
            <a:endParaRPr lang="de-AT" sz="1400"/>
          </a:p>
        </p:txBody>
      </p:sp>
      <p:sp>
        <p:nvSpPr>
          <p:cNvPr id="8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9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/>
              <a:t>June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10" name="Group 17" hidden="0"/>
          <p:cNvGrpSpPr/>
          <p:nvPr isPhoto="0" userDrawn="0"/>
        </p:nvGrpSpPr>
        <p:grpSpPr bwMode="auto">
          <a:xfrm>
            <a:off x="4699003" y="5589240"/>
            <a:ext cx="4310771" cy="1179371"/>
            <a:chOff x="1920775" y="3149600"/>
            <a:chExt cx="5288002" cy="1543794"/>
          </a:xfrm>
        </p:grpSpPr>
        <p:grpSp>
          <p:nvGrpSpPr>
            <p:cNvPr id="11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2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3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4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7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8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9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20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Overv</a:t>
            </a:r>
            <a:r>
              <a:rPr lang="de-AT"/>
              <a:t>i</a:t>
            </a:r>
            <a:r>
              <a:rPr/>
              <a:t>e</a:t>
            </a:r>
            <a:r>
              <a:rPr lang="de-AT"/>
              <a:t>w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35611" y="1268760"/>
            <a:ext cx="7554998" cy="45812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/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n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d</a:t>
            </a:r>
            <a:r>
              <a:rPr lang="de-AT" sz="1400" b="1">
                <a:solidFill>
                  <a:schemeClr val="accent3"/>
                </a:solidFill>
              </a:rPr>
              <a:t>u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n </a:t>
            </a:r>
            <a:r>
              <a:rPr sz="1400">
                <a:solidFill>
                  <a:schemeClr val="accent3"/>
                </a:solidFill>
              </a:rPr>
              <a:t>(Nitrile-Project)-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a</a:t>
            </a:r>
            <a:endParaRPr/>
          </a:p>
          <a:p>
            <a:pPr marL="514350" indent="-514350">
              <a:buFont typeface="Arial"/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ve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view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rate scope +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lang="de-AT" sz="1400" b="1">
                <a:solidFill>
                  <a:schemeClr val="accent3"/>
                </a:solidFill>
              </a:rPr>
              <a:t>A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m</a:t>
            </a:r>
            <a:r>
              <a:rPr sz="1400" b="1">
                <a:solidFill>
                  <a:schemeClr val="accent3"/>
                </a:solidFill>
              </a:rPr>
              <a:t> 1: Carboxylic acid to oxime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toria</a:t>
            </a: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i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g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4,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5,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6, 3-</a:t>
            </a:r>
            <a:r>
              <a:rPr lang="de-AT" sz="1400">
                <a:solidFill>
                  <a:schemeClr val="accent3"/>
                </a:solidFill>
              </a:rPr>
              <a:t>P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 </a:t>
            </a:r>
            <a:endParaRPr/>
          </a:p>
          <a:p>
            <a:pPr marL="728663" lvl="1" indent="-457200"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m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y</a:t>
            </a:r>
            <a:endParaRPr sz="1400">
              <a:solidFill>
                <a:schemeClr val="accent3"/>
              </a:solidFill>
            </a:endParaRPr>
          </a:p>
          <a:p>
            <a:pPr marL="728663" lvl="1" indent="-457200">
              <a:defRPr/>
            </a:pPr>
            <a:r>
              <a:rPr lang="de-AT" sz="1400" i="1">
                <a:solidFill>
                  <a:schemeClr val="accent3"/>
                </a:solidFill>
              </a:rPr>
              <a:t>I</a:t>
            </a:r>
            <a:r>
              <a:rPr sz="1400" i="1">
                <a:solidFill>
                  <a:schemeClr val="accent3"/>
                </a:solidFill>
              </a:rPr>
              <a:t>n situ </a:t>
            </a:r>
            <a:r>
              <a:rPr sz="1400">
                <a:solidFill>
                  <a:schemeClr val="accent3"/>
                </a:solidFill>
              </a:rPr>
              <a:t>oxime formation</a:t>
            </a:r>
            <a:endParaRPr/>
          </a:p>
          <a:p>
            <a:pPr marL="728663" lvl="1" indent="-457200"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sz="1400" b="1">
                <a:solidFill>
                  <a:schemeClr val="accent3"/>
                </a:solidFill>
              </a:rPr>
              <a:t>A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 2: </a:t>
            </a:r>
            <a:r>
              <a:rPr lang="de-AT" sz="1400" b="1">
                <a:solidFill>
                  <a:schemeClr val="accent3"/>
                </a:solidFill>
              </a:rPr>
              <a:t>O</a:t>
            </a:r>
            <a:r>
              <a:rPr sz="1400" b="1">
                <a:solidFill>
                  <a:schemeClr val="accent3"/>
                </a:solidFill>
              </a:rPr>
              <a:t>x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 b="1">
                <a:solidFill>
                  <a:schemeClr val="accent3"/>
                </a:solidFill>
              </a:rPr>
              <a:t> 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o </a:t>
            </a:r>
            <a:r>
              <a:rPr lang="de-AT" sz="1400" b="1">
                <a:solidFill>
                  <a:schemeClr val="accent3"/>
                </a:solidFill>
              </a:rPr>
              <a:t>n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 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p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n 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f 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l</a:t>
            </a:r>
            <a:r>
              <a:rPr lang="de-AT" sz="1400">
                <a:solidFill>
                  <a:schemeClr val="accent3"/>
                </a:solidFill>
              </a:rPr>
              <a:t>l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u</a:t>
            </a:r>
            <a:r>
              <a:rPr lang="de-AT" sz="1400">
                <a:solidFill>
                  <a:schemeClr val="accent3"/>
                </a:solidFill>
              </a:rPr>
              <a:t>b</a:t>
            </a:r>
            <a:r>
              <a:rPr sz="1400">
                <a:solidFill>
                  <a:schemeClr val="accent3"/>
                </a:solidFill>
              </a:rPr>
              <a:t>s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: 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e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t </a:t>
            </a: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o</a:t>
            </a:r>
            <a:r>
              <a:rPr lang="de-AT" sz="1400">
                <a:solidFill>
                  <a:schemeClr val="accent3"/>
                </a:solidFill>
              </a:rPr>
              <a:t>m</a:t>
            </a:r>
            <a:r>
              <a:rPr sz="1400">
                <a:solidFill>
                  <a:schemeClr val="accent3"/>
                </a:solidFill>
              </a:rPr>
              <a:t>p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rison</a:t>
            </a:r>
            <a:r>
              <a:rPr sz="1400">
                <a:solidFill>
                  <a:schemeClr val="accent3"/>
                </a:solidFill>
              </a:rPr>
              <a:t> with </a:t>
            </a:r>
            <a:r>
              <a:rPr sz="1400">
                <a:solidFill>
                  <a:schemeClr val="accent3"/>
                </a:solidFill>
              </a:rPr>
              <a:t>liter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t</a:t>
            </a:r>
            <a:r>
              <a:rPr lang="de-AT" sz="1400">
                <a:solidFill>
                  <a:schemeClr val="accent3"/>
                </a:solidFill>
              </a:rPr>
              <a:t>u</a:t>
            </a:r>
            <a:r>
              <a:rPr sz="1400">
                <a:solidFill>
                  <a:schemeClr val="accent3"/>
                </a:solidFill>
              </a:rPr>
              <a:t>r</a:t>
            </a:r>
            <a:r>
              <a:rPr lang="de-AT" sz="1400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</a:t>
            </a:r>
            <a:r>
              <a:rPr lang="de-AT" sz="1400">
                <a:solidFill>
                  <a:schemeClr val="accent3"/>
                </a:solidFill>
              </a:rPr>
              <a:t>k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wn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ime</a:t>
            </a:r>
            <a:r>
              <a:rPr sz="1400">
                <a:solidFill>
                  <a:schemeClr val="accent3"/>
                </a:solidFill>
              </a:rPr>
              <a:t> course of C6, </a:t>
            </a:r>
            <a:r>
              <a:rPr sz="1400">
                <a:solidFill>
                  <a:schemeClr val="accent3"/>
                </a:solidFill>
              </a:rPr>
              <a:t>PAOx</a:t>
            </a:r>
            <a:r>
              <a:rPr sz="1400">
                <a:solidFill>
                  <a:schemeClr val="accent3"/>
                </a:solidFill>
              </a:rPr>
              <a:t>, </a:t>
            </a:r>
            <a:r>
              <a:rPr sz="1400">
                <a:solidFill>
                  <a:schemeClr val="accent3"/>
                </a:solidFill>
              </a:rPr>
              <a:t>VanOx</a:t>
            </a:r>
            <a:endParaRPr sz="1400">
              <a:solidFill>
                <a:schemeClr val="accent3"/>
              </a:solidFill>
            </a:endParaRPr>
          </a:p>
          <a:p>
            <a:pPr marL="785813" lvl="1" indent="-514350">
              <a:buFont typeface="Wingdings"/>
              <a:buChar char="§"/>
              <a:defRPr/>
            </a:pPr>
            <a:r>
              <a:rPr sz="1400">
                <a:solidFill>
                  <a:schemeClr val="accent3"/>
                </a:solidFill>
              </a:rPr>
              <a:t>Expression additives</a:t>
            </a:r>
            <a:endParaRPr/>
          </a:p>
          <a:p>
            <a:pPr marL="785813" lvl="1" indent="-514350">
              <a:buFont typeface="Wingdings"/>
              <a:buChar char="§"/>
              <a:defRPr/>
            </a:pPr>
            <a:r>
              <a:rPr lang="de-AT" sz="1400">
                <a:solidFill>
                  <a:schemeClr val="accent3"/>
                </a:solidFill>
              </a:rPr>
              <a:t>O</a:t>
            </a:r>
            <a:r>
              <a:rPr sz="1400">
                <a:solidFill>
                  <a:schemeClr val="accent3"/>
                </a:solidFill>
              </a:rPr>
              <a:t>x</a:t>
            </a:r>
            <a:r>
              <a:rPr lang="de-AT" sz="1400">
                <a:solidFill>
                  <a:schemeClr val="accent3"/>
                </a:solidFill>
              </a:rPr>
              <a:t>d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h</a:t>
            </a:r>
            <a:r>
              <a:rPr sz="1400">
                <a:solidFill>
                  <a:schemeClr val="accent3"/>
                </a:solidFill>
              </a:rPr>
              <a:t> </a:t>
            </a:r>
            <a:r>
              <a:rPr lang="de-AT" sz="1400">
                <a:solidFill>
                  <a:schemeClr val="accent3"/>
                </a:solidFill>
              </a:rPr>
              <a:t>v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r</a:t>
            </a:r>
            <a:r>
              <a:rPr sz="1400">
                <a:solidFill>
                  <a:schemeClr val="accent3"/>
                </a:solidFill>
              </a:rPr>
              <a:t>i</a:t>
            </a:r>
            <a:r>
              <a:rPr lang="de-AT" sz="1400">
                <a:solidFill>
                  <a:schemeClr val="accent3"/>
                </a:solidFill>
              </a:rPr>
              <a:t>a</a:t>
            </a:r>
            <a:r>
              <a:rPr sz="1400">
                <a:solidFill>
                  <a:schemeClr val="accent3"/>
                </a:solidFill>
              </a:rPr>
              <a:t>n</a:t>
            </a:r>
            <a:r>
              <a:rPr lang="de-AT" sz="1400">
                <a:solidFill>
                  <a:schemeClr val="accent3"/>
                </a:solidFill>
              </a:rPr>
              <a:t>t</a:t>
            </a:r>
            <a:r>
              <a:rPr sz="1400">
                <a:solidFill>
                  <a:schemeClr val="accent3"/>
                </a:solidFill>
              </a:rPr>
              <a:t>s</a:t>
            </a:r>
            <a:endParaRPr/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lvl="1" indent="0">
              <a:buNone/>
              <a:defRPr/>
            </a:pPr>
            <a:endParaRPr sz="1400">
              <a:solidFill>
                <a:schemeClr val="accent3"/>
              </a:solidFill>
            </a:endParaRPr>
          </a:p>
          <a:p>
            <a:pPr marL="514350" indent="-514350">
              <a:buAutoNum type="arabicPeriod"/>
              <a:defRPr/>
            </a:pPr>
            <a:r>
              <a:rPr sz="1400" b="1">
                <a:solidFill>
                  <a:schemeClr val="accent3"/>
                </a:solidFill>
              </a:rPr>
              <a:t>A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m 3: </a:t>
            </a:r>
            <a:r>
              <a:rPr lang="de-AT" sz="1400" b="1">
                <a:solidFill>
                  <a:schemeClr val="accent3"/>
                </a:solidFill>
              </a:rPr>
              <a:t>A</a:t>
            </a:r>
            <a:r>
              <a:rPr sz="1400" b="1">
                <a:solidFill>
                  <a:schemeClr val="accent3"/>
                </a:solidFill>
              </a:rPr>
              <a:t>c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d 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o </a:t>
            </a:r>
            <a:r>
              <a:rPr lang="de-AT" sz="1400" b="1">
                <a:solidFill>
                  <a:schemeClr val="accent3"/>
                </a:solidFill>
              </a:rPr>
              <a:t>n</a:t>
            </a:r>
            <a:r>
              <a:rPr sz="1400" b="1">
                <a:solidFill>
                  <a:schemeClr val="accent3"/>
                </a:solidFill>
              </a:rPr>
              <a:t>i</a:t>
            </a:r>
            <a:r>
              <a:rPr lang="de-AT" sz="1400" b="1">
                <a:solidFill>
                  <a:schemeClr val="accent3"/>
                </a:solidFill>
              </a:rPr>
              <a:t>t</a:t>
            </a:r>
            <a:r>
              <a:rPr sz="1400" b="1">
                <a:solidFill>
                  <a:schemeClr val="accent3"/>
                </a:solidFill>
              </a:rPr>
              <a:t>r</a:t>
            </a:r>
            <a:r>
              <a:rPr lang="de-AT" sz="1400" b="1">
                <a:solidFill>
                  <a:schemeClr val="accent3"/>
                </a:solidFill>
              </a:rPr>
              <a:t>i</a:t>
            </a:r>
            <a:r>
              <a:rPr sz="1400" b="1">
                <a:solidFill>
                  <a:schemeClr val="accent3"/>
                </a:solidFill>
              </a:rPr>
              <a:t>l</a:t>
            </a:r>
            <a:r>
              <a:rPr lang="de-AT" sz="1400" b="1">
                <a:solidFill>
                  <a:schemeClr val="accent3"/>
                </a:solidFill>
              </a:rPr>
              <a:t>e</a:t>
            </a:r>
            <a:r>
              <a:rPr sz="1400">
                <a:solidFill>
                  <a:schemeClr val="accent3"/>
                </a:solidFill>
              </a:rPr>
              <a:t>- Melissa</a:t>
            </a:r>
            <a:endParaRPr/>
          </a:p>
          <a:p>
            <a:pPr marL="785813" lvl="1" indent="-514350">
              <a:defRPr/>
            </a:pPr>
            <a:endParaRPr sz="1400">
              <a:solidFill>
                <a:schemeClr val="accent3"/>
              </a:solidFill>
            </a:endParaRPr>
          </a:p>
          <a:p>
            <a:pPr marL="785813" lvl="1" indent="-514350">
              <a:defRPr/>
            </a:pPr>
            <a:r>
              <a:rPr sz="1400">
                <a:solidFill>
                  <a:schemeClr val="accent3"/>
                </a:solidFill>
              </a:rPr>
              <a:t>PAA to nitrile</a:t>
            </a:r>
            <a:endParaRPr/>
          </a:p>
          <a:p>
            <a:pPr marL="785813" lvl="1" indent="-514350">
              <a:defRPr/>
            </a:pPr>
            <a:r>
              <a:rPr lang="de-AT" sz="1400">
                <a:solidFill>
                  <a:schemeClr val="accent3"/>
                </a:solidFill>
              </a:rPr>
              <a:t>C</a:t>
            </a:r>
            <a:r>
              <a:rPr sz="1400">
                <a:solidFill>
                  <a:schemeClr val="accent3"/>
                </a:solidFill>
              </a:rPr>
              <a:t>a</a:t>
            </a:r>
            <a:r>
              <a:rPr lang="de-AT" sz="1400">
                <a:solidFill>
                  <a:schemeClr val="accent3"/>
                </a:solidFill>
              </a:rPr>
              <a:t>s</a:t>
            </a:r>
            <a:r>
              <a:rPr sz="1400">
                <a:solidFill>
                  <a:schemeClr val="accent3"/>
                </a:solidFill>
              </a:rPr>
              <a:t>cades </a:t>
            </a:r>
            <a:endParaRPr/>
          </a:p>
          <a:p>
            <a:pPr marL="785813" lvl="1" indent="-514350">
              <a:defRPr/>
            </a:pPr>
            <a:r>
              <a:rPr sz="1400">
                <a:solidFill>
                  <a:schemeClr val="accent3"/>
                </a:solidFill>
              </a:rPr>
              <a:t>Summary</a:t>
            </a:r>
            <a:endParaRPr/>
          </a:p>
          <a:p>
            <a:pPr lvl="1" indent="0">
              <a:buNone/>
              <a:defRPr/>
            </a:pPr>
            <a:endParaRPr sz="1400"/>
          </a:p>
          <a:p>
            <a:pPr marL="514350" indent="-514350">
              <a:buAutoNum type="arabicPeriod"/>
              <a:defRPr/>
            </a:pPr>
            <a:r>
              <a:rPr lang="de-AT" sz="1400" b="1"/>
              <a:t>O</a:t>
            </a:r>
            <a:r>
              <a:rPr sz="1400" b="1"/>
              <a:t>u</a:t>
            </a:r>
            <a:r>
              <a:rPr lang="de-AT" sz="1400" b="1"/>
              <a:t>t</a:t>
            </a:r>
            <a:r>
              <a:rPr sz="1400" b="1"/>
              <a:t>l</a:t>
            </a:r>
            <a:r>
              <a:rPr lang="de-AT" sz="1400" b="1"/>
              <a:t>o</a:t>
            </a:r>
            <a:r>
              <a:rPr sz="1400" b="1"/>
              <a:t>o</a:t>
            </a:r>
            <a:r>
              <a:rPr lang="de-AT" sz="1400" b="1"/>
              <a:t>k</a:t>
            </a:r>
            <a:r>
              <a:rPr sz="1400"/>
              <a:t>- </a:t>
            </a:r>
            <a:r>
              <a:rPr lang="de-AT" sz="1400">
                <a:solidFill>
                  <a:schemeClr val="accent1"/>
                </a:solidFill>
              </a:rPr>
              <a:t>M</a:t>
            </a:r>
            <a:r>
              <a:rPr sz="1400">
                <a:solidFill>
                  <a:schemeClr val="accent1"/>
                </a:solidFill>
              </a:rPr>
              <a:t>e</a:t>
            </a:r>
            <a:r>
              <a:rPr lang="de-AT" sz="1400">
                <a:solidFill>
                  <a:schemeClr val="accent1"/>
                </a:solidFill>
              </a:rPr>
              <a:t>l</a:t>
            </a:r>
            <a:r>
              <a:rPr sz="1400">
                <a:solidFill>
                  <a:schemeClr val="accent1"/>
                </a:solidFill>
              </a:rPr>
              <a:t>i</a:t>
            </a:r>
            <a:r>
              <a:rPr lang="de-AT" sz="1400">
                <a:solidFill>
                  <a:schemeClr val="accent1"/>
                </a:solidFill>
              </a:rPr>
              <a:t>s</a:t>
            </a:r>
            <a:r>
              <a:rPr sz="1400">
                <a:solidFill>
                  <a:schemeClr val="accent1"/>
                </a:solidFill>
              </a:rPr>
              <a:t>sa</a:t>
            </a:r>
            <a:endParaRPr sz="1400">
              <a:solidFill>
                <a:schemeClr val="accent1"/>
              </a:solidFill>
            </a:endParaRPr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grpSp>
        <p:nvGrpSpPr>
          <p:cNvPr id="9" name="Group 7" hidden="0"/>
          <p:cNvGrpSpPr/>
          <p:nvPr isPhoto="0" userDrawn="0"/>
        </p:nvGrpSpPr>
        <p:grpSpPr bwMode="auto">
          <a:xfrm>
            <a:off x="3477716" y="4749185"/>
            <a:ext cx="5666284" cy="1977960"/>
            <a:chOff x="1920775" y="3149600"/>
            <a:chExt cx="5288002" cy="1543794"/>
          </a:xfrm>
        </p:grpSpPr>
        <p:grpSp>
          <p:nvGrpSpPr>
            <p:cNvPr id="10" name="Gruppieren 3" hidden="0"/>
            <p:cNvGrpSpPr>
              <a:grpSpLocks noChangeAspect="1"/>
            </p:cNvGrpSpPr>
            <p:nvPr isPhoto="0" userDrawn="0"/>
          </p:nvGrpSpPr>
          <p:grpSpPr bwMode="auto">
            <a:xfrm>
              <a:off x="1920775" y="3149600"/>
              <a:ext cx="5288002" cy="1543794"/>
              <a:chOff x="2394669" y="1636295"/>
              <a:chExt cx="10457187" cy="3052902"/>
            </a:xfrm>
          </p:grpSpPr>
          <p:pic>
            <p:nvPicPr>
              <p:cNvPr id="11" name="Grafik 9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8236669" y="2188817"/>
                <a:ext cx="4615187" cy="2398078"/>
              </a:xfrm>
              <a:prstGeom prst="rect">
                <a:avLst/>
              </a:prstGeom>
            </p:spPr>
          </p:pic>
          <p:pic>
            <p:nvPicPr>
              <p:cNvPr id="12" name="Grafik 13" hidden="0"/>
              <p:cNvPicPr>
                <a:picLocks noChangeAspect="1"/>
              </p:cNvPicPr>
              <p:nvPr isPhoto="0" userDrawn="0"/>
            </p:nvPicPr>
            <p:blipFill>
              <a:blip r:embed="rId2"/>
              <a:srcRect l="33547" t="27225" r="1037" b="48601"/>
              <a:stretch/>
            </p:blipFill>
            <p:spPr bwMode="auto">
              <a:xfrm>
                <a:off x="2704699" y="2165684"/>
                <a:ext cx="4856596" cy="2523513"/>
              </a:xfrm>
              <a:prstGeom prst="rect">
                <a:avLst/>
              </a:prstGeom>
            </p:spPr>
          </p:pic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2394669" y="1636295"/>
              <a:ext cx="5842000" cy="2927534"/>
            </p:xfrm>
            <a:graphic>
              <a:graphicData uri="http://schemas.openxmlformats.org/presentationml/2006/ole">
                <p:oleObj name="oleObj" r:id="rId4" imgW="5316220" imgH="2726055" progId="ChemDraw.Document.6.0">
                  <p:embed/>
                  <p:pic>
                    <p:nvPicPr>
                      <p:cNvPr id="13" name="" hidden="0"/>
                      <p:cNvPicPr/>
                      <p:nvPr isPhoto="0" userDrawn="0"/>
                    </p:nvPicPr>
                    <p:blipFill>
                      <a:blip r:embed="rId3"/>
                      <a:stretch/>
                    </p:blipFill>
                    <p:spPr bwMode="auto">
                      <a:xfrm>
                        <a:off x="2394669" y="1636295"/>
                        <a:ext cx="5842000" cy="2927534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4" name="Pfeil nach rechts 50" hidden="0"/>
              <p:cNvSpPr/>
              <p:nvPr isPhoto="0" userDrawn="0"/>
            </p:nvSpPr>
            <p:spPr bwMode="auto">
              <a:xfrm>
                <a:off x="3647159" y="3167191"/>
                <a:ext cx="1720578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5" name="Pfeil nach rechts 50" hidden="0"/>
              <p:cNvSpPr/>
              <p:nvPr isPhoto="0" userDrawn="0"/>
            </p:nvSpPr>
            <p:spPr bwMode="auto">
              <a:xfrm>
                <a:off x="6336252" y="3167189"/>
                <a:ext cx="1080000" cy="288000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tx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16" name="Textfeld 21" hidden="0"/>
              <p:cNvSpPr>
                <a:spLocks noAdjustHandles="0" noChangeArrowheads="0"/>
              </p:cNvSpPr>
              <p:nvPr isPhoto="0" userDrawn="0"/>
            </p:nvSpPr>
            <p:spPr bwMode="auto">
              <a:xfrm>
                <a:off x="5110974" y="3957984"/>
                <a:ext cx="1616729" cy="49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900" b="1" i="1"/>
                  <a:t>E. coli RARE</a:t>
                </a:r>
                <a:endParaRPr/>
              </a:p>
            </p:txBody>
          </p:sp>
          <p:graphicFrame>
            <p:nvGraphicFramePr>
              <p:cNvPr id="0" name=""/>
              <p:cNvGraphicFramePr>
                <a:graphicFrameLocks xmlns:a="http://schemas.openxmlformats.org/drawingml/2006/main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7879785"/>
                  </p:ext>
                </p:extLst>
              </p:nvPr>
            </p:nvGraphicFramePr>
            <p:xfrm>
              <a:off x="8766592" y="2486408"/>
              <a:ext cx="3474522" cy="1151165"/>
            </p:xfrm>
            <a:graphic>
              <a:graphicData uri="http://schemas.openxmlformats.org/presentationml/2006/ole">
                <p:oleObj name="oleObj" r:id="rId6" imgW="2097405" imgH="694055" progId="ChemDraw.Document.6.0">
                  <p:embed/>
                  <p:pic>
                    <p:nvPicPr>
                      <p:cNvPr id="17" name="" hidden="0"/>
                      <p:cNvPicPr/>
                      <p:nvPr isPhoto="0" userDrawn="0"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8766592" y="2486408"/>
                        <a:ext cx="3474522" cy="1151165"/>
                      </a:xfrm>
                      <a:prstGeom prst="rect">
                        <a:avLst/>
                      </a:prstGeom>
                    </p:spPr>
                  </p:pic>
                </p:oleObj>
              </a:graphicData>
            </a:graphic>
          </p:graphicFrame>
          <p:sp>
            <p:nvSpPr>
              <p:cNvPr id="18" name="Pfeil nach rechts 50" hidden="0"/>
              <p:cNvSpPr/>
              <p:nvPr isPhoto="0" userDrawn="0"/>
            </p:nvSpPr>
            <p:spPr bwMode="auto">
              <a:xfrm>
                <a:off x="8685774" y="3222792"/>
                <a:ext cx="2815065" cy="414781"/>
              </a:xfrm>
              <a:prstGeom prst="rightArrow">
                <a:avLst>
                  <a:gd name="adj1" fmla="val 50000"/>
                  <a:gd name="adj2" fmla="val 112709"/>
                </a:avLst>
              </a:prstGeom>
              <a:solidFill>
                <a:schemeClr val="accent6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</p:grpSp>
        <p:sp>
          <p:nvSpPr>
            <p:cNvPr id="19" name="Textfeld 21" hidden="0"/>
            <p:cNvSpPr>
              <a:spLocks noAdjustHandles="0" noChangeArrowheads="0"/>
            </p:cNvSpPr>
            <p:nvPr isPhoto="0" userDrawn="0"/>
          </p:nvSpPr>
          <p:spPr bwMode="auto">
            <a:xfrm>
              <a:off x="5407273" y="4312093"/>
              <a:ext cx="71686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900" b="1" i="1"/>
                <a:t>E. coli </a:t>
              </a:r>
              <a:r>
                <a:rPr sz="900" b="1" i="1"/>
                <a:t>B</a:t>
              </a:r>
              <a:r>
                <a:rPr lang="de-AT" sz="900" b="1" i="1"/>
                <a:t>L</a:t>
              </a:r>
              <a:r>
                <a:rPr sz="900" b="1" i="1"/>
                <a:t>21</a:t>
              </a:r>
              <a:endParaRPr lang="en-US" sz="900" b="1" i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5. </a:t>
            </a:r>
            <a:r>
              <a:rPr lang="de-AT"/>
              <a:t>Ou</a:t>
            </a:r>
            <a:r>
              <a:rPr/>
              <a:t>t</a:t>
            </a:r>
            <a:r>
              <a:rPr lang="de-AT"/>
              <a:t>l</a:t>
            </a:r>
            <a:r>
              <a:rPr/>
              <a:t>o</a:t>
            </a:r>
            <a:r>
              <a:rPr lang="de-AT"/>
              <a:t>o</a:t>
            </a:r>
            <a:r>
              <a:rPr/>
              <a:t>k</a:t>
            </a:r>
            <a:endParaRPr lang="de-AT"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720724" y="1744663"/>
            <a:ext cx="8197228" cy="431697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/>
              <a:buChar char="•"/>
              <a:defRPr/>
            </a:pPr>
            <a:endParaRPr sz="2000"/>
          </a:p>
          <a:p>
            <a:pPr>
              <a:defRPr/>
            </a:pPr>
            <a:endParaRPr sz="2000"/>
          </a:p>
          <a:p>
            <a:pPr marL="457200" indent="-457200">
              <a:buFont typeface="Arial"/>
              <a:buChar char="•"/>
              <a:defRPr/>
            </a:pPr>
            <a:r>
              <a:rPr lang="de-AT" sz="2000"/>
              <a:t>S</a:t>
            </a:r>
            <a:r>
              <a:rPr sz="2000"/>
              <a:t>c</a:t>
            </a:r>
            <a:r>
              <a:rPr lang="de-AT" sz="2000"/>
              <a:t>r</a:t>
            </a:r>
            <a:r>
              <a:rPr sz="2000"/>
              <a:t>e</a:t>
            </a:r>
            <a:r>
              <a:rPr lang="de-AT" sz="2000"/>
              <a:t>e</a:t>
            </a:r>
            <a:r>
              <a:rPr sz="2000"/>
              <a:t>n</a:t>
            </a:r>
            <a:r>
              <a:rPr lang="de-AT" sz="2000"/>
              <a:t>i</a:t>
            </a:r>
            <a:r>
              <a:rPr sz="2000"/>
              <a:t>n</a:t>
            </a:r>
            <a:r>
              <a:rPr lang="de-AT" sz="2000"/>
              <a:t>g</a:t>
            </a:r>
            <a:r>
              <a:rPr sz="2000"/>
              <a:t> </a:t>
            </a:r>
            <a:r>
              <a:rPr lang="de-AT" sz="2000"/>
              <a:t>o</a:t>
            </a:r>
            <a:r>
              <a:rPr sz="2000"/>
              <a:t>f </a:t>
            </a:r>
            <a:r>
              <a:rPr lang="de-AT" sz="2000"/>
              <a:t>e</a:t>
            </a:r>
            <a:r>
              <a:rPr sz="2000"/>
              <a:t>x</a:t>
            </a:r>
            <a:r>
              <a:rPr lang="de-AT" sz="2000"/>
              <a:t>p</a:t>
            </a:r>
            <a:r>
              <a:rPr sz="2000"/>
              <a:t>r</a:t>
            </a:r>
            <a:r>
              <a:rPr lang="de-AT" sz="2000"/>
              <a:t>e</a:t>
            </a:r>
            <a:r>
              <a:rPr sz="2000"/>
              <a:t>s</a:t>
            </a:r>
            <a:r>
              <a:rPr lang="de-AT" sz="2000"/>
              <a:t>s</a:t>
            </a:r>
            <a:r>
              <a:rPr sz="2000"/>
              <a:t>i</a:t>
            </a:r>
            <a:r>
              <a:rPr lang="de-AT" sz="2000"/>
              <a:t>o</a:t>
            </a:r>
            <a:r>
              <a:rPr sz="2000"/>
              <a:t>n </a:t>
            </a:r>
            <a:r>
              <a:rPr lang="de-AT" sz="2000"/>
              <a:t>a</a:t>
            </a:r>
            <a:r>
              <a:rPr sz="2000"/>
              <a:t>n</a:t>
            </a:r>
            <a:r>
              <a:rPr lang="de-AT" sz="2000"/>
              <a:t>d</a:t>
            </a:r>
            <a:r>
              <a:rPr sz="2000"/>
              <a:t> </a:t>
            </a:r>
            <a:r>
              <a:rPr lang="de-AT" sz="2000"/>
              <a:t>a</a:t>
            </a:r>
            <a:r>
              <a:rPr sz="2000"/>
              <a:t>c</a:t>
            </a:r>
            <a:r>
              <a:rPr lang="de-AT" sz="2000"/>
              <a:t>t</a:t>
            </a:r>
            <a:r>
              <a:rPr sz="2000"/>
              <a:t>i</a:t>
            </a:r>
            <a:r>
              <a:rPr lang="de-AT" sz="2000"/>
              <a:t>v</a:t>
            </a:r>
            <a:r>
              <a:rPr sz="2000"/>
              <a:t>i</a:t>
            </a:r>
            <a:r>
              <a:rPr lang="de-AT" sz="2000"/>
              <a:t>t</a:t>
            </a:r>
            <a:r>
              <a:rPr sz="2000"/>
              <a:t>y </a:t>
            </a:r>
            <a:r>
              <a:rPr lang="de-AT" sz="2000"/>
              <a:t>o</a:t>
            </a:r>
            <a:r>
              <a:rPr sz="2000"/>
              <a:t>f </a:t>
            </a:r>
            <a:r>
              <a:rPr lang="de-AT" sz="2000"/>
              <a:t>O</a:t>
            </a:r>
            <a:r>
              <a:rPr sz="2000"/>
              <a:t>x</a:t>
            </a:r>
            <a:r>
              <a:rPr lang="de-AT" sz="2000"/>
              <a:t>d</a:t>
            </a:r>
            <a:r>
              <a:rPr sz="2000"/>
              <a:t>N</a:t>
            </a:r>
            <a:r>
              <a:rPr lang="de-AT" sz="2000"/>
              <a:t>h</a:t>
            </a:r>
            <a:r>
              <a:rPr sz="2000"/>
              <a:t> </a:t>
            </a:r>
            <a:r>
              <a:rPr lang="de-AT" sz="2000"/>
              <a:t>v</a:t>
            </a:r>
            <a:r>
              <a:rPr sz="2000"/>
              <a:t>a</a:t>
            </a:r>
            <a:r>
              <a:rPr lang="de-AT" sz="2000"/>
              <a:t>r</a:t>
            </a:r>
            <a:r>
              <a:rPr sz="2000"/>
              <a:t>i</a:t>
            </a:r>
            <a:r>
              <a:rPr lang="de-AT" sz="2000"/>
              <a:t>a</a:t>
            </a:r>
            <a:r>
              <a:rPr sz="2000"/>
              <a:t>n</a:t>
            </a:r>
            <a:r>
              <a:rPr lang="de-AT" sz="2000"/>
              <a:t>t</a:t>
            </a:r>
            <a:r>
              <a:rPr sz="2000"/>
              <a:t>s</a:t>
            </a:r>
            <a:endParaRPr/>
          </a:p>
          <a:p>
            <a:pPr marL="457200" indent="-457200">
              <a:buFont typeface="Arial"/>
              <a:buChar char="•"/>
              <a:defRPr/>
            </a:pPr>
            <a:endParaRPr sz="2000"/>
          </a:p>
          <a:p>
            <a:pPr marL="728663" lvl="1" indent="-457200">
              <a:buFont typeface="Arial"/>
              <a:buChar char="•"/>
              <a:defRPr/>
            </a:pPr>
            <a:r>
              <a:rPr lang="de-AT" sz="2000"/>
              <a:t>A</a:t>
            </a:r>
            <a:r>
              <a:rPr sz="2000"/>
              <a:t>c</a:t>
            </a:r>
            <a:r>
              <a:rPr lang="de-AT" sz="2000"/>
              <a:t>t</a:t>
            </a:r>
            <a:r>
              <a:rPr sz="2000"/>
              <a:t>i</a:t>
            </a:r>
            <a:r>
              <a:rPr lang="de-AT" sz="2000"/>
              <a:t>v</a:t>
            </a:r>
            <a:r>
              <a:rPr sz="2000"/>
              <a:t>i</a:t>
            </a:r>
            <a:r>
              <a:rPr lang="de-AT" sz="2000"/>
              <a:t>t</a:t>
            </a:r>
            <a:r>
              <a:rPr sz="2000"/>
              <a:t>y screening for not converted substrates (C12, </a:t>
            </a:r>
            <a:r>
              <a:rPr sz="2000"/>
              <a:t>piperonylic</a:t>
            </a:r>
            <a:r>
              <a:rPr sz="2000"/>
              <a:t> acid)</a:t>
            </a:r>
            <a:endParaRPr/>
          </a:p>
          <a:p>
            <a:pPr marL="457200" indent="-457200">
              <a:buFont typeface="Arial"/>
              <a:buChar char="•"/>
              <a:defRPr/>
            </a:pPr>
            <a:endParaRPr sz="2000"/>
          </a:p>
          <a:p>
            <a:pPr marL="457200" indent="-457200">
              <a:buFont typeface="Arial"/>
              <a:buChar char="•"/>
              <a:defRPr/>
            </a:pPr>
            <a:r>
              <a:rPr sz="2000"/>
              <a:t>C</a:t>
            </a:r>
            <a:r>
              <a:rPr lang="de-AT" sz="2000"/>
              <a:t>a</a:t>
            </a:r>
            <a:r>
              <a:rPr sz="2000"/>
              <a:t>s</a:t>
            </a:r>
            <a:r>
              <a:rPr lang="de-AT" sz="2000"/>
              <a:t>c</a:t>
            </a:r>
            <a:r>
              <a:rPr sz="2000"/>
              <a:t>a</a:t>
            </a:r>
            <a:r>
              <a:rPr lang="de-AT" sz="2000"/>
              <a:t>d</a:t>
            </a:r>
            <a:r>
              <a:rPr sz="2000"/>
              <a:t>e</a:t>
            </a:r>
            <a:r>
              <a:rPr lang="de-AT" sz="2000"/>
              <a:t>s</a:t>
            </a:r>
            <a:endParaRPr sz="2000"/>
          </a:p>
          <a:p>
            <a:pPr marL="457200" indent="-457200">
              <a:buFont typeface="Arial"/>
              <a:buChar char="•"/>
              <a:defRPr/>
            </a:pPr>
            <a:endParaRPr lang="de-AT" sz="2000"/>
          </a:p>
          <a:p>
            <a:pPr marL="728663" lvl="1" indent="-457200">
              <a:buFont typeface="Arial"/>
              <a:buChar char="•"/>
              <a:defRPr/>
            </a:pPr>
            <a:r>
              <a:rPr lang="de-AT" sz="2000"/>
              <a:t>Op</a:t>
            </a:r>
            <a:r>
              <a:rPr sz="2000"/>
              <a:t>t</a:t>
            </a:r>
            <a:r>
              <a:rPr lang="de-AT" sz="2000"/>
              <a:t>i</a:t>
            </a:r>
            <a:r>
              <a:rPr sz="2000"/>
              <a:t>m</a:t>
            </a:r>
            <a:r>
              <a:rPr lang="de-AT" sz="2000"/>
              <a:t>i</a:t>
            </a:r>
            <a:r>
              <a:rPr sz="2000"/>
              <a:t>z</a:t>
            </a:r>
            <a:r>
              <a:rPr lang="de-AT" sz="2000"/>
              <a:t>e</a:t>
            </a:r>
            <a:r>
              <a:rPr sz="2000"/>
              <a:t> </a:t>
            </a:r>
            <a:r>
              <a:rPr lang="de-AT" sz="2000"/>
              <a:t>n</a:t>
            </a:r>
            <a:r>
              <a:rPr sz="2000"/>
              <a:t>i</a:t>
            </a:r>
            <a:r>
              <a:rPr lang="de-AT" sz="2000"/>
              <a:t>t</a:t>
            </a:r>
            <a:r>
              <a:rPr sz="2000"/>
              <a:t>r</a:t>
            </a:r>
            <a:r>
              <a:rPr lang="de-AT" sz="2000"/>
              <a:t>i</a:t>
            </a:r>
            <a:r>
              <a:rPr sz="2000"/>
              <a:t>le formation for poor </a:t>
            </a:r>
            <a:r>
              <a:rPr sz="2000"/>
              <a:t>Oxd</a:t>
            </a:r>
            <a:r>
              <a:rPr sz="2000"/>
              <a:t> substrates (</a:t>
            </a:r>
            <a:r>
              <a:rPr sz="2000"/>
              <a:t>vanillic</a:t>
            </a:r>
            <a:r>
              <a:rPr sz="2000"/>
              <a:t> acid, cinnamic acid)</a:t>
            </a:r>
            <a:endParaRPr/>
          </a:p>
          <a:p>
            <a:pPr marL="728663" lvl="1" indent="-457200">
              <a:buFont typeface="Arial"/>
              <a:buChar char="•"/>
              <a:defRPr/>
            </a:pPr>
            <a:endParaRPr sz="2000"/>
          </a:p>
          <a:p>
            <a:pPr marL="728663" lvl="1" indent="-457200">
              <a:buFont typeface="Arial"/>
              <a:buChar char="•"/>
              <a:defRPr/>
            </a:pPr>
            <a:r>
              <a:rPr lang="de-AT" sz="2000"/>
              <a:t>Us</a:t>
            </a:r>
            <a:r>
              <a:rPr sz="2000"/>
              <a:t>e best CAR and best </a:t>
            </a:r>
            <a:r>
              <a:rPr sz="2000"/>
              <a:t>Oxd</a:t>
            </a:r>
            <a:r>
              <a:rPr sz="2000"/>
              <a:t> </a:t>
            </a:r>
            <a:r>
              <a:rPr lang="de-AT" sz="2000"/>
              <a:t>c</a:t>
            </a:r>
            <a:r>
              <a:rPr sz="2000"/>
              <a:t>o</a:t>
            </a:r>
            <a:r>
              <a:rPr lang="de-AT" sz="2000"/>
              <a:t>m</a:t>
            </a:r>
            <a:r>
              <a:rPr sz="2000"/>
              <a:t>b</a:t>
            </a:r>
            <a:r>
              <a:rPr lang="de-AT" sz="2000"/>
              <a:t>i</a:t>
            </a:r>
            <a:r>
              <a:rPr sz="2000"/>
              <a:t>n</a:t>
            </a:r>
            <a:r>
              <a:rPr lang="de-AT" sz="2000"/>
              <a:t>a</a:t>
            </a:r>
            <a:r>
              <a:rPr sz="2000"/>
              <a:t>t</a:t>
            </a:r>
            <a:r>
              <a:rPr lang="de-AT" sz="2000"/>
              <a:t>i</a:t>
            </a:r>
            <a:r>
              <a:rPr sz="2000"/>
              <a:t>o</a:t>
            </a:r>
            <a:r>
              <a:rPr lang="de-AT" sz="2000"/>
              <a:t>n</a:t>
            </a:r>
            <a:r>
              <a:rPr sz="2000"/>
              <a:t>s</a:t>
            </a:r>
            <a:endParaRPr/>
          </a:p>
          <a:p>
            <a:pPr marL="728663" lvl="1" indent="-457200">
              <a:buFont typeface="Arial"/>
              <a:buChar char="•"/>
              <a:defRPr/>
            </a:pPr>
            <a:endParaRPr sz="2000"/>
          </a:p>
          <a:p>
            <a:pPr marL="728663" lvl="1" indent="-457200">
              <a:buFont typeface="Arial"/>
              <a:buChar char="•"/>
              <a:defRPr/>
            </a:pPr>
            <a:r>
              <a:rPr lang="de-AT" sz="2000"/>
              <a:t>I</a:t>
            </a:r>
            <a:r>
              <a:rPr sz="2000"/>
              <a:t>n</a:t>
            </a:r>
            <a:r>
              <a:rPr lang="de-AT" sz="2000"/>
              <a:t>c</a:t>
            </a:r>
            <a:r>
              <a:rPr sz="2000"/>
              <a:t>r</a:t>
            </a:r>
            <a:r>
              <a:rPr lang="de-AT" sz="2000"/>
              <a:t>e</a:t>
            </a:r>
            <a:r>
              <a:rPr sz="2000"/>
              <a:t>a</a:t>
            </a:r>
            <a:r>
              <a:rPr lang="de-AT" sz="2000"/>
              <a:t>s</a:t>
            </a:r>
            <a:r>
              <a:rPr sz="2000"/>
              <a:t>e </a:t>
            </a:r>
            <a:r>
              <a:rPr lang="de-AT" sz="2000"/>
              <a:t>s</a:t>
            </a:r>
            <a:r>
              <a:rPr sz="2000"/>
              <a:t>u</a:t>
            </a:r>
            <a:r>
              <a:rPr lang="de-AT" sz="2000"/>
              <a:t>b</a:t>
            </a:r>
            <a:r>
              <a:rPr sz="2000"/>
              <a:t>s</a:t>
            </a:r>
            <a:r>
              <a:rPr lang="de-AT" sz="2000"/>
              <a:t>t</a:t>
            </a:r>
            <a:r>
              <a:rPr sz="2000"/>
              <a:t>r</a:t>
            </a:r>
            <a:r>
              <a:rPr lang="de-AT" sz="2000"/>
              <a:t>a</a:t>
            </a:r>
            <a:r>
              <a:rPr sz="2000"/>
              <a:t>t</a:t>
            </a:r>
            <a:r>
              <a:rPr lang="de-AT" sz="2000"/>
              <a:t>e</a:t>
            </a:r>
            <a:r>
              <a:rPr sz="2000"/>
              <a:t> </a:t>
            </a:r>
            <a:r>
              <a:rPr lang="de-AT" sz="2000"/>
              <a:t>c</a:t>
            </a:r>
            <a:r>
              <a:rPr sz="2000"/>
              <a:t>o</a:t>
            </a:r>
            <a:r>
              <a:rPr lang="de-AT" sz="2000"/>
              <a:t>n</a:t>
            </a:r>
            <a:r>
              <a:rPr sz="2000"/>
              <a:t>centratioins</a:t>
            </a:r>
            <a:r>
              <a:rPr sz="2000"/>
              <a:t> for best c</a:t>
            </a:r>
            <a:r>
              <a:rPr lang="de-AT" sz="2000"/>
              <a:t>a</a:t>
            </a:r>
            <a:r>
              <a:rPr sz="2000"/>
              <a:t>s</a:t>
            </a:r>
            <a:r>
              <a:rPr lang="de-AT" sz="2000"/>
              <a:t>c</a:t>
            </a:r>
            <a:r>
              <a:rPr sz="2000"/>
              <a:t>a</a:t>
            </a:r>
            <a:r>
              <a:rPr lang="de-AT" sz="2000"/>
              <a:t>d</a:t>
            </a:r>
            <a:r>
              <a:rPr sz="2000"/>
              <a:t>e</a:t>
            </a:r>
            <a:r>
              <a:rPr lang="de-AT" sz="2000"/>
              <a:t>s</a:t>
            </a:r>
            <a:endParaRPr sz="2000"/>
          </a:p>
          <a:p>
            <a:pPr marL="728663" lvl="1" indent="-457200">
              <a:buFont typeface="Arial"/>
              <a:buChar char="•"/>
              <a:defRPr/>
            </a:pPr>
            <a:endParaRPr sz="2000"/>
          </a:p>
          <a:p>
            <a:pPr marL="728663" lvl="1" indent="-457200">
              <a:buFont typeface="Arial"/>
              <a:buChar char="•"/>
              <a:defRPr/>
            </a:pPr>
            <a:r>
              <a:rPr lang="de-AT" sz="2000"/>
              <a:t>Co</a:t>
            </a:r>
            <a:r>
              <a:rPr sz="2000"/>
              <a:t>expression of CAR and </a:t>
            </a:r>
            <a:r>
              <a:rPr sz="2000"/>
              <a:t>Oxd</a:t>
            </a:r>
            <a:r>
              <a:rPr sz="2000"/>
              <a:t> in one cell</a:t>
            </a:r>
            <a:endParaRPr/>
          </a:p>
          <a:p>
            <a:pPr marL="728663" lvl="1" indent="-457200">
              <a:buFont typeface="Arial"/>
              <a:buChar char="•"/>
              <a:defRPr/>
            </a:pPr>
            <a:endParaRPr sz="2000"/>
          </a:p>
          <a:p>
            <a:pPr marL="728663" lvl="1" indent="-457200">
              <a:buFont typeface="Arial"/>
              <a:buChar char="•"/>
              <a:defRPr/>
            </a:pPr>
            <a:endParaRPr lang="de-AT" sz="2000"/>
          </a:p>
          <a:p>
            <a:pPr marL="457200" indent="-457200">
              <a:buFont typeface="Arial"/>
              <a:buChar char="•"/>
              <a:defRPr/>
            </a:pPr>
            <a:endParaRPr lang="de-AT" sz="2000"/>
          </a:p>
        </p:txBody>
      </p:sp>
      <p:sp>
        <p:nvSpPr>
          <p:cNvPr id="6" name="Textplatzhalter 3" hidden="0"/>
          <p:cNvSpPr>
            <a:spLocks noGrp="1"/>
          </p:cNvSpPr>
          <p:nvPr isPhoto="0" userDrawn="0">
            <p:ph type="body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5" hasCustomPrompt="0"/>
          </p:nvPr>
        </p:nvSpPr>
        <p:spPr bwMode="auto">
          <a:xfrm>
            <a:off x="720724" y="6596063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/>
              <a:t>Meeting </a:t>
            </a:r>
            <a:r>
              <a:rPr/>
              <a:t>I</a:t>
            </a:r>
            <a:r>
              <a:rPr lang="de-AT"/>
              <a:t>M</a:t>
            </a:r>
            <a:r>
              <a:rPr/>
              <a:t>I</a:t>
            </a:r>
            <a:r>
              <a:rPr lang="de-AT"/>
              <a:t>C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</a:t>
            </a:r>
            <a:r>
              <a:rPr lang="de-AT"/>
              <a:t>G</a:t>
            </a:r>
            <a:r>
              <a:rPr/>
              <a:t> &amp; </a:t>
            </a:r>
            <a:r>
              <a:rPr lang="de-AT"/>
              <a:t>T</a:t>
            </a:r>
            <a:r>
              <a:rPr/>
              <a:t>U </a:t>
            </a:r>
            <a:r>
              <a:rPr lang="de-AT"/>
              <a:t>W</a:t>
            </a:r>
            <a:r>
              <a:rPr/>
              <a:t>i</a:t>
            </a:r>
            <a:r>
              <a:rPr lang="de-AT"/>
              <a:t>e</a:t>
            </a:r>
            <a:r>
              <a:rPr/>
              <a:t>n</a:t>
            </a:r>
            <a:endParaRPr lang="de-DE"/>
          </a:p>
        </p:txBody>
      </p:sp>
      <p:sp>
        <p:nvSpPr>
          <p:cNvPr id="8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/>
              <a:t>June</a:t>
            </a:r>
            <a:r>
              <a:rPr/>
              <a:t> </a:t>
            </a:r>
            <a:r>
              <a:rPr lang="de-AT"/>
              <a:t>1</a:t>
            </a:r>
            <a:r>
              <a:rPr lang="de-AT" baseline="30000"/>
              <a:t>s</a:t>
            </a:r>
            <a:r>
              <a:rPr baseline="30000"/>
              <a:t>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pic>
        <p:nvPicPr>
          <p:cNvPr id="9" name="Picture 4" descr="What lies ahead - Hope For Widows Foundation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6438445" y="601663"/>
            <a:ext cx="2511879" cy="1406479"/>
          </a:xfrm>
          <a:prstGeom prst="rect">
            <a:avLst/>
          </a:prstGeom>
          <a:noFill/>
          <a:ln w="28575">
            <a:solidFill>
              <a:srgbClr val="00787E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 descr="The Research Foundation – Flanders (FWO) announces the launch of a new call  for joint collaboration projects with the Czech Academy of Sciences (CAS).  | Compendium Coast and Sea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-108520" y="1916832"/>
            <a:ext cx="2880320" cy="1435359"/>
          </a:xfrm>
          <a:prstGeom prst="rect">
            <a:avLst/>
          </a:prstGeom>
          <a:noFill/>
        </p:spPr>
      </p:pic>
      <p:pic>
        <p:nvPicPr>
          <p:cNvPr id="5" name="Picture 10" descr="FWF-Langzeitsicherungsprojekt bewilligt. - Illuminierte Urkunden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622184" y="143162"/>
            <a:ext cx="1899632" cy="1264119"/>
          </a:xfrm>
          <a:prstGeom prst="rect">
            <a:avLst/>
          </a:prstGeom>
          <a:noFill/>
        </p:spPr>
      </p:pic>
      <p:sp>
        <p:nvSpPr>
          <p:cNvPr id="6" name="Date Placeholder 4" hidden="0"/>
          <p:cNvSpPr>
            <a:spLocks noAdjustHandles="0" noChangeArrowheads="0"/>
          </p:cNvSpPr>
          <p:nvPr isPhoto="0" userDrawn="0"/>
        </p:nvSpPr>
        <p:spPr bwMode="auto">
          <a:xfrm>
            <a:off x="611560" y="6529756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en-US" sz="1200"/>
              <a:t>Meeting </a:t>
            </a:r>
            <a:r>
              <a:rPr sz="1200"/>
              <a:t>I</a:t>
            </a:r>
            <a:r>
              <a:rPr lang="de-AT" sz="1200"/>
              <a:t>M</a:t>
            </a:r>
            <a:r>
              <a:rPr sz="1200"/>
              <a:t>I</a:t>
            </a:r>
            <a:r>
              <a:rPr lang="de-AT" sz="1200"/>
              <a:t>C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</a:t>
            </a:r>
            <a:r>
              <a:rPr lang="de-AT" sz="1200"/>
              <a:t>G</a:t>
            </a:r>
            <a:r>
              <a:rPr sz="1200"/>
              <a:t> &amp; </a:t>
            </a:r>
            <a:r>
              <a:rPr lang="de-AT" sz="1200"/>
              <a:t>T</a:t>
            </a:r>
            <a:r>
              <a:rPr sz="1200"/>
              <a:t>U </a:t>
            </a:r>
            <a:r>
              <a:rPr lang="de-AT" sz="1200"/>
              <a:t>W</a:t>
            </a:r>
            <a:r>
              <a:rPr sz="1200"/>
              <a:t>i</a:t>
            </a:r>
            <a:r>
              <a:rPr lang="de-AT" sz="1200"/>
              <a:t>e</a:t>
            </a:r>
            <a:r>
              <a:rPr sz="1200"/>
              <a:t>n</a:t>
            </a:r>
            <a:endParaRPr lang="de-DE" sz="1200"/>
          </a:p>
        </p:txBody>
      </p:sp>
      <p:sp>
        <p:nvSpPr>
          <p:cNvPr id="7" name="Fußzeilenplatzhalter 5" hidden="0"/>
          <p:cNvSpPr/>
          <p:nvPr isPhoto="0" userDrawn="0"/>
        </p:nvSpPr>
        <p:spPr bwMode="auto">
          <a:xfrm>
            <a:off x="720724" y="6377356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lang="de-AT"/>
              <a:t>J</a:t>
            </a:r>
            <a:r>
              <a:rPr/>
              <a:t>u</a:t>
            </a:r>
            <a:r>
              <a:rPr lang="de-AT"/>
              <a:t>n</a:t>
            </a:r>
            <a:r>
              <a:rPr/>
              <a:t>e</a:t>
            </a:r>
            <a:r>
              <a:rPr/>
              <a:t> </a:t>
            </a:r>
            <a:r>
              <a:rPr lang="de-AT"/>
              <a:t>1</a:t>
            </a:r>
            <a:r>
              <a:rPr/>
              <a:t>st</a:t>
            </a:r>
            <a:r>
              <a:rPr lang="de-DE"/>
              <a:t> 202</a:t>
            </a:r>
            <a:r>
              <a:rPr/>
              <a:t>1</a:t>
            </a:r>
            <a:endParaRPr lang="de-DE"/>
          </a:p>
        </p:txBody>
      </p:sp>
      <p:pic>
        <p:nvPicPr>
          <p:cNvPr id="8" name="Picture 2" descr="Datei:TU Wien-Logo.svg – Wikipedia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3577941" y="2273299"/>
            <a:ext cx="2482794" cy="722424"/>
          </a:xfrm>
          <a:prstGeom prst="rect">
            <a:avLst/>
          </a:prstGeom>
          <a:noFill/>
        </p:spPr>
      </p:pic>
      <p:pic>
        <p:nvPicPr>
          <p:cNvPr id="9" name="Picture 4" descr="Datei:TU Graz.svg – Wikipedia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6888588" y="2131627"/>
            <a:ext cx="1728192" cy="864096"/>
          </a:xfrm>
          <a:prstGeom prst="rect">
            <a:avLst/>
          </a:prstGeom>
          <a:noFill/>
        </p:spPr>
      </p:pic>
      <p:sp>
        <p:nvSpPr>
          <p:cNvPr id="10" name="TextBox 7" hidden="0"/>
          <p:cNvSpPr>
            <a:spLocks noAdjustHandles="0" noChangeArrowheads="0"/>
          </p:cNvSpPr>
          <p:nvPr isPhoto="0" userDrawn="0"/>
        </p:nvSpPr>
        <p:spPr bwMode="auto">
          <a:xfrm>
            <a:off x="323528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Miroslav </a:t>
            </a:r>
            <a:r>
              <a:rPr lang="en-US"/>
              <a:t>Pátek</a:t>
            </a:r>
            <a:endParaRPr/>
          </a:p>
          <a:p>
            <a:pPr>
              <a:defRPr/>
            </a:pPr>
            <a:r>
              <a:rPr lang="en-US"/>
              <a:t>Ludmila </a:t>
            </a:r>
            <a:r>
              <a:rPr lang="en-US"/>
              <a:t>Martínková</a:t>
            </a:r>
            <a:endParaRPr/>
          </a:p>
          <a:p>
            <a:pPr>
              <a:defRPr/>
            </a:pPr>
            <a:r>
              <a:rPr lang="de-AT"/>
              <a:t>Robert </a:t>
            </a:r>
            <a:r>
              <a:rPr lang="de-AT"/>
              <a:t>Rädisch</a:t>
            </a:r>
            <a:endParaRPr lang="de-AT"/>
          </a:p>
        </p:txBody>
      </p:sp>
      <p:sp>
        <p:nvSpPr>
          <p:cNvPr id="11" name="TextBox 14" hidden="0"/>
          <p:cNvSpPr>
            <a:spLocks noAdjustHandles="0" noChangeArrowheads="0"/>
          </p:cNvSpPr>
          <p:nvPr isPhoto="0" userDrawn="0"/>
        </p:nvSpPr>
        <p:spPr bwMode="auto">
          <a:xfrm>
            <a:off x="3577941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AT"/>
              <a:t>Florian </a:t>
            </a:r>
            <a:r>
              <a:rPr lang="de-AT"/>
              <a:t>Rudroff</a:t>
            </a:r>
            <a:r>
              <a:rPr lang="de-AT"/>
              <a:t> Sebastian </a:t>
            </a:r>
            <a:r>
              <a:rPr lang="de-AT"/>
              <a:t>Hecko</a:t>
            </a:r>
            <a:endParaRPr/>
          </a:p>
          <a:p>
            <a:pPr>
              <a:defRPr/>
            </a:pPr>
            <a:r>
              <a:rPr/>
              <a:t>Astrid Schiefer</a:t>
            </a:r>
            <a:endParaRPr lang="de-AT"/>
          </a:p>
        </p:txBody>
      </p:sp>
      <p:sp>
        <p:nvSpPr>
          <p:cNvPr id="12" name="TextBox 15" hidden="0"/>
          <p:cNvSpPr>
            <a:spLocks noAdjustHandles="0" noChangeArrowheads="0"/>
          </p:cNvSpPr>
          <p:nvPr isPhoto="0" userDrawn="0"/>
        </p:nvSpPr>
        <p:spPr bwMode="auto">
          <a:xfrm>
            <a:off x="6858013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M</a:t>
            </a:r>
            <a:r>
              <a:rPr lang="de-AT"/>
              <a:t>a</a:t>
            </a:r>
            <a:r>
              <a:rPr/>
              <a:t>rgit</a:t>
            </a:r>
            <a:r>
              <a:rPr/>
              <a:t> Winkler</a:t>
            </a:r>
            <a:endParaRPr/>
          </a:p>
          <a:p>
            <a:pPr>
              <a:defRPr/>
            </a:pPr>
            <a:r>
              <a:rPr lang="de-AT"/>
              <a:t>M</a:t>
            </a:r>
            <a:r>
              <a:rPr/>
              <a:t>e</a:t>
            </a:r>
            <a:r>
              <a:rPr lang="de-AT"/>
              <a:t>l</a:t>
            </a:r>
            <a:r>
              <a:rPr/>
              <a:t>i</a:t>
            </a:r>
            <a:r>
              <a:rPr lang="de-AT"/>
              <a:t>s</a:t>
            </a:r>
            <a:r>
              <a:rPr/>
              <a:t>s</a:t>
            </a:r>
            <a:r>
              <a:rPr lang="de-AT"/>
              <a:t>a</a:t>
            </a:r>
            <a:r>
              <a:rPr/>
              <a:t> </a:t>
            </a:r>
            <a:r>
              <a:rPr lang="de-AT"/>
              <a:t>H</a:t>
            </a:r>
            <a:r>
              <a:rPr/>
              <a:t>o</a:t>
            </a:r>
            <a:r>
              <a:rPr lang="de-AT"/>
              <a:t>r</a:t>
            </a:r>
            <a:r>
              <a:rPr/>
              <a:t>v</a:t>
            </a:r>
            <a:r>
              <a:rPr lang="de-AT"/>
              <a:t>a</a:t>
            </a:r>
            <a:r>
              <a:rPr/>
              <a:t>t</a:t>
            </a:r>
            <a:endParaRPr/>
          </a:p>
          <a:p>
            <a:pPr>
              <a:defRPr/>
            </a:pPr>
            <a:r>
              <a:rPr lang="de-AT"/>
              <a:t>V</a:t>
            </a:r>
            <a:r>
              <a:rPr/>
              <a:t>i</a:t>
            </a:r>
            <a:r>
              <a:rPr lang="de-AT"/>
              <a:t>c</a:t>
            </a:r>
            <a:r>
              <a:rPr/>
              <a:t>t</a:t>
            </a:r>
            <a:r>
              <a:rPr lang="de-AT"/>
              <a:t>o</a:t>
            </a:r>
            <a:r>
              <a:rPr/>
              <a:t>r</a:t>
            </a:r>
            <a:r>
              <a:rPr lang="de-AT"/>
              <a:t>i</a:t>
            </a:r>
            <a:r>
              <a:rPr/>
              <a:t>a </a:t>
            </a:r>
            <a:r>
              <a:rPr lang="de-AT"/>
              <a:t>W</a:t>
            </a:r>
            <a:r>
              <a:rPr/>
              <a:t>e</a:t>
            </a:r>
            <a:r>
              <a:rPr lang="de-AT"/>
              <a:t>i</a:t>
            </a:r>
            <a:r>
              <a:rPr/>
              <a:t>l</a:t>
            </a:r>
            <a:r>
              <a:rPr lang="de-AT"/>
              <a:t>c</a:t>
            </a:r>
            <a:r>
              <a:rPr/>
              <a:t>h</a:t>
            </a:r>
            <a:endParaRPr lang="de-AT"/>
          </a:p>
        </p:txBody>
      </p:sp>
      <p:sp>
        <p:nvSpPr>
          <p:cNvPr id="13" name="Rectangle 8" hidden="0"/>
          <p:cNvSpPr/>
          <p:nvPr isPhoto="0" userDrawn="0"/>
        </p:nvSpPr>
        <p:spPr bwMode="auto">
          <a:xfrm>
            <a:off x="289006" y="5003885"/>
            <a:ext cx="2482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AT" u="sng">
                <a:latin typeface="Calibri"/>
                <a:ea typeface="Times New Roman"/>
                <a:cs typeface="Calibri"/>
              </a:rPr>
              <a:t>Associated </a:t>
            </a:r>
            <a:r>
              <a:rPr lang="de-AT" u="sng">
                <a:latin typeface="Calibri"/>
                <a:ea typeface="Times New Roman"/>
                <a:cs typeface="Calibri"/>
              </a:rPr>
              <a:t>Collaborator</a:t>
            </a:r>
            <a:endParaRPr lang="de-AT" u="sng">
              <a:latin typeface="Calibri"/>
              <a:ea typeface="Times New Roman"/>
              <a:cs typeface="Times New Roman"/>
            </a:endParaRPr>
          </a:p>
          <a:p>
            <a:pPr>
              <a:defRPr/>
            </a:pPr>
            <a:r>
              <a:rPr lang="de-AT">
                <a:latin typeface="Calibri"/>
                <a:ea typeface="Times New Roman"/>
                <a:cs typeface="Calibri"/>
              </a:rPr>
              <a:t>Harald Gröger</a:t>
            </a:r>
            <a:endParaRPr>
              <a:latin typeface="Calibri"/>
              <a:ea typeface="Times New Roman"/>
              <a:cs typeface="Calibri"/>
            </a:endParaRPr>
          </a:p>
          <a:p>
            <a:pPr>
              <a:defRPr/>
            </a:pPr>
            <a:r>
              <a:rPr lang="de-AT">
                <a:latin typeface="Calibri"/>
                <a:ea typeface="Times New Roman"/>
                <a:cs typeface="Calibri"/>
              </a:rPr>
              <a:t>Anke Hummel</a:t>
            </a:r>
            <a:endParaRPr lang="de-AT" sz="180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4" name="Picture 6" descr="Uni Bielefeld erneuert visuelle Identität – Design Tagebuch" hidden="0"/>
          <p:cNvPicPr>
            <a:picLocks noChangeAspect="1" noChangeArrowheads="1"/>
          </p:cNvPicPr>
          <p:nvPr isPhoto="0" userDrawn="0"/>
        </p:nvPicPr>
        <p:blipFill>
          <a:blip r:embed="rId6"/>
          <a:stretch/>
        </p:blipFill>
        <p:spPr bwMode="auto">
          <a:xfrm>
            <a:off x="2771800" y="5065523"/>
            <a:ext cx="1173509" cy="861692"/>
          </a:xfrm>
          <a:prstGeom prst="rect">
            <a:avLst/>
          </a:prstGeom>
          <a:noFill/>
        </p:spPr>
      </p:pic>
      <p:sp>
        <p:nvSpPr>
          <p:cNvPr id="15" name="TextBox 11" hidden="0"/>
          <p:cNvSpPr>
            <a:spLocks noAdjustHandles="0" noChangeArrowheads="0"/>
          </p:cNvSpPr>
          <p:nvPr isPhoto="0" userDrawn="0"/>
        </p:nvSpPr>
        <p:spPr bwMode="auto">
          <a:xfrm>
            <a:off x="3210874" y="1484784"/>
            <a:ext cx="272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P</a:t>
            </a:r>
            <a:r>
              <a:rPr lang="de-AT"/>
              <a:t>r</a:t>
            </a:r>
            <a:r>
              <a:rPr/>
              <a:t>ojekt</a:t>
            </a:r>
            <a:r>
              <a:rPr/>
              <a:t> No.: </a:t>
            </a:r>
            <a:r>
              <a:rPr lang="de-AT"/>
              <a:t>I</a:t>
            </a:r>
            <a:r>
              <a:rPr/>
              <a:t> 4607-</a:t>
            </a:r>
            <a:r>
              <a:rPr lang="de-AT"/>
              <a:t>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U Graz Standard">
  <a:themeElements>
    <a:clrScheme name="Benutzerdefiniert 3">
      <a:dk1>
        <a:srgbClr val="0F0F0F"/>
      </a:dk1>
      <a:lt1>
        <a:srgbClr val="FFFFFF"/>
      </a:lt1>
      <a:dk2>
        <a:srgbClr val="3B5A70"/>
      </a:dk2>
      <a:lt2>
        <a:srgbClr val="EEECE1"/>
      </a:lt2>
      <a:accent1>
        <a:srgbClr val="F70146"/>
      </a:accent1>
      <a:accent2>
        <a:srgbClr val="5191C1"/>
      </a:accent2>
      <a:accent3>
        <a:srgbClr val="A5A5A5"/>
      </a:accent3>
      <a:accent4>
        <a:srgbClr val="285F82"/>
      </a:accent4>
      <a:accent5>
        <a:srgbClr val="78BE73"/>
      </a:accent5>
      <a:accent6>
        <a:srgbClr val="E59352"/>
      </a:accent6>
      <a:hlink>
        <a:srgbClr val="0066D8"/>
      </a:hlink>
      <a:folHlink>
        <a:srgbClr val="6C2F91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  <a:tailEnd type="non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</a:theme>
</file>

<file path=ppt/theme/themeOverride1.xml><?xml version="1.0" encoding="utf-8"?>
<a:themeOverride xmlns:a="http://schemas.openxmlformats.org/drawingml/2006/main" xmlns:r="http://schemas.openxmlformats.org/officeDocument/2006/relationships" xmlns:p="http://schemas.openxmlformats.org/presentation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Arial"/>
      <a:cs typeface="Arial"/>
    </a:majorFont>
    <a:minorFont>
      <a:latin typeface="Calibri"/>
      <a:ea typeface="Arial"/>
      <a:cs typeface="Arial"/>
    </a:minorFont>
  </a:fontScheme>
  <a:fmtScheme name="Office">
    <a:fillStyleLst>
      <a:solidFill>
        <a:schemeClr val="phClr"/>
      </a:solidFill>
      <a:gradFill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TU-Graz-Powerpoint-Standard-Juli2018-v4</Template>
  <TotalTime>0</TotalTime>
  <Words>0</Words>
  <Application>ONLYOFFICE/6.2.2.21</Application>
  <DocSecurity>0</DocSecurity>
  <PresentationFormat>On-screen Show (4:3)</PresentationFormat>
  <Paragraphs>0</Paragraphs>
  <Slides>29</Slides>
  <Notes>29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Neutrale TU Graz-Standardpräsentation 4:3</dc:title>
  <dc:subject/>
  <dc:creator>cd@tugraz.at</dc:creator>
  <cp:keywords/>
  <dc:description/>
  <dc:identifier/>
  <dc:language/>
  <cp:lastModifiedBy>Anonym</cp:lastModifiedBy>
  <cp:revision>494</cp:revision>
  <dcterms:created xsi:type="dcterms:W3CDTF">2018-07-12T06:39:10Z</dcterms:created>
  <dcterms:modified xsi:type="dcterms:W3CDTF">2021-05-27T13:06:02Z</dcterms:modified>
  <cp:category/>
  <cp:contentStatus/>
  <cp:version/>
</cp:coreProperties>
</file>