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649" r:id="rId3"/>
    <p:sldId id="299" r:id="rId4"/>
    <p:sldId id="333" r:id="rId5"/>
    <p:sldId id="334" r:id="rId6"/>
    <p:sldId id="650" r:id="rId7"/>
    <p:sldId id="664" r:id="rId8"/>
    <p:sldId id="324" r:id="rId9"/>
    <p:sldId id="343" r:id="rId10"/>
    <p:sldId id="325" r:id="rId11"/>
    <p:sldId id="335" r:id="rId12"/>
    <p:sldId id="668" r:id="rId13"/>
    <p:sldId id="669" r:id="rId14"/>
    <p:sldId id="667" r:id="rId15"/>
    <p:sldId id="277" r:id="rId16"/>
    <p:sldId id="663" r:id="rId17"/>
    <p:sldId id="67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aldoxime%20dehydratases\9dehydratases_GC-FID-HPLC-UV_21041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aldoxime%20dehydratases\time%20curve_br1_c6_paox_van_2103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aldoxime%20dehydratases\time%20curve_br1_c6_paox_van_2103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aldoxime%20dehydratases\time%20curve_br1_c6_paox_van_2103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cascades\cascades_van_cin_paa_2105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cascades\cascades_van_cin_paa_more%20br1_21051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Nextcloud\Shared\FWF%20Nitriles\Melissa\cascades\cascades_van_cin_paa_2105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overview!$D$2</c:f>
              <c:strCache>
                <c:ptCount val="1"/>
                <c:pt idx="0">
                  <c:v>OxdBr1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17-4E4D-B085-31EB0632E994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17-4E4D-B085-31EB0632E99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17-4E4D-B085-31EB0632E994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17-4E4D-B085-31EB0632E994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517-4E4D-B085-31EB0632E994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517-4E4D-B085-31EB0632E994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517-4E4D-B085-31EB0632E994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517-4E4D-B085-31EB0632E994}"/>
              </c:ext>
            </c:extLst>
          </c:dPt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overview!$D$3:$D$12</c:f>
              <c:numCache>
                <c:formatCode>0</c:formatCode>
                <c:ptCount val="9"/>
                <c:pt idx="0">
                  <c:v>93</c:v>
                </c:pt>
                <c:pt idx="1">
                  <c:v>76</c:v>
                </c:pt>
                <c:pt idx="2">
                  <c:v>0</c:v>
                </c:pt>
                <c:pt idx="3">
                  <c:v>25</c:v>
                </c:pt>
                <c:pt idx="4">
                  <c:v>2</c:v>
                </c:pt>
                <c:pt idx="5">
                  <c:v>32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517-4E4D-B085-31EB0632E994}"/>
            </c:ext>
          </c:extLst>
        </c:ser>
        <c:ser>
          <c:idx val="1"/>
          <c:order val="1"/>
          <c:tx>
            <c:strRef>
              <c:f>overview!$H$2</c:f>
              <c:strCache>
                <c:ptCount val="1"/>
                <c:pt idx="0">
                  <c:v>OxdCp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overview!$H$3:$H$12</c:f>
              <c:numCache>
                <c:formatCode>0</c:formatCode>
                <c:ptCount val="9"/>
                <c:pt idx="0">
                  <c:v>89</c:v>
                </c:pt>
                <c:pt idx="1">
                  <c:v>64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93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517-4E4D-B085-31EB0632E994}"/>
            </c:ext>
          </c:extLst>
        </c:ser>
        <c:ser>
          <c:idx val="2"/>
          <c:order val="2"/>
          <c:tx>
            <c:strRef>
              <c:f>overview!$J$2</c:f>
              <c:strCache>
                <c:ptCount val="1"/>
                <c:pt idx="0">
                  <c:v>OxdNh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overview!$J$3:$J$12</c:f>
              <c:numCache>
                <c:formatCode>0</c:formatCode>
                <c:ptCount val="9"/>
                <c:pt idx="0">
                  <c:v>100</c:v>
                </c:pt>
                <c:pt idx="1">
                  <c:v>46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85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517-4E4D-B085-31EB0632E994}"/>
            </c:ext>
          </c:extLst>
        </c:ser>
        <c:ser>
          <c:idx val="3"/>
          <c:order val="3"/>
          <c:tx>
            <c:strRef>
              <c:f>overview!$N$2</c:f>
              <c:strCache>
                <c:ptCount val="1"/>
                <c:pt idx="0">
                  <c:v>OxdRG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overview!$N$3:$N$12</c:f>
              <c:numCache>
                <c:formatCode>0</c:formatCode>
                <c:ptCount val="9"/>
                <c:pt idx="0">
                  <c:v>100</c:v>
                </c:pt>
                <c:pt idx="1">
                  <c:v>77</c:v>
                </c:pt>
                <c:pt idx="2">
                  <c:v>100</c:v>
                </c:pt>
                <c:pt idx="3">
                  <c:v>4</c:v>
                </c:pt>
                <c:pt idx="4">
                  <c:v>6</c:v>
                </c:pt>
                <c:pt idx="5">
                  <c:v>3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6517-4E4D-B085-31EB0632E994}"/>
            </c:ext>
          </c:extLst>
        </c:ser>
        <c:ser>
          <c:idx val="4"/>
          <c:order val="4"/>
          <c:tx>
            <c:strRef>
              <c:f>overview!$P$2</c:f>
              <c:strCache>
                <c:ptCount val="1"/>
                <c:pt idx="0">
                  <c:v>OxdRE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overview!$P$3:$P$12</c:f>
              <c:numCache>
                <c:formatCode>0</c:formatCode>
                <c:ptCount val="9"/>
                <c:pt idx="0">
                  <c:v>100</c:v>
                </c:pt>
                <c:pt idx="1">
                  <c:v>77</c:v>
                </c:pt>
                <c:pt idx="2">
                  <c:v>100</c:v>
                </c:pt>
                <c:pt idx="3">
                  <c:v>2</c:v>
                </c:pt>
                <c:pt idx="4">
                  <c:v>6</c:v>
                </c:pt>
                <c:pt idx="5">
                  <c:v>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517-4E4D-B085-31EB0632E994}"/>
            </c:ext>
          </c:extLst>
        </c:ser>
        <c:ser>
          <c:idx val="5"/>
          <c:order val="5"/>
          <c:tx>
            <c:strRef>
              <c:f>overview!$R$2</c:f>
              <c:strCache>
                <c:ptCount val="1"/>
                <c:pt idx="0">
                  <c:v>OxdFG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overview!$A$3:$A$12</c:f>
              <c:strCache>
                <c:ptCount val="9"/>
                <c:pt idx="0">
                  <c:v>PAOx </c:v>
                </c:pt>
                <c:pt idx="1">
                  <c:v>3-PPO</c:v>
                </c:pt>
                <c:pt idx="2">
                  <c:v>benzaldehyde oxime</c:v>
                </c:pt>
                <c:pt idx="3">
                  <c:v>vanillin oxime </c:v>
                </c:pt>
                <c:pt idx="4">
                  <c:v>piperonal oxime </c:v>
                </c:pt>
                <c:pt idx="5">
                  <c:v>cinnamaldehyde oxime </c:v>
                </c:pt>
                <c:pt idx="6">
                  <c:v>butyral oxime (C4)</c:v>
                </c:pt>
                <c:pt idx="7">
                  <c:v>pentanal oxime (C5)</c:v>
                </c:pt>
                <c:pt idx="8">
                  <c:v>hexanal oxime (C6)</c:v>
                </c:pt>
              </c:strCache>
            </c:strRef>
          </c:cat>
          <c:val>
            <c:numRef>
              <c:f>overview!$R$3:$R$12</c:f>
              <c:numCache>
                <c:formatCode>0</c:formatCode>
                <c:ptCount val="9"/>
                <c:pt idx="0">
                  <c:v>100</c:v>
                </c:pt>
                <c:pt idx="1">
                  <c:v>80</c:v>
                </c:pt>
                <c:pt idx="2">
                  <c:v>100</c:v>
                </c:pt>
                <c:pt idx="3">
                  <c:v>3</c:v>
                </c:pt>
                <c:pt idx="4">
                  <c:v>10</c:v>
                </c:pt>
                <c:pt idx="5">
                  <c:v>2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517-4E4D-B085-31EB0632E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537296"/>
        <c:axId val="303385776"/>
      </c:barChart>
      <c:catAx>
        <c:axId val="30653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3385776"/>
        <c:crosses val="autoZero"/>
        <c:auto val="1"/>
        <c:lblAlgn val="ctr"/>
        <c:lblOffset val="100"/>
        <c:noMultiLvlLbl val="0"/>
      </c:catAx>
      <c:valAx>
        <c:axId val="303385776"/>
        <c:scaling>
          <c:orientation val="minMax"/>
          <c:max val="1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conversion [%]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0653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PAOx!$B$2</c:f>
              <c:strCache>
                <c:ptCount val="1"/>
                <c:pt idx="0">
                  <c:v>10 mM E/Z-PAOx</c:v>
                </c:pt>
              </c:strCache>
            </c:strRef>
          </c:tx>
          <c:spPr>
            <a:ln w="19050" cap="rnd">
              <a:solidFill>
                <a:schemeClr val="accent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</c:marker>
          <c:xVal>
            <c:numRef>
              <c:f>PAOx!$C$11:$C$17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PAOx!$J$3:$J$9</c:f>
              <c:numCache>
                <c:formatCode>General</c:formatCode>
                <c:ptCount val="7"/>
                <c:pt idx="0">
                  <c:v>1.5280734812086108</c:v>
                </c:pt>
                <c:pt idx="1">
                  <c:v>15.09861313912838</c:v>
                </c:pt>
                <c:pt idx="2">
                  <c:v>15.933516713218498</c:v>
                </c:pt>
                <c:pt idx="3">
                  <c:v>16.431659688940861</c:v>
                </c:pt>
                <c:pt idx="4">
                  <c:v>16.289859375094668</c:v>
                </c:pt>
                <c:pt idx="5">
                  <c:v>17.305157862210617</c:v>
                </c:pt>
                <c:pt idx="6">
                  <c:v>13.013183963550219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515-4573-B6CD-975B1AAA6316}"/>
            </c:ext>
          </c:extLst>
        </c:ser>
        <c:ser>
          <c:idx val="1"/>
          <c:order val="1"/>
          <c:tx>
            <c:strRef>
              <c:f>PAOx!$B$10</c:f>
              <c:strCache>
                <c:ptCount val="1"/>
                <c:pt idx="0">
                  <c:v>30 mM E/Z-PAOx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'C6'!$C$11:$C$17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PAOx!$J$11:$J$17</c:f>
              <c:numCache>
                <c:formatCode>General</c:formatCode>
                <c:ptCount val="7"/>
                <c:pt idx="0">
                  <c:v>3.8856097280201638</c:v>
                </c:pt>
                <c:pt idx="1">
                  <c:v>52.855824633896603</c:v>
                </c:pt>
                <c:pt idx="2">
                  <c:v>52.216141873019531</c:v>
                </c:pt>
                <c:pt idx="3">
                  <c:v>52.550824300662228</c:v>
                </c:pt>
                <c:pt idx="4">
                  <c:v>43.903204502905197</c:v>
                </c:pt>
                <c:pt idx="5">
                  <c:v>53.421711128210411</c:v>
                </c:pt>
                <c:pt idx="6">
                  <c:v>39.735399790365285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515-4573-B6CD-975B1AAA6316}"/>
            </c:ext>
          </c:extLst>
        </c:ser>
        <c:ser>
          <c:idx val="2"/>
          <c:order val="2"/>
          <c:tx>
            <c:strRef>
              <c:f>PAOx!$B$18</c:f>
              <c:strCache>
                <c:ptCount val="1"/>
                <c:pt idx="0">
                  <c:v>50 mM E/Z-PAOx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PAOx!$J$19:$J$25</c:f>
              <c:numCache>
                <c:formatCode>General</c:formatCode>
                <c:ptCount val="7"/>
                <c:pt idx="0">
                  <c:v>6.1622609043374998</c:v>
                </c:pt>
                <c:pt idx="1">
                  <c:v>85.452156632272846</c:v>
                </c:pt>
                <c:pt idx="2">
                  <c:v>80.747565874376704</c:v>
                </c:pt>
                <c:pt idx="3">
                  <c:v>78.321662051875506</c:v>
                </c:pt>
                <c:pt idx="4">
                  <c:v>79.50892159298148</c:v>
                </c:pt>
                <c:pt idx="5">
                  <c:v>67.957043059939778</c:v>
                </c:pt>
                <c:pt idx="6">
                  <c:v>73.090039927536665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515-4573-B6CD-975B1AAA6316}"/>
            </c:ext>
          </c:extLst>
        </c:ser>
        <c:ser>
          <c:idx val="3"/>
          <c:order val="3"/>
          <c:tx>
            <c:strRef>
              <c:f>PAOx!$B$26</c:f>
              <c:strCache>
                <c:ptCount val="1"/>
                <c:pt idx="0">
                  <c:v>100 mM E/Z-PAOx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PAOx!$J$27:$J$33</c:f>
              <c:numCache>
                <c:formatCode>General</c:formatCode>
                <c:ptCount val="7"/>
                <c:pt idx="0">
                  <c:v>6.5731631212549004</c:v>
                </c:pt>
                <c:pt idx="1">
                  <c:v>110.47616162472963</c:v>
                </c:pt>
                <c:pt idx="2">
                  <c:v>89.271277014704722</c:v>
                </c:pt>
                <c:pt idx="3">
                  <c:v>89.667983447339878</c:v>
                </c:pt>
                <c:pt idx="4">
                  <c:v>90.221388799689791</c:v>
                </c:pt>
                <c:pt idx="5">
                  <c:v>96.869117655968836</c:v>
                </c:pt>
                <c:pt idx="6">
                  <c:v>97.271325485158954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515-4573-B6CD-975B1AAA6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time [h]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 dirty="0" err="1"/>
                  <a:t>Phenylacetonitrile</a:t>
                </a:r>
                <a:r>
                  <a:rPr lang="en-AT" dirty="0"/>
                  <a:t> [mM]</a:t>
                </a:r>
                <a:endParaRPr lang="de-A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'C6'!$B$2:$B$9</c:f>
              <c:strCache>
                <c:ptCount val="8"/>
                <c:pt idx="0">
                  <c:v>10 mM C6 E/Z-oxime</c:v>
                </c:pt>
              </c:strCache>
            </c:strRef>
          </c:tx>
          <c:spPr>
            <a:ln w="19050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</c:marker>
          <c:xVal>
            <c:numRef>
              <c:f>'C6'!$C$3:$C$9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'C6'!$J$3:$J$9</c:f>
              <c:numCache>
                <c:formatCode>General</c:formatCode>
                <c:ptCount val="7"/>
                <c:pt idx="0">
                  <c:v>0.19807890579649456</c:v>
                </c:pt>
                <c:pt idx="1">
                  <c:v>3.2763204634654204</c:v>
                </c:pt>
                <c:pt idx="2">
                  <c:v>3.4893880627619049</c:v>
                </c:pt>
                <c:pt idx="3">
                  <c:v>3.363373293556017</c:v>
                </c:pt>
                <c:pt idx="4">
                  <c:v>9.3019889620835148</c:v>
                </c:pt>
                <c:pt idx="5">
                  <c:v>11.275485832941047</c:v>
                </c:pt>
                <c:pt idx="6">
                  <c:v>9.1337257155729343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DE1-4DA7-A25E-1D841F7DFEAF}"/>
            </c:ext>
          </c:extLst>
        </c:ser>
        <c:ser>
          <c:idx val="1"/>
          <c:order val="1"/>
          <c:tx>
            <c:strRef>
              <c:f>'C6'!$B$10:$B$17</c:f>
              <c:strCache>
                <c:ptCount val="8"/>
                <c:pt idx="0">
                  <c:v>30 mM C6 E/Z-oxime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'C6'!$C$11:$C$17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'C6'!$J$11:$J$17</c:f>
              <c:numCache>
                <c:formatCode>General</c:formatCode>
                <c:ptCount val="7"/>
                <c:pt idx="0">
                  <c:v>0.42767738786637827</c:v>
                </c:pt>
                <c:pt idx="1">
                  <c:v>15.288089042658573</c:v>
                </c:pt>
                <c:pt idx="2">
                  <c:v>15.098633689615637</c:v>
                </c:pt>
                <c:pt idx="3">
                  <c:v>13.389905302647424</c:v>
                </c:pt>
                <c:pt idx="4">
                  <c:v>13.389908190642318</c:v>
                </c:pt>
                <c:pt idx="5">
                  <c:v>13.389911078637214</c:v>
                </c:pt>
                <c:pt idx="6">
                  <c:v>13.389913966632108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DE1-4DA7-A25E-1D841F7DFEAF}"/>
            </c:ext>
          </c:extLst>
        </c:ser>
        <c:ser>
          <c:idx val="2"/>
          <c:order val="2"/>
          <c:tx>
            <c:strRef>
              <c:f>'C6'!$B$18:$B$25</c:f>
              <c:strCache>
                <c:ptCount val="8"/>
                <c:pt idx="0">
                  <c:v>50 mM C6 E/Z-oxime</c:v>
                </c:pt>
              </c:strCache>
            </c:strRef>
          </c:tx>
          <c:spPr>
            <a:ln w="1905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'C6'!$J$19:$J$25</c:f>
              <c:numCache>
                <c:formatCode>General</c:formatCode>
                <c:ptCount val="7"/>
                <c:pt idx="0">
                  <c:v>1.0442845137049799</c:v>
                </c:pt>
                <c:pt idx="1">
                  <c:v>38.424619001273605</c:v>
                </c:pt>
                <c:pt idx="2">
                  <c:v>38.231547878623353</c:v>
                </c:pt>
                <c:pt idx="3">
                  <c:v>40.342140755095144</c:v>
                </c:pt>
                <c:pt idx="4">
                  <c:v>38.493148232113924</c:v>
                </c:pt>
                <c:pt idx="5">
                  <c:v>37.847421453758869</c:v>
                </c:pt>
                <c:pt idx="6">
                  <c:v>31.614091682285906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DE1-4DA7-A25E-1D841F7DFEAF}"/>
            </c:ext>
          </c:extLst>
        </c:ser>
        <c:ser>
          <c:idx val="3"/>
          <c:order val="3"/>
          <c:tx>
            <c:strRef>
              <c:f>'C6'!$B$26:$B$33</c:f>
              <c:strCache>
                <c:ptCount val="8"/>
                <c:pt idx="0">
                  <c:v>100 mM C6 E/Z-oxime</c:v>
                </c:pt>
              </c:strCache>
            </c:strRef>
          </c:tx>
          <c:spPr>
            <a:ln w="1905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'C6'!$J$27:$J$33</c:f>
              <c:numCache>
                <c:formatCode>General</c:formatCode>
                <c:ptCount val="7"/>
                <c:pt idx="0">
                  <c:v>1.8177617461972326</c:v>
                </c:pt>
                <c:pt idx="1">
                  <c:v>77.183716907188511</c:v>
                </c:pt>
                <c:pt idx="2">
                  <c:v>80.482901626229918</c:v>
                </c:pt>
                <c:pt idx="3">
                  <c:v>86.390494453605811</c:v>
                </c:pt>
                <c:pt idx="4">
                  <c:v>75.909470024057001</c:v>
                </c:pt>
                <c:pt idx="5">
                  <c:v>73.656409471468052</c:v>
                </c:pt>
                <c:pt idx="6">
                  <c:v>75.153280329000381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9DE1-4DA7-A25E-1D841F7DF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time [h]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C6 nitrile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van!$B$2</c:f>
              <c:strCache>
                <c:ptCount val="1"/>
                <c:pt idx="0">
                  <c:v>10 mM E/Z-Van oxime</c:v>
                </c:pt>
              </c:strCache>
            </c:strRef>
          </c:tx>
          <c:spPr>
            <a:ln w="19050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</c:marker>
          <c:xVal>
            <c:numRef>
              <c:f>van!$C$3:$C$9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van!$J$3:$J$9</c:f>
              <c:numCache>
                <c:formatCode>General</c:formatCode>
                <c:ptCount val="7"/>
                <c:pt idx="0">
                  <c:v>0</c:v>
                </c:pt>
                <c:pt idx="1">
                  <c:v>0.13625611102349788</c:v>
                </c:pt>
                <c:pt idx="2">
                  <c:v>0.17946696104715346</c:v>
                </c:pt>
                <c:pt idx="3">
                  <c:v>0.28039741365715187</c:v>
                </c:pt>
                <c:pt idx="4">
                  <c:v>0.33638227408926036</c:v>
                </c:pt>
                <c:pt idx="5">
                  <c:v>0.35924932975871315</c:v>
                </c:pt>
                <c:pt idx="6">
                  <c:v>1.0324869894338433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F4B-4C49-98F2-CBB7736058A5}"/>
            </c:ext>
          </c:extLst>
        </c:ser>
        <c:ser>
          <c:idx val="1"/>
          <c:order val="1"/>
          <c:tx>
            <c:strRef>
              <c:f>van!$B$10</c:f>
              <c:strCache>
                <c:ptCount val="1"/>
                <c:pt idx="0">
                  <c:v>30 mM E/Z-Van oxime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van!$C$11:$C$17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van!$J$11:$J$17</c:f>
              <c:numCache>
                <c:formatCode>General</c:formatCode>
                <c:ptCount val="7"/>
                <c:pt idx="0">
                  <c:v>0</c:v>
                </c:pt>
                <c:pt idx="1">
                  <c:v>0.33922094306891659</c:v>
                </c:pt>
                <c:pt idx="2">
                  <c:v>0.35483362245702571</c:v>
                </c:pt>
                <c:pt idx="3">
                  <c:v>0.44850969878568048</c:v>
                </c:pt>
                <c:pt idx="4">
                  <c:v>0.72669925879198871</c:v>
                </c:pt>
                <c:pt idx="5">
                  <c:v>1.0275981706355464</c:v>
                </c:pt>
                <c:pt idx="6">
                  <c:v>3.5388739946380694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F4B-4C49-98F2-CBB7736058A5}"/>
            </c:ext>
          </c:extLst>
        </c:ser>
        <c:ser>
          <c:idx val="2"/>
          <c:order val="2"/>
          <c:tx>
            <c:strRef>
              <c:f>van!$B$18</c:f>
              <c:strCache>
                <c:ptCount val="1"/>
                <c:pt idx="0">
                  <c:v>50 mM E/Z-Van oxime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xVal>
            <c:numRef>
              <c:f>'C6'!$C$19:$C$25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van!$J$19:$J$25</c:f>
              <c:numCache>
                <c:formatCode>General</c:formatCode>
                <c:ptCount val="7"/>
                <c:pt idx="0">
                  <c:v>0</c:v>
                </c:pt>
                <c:pt idx="1">
                  <c:v>0.34142879671976034</c:v>
                </c:pt>
                <c:pt idx="2">
                  <c:v>0.39504809966882193</c:v>
                </c:pt>
                <c:pt idx="3">
                  <c:v>1.0747516164642801</c:v>
                </c:pt>
                <c:pt idx="4">
                  <c:v>1.3373284970824793</c:v>
                </c:pt>
                <c:pt idx="5">
                  <c:v>1.3191925563791203</c:v>
                </c:pt>
                <c:pt idx="6">
                  <c:v>3.7699101088156444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F4B-4C49-98F2-CBB7736058A5}"/>
            </c:ext>
          </c:extLst>
        </c:ser>
        <c:ser>
          <c:idx val="3"/>
          <c:order val="3"/>
          <c:tx>
            <c:strRef>
              <c:f>van!$B$26</c:f>
              <c:strCache>
                <c:ptCount val="1"/>
                <c:pt idx="0">
                  <c:v>100 mM E/Z-Van oxime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'C6'!$C$27:$C$33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16.5</c:v>
                </c:pt>
              </c:numCache>
            </c:numRef>
          </c:xVal>
          <c:yVal>
            <c:numRef>
              <c:f>van!$J$27:$J$33</c:f>
              <c:numCache>
                <c:formatCode>General</c:formatCode>
                <c:ptCount val="7"/>
                <c:pt idx="0">
                  <c:v>0</c:v>
                </c:pt>
                <c:pt idx="1">
                  <c:v>4.0167166062135315</c:v>
                </c:pt>
                <c:pt idx="2">
                  <c:v>5.0244440939914838</c:v>
                </c:pt>
                <c:pt idx="3">
                  <c:v>5.9659359722441252</c:v>
                </c:pt>
                <c:pt idx="4">
                  <c:v>6.8348840876833306</c:v>
                </c:pt>
                <c:pt idx="5">
                  <c:v>7.7022551648005049</c:v>
                </c:pt>
                <c:pt idx="6">
                  <c:v>13.387478315723072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F4B-4C49-98F2-CBB773605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004079"/>
        <c:axId val="872064991"/>
      </c:scatterChart>
      <c:valAx>
        <c:axId val="9750040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time [h]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2064991"/>
        <c:crosses val="autoZero"/>
        <c:crossBetween val="midCat"/>
      </c:valAx>
      <c:valAx>
        <c:axId val="872064991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vanillonitrile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7500407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paa!$F$38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van!$G$39:$G$45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0.52986171834846818</c:v>
                  </c:pt>
                  <c:pt idx="2">
                    <c:v>0.25560022875829852</c:v>
                  </c:pt>
                  <c:pt idx="3">
                    <c:v>2.9826214324700753E-3</c:v>
                  </c:pt>
                  <c:pt idx="4">
                    <c:v>2.0062241955026913E-2</c:v>
                  </c:pt>
                  <c:pt idx="5">
                    <c:v>2.197270848109047E-2</c:v>
                  </c:pt>
                  <c:pt idx="6">
                    <c:v>2.4097951680788956E-2</c:v>
                  </c:pt>
                </c:numCache>
              </c:numRef>
            </c:plus>
            <c:minus>
              <c:numRef>
                <c:f>van!$G$39:$G$45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0.52986171834846818</c:v>
                  </c:pt>
                  <c:pt idx="2">
                    <c:v>0.25560022875829852</c:v>
                  </c:pt>
                  <c:pt idx="3">
                    <c:v>2.9826214324700753E-3</c:v>
                  </c:pt>
                  <c:pt idx="4">
                    <c:v>2.0062241955026913E-2</c:v>
                  </c:pt>
                  <c:pt idx="5">
                    <c:v>2.197270848109047E-2</c:v>
                  </c:pt>
                  <c:pt idx="6">
                    <c:v>2.4097951680788956E-2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paa!$F$39:$F$45</c:f>
              <c:numCache>
                <c:formatCode>General</c:formatCode>
                <c:ptCount val="7"/>
                <c:pt idx="1">
                  <c:v>11.168914831346774</c:v>
                </c:pt>
                <c:pt idx="2">
                  <c:v>11.336946747110085</c:v>
                </c:pt>
                <c:pt idx="3">
                  <c:v>5.1444343617664856</c:v>
                </c:pt>
                <c:pt idx="4">
                  <c:v>5.807238272755515</c:v>
                </c:pt>
                <c:pt idx="5">
                  <c:v>7.2613225748434465</c:v>
                </c:pt>
                <c:pt idx="6">
                  <c:v>7.7892529553146614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E1-4866-81CF-8AA76DB80C74}"/>
            </c:ext>
          </c:extLst>
        </c:ser>
        <c:ser>
          <c:idx val="1"/>
          <c:order val="1"/>
          <c:tx>
            <c:strRef>
              <c:f>paa!$H$38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paa!$H$39:$H$45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0.2614551940463743</c:v>
                </c:pt>
                <c:pt idx="4">
                  <c:v>0.4085004934995709</c:v>
                </c:pt>
                <c:pt idx="5">
                  <c:v>0.87477704655882904</c:v>
                </c:pt>
                <c:pt idx="6">
                  <c:v>0.9285143173451188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E1-4866-81CF-8AA76DB80C74}"/>
            </c:ext>
          </c:extLst>
        </c:ser>
        <c:ser>
          <c:idx val="2"/>
          <c:order val="2"/>
          <c:tx>
            <c:strRef>
              <c:f>paa!$J$38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van!$K$40:$K$45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9.3060511511449923E-2</c:v>
                  </c:pt>
                  <c:pt idx="3">
                    <c:v>6.1185599164671471E-2</c:v>
                  </c:pt>
                  <c:pt idx="4">
                    <c:v>7.7666110046211267E-2</c:v>
                  </c:pt>
                  <c:pt idx="5">
                    <c:v>6.8223650624734386E-2</c:v>
                  </c:pt>
                </c:numCache>
              </c:numRef>
            </c:plus>
            <c:minus>
              <c:numRef>
                <c:f>van!$K$40:$K$45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9.3060511511449923E-2</c:v>
                  </c:pt>
                  <c:pt idx="3">
                    <c:v>6.1185599164671471E-2</c:v>
                  </c:pt>
                  <c:pt idx="4">
                    <c:v>7.7666110046211267E-2</c:v>
                  </c:pt>
                  <c:pt idx="5">
                    <c:v>6.8223650624734386E-2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paa!$J$39:$J$45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2.8532525324571458</c:v>
                </c:pt>
                <c:pt idx="4">
                  <c:v>2.8301267343037479</c:v>
                </c:pt>
                <c:pt idx="5">
                  <c:v>0.20001625807331344</c:v>
                </c:pt>
                <c:pt idx="6">
                  <c:v>0.25756721533293653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E1-4866-81CF-8AA76DB80C74}"/>
            </c:ext>
          </c:extLst>
        </c:ser>
        <c:ser>
          <c:idx val="3"/>
          <c:order val="3"/>
          <c:tx>
            <c:strRef>
              <c:f>paa!$L$38</c:f>
              <c:strCache>
                <c:ptCount val="1"/>
                <c:pt idx="0">
                  <c:v>PAOx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paa!$L$39:$L$45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7.3991853462780574E-2</c:v>
                </c:pt>
                <c:pt idx="4">
                  <c:v>5.6463237620728968E-2</c:v>
                </c:pt>
                <c:pt idx="5">
                  <c:v>2.6313193588162762</c:v>
                </c:pt>
                <c:pt idx="6">
                  <c:v>0.14319221709366509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E1-4866-81CF-8AA76DB80C74}"/>
            </c:ext>
          </c:extLst>
        </c:ser>
        <c:ser>
          <c:idx val="4"/>
          <c:order val="4"/>
          <c:tx>
            <c:strRef>
              <c:f>paa!$N$38</c:f>
              <c:strCache>
                <c:ptCount val="1"/>
                <c:pt idx="0">
                  <c:v>PAOx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van!$O$40:$O$45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0.31239043532404764</c:v>
                  </c:pt>
                  <c:pt idx="3">
                    <c:v>5.0867832618143073E-2</c:v>
                  </c:pt>
                  <c:pt idx="4">
                    <c:v>9.4933629100978689E-2</c:v>
                  </c:pt>
                  <c:pt idx="5">
                    <c:v>0.2311025312039566</c:v>
                  </c:pt>
                </c:numCache>
              </c:numRef>
            </c:plus>
            <c:minus>
              <c:numRef>
                <c:f>van!$O$40:$O$45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0.31239043532404764</c:v>
                  </c:pt>
                  <c:pt idx="3">
                    <c:v>5.0867832618143073E-2</c:v>
                  </c:pt>
                  <c:pt idx="4">
                    <c:v>9.4933629100978689E-2</c:v>
                  </c:pt>
                  <c:pt idx="5">
                    <c:v>0.2311025312039566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paa!$N$39:$N$45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2.3465241608614639E-2</c:v>
                </c:pt>
                <c:pt idx="4">
                  <c:v>5.0406071229464146E-2</c:v>
                </c:pt>
                <c:pt idx="5">
                  <c:v>1.7288226585308484</c:v>
                </c:pt>
                <c:pt idx="6">
                  <c:v>3.196888042872283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E1-4866-81CF-8AA76DB80C74}"/>
            </c:ext>
          </c:extLst>
        </c:ser>
        <c:ser>
          <c:idx val="5"/>
          <c:order val="5"/>
          <c:tx>
            <c:strRef>
              <c:f>paa!$P$38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paa!$P$39:$P$45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0.94229252376223582</c:v>
                </c:pt>
                <c:pt idx="4">
                  <c:v>0.60266137040714984</c:v>
                </c:pt>
                <c:pt idx="5">
                  <c:v>0.22711306568307563</c:v>
                </c:pt>
                <c:pt idx="6">
                  <c:v>0.28081146261881124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E1-4866-81CF-8AA76DB80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3655423"/>
        <c:axId val="913088623"/>
      </c:barChart>
      <c:catAx>
        <c:axId val="2236554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13088623"/>
        <c:crosses val="autoZero"/>
        <c:auto val="1"/>
        <c:lblAlgn val="ctr"/>
        <c:lblOffset val="100"/>
        <c:noMultiLvlLbl val="0"/>
      </c:catAx>
      <c:valAx>
        <c:axId val="91308862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 dirty="0"/>
                  <a:t>concentration [mM]</a:t>
                </a:r>
                <a:endParaRPr lang="de-A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23655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paa!$G$33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paa!$H$34:$H$48</c:f>
                <c:numCache>
                  <c:formatCode>General</c:formatCode>
                  <c:ptCount val="15"/>
                  <c:pt idx="1">
                    <c:v>0.26940952189466361</c:v>
                  </c:pt>
                  <c:pt idx="2">
                    <c:v>2.3319054626048255</c:v>
                  </c:pt>
                  <c:pt idx="3">
                    <c:v>0.5861976607070114</c:v>
                  </c:pt>
                  <c:pt idx="4">
                    <c:v>3.674790968102943E-2</c:v>
                  </c:pt>
                  <c:pt idx="5">
                    <c:v>7.7675265437154709E-2</c:v>
                  </c:pt>
                  <c:pt idx="6">
                    <c:v>1.3965332915284461</c:v>
                  </c:pt>
                  <c:pt idx="7">
                    <c:v>6.0445889189819739E-2</c:v>
                  </c:pt>
                  <c:pt idx="8">
                    <c:v>5.9041179098190247E-2</c:v>
                  </c:pt>
                  <c:pt idx="9">
                    <c:v>8.4273934447835111E-2</c:v>
                  </c:pt>
                  <c:pt idx="10">
                    <c:v>0.59255354031913665</c:v>
                  </c:pt>
                  <c:pt idx="11">
                    <c:v>0.11131026818673311</c:v>
                  </c:pt>
                  <c:pt idx="12">
                    <c:v>0</c:v>
                  </c:pt>
                  <c:pt idx="13">
                    <c:v>0.27712675634867878</c:v>
                  </c:pt>
                  <c:pt idx="14">
                    <c:v>1.5100980327017461</c:v>
                  </c:pt>
                </c:numCache>
              </c:numRef>
            </c:plus>
            <c:minus>
              <c:numRef>
                <c:f>paa!$H$34:$H$48</c:f>
                <c:numCache>
                  <c:formatCode>General</c:formatCode>
                  <c:ptCount val="15"/>
                  <c:pt idx="1">
                    <c:v>0.26940952189466361</c:v>
                  </c:pt>
                  <c:pt idx="2">
                    <c:v>2.3319054626048255</c:v>
                  </c:pt>
                  <c:pt idx="3">
                    <c:v>0.5861976607070114</c:v>
                  </c:pt>
                  <c:pt idx="4">
                    <c:v>3.674790968102943E-2</c:v>
                  </c:pt>
                  <c:pt idx="5">
                    <c:v>7.7675265437154709E-2</c:v>
                  </c:pt>
                  <c:pt idx="6">
                    <c:v>1.3965332915284461</c:v>
                  </c:pt>
                  <c:pt idx="7">
                    <c:v>6.0445889189819739E-2</c:v>
                  </c:pt>
                  <c:pt idx="8">
                    <c:v>5.9041179098190247E-2</c:v>
                  </c:pt>
                  <c:pt idx="9">
                    <c:v>8.4273934447835111E-2</c:v>
                  </c:pt>
                  <c:pt idx="10">
                    <c:v>0.59255354031913665</c:v>
                  </c:pt>
                  <c:pt idx="11">
                    <c:v>0.11131026818673311</c:v>
                  </c:pt>
                  <c:pt idx="12">
                    <c:v>0</c:v>
                  </c:pt>
                  <c:pt idx="13">
                    <c:v>0.27712675634867878</c:v>
                  </c:pt>
                  <c:pt idx="14">
                    <c:v>1.5100980327017461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paa!$G$51:$G$56</c:f>
              <c:numCache>
                <c:formatCode>General</c:formatCode>
                <c:ptCount val="6"/>
                <c:pt idx="0">
                  <c:v>9.3363049982832216</c:v>
                </c:pt>
                <c:pt idx="1">
                  <c:v>8.7231691764359649</c:v>
                </c:pt>
                <c:pt idx="2">
                  <c:v>5.1444343617664856</c:v>
                </c:pt>
                <c:pt idx="3">
                  <c:v>1.0257394418011478</c:v>
                </c:pt>
                <c:pt idx="4">
                  <c:v>0.19291092362780204</c:v>
                </c:pt>
                <c:pt idx="5">
                  <c:v>7.8708245450532205E-2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C-4F06-AE29-CB91EC88A9C6}"/>
            </c:ext>
          </c:extLst>
        </c:ser>
        <c:ser>
          <c:idx val="1"/>
          <c:order val="1"/>
          <c:tx>
            <c:strRef>
              <c:f>paa!$I$33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paa!$I$51:$I$56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0.2614551940463743</c:v>
                </c:pt>
                <c:pt idx="3">
                  <c:v>0.55317933803695529</c:v>
                </c:pt>
                <c:pt idx="4">
                  <c:v>0.19850104996792983</c:v>
                </c:pt>
                <c:pt idx="5">
                  <c:v>0.15788178854788118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C-4F06-AE29-CB91EC88A9C6}"/>
            </c:ext>
          </c:extLst>
        </c:ser>
        <c:ser>
          <c:idx val="2"/>
          <c:order val="2"/>
          <c:tx>
            <c:strRef>
              <c:f>paa!$K$33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paa!$L$34:$L$48</c:f>
                <c:numCache>
                  <c:formatCode>General</c:formatCode>
                  <c:ptCount val="15"/>
                  <c:pt idx="1">
                    <c:v>0</c:v>
                  </c:pt>
                  <c:pt idx="2">
                    <c:v>0</c:v>
                  </c:pt>
                  <c:pt idx="3">
                    <c:v>8.8941601979224016E-2</c:v>
                  </c:pt>
                  <c:pt idx="4">
                    <c:v>0.22932125471220907</c:v>
                  </c:pt>
                  <c:pt idx="5">
                    <c:v>4.8979348641382481E-2</c:v>
                  </c:pt>
                  <c:pt idx="6">
                    <c:v>7.8639528874869677E-2</c:v>
                  </c:pt>
                  <c:pt idx="7">
                    <c:v>0.78281848906937801</c:v>
                  </c:pt>
                  <c:pt idx="8">
                    <c:v>0.21295586644384498</c:v>
                  </c:pt>
                  <c:pt idx="9">
                    <c:v>0.15681735576936073</c:v>
                  </c:pt>
                  <c:pt idx="10">
                    <c:v>1.1142036948175992E-2</c:v>
                  </c:pt>
                  <c:pt idx="11">
                    <c:v>0.8996791541753586</c:v>
                  </c:pt>
                  <c:pt idx="12">
                    <c:v>0.56419425734835216</c:v>
                  </c:pt>
                  <c:pt idx="13">
                    <c:v>3.408806910555285E-2</c:v>
                  </c:pt>
                  <c:pt idx="14">
                    <c:v>0.64856890359395036</c:v>
                  </c:pt>
                </c:numCache>
              </c:numRef>
            </c:plus>
            <c:minus>
              <c:numRef>
                <c:f>paa!$L$34:$L$48</c:f>
                <c:numCache>
                  <c:formatCode>General</c:formatCode>
                  <c:ptCount val="15"/>
                  <c:pt idx="1">
                    <c:v>0</c:v>
                  </c:pt>
                  <c:pt idx="2">
                    <c:v>0</c:v>
                  </c:pt>
                  <c:pt idx="3">
                    <c:v>8.8941601979224016E-2</c:v>
                  </c:pt>
                  <c:pt idx="4">
                    <c:v>0.22932125471220907</c:v>
                  </c:pt>
                  <c:pt idx="5">
                    <c:v>4.8979348641382481E-2</c:v>
                  </c:pt>
                  <c:pt idx="6">
                    <c:v>7.8639528874869677E-2</c:v>
                  </c:pt>
                  <c:pt idx="7">
                    <c:v>0.78281848906937801</c:v>
                  </c:pt>
                  <c:pt idx="8">
                    <c:v>0.21295586644384498</c:v>
                  </c:pt>
                  <c:pt idx="9">
                    <c:v>0.15681735576936073</c:v>
                  </c:pt>
                  <c:pt idx="10">
                    <c:v>1.1142036948175992E-2</c:v>
                  </c:pt>
                  <c:pt idx="11">
                    <c:v>0.8996791541753586</c:v>
                  </c:pt>
                  <c:pt idx="12">
                    <c:v>0.56419425734835216</c:v>
                  </c:pt>
                  <c:pt idx="13">
                    <c:v>3.408806910555285E-2</c:v>
                  </c:pt>
                  <c:pt idx="14">
                    <c:v>0.64856890359395036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paa!$K$51:$K$56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2.8532525324571458</c:v>
                </c:pt>
                <c:pt idx="3">
                  <c:v>0.47948598265630693</c:v>
                </c:pt>
                <c:pt idx="4">
                  <c:v>2.3472868684590753</c:v>
                </c:pt>
                <c:pt idx="5">
                  <c:v>1.4543174362591746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AC-4F06-AE29-CB91EC88A9C6}"/>
            </c:ext>
          </c:extLst>
        </c:ser>
        <c:ser>
          <c:idx val="3"/>
          <c:order val="3"/>
          <c:tx>
            <c:strRef>
              <c:f>paa!$M$33</c:f>
              <c:strCache>
                <c:ptCount val="1"/>
                <c:pt idx="0">
                  <c:v>PAOx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paa!$M$51:$M$56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7.3991853462780574E-2</c:v>
                </c:pt>
                <c:pt idx="3">
                  <c:v>0.25867264682099211</c:v>
                </c:pt>
                <c:pt idx="4">
                  <c:v>2.2274902939684482E-2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AC-4F06-AE29-CB91EC88A9C6}"/>
            </c:ext>
          </c:extLst>
        </c:ser>
        <c:ser>
          <c:idx val="4"/>
          <c:order val="4"/>
          <c:tx>
            <c:strRef>
              <c:f>paa!$O$33</c:f>
              <c:strCache>
                <c:ptCount val="1"/>
                <c:pt idx="0">
                  <c:v>PAOx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van!$K$42:$K$49</c:f>
                <c:numCache>
                  <c:formatCode>General</c:formatCode>
                  <c:ptCount val="8"/>
                  <c:pt idx="0">
                    <c:v>4.1850956223124978E-2</c:v>
                  </c:pt>
                  <c:pt idx="1">
                    <c:v>0.22913398532160875</c:v>
                  </c:pt>
                  <c:pt idx="2">
                    <c:v>0.128691690386109</c:v>
                  </c:pt>
                  <c:pt idx="3">
                    <c:v>4.9523631530697818E-2</c:v>
                  </c:pt>
                  <c:pt idx="4">
                    <c:v>0.20576720143036384</c:v>
                  </c:pt>
                  <c:pt idx="5">
                    <c:v>0.49942141092929099</c:v>
                  </c:pt>
                </c:numCache>
              </c:numRef>
            </c:plus>
            <c:minus>
              <c:numRef>
                <c:f>van!$K$42:$K$49</c:f>
                <c:numCache>
                  <c:formatCode>General</c:formatCode>
                  <c:ptCount val="8"/>
                  <c:pt idx="0">
                    <c:v>4.1850956223124978E-2</c:v>
                  </c:pt>
                  <c:pt idx="1">
                    <c:v>0.22913398532160875</c:v>
                  </c:pt>
                  <c:pt idx="2">
                    <c:v>0.128691690386109</c:v>
                  </c:pt>
                  <c:pt idx="3">
                    <c:v>4.9523631530697818E-2</c:v>
                  </c:pt>
                  <c:pt idx="4">
                    <c:v>0.20576720143036384</c:v>
                  </c:pt>
                  <c:pt idx="5">
                    <c:v>0.49942141092929099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paa!$O$51:$O$56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2.3465241608614639E-2</c:v>
                </c:pt>
                <c:pt idx="3">
                  <c:v>0.29012621607911482</c:v>
                </c:pt>
                <c:pt idx="4">
                  <c:v>0.35211423233200906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AC-4F06-AE29-CB91EC88A9C6}"/>
            </c:ext>
          </c:extLst>
        </c:ser>
        <c:ser>
          <c:idx val="5"/>
          <c:order val="5"/>
          <c:tx>
            <c:strRef>
              <c:f>paa!$Q$33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paa!$R$34:$R$48</c:f>
                <c:numCache>
                  <c:formatCode>General</c:formatCode>
                  <c:ptCount val="15"/>
                  <c:pt idx="1">
                    <c:v>0</c:v>
                  </c:pt>
                  <c:pt idx="2">
                    <c:v>0</c:v>
                  </c:pt>
                  <c:pt idx="3">
                    <c:v>0.87649742565345512</c:v>
                  </c:pt>
                  <c:pt idx="4">
                    <c:v>0.44029810870410652</c:v>
                  </c:pt>
                  <c:pt idx="5">
                    <c:v>7.9038668610087168E-2</c:v>
                  </c:pt>
                  <c:pt idx="6">
                    <c:v>0.2130890209771189</c:v>
                  </c:pt>
                  <c:pt idx="7">
                    <c:v>8.4804663472138345E-2</c:v>
                  </c:pt>
                  <c:pt idx="8">
                    <c:v>0.29396943742414516</c:v>
                  </c:pt>
                  <c:pt idx="9">
                    <c:v>0.10903628697383029</c:v>
                  </c:pt>
                  <c:pt idx="10">
                    <c:v>0.17728929504863841</c:v>
                  </c:pt>
                  <c:pt idx="11">
                    <c:v>0.42496826641428748</c:v>
                  </c:pt>
                  <c:pt idx="12">
                    <c:v>2.1227104015021201</c:v>
                  </c:pt>
                  <c:pt idx="13">
                    <c:v>0.72566670410542233</c:v>
                  </c:pt>
                  <c:pt idx="14">
                    <c:v>1.5720160418006106</c:v>
                  </c:pt>
                </c:numCache>
              </c:numRef>
            </c:plus>
            <c:minus>
              <c:numRef>
                <c:f>paa!$R$34:$R$48</c:f>
                <c:numCache>
                  <c:formatCode>General</c:formatCode>
                  <c:ptCount val="15"/>
                  <c:pt idx="1">
                    <c:v>0</c:v>
                  </c:pt>
                  <c:pt idx="2">
                    <c:v>0</c:v>
                  </c:pt>
                  <c:pt idx="3">
                    <c:v>0.87649742565345512</c:v>
                  </c:pt>
                  <c:pt idx="4">
                    <c:v>0.44029810870410652</c:v>
                  </c:pt>
                  <c:pt idx="5">
                    <c:v>7.9038668610087168E-2</c:v>
                  </c:pt>
                  <c:pt idx="6">
                    <c:v>0.2130890209771189</c:v>
                  </c:pt>
                  <c:pt idx="7">
                    <c:v>8.4804663472138345E-2</c:v>
                  </c:pt>
                  <c:pt idx="8">
                    <c:v>0.29396943742414516</c:v>
                  </c:pt>
                  <c:pt idx="9">
                    <c:v>0.10903628697383029</c:v>
                  </c:pt>
                  <c:pt idx="10">
                    <c:v>0.17728929504863841</c:v>
                  </c:pt>
                  <c:pt idx="11">
                    <c:v>0.42496826641428748</c:v>
                  </c:pt>
                  <c:pt idx="12">
                    <c:v>2.1227104015021201</c:v>
                  </c:pt>
                  <c:pt idx="13">
                    <c:v>0.72566670410542233</c:v>
                  </c:pt>
                  <c:pt idx="14">
                    <c:v>1.5720160418006106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paa!$C$51:$C$56</c:f>
              <c:strCache>
                <c:ptCount val="6"/>
                <c:pt idx="0">
                  <c:v>buffer</c:v>
                </c:pt>
                <c:pt idx="1">
                  <c:v>EVC </c:v>
                </c:pt>
                <c:pt idx="2">
                  <c:v>20 OD NcCAR, 10 OD BL21 OxdBR1, 21 h</c:v>
                </c:pt>
                <c:pt idx="3">
                  <c:v>20 OD NcCAR, 1x 10 OD RARE OxdBR1, sequential, 41 h</c:v>
                </c:pt>
                <c:pt idx="4">
                  <c:v>20 OD NcCAR, 2x 10 OD RARE OxdBr1, 41h</c:v>
                </c:pt>
                <c:pt idx="5">
                  <c:v>20 OD NcCAR, 1x 20 and 1x 10 OD RARE OxdBr1, 41 h</c:v>
                </c:pt>
              </c:strCache>
            </c:strRef>
          </c:cat>
          <c:val>
            <c:numRef>
              <c:f>paa!$Q$51:$Q$56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0.94229252376223582</c:v>
                </c:pt>
                <c:pt idx="3">
                  <c:v>6.9988977159880799</c:v>
                </c:pt>
                <c:pt idx="4">
                  <c:v>6.2477457795431972</c:v>
                </c:pt>
                <c:pt idx="5">
                  <c:v>7.2206312952191798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AC-4F06-AE29-CB91EC88A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548431936"/>
        <c:axId val="-548417792"/>
      </c:barChart>
      <c:catAx>
        <c:axId val="-54843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548417792"/>
        <c:crosses val="autoZero"/>
        <c:auto val="1"/>
        <c:lblAlgn val="ctr"/>
        <c:lblOffset val="100"/>
        <c:noMultiLvlLbl val="0"/>
      </c:catAx>
      <c:valAx>
        <c:axId val="-548417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54843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van!$F$38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van!$G$39:$G$45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0.52986171834846818</c:v>
                  </c:pt>
                  <c:pt idx="2">
                    <c:v>0.25560022875829852</c:v>
                  </c:pt>
                  <c:pt idx="3">
                    <c:v>2.9826214324700753E-3</c:v>
                  </c:pt>
                  <c:pt idx="4">
                    <c:v>2.0062241955026913E-2</c:v>
                  </c:pt>
                  <c:pt idx="5">
                    <c:v>2.197270848109047E-2</c:v>
                  </c:pt>
                  <c:pt idx="6">
                    <c:v>2.4097951680788956E-2</c:v>
                  </c:pt>
                </c:numCache>
              </c:numRef>
            </c:plus>
            <c:minus>
              <c:numRef>
                <c:f>van!$G$39:$G$45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0.52986171834846818</c:v>
                  </c:pt>
                  <c:pt idx="2">
                    <c:v>0.25560022875829852</c:v>
                  </c:pt>
                  <c:pt idx="3">
                    <c:v>2.9826214324700753E-3</c:v>
                  </c:pt>
                  <c:pt idx="4">
                    <c:v>2.0062241955026913E-2</c:v>
                  </c:pt>
                  <c:pt idx="5">
                    <c:v>2.197270848109047E-2</c:v>
                  </c:pt>
                  <c:pt idx="6">
                    <c:v>2.4097951680788956E-2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van!$F$39:$F$45</c:f>
              <c:numCache>
                <c:formatCode>General</c:formatCode>
                <c:ptCount val="7"/>
                <c:pt idx="0">
                  <c:v>0</c:v>
                </c:pt>
                <c:pt idx="1">
                  <c:v>9.3719430773339436</c:v>
                </c:pt>
                <c:pt idx="2">
                  <c:v>9.7952767921864865</c:v>
                </c:pt>
                <c:pt idx="3">
                  <c:v>7.0275838388462854E-3</c:v>
                </c:pt>
                <c:pt idx="4">
                  <c:v>2.9293044904810956E-2</c:v>
                </c:pt>
                <c:pt idx="5">
                  <c:v>1.5077639159131663E-2</c:v>
                </c:pt>
                <c:pt idx="6">
                  <c:v>1.9106482011369271E-2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BF-49E5-AB7C-B8E61CFB2099}"/>
            </c:ext>
          </c:extLst>
        </c:ser>
        <c:ser>
          <c:idx val="1"/>
          <c:order val="1"/>
          <c:tx>
            <c:strRef>
              <c:f>van!$H$38</c:f>
              <c:strCache>
                <c:ptCount val="1"/>
                <c:pt idx="0">
                  <c:v>vanillin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van!$H$39:$H$45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8.0535213814299997E-2</c:v>
                </c:pt>
                <c:pt idx="4">
                  <c:v>0.10452942771901275</c:v>
                </c:pt>
                <c:pt idx="5">
                  <c:v>8.7767832926498493E-2</c:v>
                </c:pt>
                <c:pt idx="6">
                  <c:v>6.8890697043666946E-2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BF-49E5-AB7C-B8E61CFB2099}"/>
            </c:ext>
          </c:extLst>
        </c:ser>
        <c:ser>
          <c:idx val="2"/>
          <c:order val="2"/>
          <c:tx>
            <c:strRef>
              <c:f>van!$J$38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van!$K$40:$K$45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9.3060511511449923E-2</c:v>
                  </c:pt>
                  <c:pt idx="3">
                    <c:v>6.1185599164671471E-2</c:v>
                  </c:pt>
                  <c:pt idx="4">
                    <c:v>7.7666110046211267E-2</c:v>
                  </c:pt>
                  <c:pt idx="5">
                    <c:v>6.8223650624734386E-2</c:v>
                  </c:pt>
                </c:numCache>
              </c:numRef>
            </c:plus>
            <c:minus>
              <c:numRef>
                <c:f>van!$K$40:$K$45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9.3060511511449923E-2</c:v>
                  </c:pt>
                  <c:pt idx="3">
                    <c:v>6.1185599164671471E-2</c:v>
                  </c:pt>
                  <c:pt idx="4">
                    <c:v>7.7666110046211267E-2</c:v>
                  </c:pt>
                  <c:pt idx="5">
                    <c:v>6.8223650624734386E-2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van!$J$39:$J$45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2.8291934989267098</c:v>
                </c:pt>
                <c:pt idx="4">
                  <c:v>2.520821833793315</c:v>
                </c:pt>
                <c:pt idx="5">
                  <c:v>0.570622508432996</c:v>
                </c:pt>
                <c:pt idx="6">
                  <c:v>0.55430849432689355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BF-49E5-AB7C-B8E61CFB2099}"/>
            </c:ext>
          </c:extLst>
        </c:ser>
        <c:ser>
          <c:idx val="3"/>
          <c:order val="3"/>
          <c:tx>
            <c:strRef>
              <c:f>van!$L$38</c:f>
              <c:strCache>
                <c:ptCount val="1"/>
                <c:pt idx="0">
                  <c:v>Vanillin oxime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van!$L$39:$L$45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3.1778228532789998E-2</c:v>
                </c:pt>
                <c:pt idx="4">
                  <c:v>2.1419878296146045E-2</c:v>
                </c:pt>
                <c:pt idx="5">
                  <c:v>4.0567951318458417E-2</c:v>
                </c:pt>
                <c:pt idx="6">
                  <c:v>4.3813387423935091E-2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BF-49E5-AB7C-B8E61CFB2099}"/>
            </c:ext>
          </c:extLst>
        </c:ser>
        <c:ser>
          <c:idx val="4"/>
          <c:order val="4"/>
          <c:tx>
            <c:strRef>
              <c:f>van!$N$38</c:f>
              <c:strCache>
                <c:ptCount val="1"/>
                <c:pt idx="0">
                  <c:v>Vanillin oxime 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van!$O$40:$O$45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0.31239043532404764</c:v>
                  </c:pt>
                  <c:pt idx="3">
                    <c:v>5.0867832618143073E-2</c:v>
                  </c:pt>
                  <c:pt idx="4">
                    <c:v>9.4933629100978689E-2</c:v>
                  </c:pt>
                  <c:pt idx="5">
                    <c:v>0.2311025312039566</c:v>
                  </c:pt>
                </c:numCache>
              </c:numRef>
            </c:plus>
            <c:minus>
              <c:numRef>
                <c:f>van!$O$40:$O$45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0.31239043532404764</c:v>
                  </c:pt>
                  <c:pt idx="3">
                    <c:v>5.0867832618143073E-2</c:v>
                  </c:pt>
                  <c:pt idx="4">
                    <c:v>9.4933629100978689E-2</c:v>
                  </c:pt>
                  <c:pt idx="5">
                    <c:v>0.2311025312039566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van!$N$39:$N$45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8.4027045300878971</c:v>
                </c:pt>
                <c:pt idx="4">
                  <c:v>8.8663150777552406</c:v>
                </c:pt>
                <c:pt idx="5">
                  <c:v>11.324678837052062</c:v>
                </c:pt>
                <c:pt idx="6">
                  <c:v>10.77917511832319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BF-49E5-AB7C-B8E61CFB2099}"/>
            </c:ext>
          </c:extLst>
        </c:ser>
        <c:ser>
          <c:idx val="5"/>
          <c:order val="5"/>
          <c:tx>
            <c:strRef>
              <c:f>van!$P$38</c:f>
              <c:strCache>
                <c:ptCount val="1"/>
                <c:pt idx="0">
                  <c:v>vanillonitrile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van!$B$39:$E$45</c:f>
              <c:multiLvlStrCache>
                <c:ptCount val="7"/>
                <c:lvl>
                  <c:pt idx="0">
                    <c:v>10 OD OxdBr1 (RARE)</c:v>
                  </c:pt>
                  <c:pt idx="5">
                    <c:v>x</c:v>
                  </c:pt>
                  <c:pt idx="6">
                    <c:v>x</c:v>
                  </c:pt>
                </c:lvl>
                <c:lvl>
                  <c:pt idx="0">
                    <c:v>10 OD OxdBr1 (BL21)</c:v>
                  </c:pt>
                  <c:pt idx="3">
                    <c:v>x</c:v>
                  </c:pt>
                  <c:pt idx="4">
                    <c:v>x</c:v>
                  </c:pt>
                </c:lvl>
                <c:lvl>
                  <c:pt idx="0">
                    <c:v>10 mM ATP</c:v>
                  </c:pt>
                  <c:pt idx="1">
                    <c:v>x</c:v>
                  </c:pt>
                  <c:pt idx="2">
                    <c:v>x</c:v>
                  </c:pt>
                  <c:pt idx="4">
                    <c:v>x</c:v>
                  </c:pt>
                  <c:pt idx="6">
                    <c:v>x</c:v>
                  </c:pt>
                </c:lvl>
                <c:lvl>
                  <c:pt idx="0">
                    <c:v>sample</c:v>
                  </c:pt>
                  <c:pt idx="1">
                    <c:v>buffer</c:v>
                  </c:pt>
                  <c:pt idx="2">
                    <c:v>EVC (pETDuet-1:EcPPTase)</c:v>
                  </c:pt>
                  <c:pt idx="3">
                    <c:v>NcCAR, OxdBr1</c:v>
                  </c:pt>
                  <c:pt idx="4">
                    <c:v>NcCAR, OxdBr1, ATP</c:v>
                  </c:pt>
                  <c:pt idx="5">
                    <c:v>NcCAR, OxdBr1 (RARE)</c:v>
                  </c:pt>
                  <c:pt idx="6">
                    <c:v>NcCAR, OxdBr1 (RARE), ATP</c:v>
                  </c:pt>
                </c:lvl>
              </c:multiLvlStrCache>
            </c:multiLvlStrRef>
          </c:cat>
          <c:val>
            <c:numRef>
              <c:f>van!$P$39:$P$45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3.0224948875249999E-2</c:v>
                </c:pt>
                <c:pt idx="4">
                  <c:v>3.4737559645535106E-2</c:v>
                </c:pt>
                <c:pt idx="5">
                  <c:v>2.9120654396728018E-2</c:v>
                </c:pt>
                <c:pt idx="6">
                  <c:v>2.9066121336059986E-2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BF-49E5-AB7C-B8E61CFB2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3655423"/>
        <c:axId val="913088623"/>
      </c:barChart>
      <c:catAx>
        <c:axId val="2236554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13088623"/>
        <c:crosses val="autoZero"/>
        <c:auto val="1"/>
        <c:lblAlgn val="ctr"/>
        <c:lblOffset val="100"/>
        <c:noMultiLvlLbl val="0"/>
      </c:catAx>
      <c:valAx>
        <c:axId val="91308862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23655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FD200-4A8D-41DC-9C82-46D3DD26F4C9}" type="datetimeFigureOut">
              <a:rPr lang="de-AT" smtClean="0"/>
              <a:t>26.05.2021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6DFA9-8FBA-4D33-AE6E-2A73F0F6EE3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671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16F7FE-E20D-4395-8353-3755A6DF9368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762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/>
          <p:nvPr userDrawn="1"/>
        </p:nvPicPr>
        <p:blipFill>
          <a:blip r:embed="rId2"/>
          <a:stretch/>
        </p:blipFill>
        <p:spPr bwMode="auto">
          <a:xfrm>
            <a:off x="0" y="8460"/>
            <a:ext cx="12192000" cy="6355080"/>
          </a:xfrm>
          <a:prstGeom prst="rect">
            <a:avLst/>
          </a:prstGeom>
        </p:spPr>
      </p:pic>
      <p:sp>
        <p:nvSpPr>
          <p:cNvPr id="5" name="Textfeld 271"/>
          <p:cNvSpPr>
            <a:spLocks noAdjustHandles="1"/>
          </p:cNvSpPr>
          <p:nvPr userDrawn="1"/>
        </p:nvSpPr>
        <p:spPr bwMode="auto">
          <a:xfrm>
            <a:off x="9991875" y="856995"/>
            <a:ext cx="192017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20">
                <a:cs typeface="Arial"/>
              </a:rPr>
              <a:t>WISSEN</a:t>
            </a:r>
            <a:endParaRPr sz="2400"/>
          </a:p>
          <a:p>
            <a:pPr algn="r">
              <a:defRPr/>
            </a:pPr>
            <a:r>
              <a:rPr lang="de-DE" sz="1200" spc="20">
                <a:cs typeface="Arial"/>
              </a:rPr>
              <a:t>TECHNIK</a:t>
            </a:r>
            <a:endParaRPr sz="2400"/>
          </a:p>
          <a:p>
            <a:pPr algn="r">
              <a:defRPr/>
            </a:pPr>
            <a:r>
              <a:rPr lang="de-DE" sz="1200" spc="20">
                <a:cs typeface="Arial"/>
              </a:rPr>
              <a:t>LEIDENSCHAFT</a:t>
            </a:r>
            <a:endParaRPr sz="2400"/>
          </a:p>
        </p:txBody>
      </p:sp>
      <p:sp>
        <p:nvSpPr>
          <p:cNvPr id="6" name="Titel 2"/>
          <p:cNvSpPr>
            <a:spLocks noGrp="1"/>
          </p:cNvSpPr>
          <p:nvPr>
            <p:ph type="title" hasCustomPrompt="1"/>
          </p:nvPr>
        </p:nvSpPr>
        <p:spPr bwMode="auto">
          <a:xfrm>
            <a:off x="960969" y="1069201"/>
            <a:ext cx="9334801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Klicken und eine </a:t>
            </a:r>
            <a:br>
              <a:rPr lang="de-DE"/>
            </a:br>
            <a:r>
              <a:rPr lang="de-DE"/>
              <a:t>Überschrift hinzufügen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960966" y="4341600"/>
            <a:ext cx="9334804" cy="421200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960966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einfügen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222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 slide 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/>
          <p:nvPr userDrawn="1"/>
        </p:nvPicPr>
        <p:blipFill>
          <a:blip r:embed="rId2"/>
          <a:stretch/>
        </p:blipFill>
        <p:spPr bwMode="auto">
          <a:xfrm>
            <a:off x="0" y="8460"/>
            <a:ext cx="12192000" cy="6355080"/>
          </a:xfrm>
          <a:prstGeom prst="rect">
            <a:avLst/>
          </a:prstGeom>
        </p:spPr>
      </p:pic>
      <p:sp>
        <p:nvSpPr>
          <p:cNvPr id="5" name="Textplatzhalter 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DE"/>
              <a:t>Click and add a web adress</a:t>
            </a:r>
            <a:endParaRPr/>
          </a:p>
        </p:txBody>
      </p:sp>
      <p:sp>
        <p:nvSpPr>
          <p:cNvPr id="6" name="Titel 2"/>
          <p:cNvSpPr>
            <a:spLocks noGrp="1"/>
          </p:cNvSpPr>
          <p:nvPr>
            <p:ph type="title" hasCustomPrompt="1"/>
          </p:nvPr>
        </p:nvSpPr>
        <p:spPr bwMode="auto">
          <a:xfrm>
            <a:off x="960969" y="1069201"/>
            <a:ext cx="9334801" cy="2489199"/>
          </a:xfrm>
        </p:spPr>
        <p:txBody>
          <a:bodyPr anchor="b">
            <a:normAutofit/>
          </a:bodyPr>
          <a:lstStyle>
            <a:lvl1pPr marL="0" marR="0" indent="0" algn="l" defTabSz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Click to add </a:t>
            </a:r>
            <a:br>
              <a:rPr lang="de-DE"/>
            </a:br>
            <a:r>
              <a:rPr lang="de-DE"/>
              <a:t>a cover slide headline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960966" y="4341600"/>
            <a:ext cx="9334801" cy="422824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AT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960966" y="3560400"/>
            <a:ext cx="9334801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GB"/>
              <a:t>March 2nd 2020</a:t>
            </a:r>
            <a:endParaRPr lang="de-AT"/>
          </a:p>
        </p:txBody>
      </p:sp>
      <p:sp>
        <p:nvSpPr>
          <p:cNvPr id="9" name="Textfeld 271"/>
          <p:cNvSpPr>
            <a:spLocks noAdjustHandles="1"/>
          </p:cNvSpPr>
          <p:nvPr userDrawn="1"/>
        </p:nvSpPr>
        <p:spPr bwMode="auto">
          <a:xfrm>
            <a:off x="9991875" y="856995"/>
            <a:ext cx="192017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r">
              <a:defRPr/>
            </a:pPr>
            <a:r>
              <a:rPr lang="de-DE" sz="1200" spc="90">
                <a:cs typeface="Arial"/>
              </a:rPr>
              <a:t>SCIENCE</a:t>
            </a:r>
            <a:endParaRPr sz="2400"/>
          </a:p>
          <a:p>
            <a:pPr algn="r">
              <a:defRPr/>
            </a:pPr>
            <a:r>
              <a:rPr lang="de-DE" sz="1200" spc="90">
                <a:cs typeface="Arial"/>
              </a:rPr>
              <a:t>PASSION</a:t>
            </a:r>
            <a:br>
              <a:rPr lang="de-DE" sz="1200" spc="90">
                <a:cs typeface="Arial"/>
              </a:rPr>
            </a:br>
            <a:r>
              <a:rPr lang="de-DE" sz="1200" spc="90">
                <a:cs typeface="Arial"/>
              </a:rPr>
              <a:t>TECHNOLOGY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82512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Willkommen/welcom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Bild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3420000"/>
          </a:xfrm>
          <a:prstGeom prst="rect">
            <a:avLst/>
          </a:prstGeom>
        </p:spPr>
      </p:pic>
      <p:sp>
        <p:nvSpPr>
          <p:cNvPr id="5" name="Bildplatzhalter 23"/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1" y="0"/>
            <a:ext cx="12191999" cy="3420000"/>
          </a:xfrm>
        </p:spPr>
        <p:txBody>
          <a:bodyPr/>
          <a:lstStyle>
            <a:lvl1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lvl1pPr>
          </a:lstStyle>
          <a:p>
            <a:pPr>
              <a:defRPr/>
            </a:pPr>
            <a:r>
              <a:rPr lang="de-DE"/>
              <a:t>Klicken und Bild einfügen/click and add a picture</a:t>
            </a:r>
            <a:br>
              <a:rPr lang="de-DE"/>
            </a:br>
            <a:r>
              <a:rPr lang="de-DE"/>
              <a:t>25,4 x 9,5 cm, optimal 200 dpi</a:t>
            </a:r>
            <a:endParaRPr/>
          </a:p>
          <a:p>
            <a:pPr>
              <a:defRPr/>
            </a:pPr>
            <a:endParaRPr lang="de-DE"/>
          </a:p>
        </p:txBody>
      </p:sp>
      <p:sp>
        <p:nvSpPr>
          <p:cNvPr id="6" name="Titel 12"/>
          <p:cNvSpPr>
            <a:spLocks noGrp="1"/>
          </p:cNvSpPr>
          <p:nvPr>
            <p:ph type="title" hasCustomPrompt="1"/>
          </p:nvPr>
        </p:nvSpPr>
        <p:spPr bwMode="auto">
          <a:xfrm>
            <a:off x="0" y="3384000"/>
            <a:ext cx="12192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0" tIns="28800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e-AT"/>
              <a:t>Titel hinzufügen/add a title</a:t>
            </a:r>
            <a:endParaRPr lang="de-DE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10329600" y="320400"/>
            <a:ext cx="1569600" cy="432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Logo TU Graz</a:t>
            </a:r>
            <a:endParaRPr/>
          </a:p>
        </p:txBody>
      </p:sp>
      <p:sp>
        <p:nvSpPr>
          <p:cNvPr id="8" name="Textplatzhalter 1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960966" y="4171144"/>
            <a:ext cx="10672813" cy="1552493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/>
            </a:lvl1pPr>
          </a:lstStyle>
          <a:p>
            <a:pPr lvl="0">
              <a:defRPr/>
            </a:pPr>
            <a:r>
              <a:rPr lang="de-AT"/>
              <a:t>Klicken und hinzufügen: Eventname, Datum, Ort, ... </a:t>
            </a:r>
            <a:br>
              <a:rPr lang="de-AT"/>
            </a:br>
            <a:r>
              <a:rPr lang="de-AT"/>
              <a:t>Click and add: event name, date, location, ...</a:t>
            </a:r>
            <a:endParaRPr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960963" y="5820646"/>
            <a:ext cx="2938279" cy="350693"/>
          </a:xfrm>
        </p:spPr>
        <p:txBody>
          <a:bodyPr anchor="b" anchorCtr="0">
            <a:noAutofit/>
          </a:bodyPr>
          <a:lstStyle>
            <a:lvl1pPr>
              <a:defRPr sz="1200"/>
            </a:lvl1pPr>
          </a:lstStyle>
          <a:p>
            <a:pPr lvl="0">
              <a:defRPr/>
            </a:pPr>
            <a:r>
              <a:rPr lang="de-AT"/>
              <a:t>Platzhalter/place holder</a:t>
            </a:r>
            <a:br>
              <a:rPr lang="de-AT"/>
            </a:br>
            <a:r>
              <a:rPr lang="de-AT"/>
              <a:t>Unterstützt durch/supported by:</a:t>
            </a:r>
            <a:endParaRPr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>
              <a:defRPr/>
            </a:pPr>
            <a:r>
              <a:rPr lang="de-AT"/>
              <a:t>Klicken und Webadresse hinzufügen/click and add a web adress</a:t>
            </a:r>
            <a:endParaRPr lang="de-DE"/>
          </a:p>
        </p:txBody>
      </p:sp>
      <p:sp>
        <p:nvSpPr>
          <p:cNvPr id="11" name="Textplatzhalter 26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7076017" y="3079544"/>
            <a:ext cx="4823884" cy="230187"/>
          </a:xfrm>
        </p:spPr>
        <p:txBody>
          <a:bodyPr anchor="b" anchorCtr="0">
            <a:noAutofit/>
          </a:bodyPr>
          <a:lstStyle>
            <a:lvl1pPr algn="r">
              <a:defRPr sz="1000"/>
            </a:lvl1pPr>
          </a:lstStyle>
          <a:p>
            <a:pPr lvl="0">
              <a:defRPr/>
            </a:pPr>
            <a:r>
              <a:rPr lang="de-AT"/>
              <a:t>Platzhalter Bildquelle/place holder image source</a:t>
            </a:r>
            <a:endParaRPr lang="de-DE"/>
          </a:p>
        </p:txBody>
      </p:sp>
      <p:sp>
        <p:nvSpPr>
          <p:cNvPr id="12" name="Rechteck 9"/>
          <p:cNvSpPr/>
          <p:nvPr userDrawn="1"/>
        </p:nvSpPr>
        <p:spPr bwMode="auto">
          <a:xfrm>
            <a:off x="0" y="5873752"/>
            <a:ext cx="787061" cy="984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3" name="Rechteck 10"/>
          <p:cNvSpPr/>
          <p:nvPr userDrawn="1"/>
        </p:nvSpPr>
        <p:spPr bwMode="auto">
          <a:xfrm>
            <a:off x="-1" y="6354764"/>
            <a:ext cx="859272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2704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8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AT" dirty="0"/>
              <a:t>W</a:t>
            </a:r>
            <a:r>
              <a:rPr lang="de-AT" dirty="0"/>
              <a:t>e</a:t>
            </a:r>
            <a:r>
              <a:rPr lang="en-AT" dirty="0"/>
              <a:t>b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US" dirty="0"/>
              <a:t> </a:t>
            </a:r>
            <a:r>
              <a:rPr lang="en-AT" dirty="0"/>
              <a:t>I</a:t>
            </a:r>
            <a:r>
              <a:rPr lang="de-AT" dirty="0"/>
              <a:t>M</a:t>
            </a:r>
            <a:r>
              <a:rPr lang="en-AT" dirty="0"/>
              <a:t>I</a:t>
            </a:r>
            <a:r>
              <a:rPr lang="de-AT" dirty="0"/>
              <a:t>C</a:t>
            </a:r>
            <a:r>
              <a:rPr lang="en-US" dirty="0"/>
              <a:t> &amp; TU</a:t>
            </a:r>
            <a:r>
              <a:rPr lang="en-AT" dirty="0"/>
              <a:t>G</a:t>
            </a:r>
            <a:endParaRPr lang="de-DE" dirty="0"/>
          </a:p>
        </p:txBody>
      </p:sp>
      <p:sp>
        <p:nvSpPr>
          <p:cNvPr id="8" name="Fußzeilenplatzhalter 9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March 11</a:t>
            </a:r>
            <a:r>
              <a:rPr lang="de-DE" baseline="30000" dirty="0"/>
              <a:t>th </a:t>
            </a:r>
            <a:r>
              <a:rPr lang="de-DE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96232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960000" y="601200"/>
            <a:ext cx="109440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960000" y="1800001"/>
            <a:ext cx="5280000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2"/>
          <p:cNvSpPr>
            <a:spLocks noGrp="1"/>
          </p:cNvSpPr>
          <p:nvPr>
            <p:ph idx="13"/>
          </p:nvPr>
        </p:nvSpPr>
        <p:spPr bwMode="auto">
          <a:xfrm>
            <a:off x="6624000" y="1800001"/>
            <a:ext cx="5266605" cy="4525963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15"/>
          <p:cNvSpPr>
            <a:spLocks noGrp="1"/>
          </p:cNvSpPr>
          <p:nvPr>
            <p:ph type="body" sz="quarter" idx="15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8" name="Datumsplatzhalter 1"/>
          <p:cNvSpPr>
            <a:spLocks noGrp="1"/>
          </p:cNvSpPr>
          <p:nvPr>
            <p:ph type="dt" sz="half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7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7763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ohne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960000" y="601200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6967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bschnitts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275664" y="2097090"/>
            <a:ext cx="11628469" cy="129960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275664" y="3728980"/>
            <a:ext cx="11628469" cy="2596984"/>
          </a:xfrm>
        </p:spPr>
        <p:txBody>
          <a:bodyPr/>
          <a:lstStyle>
            <a:lvl1pPr algn="ctr">
              <a:defRPr b="0"/>
            </a:lvl1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6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472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Ohne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15"/>
          <p:cNvSpPr>
            <a:spLocks noGrp="1"/>
          </p:cNvSpPr>
          <p:nvPr>
            <p:ph type="body" sz="quarter" idx="14"/>
          </p:nvPr>
        </p:nvSpPr>
        <p:spPr bwMode="auto">
          <a:xfrm>
            <a:off x="960965" y="190801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>
              <a:defRPr/>
            </a:pPr>
            <a:endParaRPr lang="de-DE"/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771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GB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19FDAD-9FB5-4B69-83AA-67E360CF5181}" type="datetimeFigureOut">
              <a:rPr lang="en-GB"/>
              <a:t>26/05/2021</a:t>
            </a:fld>
            <a:endParaRPr lang="en-GB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834264A-9874-434E-86E7-67D80B3A09BC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8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 bwMode="auto">
          <a:xfrm>
            <a:off x="0" y="6354764"/>
            <a:ext cx="121920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60968" y="601663"/>
            <a:ext cx="10929637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defRPr/>
            </a:pPr>
            <a:r>
              <a:rPr lang="de-AT"/>
              <a:t>Mastertitelformat bearbeiten</a:t>
            </a:r>
            <a:endParaRPr lang="de-DE"/>
          </a:p>
        </p:txBody>
      </p:sp>
      <p:sp>
        <p:nvSpPr>
          <p:cNvPr id="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0966" y="1800226"/>
            <a:ext cx="10929637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defRPr/>
            </a:pPr>
            <a:r>
              <a:rPr lang="de-AT"/>
              <a:t>Mastertextformat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  <a:p>
            <a:pPr lvl="3">
              <a:defRPr/>
            </a:pPr>
            <a:r>
              <a:rPr lang="de-AT"/>
              <a:t>Vierte Ebene</a:t>
            </a:r>
            <a:endParaRPr/>
          </a:p>
          <a:p>
            <a:pPr lvl="4">
              <a:defRPr/>
            </a:pPr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960966" y="6596064"/>
            <a:ext cx="4965700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Kick-off Meeting Axxence &amp; TUW</a:t>
            </a:r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960968" y="6415088"/>
            <a:ext cx="109296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March 2nd 2020</a:t>
            </a:r>
            <a:endParaRPr/>
          </a:p>
        </p:txBody>
      </p:sp>
      <p:cxnSp>
        <p:nvCxnSpPr>
          <p:cNvPr id="9" name="Gerade Verbindung 7"/>
          <p:cNvCxnSpPr>
            <a:cxnSpLocks/>
          </p:cNvCxnSpPr>
          <p:nvPr userDrawn="1"/>
        </p:nvCxnSpPr>
        <p:spPr bwMode="auto">
          <a:xfrm>
            <a:off x="960966" y="503239"/>
            <a:ext cx="10943167" cy="15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8"/>
          <p:cNvSpPr/>
          <p:nvPr userDrawn="1"/>
        </p:nvSpPr>
        <p:spPr bwMode="auto">
          <a:xfrm>
            <a:off x="0" y="503239"/>
            <a:ext cx="670984" cy="504825"/>
          </a:xfrm>
          <a:prstGeom prst="rect">
            <a:avLst/>
          </a:prstGeom>
          <a:solidFill>
            <a:srgbClr val="F701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" name="Foliennummernplatzhalter 5"/>
          <p:cNvSpPr>
            <a:spLocks noAdjustHandles="1"/>
          </p:cNvSpPr>
          <p:nvPr userDrawn="1"/>
        </p:nvSpPr>
        <p:spPr bwMode="auto">
          <a:xfrm>
            <a:off x="0" y="582614"/>
            <a:ext cx="670984" cy="365125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2pPr>
            <a:lvl3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3pPr>
            <a:lvl4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4pPr>
            <a:lvl5pPr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5pPr>
            <a:lvl6pPr marL="4572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6pPr>
            <a:lvl7pPr marL="9144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7pPr>
            <a:lvl8pPr marL="13716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8pPr>
            <a:lvl9pPr marL="1828800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/>
                </a:solidFill>
                <a:latin typeface="Arial"/>
                <a:ea typeface="ＭＳ Ｐゴシック"/>
              </a:defRPr>
            </a:lvl9pPr>
          </a:lstStyle>
          <a:p>
            <a:pPr algn="ctr">
              <a:defRPr/>
            </a:pPr>
            <a:fld id="{341491D6-FCB3-AA48-877A-0FB5E714E925}" type="slidenum">
              <a:rPr lang="de-DE" sz="1200">
                <a:solidFill>
                  <a:schemeClr val="bg1"/>
                </a:solidFill>
              </a:rPr>
              <a:t>‹#›</a:t>
            </a:fld>
            <a:endParaRPr lang="de-DE" sz="1200">
              <a:solidFill>
                <a:schemeClr val="bg1"/>
              </a:solidFill>
            </a:endParaRPr>
          </a:p>
        </p:txBody>
      </p:sp>
      <p:pic>
        <p:nvPicPr>
          <p:cNvPr id="12" name="Bildplatzhalter 7"/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0735046" y="97929"/>
            <a:ext cx="1161473" cy="3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"/>
          <p:cNvPicPr>
            <a:picLocks noChangeAspect="1"/>
          </p:cNvPicPr>
          <p:nvPr userDrawn="1"/>
        </p:nvPicPr>
        <p:blipFill>
          <a:blip r:embed="rId12"/>
          <a:srcRect l="18769" t="13733" r="18561" b="102"/>
          <a:stretch/>
        </p:blipFill>
        <p:spPr bwMode="auto">
          <a:xfrm>
            <a:off x="10781038" y="582614"/>
            <a:ext cx="1045319" cy="10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7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/>
  <p:txStyles>
    <p:titleStyle>
      <a:lvl1pPr algn="l" defTabSz="457200">
        <a:spcBef>
          <a:spcPts val="0"/>
        </a:spcBef>
        <a:spcAft>
          <a:spcPts val="0"/>
        </a:spcAft>
        <a:defRPr sz="3200">
          <a:solidFill>
            <a:srgbClr val="000000"/>
          </a:solidFill>
          <a:latin typeface="+mj-lt"/>
          <a:ea typeface="ＭＳ Ｐゴシック"/>
          <a:cs typeface="ＭＳ Ｐゴシック"/>
        </a:defRPr>
      </a:lvl1pPr>
      <a:lvl2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2pPr>
      <a:lvl3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3pPr>
      <a:lvl4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4pPr>
      <a:lvl5pPr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5pPr>
      <a:lvl6pPr marL="4572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6pPr>
      <a:lvl7pPr marL="9144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7pPr>
      <a:lvl8pPr marL="13716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8pPr>
      <a:lvl9pPr marL="1828800" algn="l" defTabSz="457200">
        <a:spcBef>
          <a:spcPts val="0"/>
        </a:spcBef>
        <a:spcAft>
          <a:spcPts val="0"/>
        </a:spcAft>
        <a:defRPr sz="3200">
          <a:solidFill>
            <a:srgbClr val="595959"/>
          </a:solidFill>
          <a:latin typeface="Arial"/>
          <a:ea typeface="ＭＳ Ｐゴシック"/>
          <a:cs typeface="ＭＳ Ｐゴシック"/>
        </a:defRPr>
      </a:lvl9pPr>
    </p:titleStyle>
    <p:bodyStyle>
      <a:lvl1pPr algn="l" defTabSz="457200">
        <a:spcBef>
          <a:spcPts val="0"/>
        </a:spcBef>
        <a:spcAft>
          <a:spcPts val="0"/>
        </a:spcAft>
        <a:buFont typeface="Arial"/>
        <a:defRPr sz="2600">
          <a:solidFill>
            <a:srgbClr val="000000"/>
          </a:solidFill>
          <a:latin typeface="+mn-lt"/>
          <a:ea typeface="ＭＳ Ｐゴシック"/>
          <a:cs typeface="ＭＳ Ｐゴシック"/>
        </a:defRPr>
      </a:lvl1pPr>
      <a:lvl2pPr marL="271463" indent="-271463" algn="l" defTabSz="457200">
        <a:spcBef>
          <a:spcPts val="0"/>
        </a:spcBef>
        <a:spcAft>
          <a:spcPts val="0"/>
        </a:spcAft>
        <a:buClr>
          <a:schemeClr val="accent1"/>
        </a:buClr>
        <a:buFont typeface="Wingdings"/>
        <a:buChar char="§"/>
        <a:defRPr sz="2600">
          <a:solidFill>
            <a:srgbClr val="000000"/>
          </a:solidFill>
          <a:latin typeface="+mn-lt"/>
          <a:ea typeface="ＭＳ Ｐゴシック"/>
          <a:cs typeface="+mn-cs"/>
        </a:defRPr>
      </a:lvl2pPr>
      <a:lvl3pPr marL="808038" indent="-271463" algn="l" defTabSz="457200">
        <a:spcBef>
          <a:spcPts val="0"/>
        </a:spcBef>
        <a:spcAft>
          <a:spcPts val="0"/>
        </a:spcAft>
        <a:buFont typeface="Wingdings"/>
        <a:buChar char="§"/>
        <a:defRPr sz="2400">
          <a:solidFill>
            <a:srgbClr val="000000"/>
          </a:solidFill>
          <a:latin typeface="+mn-lt"/>
          <a:ea typeface="ＭＳ Ｐゴシック"/>
          <a:cs typeface="+mn-cs"/>
        </a:defRPr>
      </a:lvl3pPr>
      <a:lvl4pPr marL="1438275" indent="-185738" algn="l" defTabSz="457200">
        <a:spcBef>
          <a:spcPts val="0"/>
        </a:spcBef>
        <a:spcAft>
          <a:spcPts val="0"/>
        </a:spcAft>
        <a:buClr>
          <a:srgbClr val="A6A6A6"/>
        </a:buClr>
        <a:buFont typeface="Wingdings"/>
        <a:buChar char="§"/>
        <a:defRPr sz="2000">
          <a:solidFill>
            <a:srgbClr val="000000"/>
          </a:solidFill>
          <a:latin typeface="+mn-lt"/>
          <a:ea typeface="ＭＳ Ｐゴシック"/>
          <a:cs typeface="+mn-cs"/>
        </a:defRPr>
      </a:lvl4pPr>
      <a:lvl5pPr marL="1587" indent="0" algn="l" defTabSz="457200">
        <a:spcBef>
          <a:spcPts val="0"/>
        </a:spcBef>
        <a:spcAft>
          <a:spcPts val="0"/>
        </a:spcAft>
        <a:buFontTx/>
        <a:buNone/>
        <a:defRPr sz="2000">
          <a:solidFill>
            <a:srgbClr val="000000"/>
          </a:solidFill>
          <a:latin typeface="+mn-lt"/>
          <a:ea typeface="ＭＳ Ｐゴシック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jpeg"/><Relationship Id="rId18" Type="http://schemas.openxmlformats.org/officeDocument/2006/relationships/oleObject" Target="../embeddings/oleObject6.bin"/><Relationship Id="rId26" Type="http://schemas.openxmlformats.org/officeDocument/2006/relationships/image" Target="../media/image23.jpeg"/><Relationship Id="rId21" Type="http://schemas.openxmlformats.org/officeDocument/2006/relationships/image" Target="../media/image11.emf"/><Relationship Id="rId34" Type="http://schemas.openxmlformats.org/officeDocument/2006/relationships/image" Target="../media/image29.jpeg"/><Relationship Id="rId7" Type="http://schemas.openxmlformats.org/officeDocument/2006/relationships/image" Target="../media/image5.emf"/><Relationship Id="rId12" Type="http://schemas.openxmlformats.org/officeDocument/2006/relationships/image" Target="../media/image19.jpeg"/><Relationship Id="rId17" Type="http://schemas.openxmlformats.org/officeDocument/2006/relationships/image" Target="../media/image9.emf"/><Relationship Id="rId25" Type="http://schemas.openxmlformats.org/officeDocument/2006/relationships/image" Target="../media/image22.jpeg"/><Relationship Id="rId33" Type="http://schemas.openxmlformats.org/officeDocument/2006/relationships/image" Target="../media/image13.emf"/><Relationship Id="rId38" Type="http://schemas.openxmlformats.org/officeDocument/2006/relationships/image" Target="../media/image15.e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29" Type="http://schemas.openxmlformats.org/officeDocument/2006/relationships/image" Target="../media/image26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7.emf"/><Relationship Id="rId24" Type="http://schemas.openxmlformats.org/officeDocument/2006/relationships/image" Target="../media/image21.jpeg"/><Relationship Id="rId32" Type="http://schemas.openxmlformats.org/officeDocument/2006/relationships/oleObject" Target="../embeddings/oleObject9.bin"/><Relationship Id="rId37" Type="http://schemas.openxmlformats.org/officeDocument/2006/relationships/oleObject" Target="../embeddings/oleObject11.bin"/><Relationship Id="rId5" Type="http://schemas.openxmlformats.org/officeDocument/2006/relationships/image" Target="../media/image18.jpeg"/><Relationship Id="rId15" Type="http://schemas.openxmlformats.org/officeDocument/2006/relationships/image" Target="../media/image8.emf"/><Relationship Id="rId23" Type="http://schemas.openxmlformats.org/officeDocument/2006/relationships/image" Target="../media/image12.emf"/><Relationship Id="rId28" Type="http://schemas.openxmlformats.org/officeDocument/2006/relationships/image" Target="../media/image25.jpeg"/><Relationship Id="rId36" Type="http://schemas.openxmlformats.org/officeDocument/2006/relationships/image" Target="../media/image14.emf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10.emf"/><Relationship Id="rId31" Type="http://schemas.openxmlformats.org/officeDocument/2006/relationships/image" Target="../media/image28.jpeg"/><Relationship Id="rId4" Type="http://schemas.openxmlformats.org/officeDocument/2006/relationships/image" Target="../media/image17.jpeg"/><Relationship Id="rId9" Type="http://schemas.openxmlformats.org/officeDocument/2006/relationships/image" Target="../media/image6.emf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Relationship Id="rId27" Type="http://schemas.openxmlformats.org/officeDocument/2006/relationships/image" Target="../media/image24.jpeg"/><Relationship Id="rId30" Type="http://schemas.openxmlformats.org/officeDocument/2006/relationships/image" Target="../media/image27.jpeg"/><Relationship Id="rId35" Type="http://schemas.openxmlformats.org/officeDocument/2006/relationships/oleObject" Target="../embeddings/oleObject10.bin"/><Relationship Id="rId8" Type="http://schemas.openxmlformats.org/officeDocument/2006/relationships/oleObject" Target="../embeddings/oleObject2.bin"/><Relationship Id="rId3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8.bin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6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1.pn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jpeg"/><Relationship Id="rId10" Type="http://schemas.openxmlformats.org/officeDocument/2006/relationships/chart" Target="../charts/chart7.xml"/><Relationship Id="rId4" Type="http://schemas.openxmlformats.org/officeDocument/2006/relationships/image" Target="../media/image17.jpeg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6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l</a:t>
            </a:r>
            <a:r>
              <a:rPr lang="de-AT" dirty="0"/>
              <a:t>i</a:t>
            </a:r>
            <a:r>
              <a:rPr lang="en-AT" dirty="0"/>
              <a:t>s</a:t>
            </a:r>
            <a:r>
              <a:rPr lang="de-AT" dirty="0"/>
              <a:t>s</a:t>
            </a:r>
            <a:r>
              <a:rPr lang="en-AT" dirty="0"/>
              <a:t>a </a:t>
            </a:r>
            <a:r>
              <a:rPr lang="de-AT" dirty="0"/>
              <a:t>H</a:t>
            </a:r>
            <a:r>
              <a:rPr lang="en-AT" dirty="0"/>
              <a:t>o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a</a:t>
            </a:r>
            <a:r>
              <a:rPr lang="en-AT" dirty="0"/>
              <a:t>t</a:t>
            </a:r>
            <a:endParaRPr lang="de-DE" dirty="0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>
          <a:xfrm>
            <a:off x="2244727" y="1803898"/>
            <a:ext cx="7001101" cy="2489199"/>
          </a:xfrm>
        </p:spPr>
        <p:txBody>
          <a:bodyPr/>
          <a:lstStyle/>
          <a:p>
            <a:pPr>
              <a:defRPr/>
            </a:pPr>
            <a:r>
              <a:rPr lang="en-AT" dirty="0"/>
              <a:t>A </a:t>
            </a:r>
            <a:r>
              <a:rPr lang="de-AT" dirty="0"/>
              <a:t>n</a:t>
            </a:r>
            <a:r>
              <a:rPr lang="en-AT" dirty="0"/>
              <a:t>e</a:t>
            </a:r>
            <a:r>
              <a:rPr lang="de-AT" dirty="0"/>
              <a:t>w</a:t>
            </a:r>
            <a:r>
              <a:rPr lang="en-AT" dirty="0"/>
              <a:t> </a:t>
            </a:r>
            <a:r>
              <a:rPr lang="de-AT" dirty="0"/>
              <a:t>c</a:t>
            </a:r>
            <a:r>
              <a:rPr lang="en-AT" dirty="0"/>
              <a:t>h</a:t>
            </a:r>
            <a:r>
              <a:rPr lang="de-AT" dirty="0"/>
              <a:t>e</a:t>
            </a:r>
            <a:r>
              <a:rPr lang="en-AT" dirty="0"/>
              <a:t>m</a:t>
            </a:r>
            <a:r>
              <a:rPr lang="de-AT" dirty="0"/>
              <a:t>o</a:t>
            </a:r>
            <a:r>
              <a:rPr lang="en-AT" dirty="0"/>
              <a:t>e</a:t>
            </a:r>
            <a:r>
              <a:rPr lang="de-AT" dirty="0"/>
              <a:t>n</a:t>
            </a:r>
            <a:r>
              <a:rPr lang="en-AT" dirty="0"/>
              <a:t>z</a:t>
            </a:r>
            <a:r>
              <a:rPr lang="de-AT" dirty="0"/>
              <a:t>y</a:t>
            </a:r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 </a:t>
            </a:r>
            <a:r>
              <a:rPr lang="de-AT" dirty="0"/>
              <a:t>r</a:t>
            </a:r>
            <a:r>
              <a:rPr lang="en-AT" dirty="0"/>
              <a:t>o</a:t>
            </a:r>
            <a:r>
              <a:rPr lang="de-AT" dirty="0"/>
              <a:t>u</a:t>
            </a:r>
            <a:r>
              <a:rPr lang="en-AT" dirty="0"/>
              <a:t>t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f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m 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r</a:t>
            </a:r>
            <a:r>
              <a:rPr lang="en-AT" dirty="0"/>
              <a:t>b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y</a:t>
            </a:r>
            <a:r>
              <a:rPr lang="en-AT" dirty="0"/>
              <a:t>l</a:t>
            </a:r>
            <a:r>
              <a:rPr lang="de-AT" dirty="0"/>
              <a:t>i</a:t>
            </a:r>
            <a:r>
              <a:rPr lang="en-AT" dirty="0"/>
              <a:t>c </a:t>
            </a:r>
            <a:r>
              <a:rPr lang="de-AT" dirty="0"/>
              <a:t>a</a:t>
            </a:r>
            <a:r>
              <a:rPr lang="en-AT" dirty="0"/>
              <a:t>c</a:t>
            </a:r>
            <a:r>
              <a:rPr lang="de-AT" dirty="0"/>
              <a:t>i</a:t>
            </a:r>
            <a:r>
              <a:rPr lang="en-AT" dirty="0"/>
              <a:t>d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t</a:t>
            </a:r>
            <a:r>
              <a:rPr lang="en-AT" dirty="0"/>
              <a:t>o 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/>
              <a:t>r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e</a:t>
            </a:r>
            <a:r>
              <a:rPr lang="en-AT" dirty="0"/>
              <a:t>s</a:t>
            </a:r>
            <a:endParaRPr dirty="0"/>
          </a:p>
        </p:txBody>
      </p:sp>
      <p:sp>
        <p:nvSpPr>
          <p:cNvPr id="6" name="Datumsplatzhalter 2"/>
          <p:cNvSpPr>
            <a:spLocks noGrp="1"/>
          </p:cNvSpPr>
          <p:nvPr>
            <p:ph type="dt" sz="half" idx="10"/>
          </p:nvPr>
        </p:nvSpPr>
        <p:spPr bwMode="auto">
          <a:xfrm>
            <a:off x="2244724" y="5013176"/>
            <a:ext cx="7001101" cy="422824"/>
          </a:xfrm>
        </p:spPr>
        <p:txBody>
          <a:bodyPr/>
          <a:lstStyle/>
          <a:p>
            <a:pPr defTabSz="457200">
              <a:defRPr/>
            </a:pPr>
            <a:r>
              <a:rPr lang="en-US" kern="0" dirty="0">
                <a:latin typeface="Arial"/>
                <a:ea typeface="ＭＳ Ｐゴシック"/>
              </a:rPr>
              <a:t>G</a:t>
            </a:r>
            <a:r>
              <a:rPr lang="en-AT" kern="0" dirty="0">
                <a:latin typeface="Arial"/>
                <a:ea typeface="ＭＳ Ｐゴシック"/>
              </a:rPr>
              <a:t>r</a:t>
            </a:r>
            <a:r>
              <a:rPr lang="de-AT" kern="0" dirty="0">
                <a:latin typeface="Arial"/>
                <a:ea typeface="ＭＳ Ｐゴシック"/>
              </a:rPr>
              <a:t>o</a:t>
            </a:r>
            <a:r>
              <a:rPr lang="en-AT" kern="0" dirty="0">
                <a:latin typeface="Arial"/>
                <a:ea typeface="ＭＳ Ｐゴシック"/>
              </a:rPr>
              <a:t>u</a:t>
            </a:r>
            <a:r>
              <a:rPr lang="de-AT" kern="0" dirty="0">
                <a:latin typeface="Arial"/>
                <a:ea typeface="ＭＳ Ｐゴシック"/>
              </a:rPr>
              <a:t>p</a:t>
            </a:r>
            <a:r>
              <a:rPr lang="en-AT" kern="0" dirty="0">
                <a:latin typeface="Arial"/>
                <a:ea typeface="ＭＳ Ｐゴシック"/>
              </a:rPr>
              <a:t> </a:t>
            </a:r>
            <a:r>
              <a:rPr lang="de-AT" kern="0" dirty="0">
                <a:latin typeface="Arial"/>
                <a:ea typeface="ＭＳ Ｐゴシック"/>
              </a:rPr>
              <a:t>s</a:t>
            </a:r>
            <a:r>
              <a:rPr lang="en-AT" kern="0" dirty="0">
                <a:latin typeface="Arial"/>
                <a:ea typeface="ＭＳ Ｐゴシック"/>
              </a:rPr>
              <a:t>e</a:t>
            </a:r>
            <a:r>
              <a:rPr lang="de-AT" kern="0" dirty="0">
                <a:latin typeface="Arial"/>
                <a:ea typeface="ＭＳ Ｐゴシック"/>
              </a:rPr>
              <a:t>m</a:t>
            </a:r>
            <a:r>
              <a:rPr lang="en-AT" kern="0" dirty="0" err="1">
                <a:latin typeface="Arial"/>
                <a:ea typeface="ＭＳ Ｐゴシック"/>
              </a:rPr>
              <a:t>i</a:t>
            </a:r>
            <a:r>
              <a:rPr lang="de-AT" kern="0" dirty="0">
                <a:latin typeface="Arial"/>
                <a:ea typeface="ＭＳ Ｐゴシック"/>
              </a:rPr>
              <a:t>n</a:t>
            </a:r>
            <a:r>
              <a:rPr lang="en-AT" kern="0" dirty="0">
                <a:latin typeface="Arial"/>
                <a:ea typeface="ＭＳ Ｐゴシック"/>
              </a:rPr>
              <a:t>a</a:t>
            </a:r>
            <a:r>
              <a:rPr lang="de-AT" kern="0" dirty="0">
                <a:latin typeface="Arial"/>
                <a:ea typeface="ＭＳ Ｐゴシック"/>
              </a:rPr>
              <a:t>r</a:t>
            </a:r>
            <a:endParaRPr kern="0" dirty="0">
              <a:latin typeface="Arial"/>
              <a:ea typeface="ＭＳ Ｐゴシック"/>
            </a:endParaRP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 bwMode="auto">
          <a:xfrm>
            <a:off x="2244725" y="4216698"/>
            <a:ext cx="7001101" cy="652462"/>
          </a:xfrm>
        </p:spPr>
        <p:txBody>
          <a:bodyPr/>
          <a:lstStyle/>
          <a:p>
            <a:pPr defTabSz="457200">
              <a:defRPr/>
            </a:pPr>
            <a:r>
              <a:rPr kern="0" dirty="0">
                <a:latin typeface="Arial"/>
                <a:cs typeface="Arial"/>
              </a:rPr>
              <a:t>M</a:t>
            </a:r>
            <a:r>
              <a:rPr lang="de-AT" kern="0" dirty="0">
                <a:latin typeface="Arial"/>
                <a:cs typeface="Arial"/>
              </a:rPr>
              <a:t>a</a:t>
            </a:r>
            <a:r>
              <a:rPr lang="en-AT" kern="0" dirty="0">
                <a:latin typeface="Arial"/>
                <a:cs typeface="Arial"/>
              </a:rPr>
              <a:t>y</a:t>
            </a:r>
            <a:r>
              <a:rPr lang="en-GB" kern="0" dirty="0">
                <a:latin typeface="Arial"/>
                <a:cs typeface="Arial"/>
              </a:rPr>
              <a:t> </a:t>
            </a:r>
            <a:r>
              <a:rPr lang="en-AT" kern="0" dirty="0">
                <a:latin typeface="Arial"/>
                <a:cs typeface="Arial"/>
              </a:rPr>
              <a:t>19</a:t>
            </a:r>
            <a:r>
              <a:rPr lang="en-GB" kern="0" baseline="30000" dirty="0" err="1">
                <a:latin typeface="Arial"/>
                <a:cs typeface="Arial"/>
              </a:rPr>
              <a:t>th</a:t>
            </a:r>
            <a:r>
              <a:rPr kern="0" dirty="0">
                <a:latin typeface="Arial"/>
                <a:cs typeface="Arial"/>
              </a:rPr>
              <a:t>,</a:t>
            </a:r>
            <a:r>
              <a:rPr lang="en-GB" kern="0" dirty="0">
                <a:latin typeface="Arial"/>
                <a:cs typeface="Arial"/>
              </a:rPr>
              <a:t> 202</a:t>
            </a:r>
            <a:r>
              <a:rPr kern="0" dirty="0">
                <a:latin typeface="Arial"/>
                <a:cs typeface="Arial"/>
              </a:rPr>
              <a:t>1</a:t>
            </a:r>
            <a:endParaRPr lang="de-AT" kern="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w="http://schemas.openxmlformats.org/wordprocessingml/2006/main"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E797-57F9-4FCB-A67E-A187D652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204" y="824227"/>
            <a:ext cx="8914977" cy="5417469"/>
          </a:xfrm>
        </p:spPr>
        <p:txBody>
          <a:bodyPr/>
          <a:lstStyle/>
          <a:p>
            <a:pPr marL="1028700" lvl="1" indent="-342900">
              <a:buFont typeface="Wingdings" panose="05000000000000000000" pitchFamily="2" charset="2"/>
              <a:buChar char="§"/>
            </a:pPr>
            <a:endParaRPr lang="en-AT" sz="1600" dirty="0">
              <a:solidFill>
                <a:srgbClr val="3E3D40"/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AT" sz="2000" dirty="0"/>
              <a:t>Br</a:t>
            </a:r>
            <a:r>
              <a:rPr lang="en-AT" sz="2000" dirty="0"/>
              <a:t>o</a:t>
            </a:r>
            <a:r>
              <a:rPr lang="de-AT" sz="2000" dirty="0"/>
              <a:t>a</a:t>
            </a:r>
            <a:r>
              <a:rPr lang="en-AT" sz="2000" dirty="0"/>
              <a:t>d </a:t>
            </a:r>
            <a:r>
              <a:rPr lang="de-AT" sz="2000" dirty="0"/>
              <a:t>s</a:t>
            </a:r>
            <a:r>
              <a:rPr lang="en-AT" sz="2000" dirty="0"/>
              <a:t>u</a:t>
            </a:r>
            <a:r>
              <a:rPr lang="de-AT" sz="2000" dirty="0"/>
              <a:t>b</a:t>
            </a:r>
            <a:r>
              <a:rPr lang="en-AT" sz="2000" dirty="0"/>
              <a:t>s</a:t>
            </a:r>
            <a:r>
              <a:rPr lang="de-AT" sz="2000" dirty="0"/>
              <a:t>t</a:t>
            </a:r>
            <a:r>
              <a:rPr lang="en-AT" sz="2000" dirty="0"/>
              <a:t>r</a:t>
            </a:r>
            <a:r>
              <a:rPr lang="de-AT" sz="2000" dirty="0"/>
              <a:t>a</a:t>
            </a:r>
            <a:r>
              <a:rPr lang="en-AT" sz="2000" dirty="0"/>
              <a:t>t</a:t>
            </a:r>
            <a:r>
              <a:rPr lang="de-AT" sz="2000" dirty="0"/>
              <a:t>e</a:t>
            </a:r>
            <a:r>
              <a:rPr lang="en-AT" sz="2000" dirty="0"/>
              <a:t> 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o</a:t>
            </a:r>
            <a:r>
              <a:rPr lang="en-AT" sz="2000" dirty="0"/>
              <a:t>p</a:t>
            </a:r>
            <a:r>
              <a:rPr lang="de-AT" sz="2000" dirty="0"/>
              <a:t>e</a:t>
            </a:r>
            <a:r>
              <a:rPr lang="en-AT" sz="2000" dirty="0"/>
              <a:t> (</a:t>
            </a:r>
            <a:r>
              <a:rPr lang="de-AT" sz="2000" dirty="0"/>
              <a:t>C</a:t>
            </a:r>
            <a:r>
              <a:rPr lang="en-AT" sz="2000" dirty="0"/>
              <a:t>A</a:t>
            </a:r>
            <a:r>
              <a:rPr lang="de-AT" sz="2000" dirty="0"/>
              <a:t>R</a:t>
            </a:r>
            <a:r>
              <a:rPr lang="en-AT" sz="2000" dirty="0"/>
              <a:t>s) </a:t>
            </a:r>
            <a:r>
              <a:rPr lang="de-AT" sz="2000" dirty="0"/>
              <a:t>v</a:t>
            </a:r>
            <a:r>
              <a:rPr lang="en-AT" sz="2000" dirty="0"/>
              <a:t>s. </a:t>
            </a:r>
            <a:r>
              <a:rPr lang="de-AT" sz="2000" dirty="0"/>
              <a:t>s</a:t>
            </a:r>
            <a:r>
              <a:rPr lang="en-AT" sz="2000" dirty="0"/>
              <a:t>m</a:t>
            </a:r>
            <a:r>
              <a:rPr lang="de-AT" sz="2000" dirty="0"/>
              <a:t>a</a:t>
            </a:r>
            <a:r>
              <a:rPr lang="en-AT" sz="2000" dirty="0"/>
              <a:t>l</a:t>
            </a:r>
            <a:r>
              <a:rPr lang="de-AT" sz="2000" dirty="0"/>
              <a:t>l</a:t>
            </a:r>
            <a:r>
              <a:rPr lang="en-AT" sz="2000" dirty="0" err="1"/>
              <a:t>er</a:t>
            </a:r>
            <a:r>
              <a:rPr lang="en-AT" sz="2000" dirty="0"/>
              <a:t> 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o</a:t>
            </a:r>
            <a:r>
              <a:rPr lang="en-AT" sz="2000" dirty="0"/>
              <a:t>pe (Ox</a:t>
            </a:r>
            <a:r>
              <a:rPr lang="de-AT" sz="2000" dirty="0"/>
              <a:t>d</a:t>
            </a:r>
            <a:r>
              <a:rPr lang="en-AT" sz="2000" dirty="0"/>
              <a:t>s)</a:t>
            </a:r>
          </a:p>
          <a:p>
            <a:pPr>
              <a:buClr>
                <a:schemeClr val="accent1"/>
              </a:buClr>
            </a:pPr>
            <a:endParaRPr lang="de-AT" sz="2000" dirty="0"/>
          </a:p>
        </p:txBody>
      </p:sp>
      <p:pic>
        <p:nvPicPr>
          <p:cNvPr id="12298" name="Picture 10" descr="Frische Kirsche, halber Abschnitt, weißer Hintergrund 2560x1920 HD  Hintergrundbilder, HD, Bild">
            <a:extLst>
              <a:ext uri="{FF2B5EF4-FFF2-40B4-BE49-F238E27FC236}">
                <a16:creationId xmlns:a16="http://schemas.microsoft.com/office/drawing/2014/main" id="{977B7000-167A-4C56-A834-5C369BB6B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90" y="2920794"/>
            <a:ext cx="900704" cy="6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encrypted-tbn0.gstatic.com/images?q=tbn:ANd9GcSq6KAwuEtaiU0FAOuaZY9F6vkT2f8RXWoVNrwZkGOKdhzvG3bDvB_vuQEBOTo31ukzb_us6ngO&amp;usqp=CAc">
            <a:extLst>
              <a:ext uri="{FF2B5EF4-FFF2-40B4-BE49-F238E27FC236}">
                <a16:creationId xmlns:a16="http://schemas.microsoft.com/office/drawing/2014/main" id="{E1A88189-ADAF-407E-B79F-7C29A236B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39"/>
          <a:stretch/>
        </p:blipFill>
        <p:spPr bwMode="auto">
          <a:xfrm>
            <a:off x="3716174" y="2963568"/>
            <a:ext cx="1238556" cy="6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Zimt - Herkunft und Verwendung | Suppenhandel.de">
            <a:extLst>
              <a:ext uri="{FF2B5EF4-FFF2-40B4-BE49-F238E27FC236}">
                <a16:creationId xmlns:a16="http://schemas.microsoft.com/office/drawing/2014/main" id="{53E4D413-E5E3-44DF-8BDE-8A9E26782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695" y="2741117"/>
            <a:ext cx="1281914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de-AT" dirty="0"/>
              <a:t>S</a:t>
            </a:r>
            <a:r>
              <a:rPr lang="en-AT" dirty="0"/>
              <a:t>u</a:t>
            </a:r>
            <a:r>
              <a:rPr lang="de-AT" dirty="0"/>
              <a:t>b</a:t>
            </a:r>
            <a:r>
              <a:rPr lang="en-AT" dirty="0"/>
              <a:t>s</a:t>
            </a:r>
            <a:r>
              <a:rPr lang="de-AT" dirty="0"/>
              <a:t>t</a:t>
            </a:r>
            <a:r>
              <a:rPr lang="en-AT" dirty="0"/>
              <a:t>rate scope to be explored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D43B7A51-C5FA-477E-855C-FAD1E01BD3E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759135" y="1924436"/>
          <a:ext cx="1357530" cy="95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" name="CS ChemDraw Drawing" r:id="rId6" imgW="2171675" imgH="1526496" progId="ChemDraw.Document.6.0">
                  <p:embed/>
                </p:oleObj>
              </mc:Choice>
              <mc:Fallback>
                <p:oleObj name="CS ChemDraw Drawing" r:id="rId6" imgW="2171675" imgH="1526496" progId="ChemDraw.Document.6.0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D43B7A51-C5FA-477E-855C-FAD1E01BD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59135" y="1924436"/>
                        <a:ext cx="1357530" cy="95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7073B624-F8D9-46D0-8779-C6C1901A6A2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223202" y="1966498"/>
          <a:ext cx="1357530" cy="92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" name="CS ChemDraw Drawing" r:id="rId8" imgW="2174437" imgH="1483929" progId="ChemDraw.Document.6.0">
                  <p:embed/>
                </p:oleObj>
              </mc:Choice>
              <mc:Fallback>
                <p:oleObj name="CS ChemDraw Drawing" r:id="rId8" imgW="2174437" imgH="1483929" progId="ChemDraw.Document.6.0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7073B624-F8D9-46D0-8779-C6C1901A6A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23202" y="1966498"/>
                        <a:ext cx="1357530" cy="926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A408E3BA-C4F7-4D0B-8B0A-054D250E4CE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224461" y="1880325"/>
          <a:ext cx="1489077" cy="1044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8" name="CS ChemDraw Drawing" r:id="rId10" imgW="2101443" imgH="1475258" progId="ChemDraw.Document.6.0">
                  <p:embed/>
                </p:oleObj>
              </mc:Choice>
              <mc:Fallback>
                <p:oleObj name="CS ChemDraw Drawing" r:id="rId10" imgW="2101443" imgH="1475258" progId="ChemDraw.Document.6.0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A408E3BA-C4F7-4D0B-8B0A-054D250E4C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24461" y="1880325"/>
                        <a:ext cx="1489077" cy="1044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06" name="Picture 18" descr="Mandel Weißen Hintergrund Stein - Kostenloses Foto auf Pixabay">
            <a:extLst>
              <a:ext uri="{FF2B5EF4-FFF2-40B4-BE49-F238E27FC236}">
                <a16:creationId xmlns:a16="http://schemas.microsoft.com/office/drawing/2014/main" id="{34D51EFD-CFBA-4396-96CE-05727DDE8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2" t="40346"/>
          <a:stretch/>
        </p:blipFill>
        <p:spPr bwMode="auto">
          <a:xfrm>
            <a:off x="5145633" y="3195574"/>
            <a:ext cx="806840" cy="39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1" name="Picture 33" descr="Grünes Gras auf dem weißen Hintergrund ... | Stock Bild | Colourbox">
            <a:extLst>
              <a:ext uri="{FF2B5EF4-FFF2-40B4-BE49-F238E27FC236}">
                <a16:creationId xmlns:a16="http://schemas.microsoft.com/office/drawing/2014/main" id="{6103BE19-D892-43FB-BC30-28411115E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64" y="3349614"/>
            <a:ext cx="981564" cy="6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606F65B-3F5E-48C8-8E6E-133DDEF841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473145"/>
              </p:ext>
            </p:extLst>
          </p:nvPr>
        </p:nvGraphicFramePr>
        <p:xfrm>
          <a:off x="9272367" y="2647765"/>
          <a:ext cx="1435996" cy="670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" name="CS ChemDraw Drawing" r:id="rId14" imgW="2168434" imgH="1012962" progId="ChemDraw.Document.6.0">
                  <p:embed/>
                </p:oleObj>
              </mc:Choice>
              <mc:Fallback>
                <p:oleObj name="CS ChemDraw Drawing" r:id="rId14" imgW="2168434" imgH="1012962" progId="ChemDraw.Document.6.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606F65B-3F5E-48C8-8E6E-133DDEF841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272367" y="2647765"/>
                        <a:ext cx="1435996" cy="670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9D135AB-039D-482D-9245-5636367512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210217"/>
              </p:ext>
            </p:extLst>
          </p:nvPr>
        </p:nvGraphicFramePr>
        <p:xfrm>
          <a:off x="7761267" y="2686516"/>
          <a:ext cx="1305792" cy="720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0" name="CS ChemDraw Drawing" r:id="rId16" imgW="1835716" imgH="1012962" progId="ChemDraw.Document.6.0">
                  <p:embed/>
                </p:oleObj>
              </mc:Choice>
              <mc:Fallback>
                <p:oleObj name="CS ChemDraw Drawing" r:id="rId16" imgW="1835716" imgH="1012962" progId="ChemDraw.Document.6.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9D135AB-039D-482D-9245-563636751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761267" y="2686516"/>
                        <a:ext cx="1305792" cy="720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8785BD3-ABA0-41A5-8207-BE167F6DF73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052222" y="4434587"/>
          <a:ext cx="1110460" cy="1132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1" name="CS ChemDraw Drawing" r:id="rId18" imgW="1509913" imgH="1540363" progId="ChemDraw.Document.6.0">
                  <p:embed/>
                </p:oleObj>
              </mc:Choice>
              <mc:Fallback>
                <p:oleObj name="CS ChemDraw Drawing" r:id="rId18" imgW="1509913" imgH="1540363" progId="ChemDraw.Document.6.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8785BD3-ABA0-41A5-8207-BE167F6DF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052222" y="4434587"/>
                        <a:ext cx="1110460" cy="1132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18DBD1B-7FC7-4BA9-B481-D40557E53FD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43714" y="4503071"/>
          <a:ext cx="1474826" cy="1004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2" name="CS ChemDraw Drawing" r:id="rId20" imgW="2171508" imgH="1479332" progId="ChemDraw.Document.6.0">
                  <p:embed/>
                </p:oleObj>
              </mc:Choice>
              <mc:Fallback>
                <p:oleObj name="CS ChemDraw Drawing" r:id="rId20" imgW="2171508" imgH="1479332" progId="ChemDraw.Document.6.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418DBD1B-7FC7-4BA9-B481-D40557E53F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343714" y="4503071"/>
                        <a:ext cx="1474826" cy="1004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6C09A42F-828B-457B-823C-4FFE3693621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79939" y="4669003"/>
          <a:ext cx="1418203" cy="842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3" name="CS ChemDraw Drawing" r:id="rId22" imgW="1838789" imgH="1092418" progId="ChemDraw.Document.6.0">
                  <p:embed/>
                </p:oleObj>
              </mc:Choice>
              <mc:Fallback>
                <p:oleObj name="CS ChemDraw Drawing" r:id="rId22" imgW="1838789" imgH="1092418" progId="ChemDraw.Document.6.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6C09A42F-828B-457B-823C-4FFE369362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479939" y="4669003"/>
                        <a:ext cx="1418203" cy="842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443" name="Picture 107" descr="honey. sun natural bio honey. for you, 130 g - Kleine Zeitung Shop">
            <a:extLst>
              <a:ext uri="{FF2B5EF4-FFF2-40B4-BE49-F238E27FC236}">
                <a16:creationId xmlns:a16="http://schemas.microsoft.com/office/drawing/2014/main" id="{C8C1BB00-9EEE-4CFD-8C4A-C9192656A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17241" y="3752044"/>
            <a:ext cx="378505" cy="63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45" name="Picture 109" descr="Fototapete Von Hand gezeichnet Aquarell floral Illustration des Angebots  weiß mit rosa Hibiskus-Blume. Natürliche Zeichnung isoliert auf dem weißen  Hintergrund. Romantische Blüte • Pixers® - Wir leben, um zu verändern">
            <a:extLst>
              <a:ext uri="{FF2B5EF4-FFF2-40B4-BE49-F238E27FC236}">
                <a16:creationId xmlns:a16="http://schemas.microsoft.com/office/drawing/2014/main" id="{8BE4FB4E-727F-4B48-A8B3-5C70193C0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 t="13197" b="11430"/>
          <a:stretch/>
        </p:blipFill>
        <p:spPr bwMode="auto">
          <a:xfrm>
            <a:off x="3731371" y="3779409"/>
            <a:ext cx="692901" cy="63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49" name="Picture 113" descr="Melon Definition und Bedeutung | Collins Wörterbuch">
            <a:extLst>
              <a:ext uri="{FF2B5EF4-FFF2-40B4-BE49-F238E27FC236}">
                <a16:creationId xmlns:a16="http://schemas.microsoft.com/office/drawing/2014/main" id="{6ABDB4DA-EDED-49FE-B04F-753880244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1" y="3826508"/>
            <a:ext cx="677341" cy="49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Is Chocolate the new Fluoride? - The Health Hub">
            <a:extLst>
              <a:ext uri="{FF2B5EF4-FFF2-40B4-BE49-F238E27FC236}">
                <a16:creationId xmlns:a16="http://schemas.microsoft.com/office/drawing/2014/main" id="{F8EC847E-3349-4EEC-8E23-3053F1A2A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795" y="3515932"/>
            <a:ext cx="692379" cy="4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9" name="Picture 23" descr="Henry´s Coffee World | Moderne Kaffeehauskultur in Ulm und Augsburg">
            <a:extLst>
              <a:ext uri="{FF2B5EF4-FFF2-40B4-BE49-F238E27FC236}">
                <a16:creationId xmlns:a16="http://schemas.microsoft.com/office/drawing/2014/main" id="{7728379D-414F-4CCB-AB34-D7FFE6E98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082" y="3542664"/>
            <a:ext cx="660790" cy="55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9" name="Picture 43" descr="Home - The Scented Soap Deli">
            <a:extLst>
              <a:ext uri="{FF2B5EF4-FFF2-40B4-BE49-F238E27FC236}">
                <a16:creationId xmlns:a16="http://schemas.microsoft.com/office/drawing/2014/main" id="{525D21F2-2BD8-4F70-A42F-DB5CF5DA0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835" y="5487899"/>
            <a:ext cx="1023038" cy="66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01" name="Picture 45" descr="Citrus Definition und Bedeutung | Collins Wörterbuch">
            <a:extLst>
              <a:ext uri="{FF2B5EF4-FFF2-40B4-BE49-F238E27FC236}">
                <a16:creationId xmlns:a16="http://schemas.microsoft.com/office/drawing/2014/main" id="{AAC2B162-EC0D-4E90-AAB5-F2A4E711F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264" y="4191411"/>
            <a:ext cx="811825" cy="5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03" name="Picture 47" descr="Butter | Milkipedia | MIV Milchindustrie-Verband e.V.">
            <a:extLst>
              <a:ext uri="{FF2B5EF4-FFF2-40B4-BE49-F238E27FC236}">
                <a16:creationId xmlns:a16="http://schemas.microsoft.com/office/drawing/2014/main" id="{C0D27F46-1E5E-43BC-8EEA-62880DD06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730" y="5457591"/>
            <a:ext cx="764100" cy="69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3FBF3F2-EC78-4FF0-86FD-1FD6350B05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886544"/>
              </p:ext>
            </p:extLst>
          </p:nvPr>
        </p:nvGraphicFramePr>
        <p:xfrm>
          <a:off x="8125290" y="4217227"/>
          <a:ext cx="1726471" cy="581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4" name="CS ChemDraw Drawing" r:id="rId32" imgW="2826956" imgH="951931" progId="ChemDraw.Document.6.0">
                  <p:embed/>
                </p:oleObj>
              </mc:Choice>
              <mc:Fallback>
                <p:oleObj name="CS ChemDraw Drawing" r:id="rId32" imgW="2826956" imgH="951931" progId="ChemDraw.Document.6.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3FBF3F2-EC78-4FF0-86FD-1FD6350B05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125290" y="4217227"/>
                        <a:ext cx="1726471" cy="581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21" descr="Is Chocolate the new Fluoride? - The Health Hub">
            <a:extLst>
              <a:ext uri="{FF2B5EF4-FFF2-40B4-BE49-F238E27FC236}">
                <a16:creationId xmlns:a16="http://schemas.microsoft.com/office/drawing/2014/main" id="{D5D34CB9-145F-4DB6-A81E-BA109940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44" y="3845749"/>
            <a:ext cx="692379" cy="4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Date Placeholder 4">
            <a:extLst>
              <a:ext uri="{FF2B5EF4-FFF2-40B4-BE49-F238E27FC236}">
                <a16:creationId xmlns:a16="http://schemas.microsoft.com/office/drawing/2014/main" id="{FD992DF4-5840-495E-834C-9EE6B055AB1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33" name="Fußzeilenplatzhalter 5">
            <a:extLst>
              <a:ext uri="{FF2B5EF4-FFF2-40B4-BE49-F238E27FC236}">
                <a16:creationId xmlns:a16="http://schemas.microsoft.com/office/drawing/2014/main" id="{48723272-3864-40A1-A08D-A84CA12F6050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pic>
        <p:nvPicPr>
          <p:cNvPr id="2526" name="Picture 478" descr="Red Ribbon With The Inscription New Vector Illustration Stock Illustration  - Download Image Now - iStock">
            <a:extLst>
              <a:ext uri="{FF2B5EF4-FFF2-40B4-BE49-F238E27FC236}">
                <a16:creationId xmlns:a16="http://schemas.microsoft.com/office/drawing/2014/main" id="{01859685-0655-4743-B4E4-E8F7ED5A5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354" y="1410589"/>
            <a:ext cx="928125" cy="92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78" descr="Red Ribbon With The Inscription New Vector Illustration Stock Illustration  - Download Image Now - iStock">
            <a:extLst>
              <a:ext uri="{FF2B5EF4-FFF2-40B4-BE49-F238E27FC236}">
                <a16:creationId xmlns:a16="http://schemas.microsoft.com/office/drawing/2014/main" id="{92D5040E-AA53-4519-854F-219FBF42F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974" y="5222336"/>
            <a:ext cx="928125" cy="92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29CB5DC-7AAE-4F59-BC16-D9CFA44D645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934220" y="4967922"/>
          <a:ext cx="2312149" cy="564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5" name="CS ChemDraw Drawing" r:id="rId35" imgW="4146305" imgH="1012962" progId="ChemDraw.Document.6.0">
                  <p:embed/>
                </p:oleObj>
              </mc:Choice>
              <mc:Fallback>
                <p:oleObj name="CS ChemDraw Drawing" r:id="rId35" imgW="4146305" imgH="1012962" progId="ChemDraw.Document.6.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29CB5DC-7AAE-4F59-BC16-D9CFA44D6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934220" y="4967922"/>
                        <a:ext cx="2312149" cy="564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F06D8D4-DDD1-4A1F-8674-02D3A8D1E17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948843" y="1856818"/>
          <a:ext cx="980463" cy="659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6" name="CS ChemDraw Drawing" r:id="rId37" imgW="1506839" imgH="1012962" progId="ChemDraw.Document.6.0">
                  <p:embed/>
                </p:oleObj>
              </mc:Choice>
              <mc:Fallback>
                <p:oleObj name="CS ChemDraw Drawing" r:id="rId37" imgW="1506839" imgH="1012962" progId="ChemDraw.Document.6.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F06D8D4-DDD1-4A1F-8674-02D3A8D1E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948843" y="1856818"/>
                        <a:ext cx="980463" cy="659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AA0EBD6-A168-484F-9E01-2DB97F66087E}"/>
              </a:ext>
            </a:extLst>
          </p:cNvPr>
          <p:cNvSpPr/>
          <p:nvPr/>
        </p:nvSpPr>
        <p:spPr bwMode="auto">
          <a:xfrm>
            <a:off x="8890830" y="1633153"/>
            <a:ext cx="1734649" cy="88281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1CED94-32E1-4BAF-AA35-D3909A1EE8BE}"/>
              </a:ext>
            </a:extLst>
          </p:cNvPr>
          <p:cNvSpPr/>
          <p:nvPr/>
        </p:nvSpPr>
        <p:spPr bwMode="auto">
          <a:xfrm>
            <a:off x="7767687" y="4961330"/>
            <a:ext cx="3298482" cy="122579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196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8447403" cy="1143000"/>
          </a:xfrm>
        </p:spPr>
        <p:txBody>
          <a:bodyPr>
            <a:normAutofit/>
          </a:bodyPr>
          <a:lstStyle/>
          <a:p>
            <a:r>
              <a:rPr lang="en-AT" sz="2800" dirty="0"/>
              <a:t>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r>
              <a:rPr lang="de-AT" sz="2800" dirty="0"/>
              <a:t>c</a:t>
            </a:r>
            <a:r>
              <a:rPr lang="en-AT" sz="2800" dirty="0"/>
              <a:t>a</a:t>
            </a:r>
            <a:r>
              <a:rPr lang="de-AT" sz="2800" dirty="0"/>
              <a:t>r</a:t>
            </a:r>
            <a:r>
              <a:rPr lang="en-AT" sz="2800" dirty="0"/>
              <a:t>b</a:t>
            </a:r>
            <a:r>
              <a:rPr lang="de-AT" sz="2800" dirty="0"/>
              <a:t>o</a:t>
            </a:r>
            <a:r>
              <a:rPr lang="en-AT" sz="2800" dirty="0"/>
              <a:t>x</a:t>
            </a:r>
            <a:r>
              <a:rPr lang="de-AT" sz="2800" dirty="0"/>
              <a:t>y</a:t>
            </a:r>
            <a:r>
              <a:rPr lang="en-AT" sz="2800" dirty="0"/>
              <a:t>l</a:t>
            </a:r>
            <a:r>
              <a:rPr lang="de-AT" sz="2800" dirty="0"/>
              <a:t>i</a:t>
            </a:r>
            <a:r>
              <a:rPr lang="en-AT" sz="2800" dirty="0"/>
              <a:t>c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22AF6-F679-4365-87FF-38C421FF6462}"/>
              </a:ext>
            </a:extLst>
          </p:cNvPr>
          <p:cNvGrpSpPr/>
          <p:nvPr/>
        </p:nvGrpSpPr>
        <p:grpSpPr>
          <a:xfrm>
            <a:off x="681440" y="1624218"/>
            <a:ext cx="6180049" cy="4599441"/>
            <a:chOff x="2961984" y="1098139"/>
            <a:chExt cx="6013600" cy="5495862"/>
          </a:xfrm>
        </p:grpSpPr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DB024D4A-A2E9-4130-9F46-B6E91E106AD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8879883"/>
                </p:ext>
              </p:extLst>
            </p:nvPr>
          </p:nvGraphicFramePr>
          <p:xfrm>
            <a:off x="2961984" y="1227441"/>
            <a:ext cx="5978525" cy="41560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82" name="CS ChemDraw Drawing" r:id="rId3" imgW="5978562" imgH="4155487" progId="ChemDraw.Document.6.0">
                    <p:embed/>
                  </p:oleObj>
                </mc:Choice>
                <mc:Fallback>
                  <p:oleObj name="CS ChemDraw Drawing" r:id="rId3" imgW="5978562" imgH="4155487" progId="ChemDraw.Document.6.0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C01D89C4-1514-47CA-BAAA-3904A609F2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61984" y="1227441"/>
                          <a:ext cx="5978525" cy="4156076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Multiplication Sign 13">
              <a:extLst>
                <a:ext uri="{FF2B5EF4-FFF2-40B4-BE49-F238E27FC236}">
                  <a16:creationId xmlns:a16="http://schemas.microsoft.com/office/drawing/2014/main" id="{5BB50A0F-0755-4436-A1F0-8C6DA8DD451C}"/>
                </a:ext>
              </a:extLst>
            </p:cNvPr>
            <p:cNvSpPr/>
            <p:nvPr/>
          </p:nvSpPr>
          <p:spPr bwMode="auto">
            <a:xfrm>
              <a:off x="6471305" y="1098139"/>
              <a:ext cx="1080120" cy="1615073"/>
            </a:xfrm>
            <a:prstGeom prst="mathMultiply">
              <a:avLst>
                <a:gd name="adj1" fmla="val 429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B30242-5D95-46C8-91BB-73EDEECCEBB5}"/>
                </a:ext>
              </a:extLst>
            </p:cNvPr>
            <p:cNvSpPr txBox="1"/>
            <p:nvPr/>
          </p:nvSpPr>
          <p:spPr bwMode="auto">
            <a:xfrm>
              <a:off x="4583834" y="1587018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C</a:t>
              </a:r>
              <a:r>
                <a:rPr lang="de-AT" sz="700" dirty="0"/>
                <a:t>A</a:t>
              </a:r>
              <a:r>
                <a:rPr lang="en-AT" sz="700" dirty="0"/>
                <a:t>R</a:t>
              </a:r>
              <a:endParaRPr lang="de-AT" sz="7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6082F6-FBDE-41D0-AFEC-C36D517B5BD7}"/>
                </a:ext>
              </a:extLst>
            </p:cNvPr>
            <p:cNvSpPr txBox="1"/>
            <p:nvPr/>
          </p:nvSpPr>
          <p:spPr bwMode="auto">
            <a:xfrm>
              <a:off x="6672064" y="1569205"/>
              <a:ext cx="1080121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H</a:t>
              </a:r>
              <a:r>
                <a:rPr lang="en-AT" sz="600" dirty="0"/>
                <a:t>s/</a:t>
              </a:r>
              <a:r>
                <a:rPr lang="de-AT" sz="600" dirty="0"/>
                <a:t>A</a:t>
              </a:r>
              <a:r>
                <a:rPr lang="en-AT" sz="600" dirty="0"/>
                <a:t>D</a:t>
              </a:r>
              <a:r>
                <a:rPr lang="de-AT" sz="600" dirty="0"/>
                <a:t>R</a:t>
              </a:r>
              <a:r>
                <a:rPr lang="en-AT" sz="600" dirty="0"/>
                <a:t>s</a:t>
              </a:r>
              <a:endParaRPr lang="de-AT" sz="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2E9A29-EA82-487F-A787-0CC4FF6BA249}"/>
                </a:ext>
              </a:extLst>
            </p:cNvPr>
            <p:cNvSpPr txBox="1"/>
            <p:nvPr/>
          </p:nvSpPr>
          <p:spPr bwMode="auto">
            <a:xfrm>
              <a:off x="5951247" y="2462639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600" dirty="0"/>
                <a:t>N</a:t>
              </a:r>
              <a:r>
                <a:rPr lang="en-AT" sz="600" dirty="0"/>
                <a:t>H</a:t>
              </a:r>
              <a:r>
                <a:rPr lang="en-AT" sz="600" baseline="-25000" dirty="0"/>
                <a:t>2</a:t>
              </a:r>
              <a:r>
                <a:rPr lang="de-AT" sz="600" dirty="0"/>
                <a:t>O</a:t>
              </a:r>
              <a:r>
                <a:rPr lang="en-AT" sz="600" dirty="0"/>
                <a:t>H</a:t>
              </a:r>
              <a:endParaRPr lang="de-AT" sz="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4F43BD-123F-418B-817D-D89EB8D0257A}"/>
                </a:ext>
              </a:extLst>
            </p:cNvPr>
            <p:cNvSpPr txBox="1"/>
            <p:nvPr/>
          </p:nvSpPr>
          <p:spPr bwMode="auto">
            <a:xfrm>
              <a:off x="5979221" y="3954749"/>
              <a:ext cx="936105" cy="44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800" dirty="0"/>
                <a:t>O</a:t>
              </a:r>
              <a:r>
                <a:rPr lang="en-AT" sz="800" dirty="0"/>
                <a:t>xd</a:t>
              </a:r>
              <a:endParaRPr lang="de-AT" sz="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7F3A96-DB79-4630-8B9C-9B99F4264F0D}"/>
                </a:ext>
              </a:extLst>
            </p:cNvPr>
            <p:cNvSpPr txBox="1"/>
            <p:nvPr/>
          </p:nvSpPr>
          <p:spPr bwMode="auto">
            <a:xfrm>
              <a:off x="3485244" y="2181071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o</a:t>
              </a:r>
              <a:r>
                <a:rPr lang="de-AT" sz="700" dirty="0"/>
                <a:t>o</a:t>
              </a:r>
              <a:r>
                <a:rPr lang="en-AT" sz="700" dirty="0"/>
                <a:t>H)</a:t>
              </a:r>
              <a:endParaRPr lang="de-AT" sz="7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843E4A-6D62-408A-9606-8D21FE777EFD}"/>
                </a:ext>
              </a:extLst>
            </p:cNvPr>
            <p:cNvSpPr txBox="1"/>
            <p:nvPr/>
          </p:nvSpPr>
          <p:spPr bwMode="auto">
            <a:xfrm>
              <a:off x="5815075" y="2179582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CO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B060E9-E2E0-48AB-A20B-85ABFDC9A924}"/>
                </a:ext>
              </a:extLst>
            </p:cNvPr>
            <p:cNvSpPr txBox="1"/>
            <p:nvPr/>
          </p:nvSpPr>
          <p:spPr bwMode="auto">
            <a:xfrm>
              <a:off x="8039479" y="2224095"/>
              <a:ext cx="936105" cy="37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50E86F-6679-4F6D-8688-D2999DE05DF7}"/>
                </a:ext>
              </a:extLst>
            </p:cNvPr>
            <p:cNvSpPr txBox="1"/>
            <p:nvPr/>
          </p:nvSpPr>
          <p:spPr bwMode="auto">
            <a:xfrm>
              <a:off x="5815076" y="3684598"/>
              <a:ext cx="936105" cy="37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600" dirty="0"/>
                <a:t>(</a:t>
              </a:r>
              <a:r>
                <a:rPr lang="de-AT" sz="600" dirty="0"/>
                <a:t>NO</a:t>
              </a:r>
              <a:r>
                <a:rPr lang="en-AT" sz="600" dirty="0"/>
                <a:t>H)</a:t>
              </a:r>
              <a:endParaRPr lang="de-AT" sz="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4C955E-DB33-4AD5-8352-BAEFFAD733CA}"/>
                </a:ext>
              </a:extLst>
            </p:cNvPr>
            <p:cNvSpPr txBox="1"/>
            <p:nvPr/>
          </p:nvSpPr>
          <p:spPr bwMode="auto">
            <a:xfrm>
              <a:off x="5627948" y="5283835"/>
              <a:ext cx="936105" cy="40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T" sz="700" dirty="0"/>
                <a:t>(</a:t>
              </a:r>
              <a:r>
                <a:rPr lang="de-AT" sz="700" dirty="0"/>
                <a:t>C</a:t>
              </a:r>
              <a:r>
                <a:rPr lang="en-AT" sz="700" dirty="0"/>
                <a:t>N)</a:t>
              </a:r>
              <a:endParaRPr lang="de-AT" sz="7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B9B178C-C528-43E9-9A1A-9BA9118D0598}"/>
                </a:ext>
              </a:extLst>
            </p:cNvPr>
            <p:cNvSpPr txBox="1"/>
            <p:nvPr/>
          </p:nvSpPr>
          <p:spPr bwMode="auto">
            <a:xfrm>
              <a:off x="3869401" y="5743094"/>
              <a:ext cx="4696852" cy="850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AT" sz="1000" dirty="0"/>
                <a:t>1 </a:t>
              </a:r>
              <a:r>
                <a:rPr lang="de-AT" sz="1000" dirty="0"/>
                <a:t>c</a:t>
              </a:r>
              <a:r>
                <a:rPr lang="en-AT" sz="1000" dirty="0"/>
                <a:t>a</a:t>
              </a:r>
              <a:r>
                <a:rPr lang="de-AT" sz="1000" dirty="0"/>
                <a:t>s</a:t>
              </a:r>
              <a:r>
                <a:rPr lang="en-AT" sz="1000" dirty="0"/>
                <a:t>c</a:t>
              </a:r>
              <a:r>
                <a:rPr lang="de-AT" sz="1000" dirty="0"/>
                <a:t>a</a:t>
              </a:r>
              <a:r>
                <a:rPr lang="en-AT" sz="1000" dirty="0"/>
                <a:t>d</a:t>
              </a:r>
              <a:r>
                <a:rPr lang="de-AT" sz="1000" dirty="0"/>
                <a:t>e</a:t>
              </a:r>
              <a:r>
                <a:rPr lang="en-AT" sz="1000" dirty="0"/>
                <a:t>, 5 compounds for </a:t>
              </a:r>
              <a:r>
                <a:rPr lang="en-AT" sz="1000" dirty="0" err="1"/>
                <a:t>analy</a:t>
              </a:r>
              <a:r>
                <a:rPr lang="de-AT" sz="1000" dirty="0"/>
                <a:t>s</a:t>
              </a:r>
              <a:r>
                <a:rPr lang="en-AT" sz="1000" dirty="0"/>
                <a:t>i</a:t>
              </a:r>
              <a:r>
                <a:rPr lang="de-AT" sz="1000" dirty="0"/>
                <a:t>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de-AT" sz="1000" dirty="0" err="1"/>
                <a:t>Oximes</a:t>
              </a:r>
              <a:r>
                <a:rPr lang="de-AT" sz="1000" dirty="0"/>
                <a:t>: E/Z </a:t>
              </a:r>
              <a:r>
                <a:rPr lang="de-AT" sz="1000" dirty="0">
                  <a:sym typeface="Wingdings" panose="05000000000000000000" pitchFamily="2" charset="2"/>
                </a:rPr>
                <a:t> 6 </a:t>
              </a:r>
              <a:r>
                <a:rPr lang="de-AT" sz="1000" dirty="0" err="1">
                  <a:sym typeface="Wingdings" panose="05000000000000000000" pitchFamily="2" charset="2"/>
                </a:rPr>
                <a:t>peaks</a:t>
              </a:r>
              <a:r>
                <a:rPr lang="de-AT" sz="1000" dirty="0">
                  <a:sym typeface="Wingdings" panose="05000000000000000000" pitchFamily="2" charset="2"/>
                </a:rPr>
                <a:t> </a:t>
              </a:r>
              <a:r>
                <a:rPr lang="de-AT" sz="1000" dirty="0" err="1">
                  <a:sym typeface="Wingdings" panose="05000000000000000000" pitchFamily="2" charset="2"/>
                </a:rPr>
                <a:t>expected</a:t>
              </a:r>
              <a:endParaRPr lang="de-AT" sz="1000" dirty="0"/>
            </a:p>
          </p:txBody>
        </p:sp>
      </p:grp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pic>
        <p:nvPicPr>
          <p:cNvPr id="28" name="Grafik 4">
            <a:extLst>
              <a:ext uri="{FF2B5EF4-FFF2-40B4-BE49-F238E27FC236}">
                <a16:creationId xmlns:a16="http://schemas.microsoft.com/office/drawing/2014/main" id="{711FDC57-9902-4ED6-AB2B-A37F1EA2CB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5" t="73785"/>
          <a:stretch/>
        </p:blipFill>
        <p:spPr bwMode="auto">
          <a:xfrm>
            <a:off x="5628037" y="3138914"/>
            <a:ext cx="7140410" cy="2602066"/>
          </a:xfrm>
          <a:prstGeom prst="rect">
            <a:avLst/>
          </a:prstGeom>
          <a:noFill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EFD1706-2FB0-4C43-8FC6-EE3271270C04}"/>
              </a:ext>
            </a:extLst>
          </p:cNvPr>
          <p:cNvSpPr txBox="1"/>
          <p:nvPr/>
        </p:nvSpPr>
        <p:spPr bwMode="auto">
          <a:xfrm>
            <a:off x="7558700" y="3282039"/>
            <a:ext cx="2754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/>
              <a:t>In</a:t>
            </a:r>
            <a:r>
              <a:rPr lang="en-AT" sz="1400" i="1" dirty="0"/>
              <a:t> </a:t>
            </a:r>
            <a:r>
              <a:rPr lang="de-AT" sz="1400" i="1" dirty="0"/>
              <a:t>v</a:t>
            </a:r>
            <a:r>
              <a:rPr lang="en-AT" sz="1400" i="1" dirty="0" err="1"/>
              <a:t>i</a:t>
            </a:r>
            <a:r>
              <a:rPr lang="de-AT" sz="1400" i="1" dirty="0"/>
              <a:t>v</a:t>
            </a:r>
            <a:r>
              <a:rPr lang="en-AT" sz="1400" i="1" dirty="0"/>
              <a:t>o </a:t>
            </a:r>
            <a:r>
              <a:rPr lang="en-AT" sz="1400" dirty="0"/>
              <a:t>(</a:t>
            </a:r>
            <a:r>
              <a:rPr lang="de-AT" sz="1400" dirty="0"/>
              <a:t>C</a:t>
            </a:r>
            <a:r>
              <a:rPr lang="en-AT" sz="1400" dirty="0"/>
              <a:t>A</a:t>
            </a:r>
            <a:r>
              <a:rPr lang="de-AT" sz="1400" dirty="0"/>
              <a:t>R</a:t>
            </a:r>
            <a:r>
              <a:rPr lang="en-AT" sz="1400" dirty="0"/>
              <a:t>+</a:t>
            </a:r>
            <a:r>
              <a:rPr lang="de-AT" sz="1400" dirty="0"/>
              <a:t>O</a:t>
            </a:r>
            <a:r>
              <a:rPr lang="en-AT" sz="1400" dirty="0"/>
              <a:t>x</a:t>
            </a:r>
            <a:r>
              <a:rPr lang="de-AT" sz="1400" dirty="0"/>
              <a:t>d</a:t>
            </a:r>
            <a:r>
              <a:rPr lang="en-AT" sz="1400" dirty="0"/>
              <a:t>)</a:t>
            </a:r>
            <a:endParaRPr lang="de-AT" sz="1400" dirty="0"/>
          </a:p>
        </p:txBody>
      </p: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E30E64AC-DB65-4C14-8907-21DD12291F99}"/>
              </a:ext>
            </a:extLst>
          </p:cNvPr>
          <p:cNvSpPr txBox="1">
            <a:spLocks/>
          </p:cNvSpPr>
          <p:nvPr/>
        </p:nvSpPr>
        <p:spPr bwMode="auto">
          <a:xfrm>
            <a:off x="960966" y="6580086"/>
            <a:ext cx="3724275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G</a:t>
            </a:r>
            <a:r>
              <a:rPr lang="en-AT"/>
              <a:t>r</a:t>
            </a:r>
            <a:r>
              <a:rPr lang="de-AT"/>
              <a:t>o</a:t>
            </a:r>
            <a:r>
              <a:rPr lang="en-AT"/>
              <a:t>u</a:t>
            </a:r>
            <a:r>
              <a:rPr lang="de-AT"/>
              <a:t>p</a:t>
            </a:r>
            <a:r>
              <a:rPr lang="en-AT"/>
              <a:t> </a:t>
            </a:r>
            <a:r>
              <a:rPr lang="de-AT"/>
              <a:t>s</a:t>
            </a:r>
            <a:r>
              <a:rPr lang="en-AT"/>
              <a:t>e</a:t>
            </a:r>
            <a:r>
              <a:rPr lang="de-AT"/>
              <a:t>m</a:t>
            </a:r>
            <a:r>
              <a:rPr lang="en-AT"/>
              <a:t>i</a:t>
            </a:r>
            <a:r>
              <a:rPr lang="de-AT"/>
              <a:t>n</a:t>
            </a:r>
            <a:r>
              <a:rPr lang="en-AT"/>
              <a:t>a</a:t>
            </a:r>
            <a:r>
              <a:rPr lang="de-AT"/>
              <a:t>r</a:t>
            </a:r>
            <a:endParaRPr lang="de-DE" dirty="0"/>
          </a:p>
        </p:txBody>
      </p:sp>
      <p:sp>
        <p:nvSpPr>
          <p:cNvPr id="32" name="Fußzeilenplatzhalter 5">
            <a:extLst>
              <a:ext uri="{FF2B5EF4-FFF2-40B4-BE49-F238E27FC236}">
                <a16:creationId xmlns:a16="http://schemas.microsoft.com/office/drawing/2014/main" id="{3F7B1DA9-4574-4722-AF9A-6610BDDC2102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913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20" y="1173163"/>
            <a:ext cx="8142834" cy="51673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l</a:t>
            </a:r>
            <a:r>
              <a:rPr lang="en-AT" dirty="0" err="1"/>
              <a:t>ytics</a:t>
            </a:r>
            <a:r>
              <a:rPr lang="en-AT" dirty="0"/>
              <a:t>: </a:t>
            </a:r>
            <a:r>
              <a:rPr lang="de-AT" dirty="0"/>
              <a:t>C</a:t>
            </a:r>
            <a:r>
              <a:rPr lang="en-AT" dirty="0"/>
              <a:t>12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v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 err="1"/>
              <a:t>ives</a:t>
            </a:r>
            <a:endParaRPr lang="en-US" dirty="0"/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4268163" y="4402015"/>
            <a:ext cx="313037" cy="354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4361869" y="4176161"/>
            <a:ext cx="391297" cy="370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4540011" y="3986690"/>
            <a:ext cx="278026" cy="230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H="1">
            <a:off x="5174323" y="4326323"/>
            <a:ext cx="662120" cy="429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5754064" y="4062713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C12 </a:t>
            </a:r>
            <a:r>
              <a:rPr lang="de-AT" dirty="0" err="1"/>
              <a:t>cooh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3571548" y="4097555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C12 AL</a:t>
            </a:r>
            <a:endParaRPr lang="en-US" dirty="0"/>
          </a:p>
        </p:txBody>
      </p:sp>
      <p:sp>
        <p:nvSpPr>
          <p:cNvPr id="17" name="Textfeld 16"/>
          <p:cNvSpPr txBox="1"/>
          <p:nvPr/>
        </p:nvSpPr>
        <p:spPr>
          <a:xfrm>
            <a:off x="3648264" y="3863292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C12 OH</a:t>
            </a:r>
            <a:endParaRPr lang="en-US" dirty="0"/>
          </a:p>
        </p:txBody>
      </p:sp>
      <p:sp>
        <p:nvSpPr>
          <p:cNvPr id="18" name="Textfeld 17"/>
          <p:cNvSpPr txBox="1"/>
          <p:nvPr/>
        </p:nvSpPr>
        <p:spPr>
          <a:xfrm>
            <a:off x="3776982" y="3678626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C12 CN</a:t>
            </a:r>
            <a:endParaRPr lang="en-US" dirty="0"/>
          </a:p>
        </p:txBody>
      </p:sp>
      <p:cxnSp>
        <p:nvCxnSpPr>
          <p:cNvPr id="19" name="Gerade Verbindung mit Pfeil 18"/>
          <p:cNvCxnSpPr/>
          <p:nvPr/>
        </p:nvCxnSpPr>
        <p:spPr>
          <a:xfrm flipH="1">
            <a:off x="5174323" y="5459324"/>
            <a:ext cx="662120" cy="429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5754064" y="5195714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C12 </a:t>
            </a:r>
            <a:r>
              <a:rPr lang="de-AT" dirty="0" err="1"/>
              <a:t>Ox</a:t>
            </a:r>
            <a:endParaRPr lang="en-US" dirty="0"/>
          </a:p>
        </p:txBody>
      </p:sp>
      <p:cxnSp>
        <p:nvCxnSpPr>
          <p:cNvPr id="23" name="Gerade Verbindung mit Pfeil 22"/>
          <p:cNvCxnSpPr/>
          <p:nvPr/>
        </p:nvCxnSpPr>
        <p:spPr>
          <a:xfrm flipH="1">
            <a:off x="5152703" y="5459324"/>
            <a:ext cx="683740" cy="113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8978039" y="1834481"/>
            <a:ext cx="3912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Methode: </a:t>
            </a:r>
          </a:p>
          <a:p>
            <a:r>
              <a:rPr lang="de-AT" sz="1600" b="1" dirty="0"/>
              <a:t>210414_C12_hydroxylamine</a:t>
            </a:r>
            <a:endParaRPr lang="en-US" sz="16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9245740" y="2924688"/>
            <a:ext cx="277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dirty="0" err="1"/>
              <a:t>Ox</a:t>
            </a:r>
            <a:r>
              <a:rPr lang="de-AT" sz="1400" dirty="0"/>
              <a:t> </a:t>
            </a:r>
            <a:r>
              <a:rPr lang="de-AT" sz="1400" dirty="0" err="1"/>
              <a:t>seperated</a:t>
            </a:r>
            <a:r>
              <a:rPr lang="de-AT" sz="1400" dirty="0"/>
              <a:t> </a:t>
            </a:r>
            <a:r>
              <a:rPr lang="de-AT" sz="1400" dirty="0" err="1"/>
              <a:t>from</a:t>
            </a:r>
            <a:r>
              <a:rPr lang="de-AT" sz="1400" dirty="0"/>
              <a:t> </a:t>
            </a:r>
            <a:r>
              <a:rPr lang="de-AT" sz="1400" dirty="0" err="1"/>
              <a:t>CooH</a:t>
            </a:r>
            <a:r>
              <a:rPr lang="de-AT" sz="1400" dirty="0"/>
              <a:t> </a:t>
            </a:r>
            <a:r>
              <a:rPr lang="de-AT" sz="1400" dirty="0" err="1"/>
              <a:t>peak</a:t>
            </a:r>
            <a:endParaRPr lang="de-A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dirty="0"/>
              <a:t>E/Z-</a:t>
            </a:r>
            <a:r>
              <a:rPr lang="de-AT" sz="1400" dirty="0" err="1"/>
              <a:t>Ox</a:t>
            </a:r>
            <a:r>
              <a:rPr lang="de-AT" sz="1400" dirty="0"/>
              <a:t> not </a:t>
            </a:r>
            <a:r>
              <a:rPr lang="de-AT" sz="1400" dirty="0" err="1"/>
              <a:t>seperated</a:t>
            </a:r>
            <a:endParaRPr lang="de-AT" sz="1400" dirty="0"/>
          </a:p>
          <a:p>
            <a:r>
              <a:rPr lang="de-AT" sz="1400" dirty="0"/>
              <a:t>AL: 9.4 min</a:t>
            </a:r>
          </a:p>
          <a:p>
            <a:r>
              <a:rPr lang="de-AT" sz="1400" dirty="0"/>
              <a:t>OH: 9.8 min</a:t>
            </a:r>
          </a:p>
          <a:p>
            <a:r>
              <a:rPr lang="de-AT" sz="1400" dirty="0"/>
              <a:t>CN: 9.9 min </a:t>
            </a:r>
          </a:p>
          <a:p>
            <a:r>
              <a:rPr lang="de-AT" sz="1400" dirty="0"/>
              <a:t>COOH: 10.6 min</a:t>
            </a:r>
          </a:p>
          <a:p>
            <a:r>
              <a:rPr lang="de-AT" sz="1400" dirty="0"/>
              <a:t>E-</a:t>
            </a:r>
            <a:r>
              <a:rPr lang="de-AT" sz="1400" dirty="0" err="1"/>
              <a:t>Ox</a:t>
            </a:r>
            <a:r>
              <a:rPr lang="de-AT" sz="1400" dirty="0"/>
              <a:t>: 10.76 min</a:t>
            </a:r>
          </a:p>
          <a:p>
            <a:r>
              <a:rPr lang="de-AT" sz="1400" dirty="0"/>
              <a:t>Z-</a:t>
            </a:r>
            <a:r>
              <a:rPr lang="de-AT" sz="1400" dirty="0" err="1"/>
              <a:t>Ox</a:t>
            </a:r>
            <a:r>
              <a:rPr lang="de-AT" sz="1400" dirty="0"/>
              <a:t>: 10.83 min</a:t>
            </a:r>
            <a:endParaRPr lang="en-US" sz="1400" dirty="0"/>
          </a:p>
        </p:txBody>
      </p:sp>
      <p:sp>
        <p:nvSpPr>
          <p:cNvPr id="21" name="Date Placeholder 4">
            <a:extLst>
              <a:ext uri="{FF2B5EF4-FFF2-40B4-BE49-F238E27FC236}">
                <a16:creationId xmlns:a16="http://schemas.microsoft.com/office/drawing/2014/main" id="{7E6A6A72-4719-444B-B9D8-C4024CFE2986}"/>
              </a:ext>
            </a:extLst>
          </p:cNvPr>
          <p:cNvSpPr txBox="1">
            <a:spLocks/>
          </p:cNvSpPr>
          <p:nvPr/>
        </p:nvSpPr>
        <p:spPr>
          <a:xfrm>
            <a:off x="856925" y="6534681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DFD3E59B-9CDA-487E-BFC2-1EB73FE77AB9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633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90" y="1476339"/>
            <a:ext cx="7148012" cy="45169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C4 </a:t>
            </a:r>
            <a:r>
              <a:rPr lang="de-AT" dirty="0" err="1"/>
              <a:t>cooh</a:t>
            </a:r>
            <a:r>
              <a:rPr lang="de-AT" dirty="0"/>
              <a:t>, al, oh, </a:t>
            </a:r>
            <a:r>
              <a:rPr lang="de-AT" dirty="0" err="1"/>
              <a:t>oxime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nitrile</a:t>
            </a:r>
            <a:endParaRPr lang="en-US" dirty="0"/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1534815" y="4993681"/>
            <a:ext cx="313037" cy="354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1628521" y="4767827"/>
            <a:ext cx="391297" cy="370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1806663" y="4578356"/>
            <a:ext cx="295016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H="1">
            <a:off x="3103095" y="5169599"/>
            <a:ext cx="662120" cy="429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3427132" y="4859189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C4 </a:t>
            </a:r>
            <a:r>
              <a:rPr lang="de-AT" dirty="0" err="1"/>
              <a:t>cooh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838200" y="4689221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C4 AL</a:t>
            </a:r>
            <a:endParaRPr lang="en-US" dirty="0"/>
          </a:p>
        </p:txBody>
      </p:sp>
      <p:sp>
        <p:nvSpPr>
          <p:cNvPr id="17" name="Textfeld 16"/>
          <p:cNvSpPr txBox="1"/>
          <p:nvPr/>
        </p:nvSpPr>
        <p:spPr>
          <a:xfrm>
            <a:off x="914916" y="4454958"/>
            <a:ext cx="109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C4 OH</a:t>
            </a:r>
            <a:endParaRPr lang="en-US" dirty="0"/>
          </a:p>
        </p:txBody>
      </p:sp>
      <p:sp>
        <p:nvSpPr>
          <p:cNvPr id="18" name="Textfeld 17"/>
          <p:cNvSpPr txBox="1"/>
          <p:nvPr/>
        </p:nvSpPr>
        <p:spPr>
          <a:xfrm>
            <a:off x="1043634" y="4270292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C4 CN</a:t>
            </a:r>
            <a:endParaRPr lang="en-US" dirty="0"/>
          </a:p>
        </p:txBody>
      </p:sp>
      <p:cxnSp>
        <p:nvCxnSpPr>
          <p:cNvPr id="19" name="Gerade Verbindung mit Pfeil 18"/>
          <p:cNvCxnSpPr/>
          <p:nvPr/>
        </p:nvCxnSpPr>
        <p:spPr>
          <a:xfrm flipH="1">
            <a:off x="2999232" y="4841966"/>
            <a:ext cx="662120" cy="429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3578973" y="4578356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C4 </a:t>
            </a:r>
            <a:r>
              <a:rPr lang="de-AT" dirty="0" err="1"/>
              <a:t>Ox</a:t>
            </a:r>
            <a:endParaRPr lang="en-US" dirty="0"/>
          </a:p>
        </p:txBody>
      </p:sp>
      <p:cxnSp>
        <p:nvCxnSpPr>
          <p:cNvPr id="23" name="Gerade Verbindung mit Pfeil 22"/>
          <p:cNvCxnSpPr/>
          <p:nvPr/>
        </p:nvCxnSpPr>
        <p:spPr>
          <a:xfrm flipH="1">
            <a:off x="2895233" y="4902554"/>
            <a:ext cx="683740" cy="308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8304042" y="2038401"/>
            <a:ext cx="3303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Methode: C4_hydroxylamine</a:t>
            </a:r>
            <a:endParaRPr lang="en-US" dirty="0"/>
          </a:p>
        </p:txBody>
      </p:sp>
      <p:sp>
        <p:nvSpPr>
          <p:cNvPr id="21" name="Textfeld 20"/>
          <p:cNvSpPr txBox="1"/>
          <p:nvPr/>
        </p:nvSpPr>
        <p:spPr>
          <a:xfrm>
            <a:off x="8370014" y="2902454"/>
            <a:ext cx="27783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 err="1"/>
              <a:t>Ox</a:t>
            </a:r>
            <a:r>
              <a:rPr lang="de-AT" dirty="0"/>
              <a:t> not </a:t>
            </a:r>
            <a:r>
              <a:rPr lang="de-AT" dirty="0" err="1"/>
              <a:t>seperated</a:t>
            </a:r>
            <a:r>
              <a:rPr lang="de-AT" dirty="0"/>
              <a:t> </a:t>
            </a:r>
            <a:r>
              <a:rPr lang="de-AT" dirty="0" err="1"/>
              <a:t>from</a:t>
            </a:r>
            <a:r>
              <a:rPr lang="de-AT" dirty="0"/>
              <a:t> </a:t>
            </a:r>
            <a:r>
              <a:rPr lang="de-AT" dirty="0" err="1"/>
              <a:t>CooH</a:t>
            </a:r>
            <a:r>
              <a:rPr lang="de-AT" dirty="0"/>
              <a:t> </a:t>
            </a:r>
            <a:r>
              <a:rPr lang="de-AT" dirty="0" err="1"/>
              <a:t>peak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OH/CN </a:t>
            </a:r>
            <a:r>
              <a:rPr lang="de-AT" dirty="0" err="1"/>
              <a:t>very</a:t>
            </a:r>
            <a:r>
              <a:rPr lang="de-AT" dirty="0"/>
              <a:t> </a:t>
            </a:r>
            <a:r>
              <a:rPr lang="de-AT" dirty="0" err="1"/>
              <a:t>close</a:t>
            </a:r>
            <a:endParaRPr lang="de-AT" dirty="0"/>
          </a:p>
          <a:p>
            <a:r>
              <a:rPr lang="de-AT" dirty="0"/>
              <a:t>AL: 3.05 min</a:t>
            </a:r>
          </a:p>
          <a:p>
            <a:r>
              <a:rPr lang="de-AT" dirty="0"/>
              <a:t>OH: 3.46 min</a:t>
            </a:r>
          </a:p>
          <a:p>
            <a:r>
              <a:rPr lang="de-AT" dirty="0"/>
              <a:t>CN: 3.55 min </a:t>
            </a:r>
          </a:p>
          <a:p>
            <a:r>
              <a:rPr lang="de-AT" dirty="0"/>
              <a:t>COOH: 6.2 min</a:t>
            </a:r>
          </a:p>
          <a:p>
            <a:r>
              <a:rPr lang="de-AT" dirty="0"/>
              <a:t>E-</a:t>
            </a:r>
            <a:r>
              <a:rPr lang="de-AT" dirty="0" err="1"/>
              <a:t>Ox</a:t>
            </a:r>
            <a:r>
              <a:rPr lang="de-AT" dirty="0"/>
              <a:t>: 5.3 min</a:t>
            </a:r>
          </a:p>
          <a:p>
            <a:r>
              <a:rPr lang="de-AT" dirty="0"/>
              <a:t>Z-</a:t>
            </a:r>
            <a:r>
              <a:rPr lang="de-AT" dirty="0" err="1"/>
              <a:t>Ox</a:t>
            </a:r>
            <a:r>
              <a:rPr lang="de-AT" dirty="0"/>
              <a:t>: 5.9 min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08B209-A83D-4C5B-90C8-0DF5AE18F581}"/>
              </a:ext>
            </a:extLst>
          </p:cNvPr>
          <p:cNvSpPr txBox="1"/>
          <p:nvPr/>
        </p:nvSpPr>
        <p:spPr bwMode="auto">
          <a:xfrm>
            <a:off x="8077717" y="5687736"/>
            <a:ext cx="352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Po</a:t>
            </a:r>
            <a:r>
              <a:rPr lang="en-AT" dirty="0"/>
              <a:t>s</a:t>
            </a:r>
            <a:r>
              <a:rPr lang="de-AT" dirty="0"/>
              <a:t>s</a:t>
            </a:r>
            <a:r>
              <a:rPr lang="en-AT" dirty="0" err="1"/>
              <a:t>i</a:t>
            </a:r>
            <a:r>
              <a:rPr lang="de-AT" dirty="0"/>
              <a:t>b</a:t>
            </a:r>
            <a:r>
              <a:rPr lang="en-AT" dirty="0" err="1"/>
              <a:t>ly</a:t>
            </a:r>
            <a:r>
              <a:rPr lang="en-AT" dirty="0"/>
              <a:t> start with lower temp!</a:t>
            </a:r>
            <a:endParaRPr lang="de-AT" dirty="0"/>
          </a:p>
        </p:txBody>
      </p: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7127FF62-D2F3-4F85-BE06-A3A7FD75A652}"/>
              </a:ext>
            </a:extLst>
          </p:cNvPr>
          <p:cNvSpPr txBox="1">
            <a:spLocks/>
          </p:cNvSpPr>
          <p:nvPr/>
        </p:nvSpPr>
        <p:spPr>
          <a:xfrm>
            <a:off x="856925" y="6534681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24" name="Fußzeilenplatzhalter 5">
            <a:extLst>
              <a:ext uri="{FF2B5EF4-FFF2-40B4-BE49-F238E27FC236}">
                <a16:creationId xmlns:a16="http://schemas.microsoft.com/office/drawing/2014/main" id="{988D04FD-0021-4463-B56C-53158933032C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939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E797-57F9-4FCB-A67E-A187D652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953" y="824227"/>
            <a:ext cx="8197228" cy="5417469"/>
          </a:xfrm>
        </p:spPr>
        <p:txBody>
          <a:bodyPr/>
          <a:lstStyle/>
          <a:p>
            <a:pPr marL="1028700" lvl="1" indent="-342900">
              <a:buFont typeface="Wingdings" panose="05000000000000000000" pitchFamily="2" charset="2"/>
              <a:buChar char="§"/>
            </a:pPr>
            <a:endParaRPr lang="en-AT" sz="1600" dirty="0">
              <a:solidFill>
                <a:srgbClr val="3E3D40"/>
              </a:solidFill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>
              <a:buClr>
                <a:schemeClr val="accent1"/>
              </a:buClr>
            </a:pPr>
            <a:endParaRPr lang="de-AT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51B03-F089-4D2F-B466-D3CB7EB7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572" y="551269"/>
            <a:ext cx="8197228" cy="1143000"/>
          </a:xfrm>
        </p:spPr>
        <p:txBody>
          <a:bodyPr/>
          <a:lstStyle/>
          <a:p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a</a:t>
            </a:r>
            <a:r>
              <a:rPr lang="en-AT" dirty="0"/>
              <a:t>l</a:t>
            </a:r>
            <a:r>
              <a:rPr lang="de-AT" dirty="0"/>
              <a:t>y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cs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D143AA6-ABC2-4A5D-9DCE-9502ED342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726194"/>
              </p:ext>
            </p:extLst>
          </p:nvPr>
        </p:nvGraphicFramePr>
        <p:xfrm>
          <a:off x="1228572" y="1219134"/>
          <a:ext cx="8883609" cy="508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44">
                  <a:extLst>
                    <a:ext uri="{9D8B030D-6E8A-4147-A177-3AD203B41FA5}">
                      <a16:colId xmlns:a16="http://schemas.microsoft.com/office/drawing/2014/main" val="4052040791"/>
                    </a:ext>
                  </a:extLst>
                </a:gridCol>
                <a:gridCol w="1110164">
                  <a:extLst>
                    <a:ext uri="{9D8B030D-6E8A-4147-A177-3AD203B41FA5}">
                      <a16:colId xmlns:a16="http://schemas.microsoft.com/office/drawing/2014/main" val="3438186927"/>
                    </a:ext>
                  </a:extLst>
                </a:gridCol>
                <a:gridCol w="1628378">
                  <a:extLst>
                    <a:ext uri="{9D8B030D-6E8A-4147-A177-3AD203B41FA5}">
                      <a16:colId xmlns:a16="http://schemas.microsoft.com/office/drawing/2014/main" val="1966405921"/>
                    </a:ext>
                  </a:extLst>
                </a:gridCol>
                <a:gridCol w="1628378">
                  <a:extLst>
                    <a:ext uri="{9D8B030D-6E8A-4147-A177-3AD203B41FA5}">
                      <a16:colId xmlns:a16="http://schemas.microsoft.com/office/drawing/2014/main" val="933313239"/>
                    </a:ext>
                  </a:extLst>
                </a:gridCol>
                <a:gridCol w="759000">
                  <a:extLst>
                    <a:ext uri="{9D8B030D-6E8A-4147-A177-3AD203B41FA5}">
                      <a16:colId xmlns:a16="http://schemas.microsoft.com/office/drawing/2014/main" val="896326095"/>
                    </a:ext>
                  </a:extLst>
                </a:gridCol>
                <a:gridCol w="1260632">
                  <a:extLst>
                    <a:ext uri="{9D8B030D-6E8A-4147-A177-3AD203B41FA5}">
                      <a16:colId xmlns:a16="http://schemas.microsoft.com/office/drawing/2014/main" val="2661710507"/>
                    </a:ext>
                  </a:extLst>
                </a:gridCol>
                <a:gridCol w="1160408">
                  <a:extLst>
                    <a:ext uri="{9D8B030D-6E8A-4147-A177-3AD203B41FA5}">
                      <a16:colId xmlns:a16="http://schemas.microsoft.com/office/drawing/2014/main" val="114059406"/>
                    </a:ext>
                  </a:extLst>
                </a:gridCol>
                <a:gridCol w="873605">
                  <a:extLst>
                    <a:ext uri="{9D8B030D-6E8A-4147-A177-3AD203B41FA5}">
                      <a16:colId xmlns:a16="http://schemas.microsoft.com/office/drawing/2014/main" val="1439298226"/>
                    </a:ext>
                  </a:extLst>
                </a:gridCol>
              </a:tblGrid>
              <a:tr h="671988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-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V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G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-</a:t>
                      </a:r>
                      <a:r>
                        <a:rPr lang="de-AT" sz="1000" dirty="0"/>
                        <a:t>F</a:t>
                      </a:r>
                      <a:r>
                        <a:rPr lang="en-AT" sz="1000" dirty="0"/>
                        <a:t>I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cascade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v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z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(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S-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z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h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e)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Se</a:t>
                      </a:r>
                      <a:r>
                        <a:rPr lang="en-AT" sz="1000" dirty="0"/>
                        <a:t>perate CAR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en-AT" sz="1000" dirty="0" err="1"/>
                        <a:t>Oxd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 err="1"/>
                        <a:t>xn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IS</a:t>
                      </a:r>
                      <a:endParaRPr lang="de-AT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29869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Ci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l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No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x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o 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rile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y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v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b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e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489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C4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d_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 (OH/CN peaks)</a:t>
                      </a:r>
                      <a:endParaRPr lang="de-AT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n-tetradecane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/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0008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3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Va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 err="1"/>
                        <a:t>cid_hydr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 err="1"/>
                        <a:t>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5662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4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He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 err="1"/>
                        <a:t>ic</a:t>
                      </a:r>
                      <a:r>
                        <a:rPr lang="en-AT" sz="800" dirty="0"/>
                        <a:t> </a:t>
                      </a:r>
                      <a:r>
                        <a:rPr lang="en-AT" sz="800" dirty="0" err="1"/>
                        <a:t>acid_hydr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ne1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1121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C12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C12_hydroxylamine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/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de-AT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de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AT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n-tetradecane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79725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Be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z</a:t>
                      </a:r>
                      <a:r>
                        <a:rPr lang="en-AT" sz="1000" dirty="0" err="1"/>
                        <a:t>oic</a:t>
                      </a:r>
                      <a:endParaRPr lang="en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 err="1"/>
                        <a:t>d_hydroxylamine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no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7042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7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AA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 err="1"/>
                        <a:t>cid_hydrox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01697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8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3-</a:t>
                      </a:r>
                      <a:r>
                        <a:rPr lang="de-AT" sz="1000" dirty="0"/>
                        <a:t>P</a:t>
                      </a:r>
                      <a:r>
                        <a:rPr lang="en-AT" sz="1000"/>
                        <a:t>PA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3-</a:t>
                      </a:r>
                      <a:r>
                        <a:rPr lang="de-AT" sz="800" dirty="0"/>
                        <a:t>P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_hydro</a:t>
                      </a:r>
                      <a:r>
                        <a:rPr lang="de-AT" sz="800" dirty="0"/>
                        <a:t>x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l</a:t>
                      </a:r>
                      <a:r>
                        <a:rPr lang="en-AT" sz="800" dirty="0"/>
                        <a:t>a</a:t>
                      </a:r>
                      <a:r>
                        <a:rPr lang="de-AT" sz="800" dirty="0"/>
                        <a:t>m</a:t>
                      </a:r>
                      <a:r>
                        <a:rPr lang="en-AT" sz="800" dirty="0" err="1"/>
                        <a:t>i</a:t>
                      </a:r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e2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es (OH/CN peaks)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51152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9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Ci</a:t>
                      </a:r>
                      <a:r>
                        <a:rPr lang="en-AT" sz="1000" dirty="0" err="1"/>
                        <a:t>nn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Be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z</a:t>
                      </a:r>
                      <a:r>
                        <a:rPr lang="en-AT" sz="800" dirty="0"/>
                        <a:t>o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 err="1"/>
                        <a:t>d_hydroxylamine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y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H</a:t>
                      </a:r>
                      <a:r>
                        <a:rPr lang="en-AT" sz="1000" dirty="0"/>
                        <a:t>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 </a:t>
                      </a:r>
                      <a:r>
                        <a:rPr lang="de-AT" sz="1000" dirty="0"/>
                        <a:t>q</a:t>
                      </a:r>
                      <a:r>
                        <a:rPr lang="en-AT" sz="1000" dirty="0"/>
                        <a:t>u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n-tetradecane</a:t>
                      </a:r>
                      <a:endParaRPr lang="de-AT" sz="800" dirty="0"/>
                    </a:p>
                    <a:p>
                      <a:pPr algn="ctr"/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0648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10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Pi</a:t>
                      </a:r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Pi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d_</a:t>
                      </a:r>
                      <a:r>
                        <a:rPr lang="de-AT" sz="800" dirty="0"/>
                        <a:t>h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 (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H/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-heptane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499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Va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H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_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210223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800" dirty="0"/>
                        <a:t>Pi</a:t>
                      </a:r>
                      <a:r>
                        <a:rPr lang="en-AT" sz="800" dirty="0"/>
                        <a:t>p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c 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c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d_</a:t>
                      </a:r>
                      <a:r>
                        <a:rPr lang="de-AT" sz="800" dirty="0"/>
                        <a:t>h</a:t>
                      </a:r>
                      <a:r>
                        <a:rPr lang="en-AT" sz="800" dirty="0"/>
                        <a:t>y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y</a:t>
                      </a:r>
                      <a:r>
                        <a:rPr lang="en-AT" sz="800" dirty="0"/>
                        <a:t>l</a:t>
                      </a:r>
                      <a:r>
                        <a:rPr lang="de-AT" sz="800" dirty="0"/>
                        <a:t>a</a:t>
                      </a:r>
                      <a:r>
                        <a:rPr lang="en-AT" sz="800" dirty="0"/>
                        <a:t>m</a:t>
                      </a:r>
                      <a:r>
                        <a:rPr lang="de-AT" sz="800" dirty="0"/>
                        <a:t>i</a:t>
                      </a:r>
                      <a:r>
                        <a:rPr lang="en-AT" sz="800" dirty="0"/>
                        <a:t>n</a:t>
                      </a:r>
                      <a:r>
                        <a:rPr lang="de-AT" sz="800" dirty="0"/>
                        <a:t>e</a:t>
                      </a:r>
                      <a:r>
                        <a:rPr lang="en-AT" sz="800" dirty="0"/>
                        <a:t>2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ye</a:t>
                      </a:r>
                      <a:r>
                        <a:rPr lang="en-AT" sz="1000" dirty="0"/>
                        <a:t>s (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H/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k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800" dirty="0"/>
                        <a:t>n</a:t>
                      </a:r>
                      <a:r>
                        <a:rPr lang="en-AT" sz="800" dirty="0"/>
                        <a:t>-heptane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201811"/>
                  </a:ext>
                </a:extLst>
              </a:tr>
            </a:tbl>
          </a:graphicData>
        </a:graphic>
      </p:graphicFrame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70A8858-5DD6-46B3-9FFA-BB1CDB6450B4}"/>
              </a:ext>
            </a:extLst>
          </p:cNvPr>
          <p:cNvSpPr txBox="1">
            <a:spLocks/>
          </p:cNvSpPr>
          <p:nvPr/>
        </p:nvSpPr>
        <p:spPr>
          <a:xfrm>
            <a:off x="856925" y="6534681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C6921FCC-E239-4E39-9F50-A48A241187EC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723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AC64E47-4421-4A5F-B348-AB081A9FEF53}"/>
              </a:ext>
            </a:extLst>
          </p:cNvPr>
          <p:cNvSpPr txBox="1"/>
          <p:nvPr/>
        </p:nvSpPr>
        <p:spPr bwMode="auto">
          <a:xfrm>
            <a:off x="803652" y="1293406"/>
            <a:ext cx="83545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/>
              <a:t>L</a:t>
            </a:r>
            <a:r>
              <a:rPr lang="de-AT" dirty="0"/>
              <a:t>y</a:t>
            </a:r>
            <a:r>
              <a:rPr lang="en-AT" dirty="0"/>
              <a:t>a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 (</a:t>
            </a:r>
            <a:r>
              <a:rPr lang="de-AT" dirty="0"/>
              <a:t>E</a:t>
            </a:r>
            <a:r>
              <a:rPr lang="en-AT" dirty="0"/>
              <a:t>C 4.99.1.5-7)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</a:t>
            </a:r>
            <a:r>
              <a:rPr lang="en-AT" dirty="0" err="1"/>
              <a:t>acterial</a:t>
            </a:r>
            <a:r>
              <a:rPr lang="en-AT" dirty="0"/>
              <a:t> and fungal origin, low se</a:t>
            </a:r>
            <a:r>
              <a:rPr lang="de-AT" dirty="0" err="1"/>
              <a:t>qu</a:t>
            </a:r>
            <a:r>
              <a:rPr lang="en-AT" dirty="0" err="1"/>
              <a:t>ence</a:t>
            </a:r>
            <a:r>
              <a:rPr lang="en-AT" dirty="0"/>
              <a:t> identity in between (30%)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</a:t>
            </a:r>
            <a:r>
              <a:rPr lang="en-AT" dirty="0" err="1"/>
              <a:t>eme</a:t>
            </a:r>
            <a:r>
              <a:rPr lang="en-AT" dirty="0"/>
              <a:t>-proteins (Fe</a:t>
            </a:r>
            <a:r>
              <a:rPr lang="en-AT" baseline="30000" dirty="0"/>
              <a:t>2+ </a:t>
            </a:r>
            <a:r>
              <a:rPr lang="en-AT" dirty="0"/>
              <a:t>-Fe</a:t>
            </a:r>
            <a:r>
              <a:rPr lang="en-AT" baseline="30000" dirty="0"/>
              <a:t>4+</a:t>
            </a:r>
            <a:r>
              <a:rPr lang="en-AT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De</a:t>
            </a:r>
            <a:r>
              <a:rPr lang="en-AT" dirty="0"/>
              <a:t>pendent on substrate: e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n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l</a:t>
            </a:r>
            <a:r>
              <a:rPr lang="en-AT" dirty="0"/>
              <a:t>e</a:t>
            </a:r>
            <a:r>
              <a:rPr lang="de-AT" dirty="0"/>
              <a:t>c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v</a:t>
            </a:r>
            <a:r>
              <a:rPr lang="de-AT" dirty="0"/>
              <a:t>e</a:t>
            </a:r>
            <a:r>
              <a:rPr lang="en-AT" dirty="0"/>
              <a:t>, </a:t>
            </a:r>
            <a:r>
              <a:rPr lang="de-AT" i="1" dirty="0"/>
              <a:t>Z</a:t>
            </a:r>
            <a:r>
              <a:rPr lang="en-AT" dirty="0"/>
              <a:t>-</a:t>
            </a:r>
            <a:r>
              <a:rPr lang="de-AT" dirty="0"/>
              <a:t>f</a:t>
            </a:r>
            <a:r>
              <a:rPr lang="en-AT" dirty="0"/>
              <a:t>o</a:t>
            </a:r>
            <a:r>
              <a:rPr lang="de-AT" dirty="0"/>
              <a:t>r</a:t>
            </a:r>
            <a:r>
              <a:rPr lang="en-AT" dirty="0"/>
              <a:t>m </a:t>
            </a:r>
            <a:r>
              <a:rPr lang="de-AT" dirty="0"/>
              <a:t>p</a:t>
            </a:r>
            <a:r>
              <a:rPr lang="en-AT" dirty="0"/>
              <a:t>r</a:t>
            </a:r>
            <a:r>
              <a:rPr lang="de-AT" dirty="0"/>
              <a:t>e</a:t>
            </a:r>
            <a:r>
              <a:rPr lang="en-AT" dirty="0"/>
              <a:t>f</a:t>
            </a:r>
            <a:r>
              <a:rPr lang="de-AT" dirty="0"/>
              <a:t>e</a:t>
            </a:r>
            <a:r>
              <a:rPr lang="en-AT" dirty="0"/>
              <a:t>r</a:t>
            </a:r>
            <a:r>
              <a:rPr lang="de-AT" dirty="0" err="1"/>
              <a:t>re</a:t>
            </a:r>
            <a:r>
              <a:rPr lang="en-AT" dirty="0"/>
              <a:t>d (</a:t>
            </a:r>
            <a:r>
              <a:rPr lang="de-AT" dirty="0"/>
              <a:t>a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c</a:t>
            </a:r>
            <a:r>
              <a:rPr lang="de-AT" dirty="0"/>
              <a:t>s</a:t>
            </a:r>
            <a:r>
              <a:rPr lang="en-AT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/>
              <a:t>Catalytical triad: (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A: </a:t>
            </a:r>
            <a:r>
              <a:rPr lang="de-AT" dirty="0"/>
              <a:t>R</a:t>
            </a:r>
            <a:r>
              <a:rPr lang="en-AT" dirty="0"/>
              <a:t>178/</a:t>
            </a:r>
            <a:r>
              <a:rPr lang="de-AT" dirty="0"/>
              <a:t>S</a:t>
            </a:r>
            <a:r>
              <a:rPr lang="en-AT" dirty="0"/>
              <a:t>219/</a:t>
            </a:r>
            <a:r>
              <a:rPr lang="de-AT" dirty="0"/>
              <a:t>H</a:t>
            </a:r>
            <a:r>
              <a:rPr lang="en-AT" dirty="0"/>
              <a:t>320)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/>
              <a:t>Re</a:t>
            </a:r>
            <a:r>
              <a:rPr lang="en-AT" dirty="0"/>
              <a:t>c</a:t>
            </a:r>
            <a:r>
              <a:rPr lang="de-AT" dirty="0"/>
              <a:t>o</a:t>
            </a:r>
            <a:r>
              <a:rPr lang="en-AT" dirty="0"/>
              <a:t>g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p</a:t>
            </a:r>
            <a:r>
              <a:rPr lang="de-AT" dirty="0"/>
              <a:t>e</a:t>
            </a:r>
            <a:r>
              <a:rPr lang="en-AT" dirty="0"/>
              <a:t>c</a:t>
            </a:r>
            <a:r>
              <a:rPr lang="de-AT" dirty="0"/>
              <a:t>i</a:t>
            </a:r>
            <a:r>
              <a:rPr lang="en-AT" dirty="0"/>
              <a:t>f</a:t>
            </a:r>
            <a:r>
              <a:rPr lang="de-AT" dirty="0"/>
              <a:t>i</a:t>
            </a:r>
            <a:r>
              <a:rPr lang="en-AT" dirty="0"/>
              <a:t>c orientation </a:t>
            </a:r>
            <a:r>
              <a:rPr lang="de-AT" dirty="0"/>
              <a:t>o</a:t>
            </a:r>
            <a:r>
              <a:rPr lang="en-AT" dirty="0"/>
              <a:t>f substrate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bin</a:t>
            </a:r>
            <a:r>
              <a:rPr lang="de-AT" dirty="0"/>
              <a:t>d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/>
              <a:t>S</a:t>
            </a:r>
            <a:r>
              <a:rPr lang="en-AT" dirty="0"/>
              <a:t>219 and H320 essential residue</a:t>
            </a:r>
            <a:r>
              <a:rPr lang="de-AT" dirty="0"/>
              <a:t>s</a:t>
            </a: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T" dirty="0"/>
              <a:t>R178 supportive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t</a:t>
            </a:r>
            <a:r>
              <a:rPr lang="de-AT" dirty="0"/>
              <a:t>a</a:t>
            </a:r>
            <a:r>
              <a:rPr lang="en-AT" dirty="0"/>
              <a:t>b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i</a:t>
            </a:r>
            <a:r>
              <a:rPr lang="en-AT" dirty="0"/>
              <a:t>z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g</a:t>
            </a:r>
            <a:r>
              <a:rPr lang="en-AT" dirty="0"/>
              <a:t> role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/>
              <a:t>speculative</a:t>
            </a:r>
            <a:r>
              <a:rPr lang="en-AT" dirty="0"/>
              <a:t> mechanism: triad not con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e</a:t>
            </a:r>
            <a:r>
              <a:rPr lang="en-AT" dirty="0"/>
              <a:t>d (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B: </a:t>
            </a:r>
            <a:r>
              <a:rPr lang="de-AT" dirty="0"/>
              <a:t>T</a:t>
            </a:r>
            <a:r>
              <a:rPr lang="en-AT" dirty="0"/>
              <a:t>219)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B6ADE1-C553-4DEC-9D83-649F0B8F0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Aldoxime dehydratases</a:t>
            </a:r>
            <a:endParaRPr lang="de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D2876-123A-443B-A75D-55D7B6CAA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D46070A-4AEF-4178-94C0-EFF8433A3D2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02820D5A-5489-4808-ADE3-89A77D4A410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en-AT" dirty="0"/>
              <a:t>19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D5168-34EB-44D6-A95F-75B38A13925D}"/>
              </a:ext>
            </a:extLst>
          </p:cNvPr>
          <p:cNvSpPr txBox="1"/>
          <p:nvPr/>
        </p:nvSpPr>
        <p:spPr bwMode="auto">
          <a:xfrm>
            <a:off x="8321573" y="5797552"/>
            <a:ext cx="3384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100" dirty="0"/>
              <a:t>N</a:t>
            </a:r>
            <a:r>
              <a:rPr lang="de-AT" sz="1100" dirty="0"/>
              <a:t>o</a:t>
            </a:r>
            <a:r>
              <a:rPr lang="en-AT" sz="1100" dirty="0"/>
              <a:t>m</a:t>
            </a:r>
            <a:r>
              <a:rPr lang="de-AT" sz="1100" dirty="0"/>
              <a:t>u</a:t>
            </a:r>
            <a:r>
              <a:rPr lang="en-AT" sz="1100" dirty="0"/>
              <a:t>r</a:t>
            </a:r>
            <a:r>
              <a:rPr lang="de-AT" sz="1100" dirty="0"/>
              <a:t>a</a:t>
            </a:r>
            <a:r>
              <a:rPr lang="en-AT" sz="1100" dirty="0"/>
              <a:t> </a:t>
            </a:r>
            <a:r>
              <a:rPr lang="de-AT" sz="1100" dirty="0"/>
              <a:t>e</a:t>
            </a:r>
            <a:r>
              <a:rPr lang="en-AT" sz="1100" dirty="0"/>
              <a:t>t </a:t>
            </a:r>
            <a:r>
              <a:rPr lang="de-AT" sz="1100" dirty="0"/>
              <a:t>a</a:t>
            </a:r>
            <a:r>
              <a:rPr lang="en-AT" sz="1100" dirty="0"/>
              <a:t>l. (2013) </a:t>
            </a:r>
            <a:r>
              <a:rPr lang="de-AT" sz="1100" i="1" dirty="0"/>
              <a:t>P</a:t>
            </a:r>
            <a:r>
              <a:rPr lang="en-AT" sz="1100" i="1" dirty="0"/>
              <a:t>N</a:t>
            </a:r>
            <a:r>
              <a:rPr lang="de-AT" sz="1100" i="1" dirty="0"/>
              <a:t>A</a:t>
            </a:r>
            <a:r>
              <a:rPr lang="en-AT" sz="1100" i="1" dirty="0"/>
              <a:t>S </a:t>
            </a:r>
            <a:r>
              <a:rPr lang="en-AT" sz="1100" dirty="0"/>
              <a:t>110:2810-15.</a:t>
            </a:r>
            <a:endParaRPr lang="de-AT" sz="11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BEC72C-89DA-4115-8330-33533A43FDA2}"/>
              </a:ext>
            </a:extLst>
          </p:cNvPr>
          <p:cNvGrpSpPr/>
          <p:nvPr/>
        </p:nvGrpSpPr>
        <p:grpSpPr>
          <a:xfrm>
            <a:off x="7921203" y="3293194"/>
            <a:ext cx="3886727" cy="2468801"/>
            <a:chOff x="7103916" y="2925320"/>
            <a:chExt cx="4829849" cy="324728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0478C9-12F5-436B-A4DB-9A5AB51A4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916" y="3067021"/>
              <a:ext cx="4829849" cy="31055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BD9C3A-5087-4E8B-843B-F95A1483AF61}"/>
                </a:ext>
              </a:extLst>
            </p:cNvPr>
            <p:cNvSpPr/>
            <p:nvPr/>
          </p:nvSpPr>
          <p:spPr bwMode="auto">
            <a:xfrm>
              <a:off x="7103916" y="2925320"/>
              <a:ext cx="354029" cy="4946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2F2D32ED-65EA-4528-AF2E-A27348F72D79}"/>
                </a:ext>
              </a:extLst>
            </p:cNvPr>
            <p:cNvSpPr/>
            <p:nvPr/>
          </p:nvSpPr>
          <p:spPr bwMode="auto">
            <a:xfrm>
              <a:off x="9857197" y="3637677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0410C721-1650-4D5C-967F-ED4CD96FEF23}"/>
                </a:ext>
              </a:extLst>
            </p:cNvPr>
            <p:cNvSpPr/>
            <p:nvPr/>
          </p:nvSpPr>
          <p:spPr bwMode="auto">
            <a:xfrm>
              <a:off x="8875684" y="3174314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1A59CAA9-D38E-4907-A0FB-BEE2B7BA08DC}"/>
                </a:ext>
              </a:extLst>
            </p:cNvPr>
            <p:cNvSpPr/>
            <p:nvPr/>
          </p:nvSpPr>
          <p:spPr bwMode="auto">
            <a:xfrm>
              <a:off x="7906463" y="3222551"/>
              <a:ext cx="251669" cy="60661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16D7AE4-5632-4333-BDB2-4A9B462BB4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812150"/>
              </p:ext>
            </p:extLst>
          </p:nvPr>
        </p:nvGraphicFramePr>
        <p:xfrm>
          <a:off x="7811689" y="711158"/>
          <a:ext cx="2712710" cy="779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F58F5AD5-FAA3-4BD5-A1EB-979F3604D5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11689" y="711158"/>
                        <a:ext cx="2712710" cy="779436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974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C9D60-779B-44A5-8D3F-FE2657FD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1524"/>
            <a:ext cx="10515600" cy="748121"/>
          </a:xfrm>
        </p:spPr>
        <p:txBody>
          <a:bodyPr/>
          <a:lstStyle/>
          <a:p>
            <a:r>
              <a:rPr lang="en-AT" dirty="0"/>
              <a:t>E</a:t>
            </a:r>
            <a:r>
              <a:rPr lang="de-AT" dirty="0"/>
              <a:t>x</a:t>
            </a:r>
            <a:r>
              <a:rPr lang="en-AT" dirty="0"/>
              <a:t>p</a:t>
            </a:r>
            <a:r>
              <a:rPr lang="de-AT" dirty="0"/>
              <a:t>r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s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 </a:t>
            </a:r>
            <a:r>
              <a:rPr lang="de-AT" i="1" dirty="0"/>
              <a:t>E</a:t>
            </a:r>
            <a:r>
              <a:rPr lang="en-AT" i="1" dirty="0"/>
              <a:t>.</a:t>
            </a:r>
            <a:r>
              <a:rPr lang="de-AT" i="1" dirty="0"/>
              <a:t>c</a:t>
            </a:r>
            <a:r>
              <a:rPr lang="en-AT" i="1" dirty="0"/>
              <a:t>o</a:t>
            </a:r>
            <a:r>
              <a:rPr lang="de-AT" i="1" dirty="0"/>
              <a:t>l</a:t>
            </a:r>
            <a:r>
              <a:rPr lang="en-AT" i="1" dirty="0" err="1"/>
              <a:t>i</a:t>
            </a:r>
            <a:r>
              <a:rPr lang="en-AT" i="1" dirty="0"/>
              <a:t> </a:t>
            </a:r>
            <a:r>
              <a:rPr lang="de-AT" dirty="0"/>
              <a:t>B</a:t>
            </a:r>
            <a:r>
              <a:rPr lang="en-AT" dirty="0"/>
              <a:t>L21 </a:t>
            </a:r>
            <a:r>
              <a:rPr lang="de-AT" dirty="0"/>
              <a:t>p</a:t>
            </a:r>
            <a:r>
              <a:rPr lang="en-AT" dirty="0"/>
              <a:t>E</a:t>
            </a:r>
            <a:r>
              <a:rPr lang="de-AT" dirty="0"/>
              <a:t>T</a:t>
            </a:r>
            <a:r>
              <a:rPr lang="en-AT" dirty="0"/>
              <a:t>28</a:t>
            </a:r>
            <a:r>
              <a:rPr lang="de-AT" dirty="0"/>
              <a:t>a</a:t>
            </a:r>
            <a:r>
              <a:rPr lang="en-AT" dirty="0"/>
              <a:t>: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s</a:t>
            </a:r>
            <a:endParaRPr lang="de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9FCEAE-C329-4394-9569-92A48FCA83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6" t="7678" r="7451" b="11136"/>
          <a:stretch/>
        </p:blipFill>
        <p:spPr>
          <a:xfrm>
            <a:off x="1017807" y="2228516"/>
            <a:ext cx="3936612" cy="2884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C85BE-3266-416B-B2D0-562AB6E9CF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12" t="8453" r="4344" b="4520"/>
          <a:stretch/>
        </p:blipFill>
        <p:spPr>
          <a:xfrm>
            <a:off x="4954419" y="2228857"/>
            <a:ext cx="3688057" cy="28844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8BF4BC-69BB-4619-9EA1-9E9483AC713E}"/>
              </a:ext>
            </a:extLst>
          </p:cNvPr>
          <p:cNvSpPr txBox="1"/>
          <p:nvPr/>
        </p:nvSpPr>
        <p:spPr>
          <a:xfrm>
            <a:off x="1395690" y="1289646"/>
            <a:ext cx="313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1600" i="1" dirty="0"/>
              <a:t>E. coli </a:t>
            </a:r>
            <a:r>
              <a:rPr lang="en-AT" sz="1600" dirty="0"/>
              <a:t>B</a:t>
            </a:r>
            <a:r>
              <a:rPr lang="de-AT" sz="1600" dirty="0"/>
              <a:t>L</a:t>
            </a:r>
            <a:r>
              <a:rPr lang="en-AT" sz="1600" dirty="0"/>
              <a:t>21* (</a:t>
            </a:r>
            <a:r>
              <a:rPr lang="de-AT" sz="1600" dirty="0"/>
              <a:t>D</a:t>
            </a:r>
            <a:r>
              <a:rPr lang="en-AT" sz="1600" dirty="0"/>
              <a:t>E3) </a:t>
            </a:r>
            <a:r>
              <a:rPr lang="de-AT" sz="1600" dirty="0"/>
              <a:t>p</a:t>
            </a:r>
            <a:r>
              <a:rPr lang="en-AT" sz="1600" dirty="0"/>
              <a:t>E</a:t>
            </a:r>
            <a:r>
              <a:rPr lang="de-AT" sz="1600" dirty="0"/>
              <a:t>T</a:t>
            </a:r>
            <a:r>
              <a:rPr lang="en-AT" sz="1600" dirty="0"/>
              <a:t>28</a:t>
            </a:r>
            <a:r>
              <a:rPr lang="de-AT" sz="1600" dirty="0"/>
              <a:t>a</a:t>
            </a:r>
            <a:r>
              <a:rPr lang="en-AT" sz="1600" dirty="0"/>
              <a:t>:</a:t>
            </a:r>
            <a:r>
              <a:rPr lang="de-AT" sz="1600" dirty="0"/>
              <a:t>O</a:t>
            </a:r>
            <a:r>
              <a:rPr lang="en-AT" sz="1600" dirty="0"/>
              <a:t>x</a:t>
            </a:r>
            <a:r>
              <a:rPr lang="de-AT" sz="1600" dirty="0"/>
              <a:t>d</a:t>
            </a:r>
            <a:r>
              <a:rPr lang="en-AT" sz="1600" dirty="0"/>
              <a:t>s (</a:t>
            </a:r>
            <a:r>
              <a:rPr lang="de-AT" sz="1600" dirty="0"/>
              <a:t>s</a:t>
            </a:r>
            <a:r>
              <a:rPr lang="en-AT" sz="1600" dirty="0"/>
              <a:t>o</a:t>
            </a:r>
            <a:r>
              <a:rPr lang="de-AT" sz="1600" dirty="0"/>
              <a:t>l</a:t>
            </a:r>
            <a:r>
              <a:rPr lang="en-AT" sz="1600" dirty="0"/>
              <a:t>u</a:t>
            </a:r>
            <a:r>
              <a:rPr lang="de-AT" sz="1600" dirty="0"/>
              <a:t>b</a:t>
            </a:r>
            <a:r>
              <a:rPr lang="en-AT" sz="1600" dirty="0"/>
              <a:t>l</a:t>
            </a:r>
            <a:r>
              <a:rPr lang="de-AT" sz="1600" dirty="0"/>
              <a:t>e</a:t>
            </a:r>
            <a:r>
              <a:rPr lang="en-AT" sz="1600" dirty="0"/>
              <a:t>) </a:t>
            </a:r>
            <a:endParaRPr lang="de-AT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681C0B-556B-4204-A32E-6146FFFBE7D4}"/>
              </a:ext>
            </a:extLst>
          </p:cNvPr>
          <p:cNvSpPr txBox="1"/>
          <p:nvPr/>
        </p:nvSpPr>
        <p:spPr>
          <a:xfrm>
            <a:off x="5068034" y="1331721"/>
            <a:ext cx="3130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1600" i="1" dirty="0"/>
              <a:t>E. coli </a:t>
            </a:r>
            <a:r>
              <a:rPr lang="en-AT" sz="1600" dirty="0"/>
              <a:t>B</a:t>
            </a:r>
            <a:r>
              <a:rPr lang="de-AT" sz="1600" dirty="0"/>
              <a:t>L</a:t>
            </a:r>
            <a:r>
              <a:rPr lang="en-AT" sz="1600" dirty="0"/>
              <a:t>21* (</a:t>
            </a:r>
            <a:r>
              <a:rPr lang="de-AT" sz="1600" dirty="0"/>
              <a:t>D</a:t>
            </a:r>
            <a:r>
              <a:rPr lang="en-AT" sz="1600" dirty="0"/>
              <a:t>E3) </a:t>
            </a:r>
            <a:r>
              <a:rPr lang="de-AT" sz="1600" dirty="0"/>
              <a:t>p</a:t>
            </a:r>
            <a:r>
              <a:rPr lang="en-AT" sz="1600" dirty="0"/>
              <a:t>E</a:t>
            </a:r>
            <a:r>
              <a:rPr lang="de-AT" sz="1600" dirty="0"/>
              <a:t>T</a:t>
            </a:r>
            <a:r>
              <a:rPr lang="en-AT" sz="1600" dirty="0"/>
              <a:t>28</a:t>
            </a:r>
            <a:r>
              <a:rPr lang="de-AT" sz="1600" dirty="0"/>
              <a:t>a</a:t>
            </a:r>
            <a:r>
              <a:rPr lang="en-AT" sz="1600" dirty="0"/>
              <a:t>:</a:t>
            </a:r>
            <a:r>
              <a:rPr lang="de-AT" sz="1600" dirty="0"/>
              <a:t>O</a:t>
            </a:r>
            <a:r>
              <a:rPr lang="en-AT" sz="1600" dirty="0"/>
              <a:t>x</a:t>
            </a:r>
            <a:r>
              <a:rPr lang="de-AT" sz="1600" dirty="0"/>
              <a:t>d</a:t>
            </a:r>
            <a:r>
              <a:rPr lang="en-AT" sz="1600" dirty="0"/>
              <a:t>s (</a:t>
            </a:r>
            <a:r>
              <a:rPr lang="de-AT" sz="1600" dirty="0"/>
              <a:t>i</a:t>
            </a:r>
            <a:r>
              <a:rPr lang="en-AT" sz="1600" dirty="0"/>
              <a:t>n</a:t>
            </a:r>
            <a:r>
              <a:rPr lang="de-AT" sz="1600" dirty="0"/>
              <a:t>s</a:t>
            </a:r>
            <a:r>
              <a:rPr lang="en-AT" sz="1600" dirty="0"/>
              <a:t>o</a:t>
            </a:r>
            <a:r>
              <a:rPr lang="de-AT" sz="1600" dirty="0"/>
              <a:t>l</a:t>
            </a:r>
            <a:r>
              <a:rPr lang="en-AT" sz="1600" dirty="0"/>
              <a:t>u</a:t>
            </a:r>
            <a:r>
              <a:rPr lang="de-AT" sz="1600" dirty="0"/>
              <a:t>b</a:t>
            </a:r>
            <a:r>
              <a:rPr lang="en-AT" sz="1600" dirty="0"/>
              <a:t>l</a:t>
            </a:r>
            <a:r>
              <a:rPr lang="de-AT" sz="1600" dirty="0"/>
              <a:t>e</a:t>
            </a:r>
            <a:r>
              <a:rPr lang="en-AT" sz="1600" dirty="0"/>
              <a:t>) </a:t>
            </a:r>
            <a:endParaRPr lang="de-AT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1EEEC2-4993-48A4-9A5E-0D172167FB1C}"/>
              </a:ext>
            </a:extLst>
          </p:cNvPr>
          <p:cNvSpPr txBox="1"/>
          <p:nvPr/>
        </p:nvSpPr>
        <p:spPr>
          <a:xfrm>
            <a:off x="1092848" y="1939029"/>
            <a:ext cx="461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400" dirty="0"/>
              <a:t>S</a:t>
            </a:r>
            <a:r>
              <a:rPr lang="de-AT" sz="1400" dirty="0"/>
              <a:t>t</a:t>
            </a:r>
            <a:r>
              <a:rPr lang="en-AT" sz="1400" dirty="0"/>
              <a:t>d </a:t>
            </a:r>
            <a:r>
              <a:rPr lang="de-AT" sz="1400" dirty="0"/>
              <a:t>E</a:t>
            </a:r>
            <a:r>
              <a:rPr lang="en-AT" sz="1400" dirty="0"/>
              <a:t>V</a:t>
            </a:r>
            <a:r>
              <a:rPr lang="de-AT" sz="1400" dirty="0"/>
              <a:t>C</a:t>
            </a:r>
            <a:r>
              <a:rPr lang="en-AT" sz="1400" dirty="0"/>
              <a:t>  </a:t>
            </a:r>
            <a:r>
              <a:rPr lang="de-AT" sz="1400" dirty="0"/>
              <a:t>B</a:t>
            </a:r>
            <a:r>
              <a:rPr lang="en-AT" sz="1400" dirty="0"/>
              <a:t>r1   </a:t>
            </a:r>
            <a:r>
              <a:rPr lang="de-AT" sz="1400" dirty="0"/>
              <a:t>B</a:t>
            </a:r>
            <a:r>
              <a:rPr lang="en-AT" sz="1400" dirty="0"/>
              <a:t>r2 </a:t>
            </a:r>
            <a:r>
              <a:rPr lang="de-AT" sz="1400" dirty="0"/>
              <a:t>C</a:t>
            </a:r>
            <a:r>
              <a:rPr lang="en-AT" sz="1400" dirty="0"/>
              <a:t>p  Nh   Tv     RG  RE  FG</a:t>
            </a:r>
            <a:endParaRPr lang="de-AT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A011A5-0D04-482A-AFB9-6F934083BD97}"/>
              </a:ext>
            </a:extLst>
          </p:cNvPr>
          <p:cNvSpPr txBox="1"/>
          <p:nvPr/>
        </p:nvSpPr>
        <p:spPr>
          <a:xfrm>
            <a:off x="4982308" y="1923641"/>
            <a:ext cx="461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E</a:t>
            </a:r>
            <a:r>
              <a:rPr lang="en-AT" sz="1400" dirty="0"/>
              <a:t>V</a:t>
            </a:r>
            <a:r>
              <a:rPr lang="de-AT" sz="1400" dirty="0"/>
              <a:t>C</a:t>
            </a:r>
            <a:r>
              <a:rPr lang="en-AT" sz="1400" dirty="0"/>
              <a:t> </a:t>
            </a:r>
            <a:r>
              <a:rPr lang="de-AT" sz="1400" dirty="0"/>
              <a:t>S</a:t>
            </a:r>
            <a:r>
              <a:rPr lang="en-AT" sz="1400" dirty="0"/>
              <a:t>t</a:t>
            </a:r>
            <a:r>
              <a:rPr lang="de-AT" sz="1400" dirty="0"/>
              <a:t>d</a:t>
            </a:r>
            <a:r>
              <a:rPr lang="en-AT" sz="1400" dirty="0"/>
              <a:t>   </a:t>
            </a:r>
            <a:r>
              <a:rPr lang="de-AT" sz="1400" dirty="0"/>
              <a:t>B</a:t>
            </a:r>
            <a:r>
              <a:rPr lang="en-AT" sz="1400" dirty="0"/>
              <a:t>r1 </a:t>
            </a:r>
            <a:r>
              <a:rPr lang="de-AT" sz="1400" dirty="0"/>
              <a:t>B</a:t>
            </a:r>
            <a:r>
              <a:rPr lang="en-AT" sz="1400" dirty="0"/>
              <a:t>r2 </a:t>
            </a:r>
            <a:r>
              <a:rPr lang="de-AT" sz="1400" dirty="0"/>
              <a:t>C</a:t>
            </a:r>
            <a:r>
              <a:rPr lang="en-AT" sz="1400" dirty="0"/>
              <a:t>p   Nh   Tv   RG   RE  FG</a:t>
            </a:r>
            <a:endParaRPr lang="de-AT" sz="1400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EABA504-9E15-4CB9-B1ED-A317805F9EC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826" y="5222884"/>
          <a:ext cx="11822623" cy="164082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51850">
                  <a:extLst>
                    <a:ext uri="{9D8B030D-6E8A-4147-A177-3AD203B41FA5}">
                      <a16:colId xmlns:a16="http://schemas.microsoft.com/office/drawing/2014/main" val="4023255111"/>
                    </a:ext>
                  </a:extLst>
                </a:gridCol>
                <a:gridCol w="1282645">
                  <a:extLst>
                    <a:ext uri="{9D8B030D-6E8A-4147-A177-3AD203B41FA5}">
                      <a16:colId xmlns:a16="http://schemas.microsoft.com/office/drawing/2014/main" val="1584389289"/>
                    </a:ext>
                  </a:extLst>
                </a:gridCol>
                <a:gridCol w="1268701">
                  <a:extLst>
                    <a:ext uri="{9D8B030D-6E8A-4147-A177-3AD203B41FA5}">
                      <a16:colId xmlns:a16="http://schemas.microsoft.com/office/drawing/2014/main" val="2289107195"/>
                    </a:ext>
                  </a:extLst>
                </a:gridCol>
                <a:gridCol w="1408120">
                  <a:extLst>
                    <a:ext uri="{9D8B030D-6E8A-4147-A177-3AD203B41FA5}">
                      <a16:colId xmlns:a16="http://schemas.microsoft.com/office/drawing/2014/main" val="619743595"/>
                    </a:ext>
                  </a:extLst>
                </a:gridCol>
                <a:gridCol w="1059575">
                  <a:extLst>
                    <a:ext uri="{9D8B030D-6E8A-4147-A177-3AD203B41FA5}">
                      <a16:colId xmlns:a16="http://schemas.microsoft.com/office/drawing/2014/main" val="3520766791"/>
                    </a:ext>
                  </a:extLst>
                </a:gridCol>
                <a:gridCol w="1212933">
                  <a:extLst>
                    <a:ext uri="{9D8B030D-6E8A-4147-A177-3AD203B41FA5}">
                      <a16:colId xmlns:a16="http://schemas.microsoft.com/office/drawing/2014/main" val="279727108"/>
                    </a:ext>
                  </a:extLst>
                </a:gridCol>
                <a:gridCol w="1212933">
                  <a:extLst>
                    <a:ext uri="{9D8B030D-6E8A-4147-A177-3AD203B41FA5}">
                      <a16:colId xmlns:a16="http://schemas.microsoft.com/office/drawing/2014/main" val="3258678115"/>
                    </a:ext>
                  </a:extLst>
                </a:gridCol>
                <a:gridCol w="1212933">
                  <a:extLst>
                    <a:ext uri="{9D8B030D-6E8A-4147-A177-3AD203B41FA5}">
                      <a16:colId xmlns:a16="http://schemas.microsoft.com/office/drawing/2014/main" val="398810431"/>
                    </a:ext>
                  </a:extLst>
                </a:gridCol>
                <a:gridCol w="1212933">
                  <a:extLst>
                    <a:ext uri="{9D8B030D-6E8A-4147-A177-3AD203B41FA5}">
                      <a16:colId xmlns:a16="http://schemas.microsoft.com/office/drawing/2014/main" val="2836930581"/>
                    </a:ext>
                  </a:extLst>
                </a:gridCol>
              </a:tblGrid>
              <a:tr h="282151">
                <a:tc>
                  <a:txBody>
                    <a:bodyPr/>
                    <a:lstStyle/>
                    <a:p>
                      <a:pPr algn="ctr" fontAlgn="b"/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b="1" u="none" strike="noStrike" dirty="0">
                          <a:effectLst/>
                        </a:rPr>
                        <a:t>OxdBr1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b="1" u="none" strike="noStrike" dirty="0">
                          <a:effectLst/>
                        </a:rPr>
                        <a:t>OxdBr2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b="1" u="none" strike="noStrike" dirty="0" err="1">
                          <a:effectLst/>
                        </a:rPr>
                        <a:t>OxdCp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b="1" u="none" strike="noStrike" dirty="0" err="1">
                          <a:effectLst/>
                        </a:rPr>
                        <a:t>OxdNh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b="1" u="none" strike="noStrike" dirty="0" err="1">
                          <a:effectLst/>
                        </a:rPr>
                        <a:t>OxdTv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50" b="1" u="none" strike="noStrike" dirty="0" err="1">
                          <a:effectLst/>
                        </a:rPr>
                        <a:t>Oxd</a:t>
                      </a:r>
                      <a:r>
                        <a:rPr lang="en-AT" sz="1050" b="1" u="none" strike="noStrike" dirty="0">
                          <a:effectLst/>
                        </a:rPr>
                        <a:t>R</a:t>
                      </a:r>
                      <a:r>
                        <a:rPr lang="de-AT" sz="1050" b="1" u="none" strike="noStrike" dirty="0">
                          <a:effectLst/>
                        </a:rPr>
                        <a:t>G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50" b="1" u="none" strike="noStrike" dirty="0" err="1">
                          <a:effectLst/>
                        </a:rPr>
                        <a:t>Oxd</a:t>
                      </a:r>
                      <a:r>
                        <a:rPr lang="en-AT" sz="1050" b="1" u="none" strike="noStrike" dirty="0">
                          <a:effectLst/>
                        </a:rPr>
                        <a:t>R</a:t>
                      </a:r>
                      <a:r>
                        <a:rPr lang="de-AT" sz="1050" b="1" u="none" strike="noStrike" dirty="0">
                          <a:effectLst/>
                        </a:rPr>
                        <a:t>E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50" b="1" u="none" strike="noStrike" dirty="0" err="1">
                          <a:effectLst/>
                        </a:rPr>
                        <a:t>Oxd</a:t>
                      </a:r>
                      <a:r>
                        <a:rPr lang="en-AT" sz="1050" b="1" u="none" strike="noStrike" dirty="0">
                          <a:effectLst/>
                        </a:rPr>
                        <a:t>FG</a:t>
                      </a:r>
                      <a:endParaRPr lang="de-A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6423740"/>
                  </a:ext>
                </a:extLst>
              </a:tr>
              <a:tr h="790437"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>
                          <a:effectLst/>
                        </a:rPr>
                        <a:t>Organism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>
                          <a:effectLst/>
                        </a:rPr>
                        <a:t>Bradyrhizobium sp. LTSPM299</a:t>
                      </a:r>
                      <a:endParaRPr lang="de-AT" sz="105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>
                          <a:effectLst/>
                        </a:rPr>
                        <a:t>Bradyrhizobium sp. WSM1253</a:t>
                      </a:r>
                      <a:endParaRPr lang="de-AT" sz="105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 dirty="0" err="1">
                          <a:effectLst/>
                        </a:rPr>
                        <a:t>Corynebacterium</a:t>
                      </a:r>
                      <a:r>
                        <a:rPr lang="de-AT" sz="1050" u="none" strike="noStrike" dirty="0">
                          <a:effectLst/>
                        </a:rPr>
                        <a:t> </a:t>
                      </a:r>
                      <a:r>
                        <a:rPr lang="de-AT" sz="1050" u="none" strike="noStrike" dirty="0" err="1">
                          <a:effectLst/>
                        </a:rPr>
                        <a:t>sp</a:t>
                      </a:r>
                      <a:r>
                        <a:rPr lang="de-AT" sz="1050" u="none" strike="noStrike" dirty="0">
                          <a:effectLst/>
                        </a:rPr>
                        <a:t>. Marseille-P2417</a:t>
                      </a:r>
                      <a:endParaRPr lang="de-AT" sz="105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 dirty="0" err="1">
                          <a:effectLst/>
                        </a:rPr>
                        <a:t>Nectria</a:t>
                      </a:r>
                      <a:r>
                        <a:rPr lang="de-AT" sz="1050" u="none" strike="noStrike" dirty="0">
                          <a:effectLst/>
                        </a:rPr>
                        <a:t> </a:t>
                      </a:r>
                      <a:r>
                        <a:rPr lang="de-AT" sz="1050" u="none" strike="noStrike" dirty="0" err="1">
                          <a:effectLst/>
                        </a:rPr>
                        <a:t>haematococca</a:t>
                      </a:r>
                      <a:r>
                        <a:rPr lang="de-AT" sz="1050" u="none" strike="noStrike" dirty="0">
                          <a:effectLst/>
                        </a:rPr>
                        <a:t> </a:t>
                      </a:r>
                      <a:r>
                        <a:rPr lang="de-AT" sz="1050" u="none" strike="noStrike" dirty="0" err="1">
                          <a:effectLst/>
                        </a:rPr>
                        <a:t>mpVI</a:t>
                      </a:r>
                      <a:r>
                        <a:rPr lang="de-AT" sz="1050" u="none" strike="noStrike" dirty="0">
                          <a:effectLst/>
                        </a:rPr>
                        <a:t> 77-13-4 (</a:t>
                      </a:r>
                      <a:r>
                        <a:rPr lang="de-AT" sz="1050" u="none" strike="noStrike" dirty="0" err="1">
                          <a:effectLst/>
                        </a:rPr>
                        <a:t>Fusarium</a:t>
                      </a:r>
                      <a:r>
                        <a:rPr lang="de-AT" sz="1050" u="none" strike="noStrike" dirty="0">
                          <a:effectLst/>
                        </a:rPr>
                        <a:t> </a:t>
                      </a:r>
                      <a:r>
                        <a:rPr lang="de-AT" sz="1050" u="none" strike="noStrike" dirty="0" err="1">
                          <a:effectLst/>
                        </a:rPr>
                        <a:t>vanettenii</a:t>
                      </a:r>
                      <a:r>
                        <a:rPr lang="de-AT" sz="1050" u="none" strike="noStrike" dirty="0">
                          <a:effectLst/>
                        </a:rPr>
                        <a:t> 77-13-4)</a:t>
                      </a:r>
                      <a:endParaRPr lang="de-AT" sz="105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u="none" strike="noStrike">
                          <a:effectLst/>
                        </a:rPr>
                        <a:t>Trichoderma virens Gv29-8</a:t>
                      </a:r>
                      <a:endParaRPr lang="de-AT" sz="105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Rhodococcus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globerulus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A-4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Rhodo-coccus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 N-771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Fusarium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AT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graminearum</a:t>
                      </a:r>
                      <a:r>
                        <a:rPr lang="de-A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MAFF305135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9240450"/>
                  </a:ext>
                </a:extLst>
              </a:tr>
              <a:tr h="211860"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Accession Nr.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WP_044589203 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WP_007594278.1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WP_080796375.1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XP_003042958.1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XP_013960347.1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BAC99076.1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AB094201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AACM01000259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1151787"/>
                  </a:ext>
                </a:extLst>
              </a:tr>
              <a:tr h="108992"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size [kDa]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38.5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40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40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>
                          <a:effectLst/>
                        </a:rPr>
                        <a:t>38.9</a:t>
                      </a:r>
                      <a:endParaRPr lang="de-A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050" u="none" strike="noStrike" dirty="0">
                          <a:effectLst/>
                        </a:rPr>
                        <a:t>44.4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44.7/80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31/44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5996444"/>
                  </a:ext>
                </a:extLst>
              </a:tr>
            </a:tbl>
          </a:graphicData>
        </a:graphic>
      </p:graphicFrame>
      <p:sp>
        <p:nvSpPr>
          <p:cNvPr id="19" name="Arrow: Right 18">
            <a:extLst>
              <a:ext uri="{FF2B5EF4-FFF2-40B4-BE49-F238E27FC236}">
                <a16:creationId xmlns:a16="http://schemas.microsoft.com/office/drawing/2014/main" id="{616528F9-29DF-4C53-98D4-924082E29362}"/>
              </a:ext>
            </a:extLst>
          </p:cNvPr>
          <p:cNvSpPr/>
          <p:nvPr/>
        </p:nvSpPr>
        <p:spPr>
          <a:xfrm>
            <a:off x="231916" y="3710872"/>
            <a:ext cx="718088" cy="2922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A847AA-736A-4387-8D93-48780F809378}"/>
              </a:ext>
            </a:extLst>
          </p:cNvPr>
          <p:cNvSpPr txBox="1"/>
          <p:nvPr/>
        </p:nvSpPr>
        <p:spPr>
          <a:xfrm>
            <a:off x="299719" y="3710872"/>
            <a:ext cx="891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400" dirty="0"/>
              <a:t>O</a:t>
            </a:r>
            <a:r>
              <a:rPr lang="de-AT" sz="1400" dirty="0"/>
              <a:t>x</a:t>
            </a:r>
            <a:r>
              <a:rPr lang="en-AT" sz="1400" dirty="0"/>
              <a:t>ds</a:t>
            </a:r>
            <a:endParaRPr lang="de-AT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34F4C7-A478-4CB1-8FA9-45533BE478C4}"/>
              </a:ext>
            </a:extLst>
          </p:cNvPr>
          <p:cNvSpPr txBox="1"/>
          <p:nvPr/>
        </p:nvSpPr>
        <p:spPr>
          <a:xfrm>
            <a:off x="9363808" y="2690336"/>
            <a:ext cx="25546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Ex</a:t>
            </a:r>
            <a:r>
              <a:rPr lang="en-AT" sz="1400" dirty="0"/>
              <a:t>p</a:t>
            </a:r>
            <a:r>
              <a:rPr lang="de-AT" sz="1400" dirty="0"/>
              <a:t>r</a:t>
            </a:r>
            <a:r>
              <a:rPr lang="en-AT" sz="1400" dirty="0"/>
              <a:t>e</a:t>
            </a:r>
            <a:r>
              <a:rPr lang="de-AT" sz="1400" dirty="0"/>
              <a:t>s</a:t>
            </a:r>
            <a:r>
              <a:rPr lang="en-AT" sz="1400" dirty="0"/>
              <a:t>s</a:t>
            </a:r>
            <a:r>
              <a:rPr lang="de-AT" sz="1400" dirty="0"/>
              <a:t>i</a:t>
            </a:r>
            <a:r>
              <a:rPr lang="en-AT" sz="1400" dirty="0"/>
              <a:t>o</a:t>
            </a:r>
            <a:r>
              <a:rPr lang="de-AT" sz="1400" dirty="0"/>
              <a:t>n</a:t>
            </a:r>
            <a:r>
              <a:rPr lang="en-AT" sz="1400" dirty="0"/>
              <a:t>: 200</a:t>
            </a:r>
            <a:r>
              <a:rPr lang="de-AT" sz="1400" dirty="0"/>
              <a:t>m</a:t>
            </a:r>
            <a:r>
              <a:rPr lang="en-AT" sz="1400" dirty="0"/>
              <a:t>L</a:t>
            </a:r>
          </a:p>
          <a:p>
            <a:endParaRPr lang="en-A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400" dirty="0"/>
              <a:t>2xYT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400" dirty="0"/>
              <a:t>1m</a:t>
            </a:r>
            <a:r>
              <a:rPr lang="de-AT" sz="1400" dirty="0"/>
              <a:t>M</a:t>
            </a:r>
            <a:r>
              <a:rPr lang="en-AT" sz="1400" dirty="0"/>
              <a:t> </a:t>
            </a:r>
            <a:r>
              <a:rPr lang="de-AT" sz="1400" dirty="0"/>
              <a:t>I</a:t>
            </a:r>
            <a:r>
              <a:rPr lang="en-AT" sz="1400" dirty="0"/>
              <a:t>P</a:t>
            </a:r>
            <a:r>
              <a:rPr lang="de-AT" sz="1400" dirty="0"/>
              <a:t>T</a:t>
            </a:r>
            <a:r>
              <a:rPr lang="en-AT" sz="1400" dirty="0"/>
              <a:t>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400" dirty="0"/>
              <a:t>30°C/16°C for 24 h</a:t>
            </a:r>
            <a:endParaRPr lang="de-AT" sz="1400" dirty="0"/>
          </a:p>
        </p:txBody>
      </p:sp>
      <p:sp>
        <p:nvSpPr>
          <p:cNvPr id="22" name="Rechteck 6">
            <a:extLst>
              <a:ext uri="{FF2B5EF4-FFF2-40B4-BE49-F238E27FC236}">
                <a16:creationId xmlns:a16="http://schemas.microsoft.com/office/drawing/2014/main" id="{7AD36A66-536F-4755-A23F-36754F12FEE4}"/>
              </a:ext>
            </a:extLst>
          </p:cNvPr>
          <p:cNvSpPr/>
          <p:nvPr/>
        </p:nvSpPr>
        <p:spPr>
          <a:xfrm>
            <a:off x="950004" y="1839051"/>
            <a:ext cx="891372" cy="33393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000" dirty="0"/>
          </a:p>
          <a:p>
            <a:endParaRPr lang="de-AT" sz="1000" dirty="0"/>
          </a:p>
          <a:p>
            <a:r>
              <a:rPr lang="en-AT" sz="1050" dirty="0"/>
              <a:t>200</a:t>
            </a:r>
            <a:endParaRPr lang="de-AT" sz="1050" dirty="0"/>
          </a:p>
          <a:p>
            <a:r>
              <a:rPr lang="de-AT" sz="1050" dirty="0"/>
              <a:t>1</a:t>
            </a:r>
            <a:r>
              <a:rPr lang="en-AT" sz="1050" dirty="0"/>
              <a:t>50</a:t>
            </a:r>
            <a:endParaRPr lang="de-AT" sz="1050" dirty="0"/>
          </a:p>
          <a:p>
            <a:r>
              <a:rPr lang="en-AT" sz="800" dirty="0"/>
              <a:t>120</a:t>
            </a:r>
          </a:p>
          <a:p>
            <a:endParaRPr lang="de-AT" sz="300" dirty="0"/>
          </a:p>
          <a:p>
            <a:r>
              <a:rPr lang="en-AT" sz="1050" dirty="0"/>
              <a:t>100</a:t>
            </a:r>
          </a:p>
          <a:p>
            <a:r>
              <a:rPr lang="de-AT" sz="1050" dirty="0"/>
              <a:t>8</a:t>
            </a:r>
            <a:r>
              <a:rPr lang="en-AT" sz="1050" dirty="0"/>
              <a:t>5</a:t>
            </a:r>
            <a:endParaRPr lang="de-AT" sz="1050" dirty="0"/>
          </a:p>
          <a:p>
            <a:endParaRPr lang="en-AT" sz="300" dirty="0"/>
          </a:p>
          <a:p>
            <a:r>
              <a:rPr lang="de-AT" sz="1050" dirty="0"/>
              <a:t>70</a:t>
            </a:r>
            <a:endParaRPr lang="en-AT" sz="1050" dirty="0"/>
          </a:p>
          <a:p>
            <a:r>
              <a:rPr lang="en-AT" sz="1050" dirty="0"/>
              <a:t>60</a:t>
            </a:r>
            <a:endParaRPr lang="de-AT" sz="500" dirty="0"/>
          </a:p>
          <a:p>
            <a:endParaRPr lang="en-AT" sz="300" dirty="0"/>
          </a:p>
          <a:p>
            <a:endParaRPr lang="en-AT" sz="300" dirty="0"/>
          </a:p>
          <a:p>
            <a:endParaRPr lang="en-AT" sz="300" dirty="0"/>
          </a:p>
          <a:p>
            <a:r>
              <a:rPr lang="de-AT" sz="1050" dirty="0"/>
              <a:t>50</a:t>
            </a:r>
          </a:p>
          <a:p>
            <a:endParaRPr lang="de-AT" sz="700" dirty="0"/>
          </a:p>
          <a:p>
            <a:endParaRPr lang="en-AT" sz="300" dirty="0"/>
          </a:p>
          <a:p>
            <a:r>
              <a:rPr lang="de-AT" sz="1050" dirty="0"/>
              <a:t>40</a:t>
            </a:r>
          </a:p>
          <a:p>
            <a:endParaRPr lang="en-AT" sz="300" dirty="0"/>
          </a:p>
          <a:p>
            <a:r>
              <a:rPr lang="de-AT" sz="1000" dirty="0"/>
              <a:t>30</a:t>
            </a:r>
          </a:p>
          <a:p>
            <a:endParaRPr lang="en-AT" sz="600" dirty="0"/>
          </a:p>
          <a:p>
            <a:endParaRPr lang="en-AT" sz="600" dirty="0"/>
          </a:p>
          <a:p>
            <a:r>
              <a:rPr lang="de-AT" sz="1000" dirty="0"/>
              <a:t>25</a:t>
            </a:r>
            <a:endParaRPr lang="en-AT" sz="500" dirty="0"/>
          </a:p>
          <a:p>
            <a:r>
              <a:rPr lang="en-AT" sz="900" dirty="0"/>
              <a:t>20</a:t>
            </a:r>
          </a:p>
          <a:p>
            <a:endParaRPr lang="en-AT" sz="500" dirty="0"/>
          </a:p>
          <a:p>
            <a:r>
              <a:rPr lang="de-AT" sz="1000" dirty="0"/>
              <a:t>15</a:t>
            </a:r>
            <a:endParaRPr lang="en-AT" sz="1000" dirty="0"/>
          </a:p>
          <a:p>
            <a:r>
              <a:rPr lang="de-AT" sz="1000" dirty="0"/>
              <a:t>10</a:t>
            </a:r>
          </a:p>
        </p:txBody>
      </p:sp>
      <p:sp>
        <p:nvSpPr>
          <p:cNvPr id="23" name="Rechteck 6">
            <a:extLst>
              <a:ext uri="{FF2B5EF4-FFF2-40B4-BE49-F238E27FC236}">
                <a16:creationId xmlns:a16="http://schemas.microsoft.com/office/drawing/2014/main" id="{35E39100-98B0-427B-93B6-B2EBDB6AAA01}"/>
              </a:ext>
            </a:extLst>
          </p:cNvPr>
          <p:cNvSpPr/>
          <p:nvPr/>
        </p:nvSpPr>
        <p:spPr>
          <a:xfrm>
            <a:off x="5398893" y="1839051"/>
            <a:ext cx="891372" cy="33470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000" dirty="0"/>
          </a:p>
          <a:p>
            <a:endParaRPr lang="de-AT" sz="1000" dirty="0"/>
          </a:p>
          <a:p>
            <a:r>
              <a:rPr lang="en-AT" sz="1050" dirty="0"/>
              <a:t>200</a:t>
            </a:r>
            <a:endParaRPr lang="de-AT" sz="1050" dirty="0"/>
          </a:p>
          <a:p>
            <a:r>
              <a:rPr lang="de-AT" sz="1050" dirty="0"/>
              <a:t>1</a:t>
            </a:r>
            <a:r>
              <a:rPr lang="en-AT" sz="1050" dirty="0"/>
              <a:t>50</a:t>
            </a:r>
            <a:endParaRPr lang="de-AT" sz="1050" dirty="0"/>
          </a:p>
          <a:p>
            <a:r>
              <a:rPr lang="en-AT" sz="900" dirty="0"/>
              <a:t>120</a:t>
            </a:r>
          </a:p>
          <a:p>
            <a:endParaRPr lang="de-AT" sz="300" dirty="0"/>
          </a:p>
          <a:p>
            <a:r>
              <a:rPr lang="en-AT" sz="1050" dirty="0"/>
              <a:t>100</a:t>
            </a:r>
          </a:p>
          <a:p>
            <a:r>
              <a:rPr lang="de-AT" sz="1000" dirty="0"/>
              <a:t>8</a:t>
            </a:r>
            <a:r>
              <a:rPr lang="en-AT" sz="1000" dirty="0"/>
              <a:t>5</a:t>
            </a:r>
            <a:endParaRPr lang="de-AT" sz="1000" dirty="0"/>
          </a:p>
          <a:p>
            <a:endParaRPr lang="en-AT" sz="300" dirty="0"/>
          </a:p>
          <a:p>
            <a:r>
              <a:rPr lang="de-AT" sz="1050" dirty="0"/>
              <a:t>70</a:t>
            </a:r>
            <a:endParaRPr lang="en-AT" sz="1050" dirty="0"/>
          </a:p>
          <a:p>
            <a:r>
              <a:rPr lang="en-AT" sz="1050" dirty="0"/>
              <a:t>60</a:t>
            </a:r>
            <a:endParaRPr lang="de-AT" sz="500" dirty="0"/>
          </a:p>
          <a:p>
            <a:endParaRPr lang="en-AT" sz="300" dirty="0"/>
          </a:p>
          <a:p>
            <a:endParaRPr lang="en-AT" sz="300" dirty="0"/>
          </a:p>
          <a:p>
            <a:endParaRPr lang="en-AT" sz="300" dirty="0"/>
          </a:p>
          <a:p>
            <a:endParaRPr lang="en-AT" sz="300" dirty="0"/>
          </a:p>
          <a:p>
            <a:r>
              <a:rPr lang="de-AT" sz="1050" dirty="0"/>
              <a:t>50</a:t>
            </a:r>
          </a:p>
          <a:p>
            <a:endParaRPr lang="en-AT" sz="300" dirty="0"/>
          </a:p>
          <a:p>
            <a:endParaRPr lang="en-AT" sz="300" dirty="0"/>
          </a:p>
          <a:p>
            <a:endParaRPr lang="de-AT" sz="300" dirty="0"/>
          </a:p>
          <a:p>
            <a:endParaRPr lang="en-AT" sz="300" dirty="0"/>
          </a:p>
          <a:p>
            <a:r>
              <a:rPr lang="de-AT" sz="1050" dirty="0"/>
              <a:t>40</a:t>
            </a:r>
          </a:p>
          <a:p>
            <a:endParaRPr lang="en-AT" sz="300" dirty="0"/>
          </a:p>
          <a:p>
            <a:r>
              <a:rPr lang="de-AT" sz="1000" dirty="0"/>
              <a:t>30</a:t>
            </a:r>
          </a:p>
          <a:p>
            <a:endParaRPr lang="en-AT" sz="600" dirty="0"/>
          </a:p>
          <a:p>
            <a:endParaRPr lang="en-AT" sz="600" dirty="0"/>
          </a:p>
          <a:p>
            <a:r>
              <a:rPr lang="de-AT" sz="1000" dirty="0"/>
              <a:t>25</a:t>
            </a:r>
            <a:endParaRPr lang="en-AT" sz="500" dirty="0"/>
          </a:p>
          <a:p>
            <a:r>
              <a:rPr lang="en-AT" sz="900" dirty="0"/>
              <a:t>20</a:t>
            </a:r>
          </a:p>
          <a:p>
            <a:endParaRPr lang="en-AT" sz="500" dirty="0"/>
          </a:p>
          <a:p>
            <a:r>
              <a:rPr lang="de-AT" sz="1000" dirty="0"/>
              <a:t>15</a:t>
            </a:r>
            <a:endParaRPr lang="en-AT" sz="1000" dirty="0"/>
          </a:p>
          <a:p>
            <a:r>
              <a:rPr lang="de-AT" sz="1000" dirty="0"/>
              <a:t>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D713C7-1DB3-427D-8C95-7224DC8CD70D}"/>
              </a:ext>
            </a:extLst>
          </p:cNvPr>
          <p:cNvSpPr/>
          <p:nvPr/>
        </p:nvSpPr>
        <p:spPr>
          <a:xfrm>
            <a:off x="95826" y="1158949"/>
            <a:ext cx="8835523" cy="40194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4B711A-4320-4F82-941D-BBCD53A28816}"/>
              </a:ext>
            </a:extLst>
          </p:cNvPr>
          <p:cNvCxnSpPr/>
          <p:nvPr/>
        </p:nvCxnSpPr>
        <p:spPr>
          <a:xfrm>
            <a:off x="95826" y="1923641"/>
            <a:ext cx="88355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93089-BBA5-40E3-918A-07B5F37EB406}"/>
              </a:ext>
            </a:extLst>
          </p:cNvPr>
          <p:cNvCxnSpPr/>
          <p:nvPr/>
        </p:nvCxnSpPr>
        <p:spPr>
          <a:xfrm flipH="1">
            <a:off x="4954419" y="1158949"/>
            <a:ext cx="27889" cy="4019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FA5CCB3F-614F-4124-A386-EEB753BB9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0875"/>
              </p:ext>
            </p:extLst>
          </p:nvPr>
        </p:nvGraphicFramePr>
        <p:xfrm>
          <a:off x="9359301" y="1729379"/>
          <a:ext cx="253047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name="CS ChemDraw Drawing" r:id="rId5" imgW="4661519" imgH="1340765" progId="ChemDraw.Document.6.0">
                  <p:embed/>
                </p:oleObj>
              </mc:Choice>
              <mc:Fallback>
                <p:oleObj name="CS ChemDraw Drawing" r:id="rId5" imgW="4661519" imgH="1340765" progId="ChemDraw.Document.6.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A5F56246-C85A-4F8A-8555-74F19FAA75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59301" y="1729379"/>
                        <a:ext cx="2530475" cy="727075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59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E04CE-A3D2-4887-A78D-817BC17A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534" y="593889"/>
            <a:ext cx="10515600" cy="550045"/>
          </a:xfrm>
        </p:spPr>
        <p:txBody>
          <a:bodyPr/>
          <a:lstStyle/>
          <a:p>
            <a:r>
              <a:rPr lang="en-AT" dirty="0"/>
              <a:t>O</a:t>
            </a:r>
            <a:r>
              <a:rPr lang="de-AT" dirty="0"/>
              <a:t>x</a:t>
            </a:r>
            <a:r>
              <a:rPr lang="en-AT" dirty="0"/>
              <a:t>d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u</a:t>
            </a:r>
            <a:r>
              <a:rPr lang="de-AT" dirty="0"/>
              <a:t>b</a:t>
            </a:r>
            <a:r>
              <a:rPr lang="en-AT" dirty="0"/>
              <a:t>s</a:t>
            </a:r>
            <a:r>
              <a:rPr lang="de-AT" dirty="0"/>
              <a:t>t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c</a:t>
            </a:r>
            <a:r>
              <a:rPr lang="de-AT" dirty="0"/>
              <a:t>o</a:t>
            </a:r>
            <a:r>
              <a:rPr lang="en-AT" dirty="0"/>
              <a:t>p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a</a:t>
            </a:r>
            <a:r>
              <a:rPr lang="en-AT" dirty="0"/>
              <a:t>l</a:t>
            </a:r>
            <a:r>
              <a:rPr lang="de-AT" dirty="0"/>
              <a:t>l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26BF0FF-F2D0-4309-9597-7ED0464E43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382385"/>
              </p:ext>
            </p:extLst>
          </p:nvPr>
        </p:nvGraphicFramePr>
        <p:xfrm>
          <a:off x="0" y="1649688"/>
          <a:ext cx="12038272" cy="2799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0D5724-694C-432F-8C1A-8346C22CB1E3}"/>
              </a:ext>
            </a:extLst>
          </p:cNvPr>
          <p:cNvSpPr txBox="1"/>
          <p:nvPr/>
        </p:nvSpPr>
        <p:spPr>
          <a:xfrm>
            <a:off x="6843823" y="744718"/>
            <a:ext cx="53481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AT" sz="1200" dirty="0"/>
              <a:t>1</a:t>
            </a:r>
            <a:r>
              <a:rPr lang="en-AT" sz="1200" dirty="0"/>
              <a:t>0 </a:t>
            </a:r>
            <a:r>
              <a:rPr lang="de-AT" sz="1200" dirty="0"/>
              <a:t>O</a:t>
            </a:r>
            <a:r>
              <a:rPr lang="en-AT" sz="1200" dirty="0"/>
              <a:t>D </a:t>
            </a:r>
            <a:r>
              <a:rPr lang="de-AT" sz="1200" dirty="0"/>
              <a:t>u</a:t>
            </a:r>
            <a:r>
              <a:rPr lang="en-AT" sz="1200" dirty="0"/>
              <a:t>n</a:t>
            </a:r>
            <a:r>
              <a:rPr lang="de-AT" sz="1200" dirty="0"/>
              <a:t>i</a:t>
            </a:r>
            <a:r>
              <a:rPr lang="en-AT" sz="1200" dirty="0"/>
              <a:t>t</a:t>
            </a:r>
            <a:r>
              <a:rPr lang="de-AT" sz="1200" dirty="0"/>
              <a:t>s</a:t>
            </a:r>
            <a:endParaRPr lang="en-AT" sz="12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AT" sz="1200" dirty="0"/>
              <a:t>300 </a:t>
            </a:r>
            <a:r>
              <a:rPr lang="de-AT" sz="1200" dirty="0"/>
              <a:t>m</a:t>
            </a:r>
            <a:r>
              <a:rPr lang="en-AT" sz="1200" dirty="0"/>
              <a:t>M HEPES, </a:t>
            </a:r>
            <a:r>
              <a:rPr lang="de-AT" sz="1200" dirty="0"/>
              <a:t>p</a:t>
            </a:r>
            <a:r>
              <a:rPr lang="en-AT" sz="1200" dirty="0"/>
              <a:t>H 7.5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AT" sz="1200" dirty="0"/>
              <a:t>10mM substrate in DMSO with n-heptane phase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AT" sz="1200" dirty="0"/>
              <a:t>1 h, 28°C</a:t>
            </a:r>
          </a:p>
          <a:p>
            <a:endParaRPr lang="de-A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73DAB5-2495-4F77-AE22-43CC8D5D311F}"/>
              </a:ext>
            </a:extLst>
          </p:cNvPr>
          <p:cNvSpPr txBox="1"/>
          <p:nvPr/>
        </p:nvSpPr>
        <p:spPr bwMode="auto">
          <a:xfrm>
            <a:off x="2514600" y="4449449"/>
            <a:ext cx="74094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sz="1600" dirty="0" err="1"/>
              <a:t>No</a:t>
            </a:r>
            <a:r>
              <a:rPr lang="en-AT" sz="1600" dirty="0"/>
              <a:t> </a:t>
            </a:r>
            <a:r>
              <a:rPr lang="de-AT" sz="1600" dirty="0"/>
              <a:t>c</a:t>
            </a:r>
            <a:r>
              <a:rPr lang="en-AT" sz="1600" dirty="0"/>
              <a:t>o</a:t>
            </a:r>
            <a:r>
              <a:rPr lang="de-AT" sz="1600" dirty="0"/>
              <a:t>n</a:t>
            </a:r>
            <a:r>
              <a:rPr lang="en-AT" sz="1600" dirty="0"/>
              <a:t>v</a:t>
            </a:r>
            <a:r>
              <a:rPr lang="de-AT" sz="1600" dirty="0"/>
              <a:t>e</a:t>
            </a:r>
            <a:r>
              <a:rPr lang="en-AT" sz="1600" dirty="0"/>
              <a:t>r</a:t>
            </a:r>
            <a:r>
              <a:rPr lang="de-AT" sz="1600" dirty="0"/>
              <a:t>s</a:t>
            </a:r>
            <a:r>
              <a:rPr lang="en-AT" sz="1600" dirty="0" err="1"/>
              <a:t>i</a:t>
            </a:r>
            <a:r>
              <a:rPr lang="de-AT" sz="1600" dirty="0"/>
              <a:t>o</a:t>
            </a:r>
            <a:r>
              <a:rPr lang="en-AT" sz="1600" dirty="0"/>
              <a:t>n </a:t>
            </a:r>
            <a:r>
              <a:rPr lang="de-AT" sz="1600" dirty="0"/>
              <a:t>w</a:t>
            </a:r>
            <a:r>
              <a:rPr lang="en-AT" sz="1600" dirty="0" err="1"/>
              <a:t>i</a:t>
            </a:r>
            <a:r>
              <a:rPr lang="de-AT" sz="1600" dirty="0"/>
              <a:t>t</a:t>
            </a:r>
            <a:r>
              <a:rPr lang="en-AT" sz="1600" dirty="0"/>
              <a:t>h dodecanal oxime (</a:t>
            </a:r>
            <a:r>
              <a:rPr lang="de-AT" sz="1600" dirty="0"/>
              <a:t>C</a:t>
            </a:r>
            <a:r>
              <a:rPr lang="en-AT" sz="1600" dirty="0"/>
              <a:t>12)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AT" sz="1600" dirty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v"/>
            </a:pPr>
            <a:r>
              <a:rPr lang="de-AT" sz="1600" dirty="0"/>
              <a:t>P</a:t>
            </a:r>
            <a:r>
              <a:rPr lang="en-AT" sz="1600" dirty="0" err="1"/>
              <a:t>oor</a:t>
            </a:r>
            <a:r>
              <a:rPr lang="en-AT" sz="1600" dirty="0"/>
              <a:t> </a:t>
            </a:r>
            <a:r>
              <a:rPr lang="de-AT" sz="1600" dirty="0"/>
              <a:t>c</a:t>
            </a:r>
            <a:r>
              <a:rPr lang="en-AT" sz="1600" dirty="0"/>
              <a:t>o</a:t>
            </a:r>
            <a:r>
              <a:rPr lang="de-AT" sz="1600" dirty="0"/>
              <a:t>n</a:t>
            </a:r>
            <a:r>
              <a:rPr lang="en-AT" sz="1600" dirty="0"/>
              <a:t>v</a:t>
            </a:r>
            <a:r>
              <a:rPr lang="de-AT" sz="1600" dirty="0"/>
              <a:t>e</a:t>
            </a:r>
            <a:r>
              <a:rPr lang="en-AT" sz="1600" dirty="0"/>
              <a:t>r</a:t>
            </a:r>
            <a:r>
              <a:rPr lang="de-AT" sz="1600" dirty="0"/>
              <a:t>s</a:t>
            </a:r>
            <a:r>
              <a:rPr lang="en-AT" sz="1600" dirty="0" err="1"/>
              <a:t>i</a:t>
            </a:r>
            <a:r>
              <a:rPr lang="de-AT" sz="1600" dirty="0"/>
              <a:t>o</a:t>
            </a:r>
            <a:r>
              <a:rPr lang="en-AT" sz="1600" dirty="0"/>
              <a:t>n: </a:t>
            </a:r>
            <a:r>
              <a:rPr lang="de-AT" sz="1600" dirty="0"/>
              <a:t>v</a:t>
            </a:r>
            <a:r>
              <a:rPr lang="en-AT" sz="1600" dirty="0"/>
              <a:t>a</a:t>
            </a:r>
            <a:r>
              <a:rPr lang="de-AT" sz="1600" dirty="0"/>
              <a:t>n</a:t>
            </a:r>
            <a:r>
              <a:rPr lang="en-AT" sz="1600" dirty="0" err="1"/>
              <a:t>i</a:t>
            </a:r>
            <a:r>
              <a:rPr lang="de-AT" sz="1600" dirty="0"/>
              <a:t>l</a:t>
            </a:r>
            <a:r>
              <a:rPr lang="en-AT" sz="1600" dirty="0"/>
              <a:t>l</a:t>
            </a:r>
            <a:r>
              <a:rPr lang="de-AT" sz="1600" dirty="0"/>
              <a:t>i</a:t>
            </a:r>
            <a:r>
              <a:rPr lang="en-AT" sz="1600" dirty="0"/>
              <a:t>n </a:t>
            </a:r>
            <a:r>
              <a:rPr lang="de-AT" sz="1600" dirty="0"/>
              <a:t>o</a:t>
            </a:r>
            <a:r>
              <a:rPr lang="en-AT" sz="1600" dirty="0"/>
              <a:t>x</a:t>
            </a:r>
            <a:r>
              <a:rPr lang="de-AT" sz="1600" dirty="0"/>
              <a:t>i</a:t>
            </a:r>
            <a:r>
              <a:rPr lang="en-AT" sz="1600" dirty="0"/>
              <a:t>m</a:t>
            </a:r>
            <a:r>
              <a:rPr lang="de-AT" sz="1600" dirty="0"/>
              <a:t>e</a:t>
            </a:r>
            <a:r>
              <a:rPr lang="en-AT" sz="1600" dirty="0"/>
              <a:t>, </a:t>
            </a:r>
            <a:r>
              <a:rPr lang="de-AT" sz="1600" dirty="0"/>
              <a:t>c</a:t>
            </a:r>
            <a:r>
              <a:rPr lang="en-AT" sz="1600" dirty="0" err="1"/>
              <a:t>i</a:t>
            </a:r>
            <a:r>
              <a:rPr lang="de-AT" sz="1600" dirty="0"/>
              <a:t>n</a:t>
            </a:r>
            <a:r>
              <a:rPr lang="en-AT" sz="1600" dirty="0"/>
              <a:t>n</a:t>
            </a:r>
            <a:r>
              <a:rPr lang="de-AT" sz="1600" dirty="0"/>
              <a:t>a</a:t>
            </a:r>
            <a:r>
              <a:rPr lang="en-AT" sz="1600" dirty="0" err="1"/>
              <a:t>maldehyde</a:t>
            </a:r>
            <a:r>
              <a:rPr lang="en-AT" sz="1600" dirty="0"/>
              <a:t> oxime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v"/>
            </a:pPr>
            <a:endParaRPr lang="en-AT" sz="1600" dirty="0"/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de-AT" sz="1600" dirty="0"/>
              <a:t>G</a:t>
            </a:r>
            <a:r>
              <a:rPr lang="en-AT" sz="1600" dirty="0" err="1"/>
              <a:t>ood</a:t>
            </a:r>
            <a:r>
              <a:rPr lang="en-AT" sz="1600" dirty="0"/>
              <a:t> conversion: 3-PPO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v"/>
            </a:pPr>
            <a:endParaRPr lang="en-AT" sz="1600" dirty="0"/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de-AT" sz="1600" dirty="0"/>
              <a:t>W</a:t>
            </a:r>
            <a:r>
              <a:rPr lang="en-AT" sz="1600" dirty="0"/>
              <a:t>e</a:t>
            </a:r>
            <a:r>
              <a:rPr lang="de-AT" sz="1600" dirty="0"/>
              <a:t>l</a:t>
            </a:r>
            <a:r>
              <a:rPr lang="en-AT" sz="1600" dirty="0"/>
              <a:t>l </a:t>
            </a:r>
            <a:r>
              <a:rPr lang="de-AT" sz="1600" dirty="0"/>
              <a:t>a</a:t>
            </a:r>
            <a:r>
              <a:rPr lang="en-AT" sz="1600" dirty="0"/>
              <a:t>c</a:t>
            </a:r>
            <a:r>
              <a:rPr lang="de-AT" sz="1600" dirty="0"/>
              <a:t>c</a:t>
            </a:r>
            <a:r>
              <a:rPr lang="en-AT" sz="1600" dirty="0"/>
              <a:t>e</a:t>
            </a:r>
            <a:r>
              <a:rPr lang="de-AT" sz="1600" dirty="0"/>
              <a:t>p</a:t>
            </a:r>
            <a:r>
              <a:rPr lang="en-AT" sz="1600" dirty="0"/>
              <a:t>t</a:t>
            </a:r>
            <a:r>
              <a:rPr lang="de-AT" sz="1600" dirty="0"/>
              <a:t>e</a:t>
            </a:r>
            <a:r>
              <a:rPr lang="en-AT" sz="1600" dirty="0"/>
              <a:t>d substrates: </a:t>
            </a:r>
            <a:r>
              <a:rPr lang="en-AT" sz="1600" dirty="0" err="1"/>
              <a:t>PAOx</a:t>
            </a:r>
            <a:r>
              <a:rPr lang="en-AT" sz="1600" dirty="0"/>
              <a:t>, ben</a:t>
            </a:r>
            <a:r>
              <a:rPr lang="de-AT" sz="1600" dirty="0"/>
              <a:t>z</a:t>
            </a:r>
            <a:r>
              <a:rPr lang="en-AT" sz="1600" dirty="0"/>
              <a:t>a</a:t>
            </a:r>
            <a:r>
              <a:rPr lang="de-AT" sz="1600" dirty="0"/>
              <a:t>l</a:t>
            </a:r>
            <a:r>
              <a:rPr lang="en-AT" sz="1600" dirty="0"/>
              <a:t>d</a:t>
            </a:r>
            <a:r>
              <a:rPr lang="de-AT" sz="1600" dirty="0"/>
              <a:t>e</a:t>
            </a:r>
            <a:r>
              <a:rPr lang="en-AT" sz="1600" dirty="0"/>
              <a:t>h</a:t>
            </a:r>
            <a:r>
              <a:rPr lang="de-AT" sz="1600" dirty="0"/>
              <a:t>y</a:t>
            </a:r>
            <a:r>
              <a:rPr lang="en-AT" sz="1600" dirty="0"/>
              <a:t>d</a:t>
            </a:r>
            <a:r>
              <a:rPr lang="de-AT" sz="1600" dirty="0"/>
              <a:t>e</a:t>
            </a:r>
            <a:r>
              <a:rPr lang="en-AT" sz="1600" dirty="0"/>
              <a:t> </a:t>
            </a:r>
            <a:r>
              <a:rPr lang="de-AT" sz="1600" dirty="0"/>
              <a:t>o</a:t>
            </a:r>
            <a:r>
              <a:rPr lang="en-AT" sz="1600" dirty="0" err="1"/>
              <a:t>xime</a:t>
            </a:r>
            <a:r>
              <a:rPr lang="en-AT" sz="1600" dirty="0"/>
              <a:t>, C4, C5, C6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v"/>
            </a:pPr>
            <a:endParaRPr lang="en-AT" sz="1600" dirty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v"/>
            </a:pPr>
            <a:endParaRPr lang="de-AT" sz="1600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A3EFB28-B993-4DCE-8750-CF457BADC174}"/>
              </a:ext>
            </a:extLst>
          </p:cNvPr>
          <p:cNvSpPr txBox="1">
            <a:spLocks/>
          </p:cNvSpPr>
          <p:nvPr/>
        </p:nvSpPr>
        <p:spPr>
          <a:xfrm>
            <a:off x="847844" y="6588132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AB6CCCB0-9D67-4AFF-848E-60B8C13DA05F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en-AT" dirty="0"/>
              <a:t>19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3BDAD88-0643-4571-AD3D-B342539E1A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256233"/>
              </p:ext>
            </p:extLst>
          </p:nvPr>
        </p:nvGraphicFramePr>
        <p:xfrm>
          <a:off x="9254618" y="5318280"/>
          <a:ext cx="2712710" cy="779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54618" y="5318280"/>
                        <a:ext cx="2712710" cy="779436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8468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AFD4F-29AD-4CC6-86B2-FA73B7B4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534" y="693361"/>
            <a:ext cx="9554066" cy="646331"/>
          </a:xfrm>
        </p:spPr>
        <p:txBody>
          <a:bodyPr/>
          <a:lstStyle/>
          <a:p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c</a:t>
            </a:r>
            <a:r>
              <a:rPr lang="en-AT" dirty="0"/>
              <a:t>u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e</a:t>
            </a:r>
            <a:r>
              <a:rPr lang="en-AT" dirty="0"/>
              <a:t>s </a:t>
            </a:r>
            <a:r>
              <a:rPr lang="de-AT" dirty="0"/>
              <a:t>o</a:t>
            </a:r>
            <a:r>
              <a:rPr lang="en-AT" dirty="0"/>
              <a:t>f 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B</a:t>
            </a:r>
            <a:r>
              <a:rPr lang="de-AT" dirty="0"/>
              <a:t>r</a:t>
            </a:r>
            <a:r>
              <a:rPr lang="en-AT" dirty="0"/>
              <a:t>1</a:t>
            </a:r>
            <a:endParaRPr lang="de-AT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78C6C99-44A4-40E9-9846-84E2BEAB62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491327"/>
              </p:ext>
            </p:extLst>
          </p:nvPr>
        </p:nvGraphicFramePr>
        <p:xfrm>
          <a:off x="3702588" y="1730610"/>
          <a:ext cx="3727598" cy="37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F3E65B-A00B-46B8-BE9B-5E6017E3B5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727166"/>
              </p:ext>
            </p:extLst>
          </p:nvPr>
        </p:nvGraphicFramePr>
        <p:xfrm>
          <a:off x="0" y="1706590"/>
          <a:ext cx="3853416" cy="37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84D6260-68E1-4E68-B4CA-491182ED8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70993"/>
              </p:ext>
            </p:extLst>
          </p:nvPr>
        </p:nvGraphicFramePr>
        <p:xfrm>
          <a:off x="7787013" y="2368927"/>
          <a:ext cx="3920757" cy="37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7517909-FACE-4BB7-AC6B-FF36AF9D669B}"/>
              </a:ext>
            </a:extLst>
          </p:cNvPr>
          <p:cNvSpPr txBox="1"/>
          <p:nvPr/>
        </p:nvSpPr>
        <p:spPr>
          <a:xfrm>
            <a:off x="7556004" y="1254894"/>
            <a:ext cx="3800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10 </a:t>
            </a:r>
            <a:r>
              <a:rPr lang="de-AT" sz="1200" dirty="0"/>
              <a:t>O</a:t>
            </a:r>
            <a:r>
              <a:rPr lang="en-AT" sz="1200" dirty="0"/>
              <a:t>D </a:t>
            </a:r>
            <a:r>
              <a:rPr lang="de-AT" sz="1200" dirty="0"/>
              <a:t>o</a:t>
            </a:r>
            <a:r>
              <a:rPr lang="en-AT" sz="1200" dirty="0"/>
              <a:t>f </a:t>
            </a:r>
            <a:r>
              <a:rPr lang="de-AT" sz="1200" i="1" dirty="0"/>
              <a:t>E</a:t>
            </a:r>
            <a:r>
              <a:rPr lang="en-AT" sz="1200" i="1" dirty="0"/>
              <a:t>.</a:t>
            </a:r>
            <a:r>
              <a:rPr lang="de-AT" sz="1200" i="1" dirty="0"/>
              <a:t>c</a:t>
            </a:r>
            <a:r>
              <a:rPr lang="en-AT" sz="1200" i="1" dirty="0"/>
              <a:t>o</a:t>
            </a:r>
            <a:r>
              <a:rPr lang="de-AT" sz="1200" i="1" dirty="0"/>
              <a:t>l</a:t>
            </a:r>
            <a:r>
              <a:rPr lang="en-AT" sz="1200" i="1" dirty="0" err="1"/>
              <a:t>i</a:t>
            </a:r>
            <a:r>
              <a:rPr lang="en-AT" sz="1200" i="1" dirty="0"/>
              <a:t> </a:t>
            </a:r>
            <a:r>
              <a:rPr lang="en-AT" sz="1200" dirty="0"/>
              <a:t>BL21star (DE3) pET28a:OxdBr1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300 mM H</a:t>
            </a:r>
            <a:r>
              <a:rPr lang="de-AT" sz="1200" dirty="0"/>
              <a:t>E</a:t>
            </a:r>
            <a:r>
              <a:rPr lang="en-AT" sz="1200" dirty="0"/>
              <a:t>P</a:t>
            </a:r>
            <a:r>
              <a:rPr lang="de-AT" sz="1200" dirty="0"/>
              <a:t>E</a:t>
            </a:r>
            <a:r>
              <a:rPr lang="en-AT" sz="1200" dirty="0"/>
              <a:t>S, </a:t>
            </a:r>
            <a:r>
              <a:rPr lang="de-AT" sz="1200" dirty="0"/>
              <a:t>p</a:t>
            </a:r>
            <a:r>
              <a:rPr lang="en-AT" sz="1200" dirty="0"/>
              <a:t>H 7.5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28°C, 0-16.5 </a:t>
            </a:r>
            <a:r>
              <a:rPr lang="de-AT" sz="1200" dirty="0"/>
              <a:t>h</a:t>
            </a:r>
            <a:endParaRPr lang="en-A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C6 +</a:t>
            </a:r>
            <a:r>
              <a:rPr lang="de-AT" sz="1200" dirty="0"/>
              <a:t>P</a:t>
            </a:r>
            <a:r>
              <a:rPr lang="en-AT" sz="1200" dirty="0"/>
              <a:t>A</a:t>
            </a:r>
            <a:r>
              <a:rPr lang="de-AT" sz="1200" dirty="0"/>
              <a:t>O</a:t>
            </a:r>
            <a:r>
              <a:rPr lang="en-AT" sz="1200" dirty="0"/>
              <a:t>x </a:t>
            </a:r>
            <a:r>
              <a:rPr lang="de-AT" sz="1200" dirty="0"/>
              <a:t>i</a:t>
            </a:r>
            <a:r>
              <a:rPr lang="en-AT" sz="1200" dirty="0"/>
              <a:t>n </a:t>
            </a:r>
            <a:r>
              <a:rPr lang="de-AT" sz="1200" dirty="0"/>
              <a:t>n</a:t>
            </a:r>
            <a:r>
              <a:rPr lang="en-AT" sz="1200" dirty="0"/>
              <a:t>-</a:t>
            </a:r>
            <a:r>
              <a:rPr lang="de-AT" sz="1200" dirty="0"/>
              <a:t>h</a:t>
            </a:r>
            <a:r>
              <a:rPr lang="en-AT" sz="1200" dirty="0"/>
              <a:t>e</a:t>
            </a:r>
            <a:r>
              <a:rPr lang="de-AT" sz="1200" dirty="0"/>
              <a:t>p</a:t>
            </a:r>
            <a:r>
              <a:rPr lang="en-AT" sz="1200" dirty="0"/>
              <a:t>t</a:t>
            </a:r>
            <a:r>
              <a:rPr lang="de-AT" sz="1200" dirty="0"/>
              <a:t>a</a:t>
            </a:r>
            <a:r>
              <a:rPr lang="en-AT" sz="1200" dirty="0"/>
              <a:t>n</a:t>
            </a:r>
            <a:r>
              <a:rPr lang="de-AT" sz="1200" dirty="0"/>
              <a:t>e</a:t>
            </a:r>
            <a:r>
              <a:rPr lang="en-AT" sz="1200" dirty="0"/>
              <a:t> (biphasic)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1200" dirty="0"/>
              <a:t>Van (single phase, Ep</a:t>
            </a:r>
            <a:r>
              <a:rPr lang="de-AT" sz="1200" dirty="0"/>
              <a:t>p</a:t>
            </a:r>
            <a:r>
              <a:rPr lang="en-AT" sz="1200" dirty="0"/>
              <a:t>e</a:t>
            </a:r>
            <a:r>
              <a:rPr lang="de-AT" sz="1200" dirty="0"/>
              <a:t>n</a:t>
            </a:r>
            <a:r>
              <a:rPr lang="en-AT" sz="1200" dirty="0"/>
              <a:t>d</a:t>
            </a:r>
            <a:r>
              <a:rPr lang="de-AT" sz="1200" dirty="0"/>
              <a:t>o</a:t>
            </a:r>
            <a:r>
              <a:rPr lang="en-AT" sz="1200" dirty="0"/>
              <a:t>r</a:t>
            </a:r>
            <a:r>
              <a:rPr lang="de-AT" sz="1200" dirty="0"/>
              <a:t>f</a:t>
            </a:r>
            <a:r>
              <a:rPr lang="en-AT" sz="1200" dirty="0"/>
              <a:t> </a:t>
            </a:r>
            <a:r>
              <a:rPr lang="de-AT" sz="1200" dirty="0"/>
              <a:t>t</a:t>
            </a:r>
            <a:r>
              <a:rPr lang="en-AT" sz="1200" dirty="0"/>
              <a:t>u</a:t>
            </a:r>
            <a:r>
              <a:rPr lang="de-AT" sz="1200" dirty="0"/>
              <a:t>b</a:t>
            </a:r>
            <a:r>
              <a:rPr lang="en-AT" sz="1200" dirty="0"/>
              <a:t>e</a:t>
            </a:r>
            <a:r>
              <a:rPr lang="de-AT" sz="1200" dirty="0"/>
              <a:t>s</a:t>
            </a:r>
            <a:r>
              <a:rPr lang="en-AT" sz="1200" dirty="0"/>
              <a:t>, 900 </a:t>
            </a:r>
            <a:r>
              <a:rPr lang="de-AT" sz="1200" dirty="0"/>
              <a:t>r</a:t>
            </a:r>
            <a:r>
              <a:rPr lang="en-AT" sz="1200" dirty="0"/>
              <a:t>p</a:t>
            </a:r>
            <a:r>
              <a:rPr lang="de-AT" sz="1200" dirty="0"/>
              <a:t>m</a:t>
            </a:r>
            <a:r>
              <a:rPr lang="en-AT" sz="1200" dirty="0"/>
              <a:t>)</a:t>
            </a:r>
            <a:endParaRPr lang="de-AT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1AC51-95AF-45BF-941A-64847D0AF8C5}"/>
              </a:ext>
            </a:extLst>
          </p:cNvPr>
          <p:cNvSpPr txBox="1"/>
          <p:nvPr/>
        </p:nvSpPr>
        <p:spPr>
          <a:xfrm>
            <a:off x="778599" y="5526322"/>
            <a:ext cx="671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W</a:t>
            </a:r>
            <a:r>
              <a:rPr lang="de-AT" dirty="0"/>
              <a:t>i</a:t>
            </a:r>
            <a:r>
              <a:rPr lang="en-AT" dirty="0"/>
              <a:t>t</a:t>
            </a:r>
            <a:r>
              <a:rPr lang="de-AT" dirty="0"/>
              <a:t>h</a:t>
            </a:r>
            <a:r>
              <a:rPr lang="en-AT" dirty="0"/>
              <a:t>in 30 mins conversion complete with good substrates. </a:t>
            </a:r>
          </a:p>
          <a:p>
            <a:r>
              <a:rPr lang="en-AT" dirty="0"/>
              <a:t>Van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l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 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i</a:t>
            </a:r>
            <a:r>
              <a:rPr lang="en-AT" dirty="0"/>
              <a:t>m</a:t>
            </a:r>
            <a:r>
              <a:rPr lang="de-AT" dirty="0"/>
              <a:t>e</a:t>
            </a:r>
            <a:r>
              <a:rPr lang="en-AT" dirty="0"/>
              <a:t>: 15% conversion after </a:t>
            </a:r>
            <a:r>
              <a:rPr lang="de-AT" dirty="0"/>
              <a:t>O</a:t>
            </a:r>
            <a:r>
              <a:rPr lang="en-AT" dirty="0"/>
              <a:t>N 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c</a:t>
            </a:r>
            <a:r>
              <a:rPr lang="en-AT" dirty="0"/>
              <a:t>u</a:t>
            </a:r>
            <a:r>
              <a:rPr lang="de-AT" dirty="0"/>
              <a:t>b</a:t>
            </a:r>
            <a:r>
              <a:rPr lang="en-AT" dirty="0"/>
              <a:t>a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n.</a:t>
            </a:r>
            <a:endParaRPr lang="de-AT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48BFFA02-0998-4212-BBE4-F9D2C2BAD558}"/>
              </a:ext>
            </a:extLst>
          </p:cNvPr>
          <p:cNvSpPr txBox="1">
            <a:spLocks/>
          </p:cNvSpPr>
          <p:nvPr/>
        </p:nvSpPr>
        <p:spPr>
          <a:xfrm>
            <a:off x="857272" y="6594554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426F935F-D270-42F0-81A7-CBD890CDA942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en-AT" dirty="0"/>
              <a:t>19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9AEF874-E22C-404C-B4E3-264AE04911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755030"/>
              </p:ext>
            </p:extLst>
          </p:nvPr>
        </p:nvGraphicFramePr>
        <p:xfrm>
          <a:off x="5356634" y="652459"/>
          <a:ext cx="2363919" cy="679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CS ChemDraw Drawing" r:id="rId6" imgW="4661519" imgH="1340765" progId="ChemDraw.Document.6.0">
                  <p:embed/>
                </p:oleObj>
              </mc:Choice>
              <mc:Fallback>
                <p:oleObj name="CS ChemDraw Drawing" r:id="rId6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56634" y="652459"/>
                        <a:ext cx="2363919" cy="679219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136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4E9C-20FE-4556-9C80-467B10909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688" y="512780"/>
            <a:ext cx="10851909" cy="1325563"/>
          </a:xfrm>
        </p:spPr>
        <p:txBody>
          <a:bodyPr/>
          <a:lstStyle/>
          <a:p>
            <a:r>
              <a:rPr lang="en-AT" dirty="0"/>
              <a:t>O</a:t>
            </a:r>
            <a:r>
              <a:rPr lang="de-AT" dirty="0"/>
              <a:t>x</a:t>
            </a:r>
            <a:r>
              <a:rPr lang="en-AT" dirty="0"/>
              <a:t>d</a:t>
            </a:r>
            <a:r>
              <a:rPr lang="de-AT" dirty="0"/>
              <a:t>N</a:t>
            </a:r>
            <a:r>
              <a:rPr lang="en-AT" dirty="0"/>
              <a:t>h </a:t>
            </a:r>
            <a:r>
              <a:rPr lang="de-AT" dirty="0"/>
              <a:t>v</a:t>
            </a:r>
            <a:r>
              <a:rPr lang="en-AT" dirty="0"/>
              <a:t>a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t</a:t>
            </a:r>
            <a:r>
              <a:rPr lang="en-AT" dirty="0"/>
              <a:t>s: </a:t>
            </a:r>
            <a:r>
              <a:rPr lang="de-AT" dirty="0"/>
              <a:t>a</a:t>
            </a:r>
            <a:r>
              <a:rPr lang="en-AT" dirty="0"/>
              <a:t>c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v</a:t>
            </a:r>
            <a:r>
              <a:rPr lang="en-AT" dirty="0"/>
              <a:t>e </a:t>
            </a:r>
            <a:r>
              <a:rPr lang="de-AT" dirty="0"/>
              <a:t>s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/>
              <a:t>e </a:t>
            </a:r>
            <a:r>
              <a:rPr lang="de-AT" dirty="0"/>
              <a:t>v</a:t>
            </a:r>
            <a:r>
              <a:rPr lang="en-AT" dirty="0"/>
              <a:t>a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t</a:t>
            </a:r>
            <a:r>
              <a:rPr lang="en-AT" dirty="0"/>
              <a:t>s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A</a:t>
            </a:r>
            <a:r>
              <a:rPr lang="en-AT" dirty="0"/>
              <a:t>LA </a:t>
            </a:r>
            <a:r>
              <a:rPr lang="de-AT" dirty="0"/>
              <a:t>s</a:t>
            </a:r>
            <a:r>
              <a:rPr lang="en-AT" dirty="0"/>
              <a:t>c</a:t>
            </a:r>
            <a:r>
              <a:rPr lang="de-AT" dirty="0"/>
              <a:t>a</a:t>
            </a:r>
            <a:r>
              <a:rPr lang="en-AT" dirty="0"/>
              <a:t>n</a:t>
            </a:r>
            <a:endParaRPr lang="de-A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9B153-E51A-4C86-B0C4-2799B56EC2B5}"/>
              </a:ext>
            </a:extLst>
          </p:cNvPr>
          <p:cNvSpPr txBox="1"/>
          <p:nvPr/>
        </p:nvSpPr>
        <p:spPr>
          <a:xfrm>
            <a:off x="960965" y="1480782"/>
            <a:ext cx="594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 err="1"/>
              <a:t>i</a:t>
            </a:r>
            <a:r>
              <a:rPr lang="de-AT" dirty="0"/>
              <a:t>g</a:t>
            </a:r>
            <a:r>
              <a:rPr lang="en-AT" dirty="0"/>
              <a:t>n </a:t>
            </a:r>
            <a:r>
              <a:rPr lang="de-AT" dirty="0"/>
              <a:t>o</a:t>
            </a:r>
            <a:r>
              <a:rPr lang="en-AT" dirty="0"/>
              <a:t>f </a:t>
            </a:r>
            <a:r>
              <a:rPr lang="de-AT" dirty="0"/>
              <a:t>O</a:t>
            </a:r>
            <a:r>
              <a:rPr lang="en-AT" dirty="0"/>
              <a:t>x</a:t>
            </a:r>
            <a:r>
              <a:rPr lang="de-AT" dirty="0"/>
              <a:t>d</a:t>
            </a:r>
            <a:r>
              <a:rPr lang="en-AT" dirty="0"/>
              <a:t>N</a:t>
            </a:r>
            <a:r>
              <a:rPr lang="de-AT" dirty="0"/>
              <a:t>h</a:t>
            </a:r>
            <a:r>
              <a:rPr lang="en-AT" dirty="0"/>
              <a:t> </a:t>
            </a:r>
            <a:r>
              <a:rPr lang="de-AT" dirty="0"/>
              <a:t>a</a:t>
            </a:r>
            <a:r>
              <a:rPr lang="en-AT" dirty="0"/>
              <a:t>l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a</a:t>
            </a:r>
            <a:r>
              <a:rPr lang="en-AT" dirty="0"/>
              <a:t>c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v</a:t>
            </a:r>
            <a:r>
              <a:rPr lang="en-AT" dirty="0"/>
              <a:t>e </a:t>
            </a:r>
            <a:r>
              <a:rPr lang="de-AT" dirty="0"/>
              <a:t>s</a:t>
            </a:r>
            <a:r>
              <a:rPr lang="en-AT" dirty="0" err="1"/>
              <a:t>i</a:t>
            </a:r>
            <a:r>
              <a:rPr lang="de-AT" dirty="0"/>
              <a:t>t</a:t>
            </a:r>
            <a:r>
              <a:rPr lang="en-AT" dirty="0"/>
              <a:t>e </a:t>
            </a:r>
            <a:r>
              <a:rPr lang="de-AT" dirty="0"/>
              <a:t>v</a:t>
            </a:r>
            <a:r>
              <a:rPr lang="en-AT" dirty="0"/>
              <a:t>a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a</a:t>
            </a:r>
            <a:r>
              <a:rPr lang="en-AT" dirty="0"/>
              <a:t>n</a:t>
            </a:r>
            <a:r>
              <a:rPr lang="de-AT" dirty="0"/>
              <a:t>t</a:t>
            </a:r>
            <a:r>
              <a:rPr lang="en-AT" dirty="0"/>
              <a:t>s (pET28b:O</a:t>
            </a:r>
            <a:r>
              <a:rPr lang="de-AT" dirty="0"/>
              <a:t>x</a:t>
            </a:r>
            <a:r>
              <a:rPr lang="en-AT" dirty="0"/>
              <a:t>d</a:t>
            </a:r>
            <a:r>
              <a:rPr lang="de-AT" dirty="0"/>
              <a:t>N</a:t>
            </a:r>
            <a:r>
              <a:rPr lang="en-AT" dirty="0"/>
              <a:t>h)</a:t>
            </a:r>
            <a:endParaRPr lang="de-AT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5F05EF2-F3E8-423E-B003-B6B934089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03348"/>
              </p:ext>
            </p:extLst>
          </p:nvPr>
        </p:nvGraphicFramePr>
        <p:xfrm>
          <a:off x="6324642" y="1175561"/>
          <a:ext cx="3369689" cy="4931340"/>
        </p:xfrm>
        <a:graphic>
          <a:graphicData uri="http://schemas.openxmlformats.org/drawingml/2006/table">
            <a:tbl>
              <a:tblPr/>
              <a:tblGrid>
                <a:gridCol w="474862">
                  <a:extLst>
                    <a:ext uri="{9D8B030D-6E8A-4147-A177-3AD203B41FA5}">
                      <a16:colId xmlns:a16="http://schemas.microsoft.com/office/drawing/2014/main" val="1764109864"/>
                    </a:ext>
                  </a:extLst>
                </a:gridCol>
                <a:gridCol w="794479">
                  <a:extLst>
                    <a:ext uri="{9D8B030D-6E8A-4147-A177-3AD203B41FA5}">
                      <a16:colId xmlns:a16="http://schemas.microsoft.com/office/drawing/2014/main" val="1213651566"/>
                    </a:ext>
                  </a:extLst>
                </a:gridCol>
                <a:gridCol w="721424">
                  <a:extLst>
                    <a:ext uri="{9D8B030D-6E8A-4147-A177-3AD203B41FA5}">
                      <a16:colId xmlns:a16="http://schemas.microsoft.com/office/drawing/2014/main" val="1725571215"/>
                    </a:ext>
                  </a:extLst>
                </a:gridCol>
                <a:gridCol w="611841">
                  <a:extLst>
                    <a:ext uri="{9D8B030D-6E8A-4147-A177-3AD203B41FA5}">
                      <a16:colId xmlns:a16="http://schemas.microsoft.com/office/drawing/2014/main" val="647397800"/>
                    </a:ext>
                  </a:extLst>
                </a:gridCol>
                <a:gridCol w="767083">
                  <a:extLst>
                    <a:ext uri="{9D8B030D-6E8A-4147-A177-3AD203B41FA5}">
                      <a16:colId xmlns:a16="http://schemas.microsoft.com/office/drawing/2014/main" val="88493966"/>
                    </a:ext>
                  </a:extLst>
                </a:gridCol>
              </a:tblGrid>
              <a:tr h="615463"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OxdNh</a:t>
                      </a:r>
                      <a:r>
                        <a:rPr lang="de-A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variant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alanine scan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 site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channel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070667"/>
                  </a:ext>
                </a:extLst>
              </a:tr>
              <a:tr h="330621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E303A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98300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E303H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559588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E303D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959594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Q108N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191866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Q108A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414842"/>
                  </a:ext>
                </a:extLst>
              </a:tr>
              <a:tr h="241183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W282A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47752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W282F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200028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W282L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73300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E187S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869090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E187A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359057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E187G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22555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E303G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242948"/>
                  </a:ext>
                </a:extLst>
              </a:tr>
              <a:tr h="170838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Q21A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984059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Y67A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846420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W68A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50090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W76A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799015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E98A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349306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Y134A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902834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R139A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41984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R141A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874162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N181A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195293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Q189A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521478"/>
                  </a:ext>
                </a:extLst>
              </a:tr>
              <a:tr h="140690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E266A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420994"/>
                  </a:ext>
                </a:extLst>
              </a:tr>
              <a:tr h="272335">
                <a:tc>
                  <a:txBody>
                    <a:bodyPr/>
                    <a:lstStyle/>
                    <a:p>
                      <a:pPr algn="ctr" fontAlgn="ctr"/>
                      <a:r>
                        <a:rPr lang="en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de-A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H275A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324789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C781273-92E7-4E7E-947D-DADAB59EB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59" y="2481630"/>
            <a:ext cx="5078205" cy="33005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B57AF7A4-329E-4010-94E9-26B47966417B}"/>
              </a:ext>
            </a:extLst>
          </p:cNvPr>
          <p:cNvSpPr txBox="1">
            <a:spLocks/>
          </p:cNvSpPr>
          <p:nvPr/>
        </p:nvSpPr>
        <p:spPr>
          <a:xfrm>
            <a:off x="857272" y="6594554"/>
            <a:ext cx="3724275" cy="2158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/>
              <a:t>G</a:t>
            </a:r>
            <a:r>
              <a:rPr lang="en-AT" sz="1200" dirty="0"/>
              <a:t>r</a:t>
            </a:r>
            <a:r>
              <a:rPr lang="de-AT" sz="1200" dirty="0"/>
              <a:t>o</a:t>
            </a:r>
            <a:r>
              <a:rPr lang="en-AT" sz="1200" dirty="0"/>
              <a:t>u</a:t>
            </a:r>
            <a:r>
              <a:rPr lang="de-AT" sz="1200" dirty="0"/>
              <a:t>p</a:t>
            </a:r>
            <a:r>
              <a:rPr lang="en-AT" sz="1200" dirty="0"/>
              <a:t> </a:t>
            </a:r>
            <a:r>
              <a:rPr lang="de-AT" sz="1200" dirty="0"/>
              <a:t>s</a:t>
            </a:r>
            <a:r>
              <a:rPr lang="en-AT" sz="1200" dirty="0"/>
              <a:t>e</a:t>
            </a:r>
            <a:r>
              <a:rPr lang="de-AT" sz="1200" dirty="0"/>
              <a:t>m</a:t>
            </a:r>
            <a:r>
              <a:rPr lang="en-AT" sz="1200" dirty="0" err="1"/>
              <a:t>i</a:t>
            </a:r>
            <a:r>
              <a:rPr lang="de-AT" sz="1200" dirty="0"/>
              <a:t>n</a:t>
            </a:r>
            <a:r>
              <a:rPr lang="en-AT" sz="1200" dirty="0"/>
              <a:t>a</a:t>
            </a:r>
            <a:r>
              <a:rPr lang="de-AT" sz="1200" dirty="0"/>
              <a:t>r</a:t>
            </a:r>
            <a:endParaRPr lang="de-DE" sz="1200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BB147116-006A-425E-8F59-830C02ADB930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en-AT" dirty="0"/>
              <a:t>19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FA72532-9744-4D31-A01E-0ACAAC0366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22410"/>
              </p:ext>
            </p:extLst>
          </p:nvPr>
        </p:nvGraphicFramePr>
        <p:xfrm>
          <a:off x="9964131" y="5660787"/>
          <a:ext cx="2143970" cy="616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CS ChemDraw Drawing" r:id="rId4" imgW="4661519" imgH="1340765" progId="ChemDraw.Document.6.0">
                  <p:embed/>
                </p:oleObj>
              </mc:Choice>
              <mc:Fallback>
                <p:oleObj name="CS ChemDraw Drawing" r:id="rId4" imgW="4661519" imgH="1340765" progId="ChemDraw.Document.6.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16D7AE4-5632-4333-BDB2-4A9B462BB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64131" y="5660787"/>
                        <a:ext cx="2143970" cy="616021"/>
                      </a:xfrm>
                      <a:prstGeom prst="rect">
                        <a:avLst/>
                      </a:prstGeom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175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597056" cy="1143000"/>
          </a:xfrm>
        </p:spPr>
        <p:txBody>
          <a:bodyPr>
            <a:normAutofit/>
          </a:bodyPr>
          <a:lstStyle/>
          <a:p>
            <a:r>
              <a:rPr lang="de-AT" sz="2800" dirty="0"/>
              <a:t>O</a:t>
            </a:r>
            <a:r>
              <a:rPr lang="en-AT" sz="2800" dirty="0"/>
              <a:t>p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m</a:t>
            </a:r>
            <a:r>
              <a:rPr lang="en-AT" sz="2800" dirty="0" err="1"/>
              <a:t>i</a:t>
            </a:r>
            <a:r>
              <a:rPr lang="de-AT" sz="2800" dirty="0"/>
              <a:t>z</a:t>
            </a:r>
            <a:r>
              <a:rPr lang="en-AT" sz="2800" dirty="0" err="1"/>
              <a:t>i</a:t>
            </a:r>
            <a:r>
              <a:rPr lang="de-AT" sz="2800" dirty="0"/>
              <a:t>n</a:t>
            </a:r>
            <a:r>
              <a:rPr lang="en-AT" sz="2800" dirty="0"/>
              <a:t>g 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br>
              <a:rPr lang="en-AT" sz="2800" dirty="0"/>
            </a:br>
            <a:r>
              <a:rPr lang="de-AT" sz="2800" dirty="0"/>
              <a:t>p</a:t>
            </a:r>
            <a:r>
              <a:rPr lang="en-AT" sz="2800" dirty="0"/>
              <a:t>h</a:t>
            </a:r>
            <a:r>
              <a:rPr lang="de-AT" sz="2800" dirty="0"/>
              <a:t>e</a:t>
            </a:r>
            <a:r>
              <a:rPr lang="en-AT" sz="2800" dirty="0" err="1"/>
              <a:t>nylacetic</a:t>
            </a:r>
            <a:r>
              <a:rPr lang="en-AT" sz="2800" dirty="0"/>
              <a:t>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(</a:t>
            </a:r>
            <a:r>
              <a:rPr lang="de-AT" sz="2800" dirty="0"/>
              <a:t>P</a:t>
            </a:r>
            <a:r>
              <a:rPr lang="en-AT" sz="2800" dirty="0"/>
              <a:t>A</a:t>
            </a:r>
            <a:r>
              <a:rPr lang="de-AT" sz="2800" dirty="0"/>
              <a:t>A</a:t>
            </a:r>
            <a:r>
              <a:rPr lang="en-AT" sz="2800" dirty="0"/>
              <a:t>)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19CAF5-6338-4659-A15D-4C244798BFDF}"/>
              </a:ext>
            </a:extLst>
          </p:cNvPr>
          <p:cNvGrpSpPr/>
          <p:nvPr/>
        </p:nvGrpSpPr>
        <p:grpSpPr>
          <a:xfrm>
            <a:off x="7020963" y="725569"/>
            <a:ext cx="3537058" cy="1311463"/>
            <a:chOff x="5628037" y="3138914"/>
            <a:chExt cx="4735314" cy="1725615"/>
          </a:xfrm>
        </p:grpSpPr>
        <p:pic>
          <p:nvPicPr>
            <p:cNvPr id="28" name="Grafik 4">
              <a:extLst>
                <a:ext uri="{FF2B5EF4-FFF2-40B4-BE49-F238E27FC236}">
                  <a16:creationId xmlns:a16="http://schemas.microsoft.com/office/drawing/2014/main" id="{711FDC57-9902-4ED6-AB2B-A37F1EA2C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5" t="73785"/>
            <a:stretch/>
          </p:blipFill>
          <p:spPr bwMode="auto">
            <a:xfrm>
              <a:off x="5628037" y="3138914"/>
              <a:ext cx="4735314" cy="1725615"/>
            </a:xfrm>
            <a:prstGeom prst="rect">
              <a:avLst/>
            </a:prstGeom>
            <a:noFill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FD1706-2FB0-4C43-8FC6-EE3271270C04}"/>
                </a:ext>
              </a:extLst>
            </p:cNvPr>
            <p:cNvSpPr txBox="1"/>
            <p:nvPr/>
          </p:nvSpPr>
          <p:spPr bwMode="auto">
            <a:xfrm>
              <a:off x="6927104" y="3241512"/>
              <a:ext cx="27549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i="1" dirty="0"/>
                <a:t>In</a:t>
              </a:r>
              <a:r>
                <a:rPr lang="en-AT" sz="1200" i="1" dirty="0"/>
                <a:t> </a:t>
              </a:r>
              <a:r>
                <a:rPr lang="de-AT" sz="1200" i="1" dirty="0"/>
                <a:t>v</a:t>
              </a:r>
              <a:r>
                <a:rPr lang="en-AT" sz="1200" i="1" dirty="0" err="1"/>
                <a:t>i</a:t>
              </a:r>
              <a:r>
                <a:rPr lang="de-AT" sz="1200" i="1" dirty="0"/>
                <a:t>v</a:t>
              </a:r>
              <a:r>
                <a:rPr lang="en-AT" sz="1200" i="1" dirty="0"/>
                <a:t>o </a:t>
              </a:r>
              <a:r>
                <a:rPr lang="en-AT" sz="1200" dirty="0"/>
                <a:t>(</a:t>
              </a:r>
              <a:r>
                <a:rPr lang="de-AT" sz="1200" dirty="0"/>
                <a:t>C</a:t>
              </a:r>
              <a:r>
                <a:rPr lang="en-AT" sz="1200" dirty="0"/>
                <a:t>A</a:t>
              </a:r>
              <a:r>
                <a:rPr lang="de-AT" sz="1200" dirty="0"/>
                <a:t>R</a:t>
              </a:r>
              <a:r>
                <a:rPr lang="en-AT" sz="1200" dirty="0"/>
                <a:t>+</a:t>
              </a:r>
              <a:r>
                <a:rPr lang="de-AT" sz="1200" dirty="0"/>
                <a:t>O</a:t>
              </a:r>
              <a:r>
                <a:rPr lang="en-AT" sz="1200" dirty="0"/>
                <a:t>x</a:t>
              </a:r>
              <a:r>
                <a:rPr lang="de-AT" sz="1200" dirty="0"/>
                <a:t>d</a:t>
              </a:r>
              <a:r>
                <a:rPr lang="en-AT" sz="1200" dirty="0"/>
                <a:t>)</a:t>
              </a:r>
              <a:endParaRPr lang="de-AT" sz="1200" dirty="0"/>
            </a:p>
          </p:txBody>
        </p:sp>
      </p:grp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E30E64AC-DB65-4C14-8907-21DD12291F99}"/>
              </a:ext>
            </a:extLst>
          </p:cNvPr>
          <p:cNvSpPr txBox="1">
            <a:spLocks/>
          </p:cNvSpPr>
          <p:nvPr/>
        </p:nvSpPr>
        <p:spPr bwMode="auto">
          <a:xfrm>
            <a:off x="960966" y="6580086"/>
            <a:ext cx="3724275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G</a:t>
            </a:r>
            <a:r>
              <a:rPr lang="en-AT"/>
              <a:t>r</a:t>
            </a:r>
            <a:r>
              <a:rPr lang="de-AT"/>
              <a:t>o</a:t>
            </a:r>
            <a:r>
              <a:rPr lang="en-AT"/>
              <a:t>u</a:t>
            </a:r>
            <a:r>
              <a:rPr lang="de-AT"/>
              <a:t>p</a:t>
            </a:r>
            <a:r>
              <a:rPr lang="en-AT"/>
              <a:t> </a:t>
            </a:r>
            <a:r>
              <a:rPr lang="de-AT"/>
              <a:t>s</a:t>
            </a:r>
            <a:r>
              <a:rPr lang="en-AT"/>
              <a:t>e</a:t>
            </a:r>
            <a:r>
              <a:rPr lang="de-AT"/>
              <a:t>m</a:t>
            </a:r>
            <a:r>
              <a:rPr lang="en-AT"/>
              <a:t>i</a:t>
            </a:r>
            <a:r>
              <a:rPr lang="de-AT"/>
              <a:t>n</a:t>
            </a:r>
            <a:r>
              <a:rPr lang="en-AT"/>
              <a:t>a</a:t>
            </a:r>
            <a:r>
              <a:rPr lang="de-AT"/>
              <a:t>r</a:t>
            </a:r>
            <a:endParaRPr lang="de-DE" dirty="0"/>
          </a:p>
        </p:txBody>
      </p:sp>
      <p:sp>
        <p:nvSpPr>
          <p:cNvPr id="32" name="Fußzeilenplatzhalter 5">
            <a:extLst>
              <a:ext uri="{FF2B5EF4-FFF2-40B4-BE49-F238E27FC236}">
                <a16:creationId xmlns:a16="http://schemas.microsoft.com/office/drawing/2014/main" id="{3F7B1DA9-4574-4722-AF9A-6610BDDC2102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CAF451-2C3E-4D5D-AF26-952C0560FC88}"/>
              </a:ext>
            </a:extLst>
          </p:cNvPr>
          <p:cNvSpPr txBox="1"/>
          <p:nvPr/>
        </p:nvSpPr>
        <p:spPr bwMode="auto">
          <a:xfrm>
            <a:off x="685181" y="1786752"/>
            <a:ext cx="4141771" cy="147732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/>
              <a:t>C6 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s</a:t>
            </a:r>
            <a:r>
              <a:rPr lang="en-AT" dirty="0"/>
              <a:t>c</a:t>
            </a:r>
            <a:r>
              <a:rPr lang="de-AT" dirty="0"/>
              <a:t>a</a:t>
            </a:r>
            <a:r>
              <a:rPr lang="en-AT" dirty="0"/>
              <a:t>d</a:t>
            </a:r>
            <a:r>
              <a:rPr lang="de-AT" dirty="0"/>
              <a:t>e</a:t>
            </a:r>
            <a:r>
              <a:rPr lang="en-AT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/>
              <a:t>Fi</a:t>
            </a:r>
            <a:r>
              <a:rPr lang="en-AT" dirty="0"/>
              <a:t>r</a:t>
            </a:r>
            <a:r>
              <a:rPr lang="de-AT" dirty="0"/>
              <a:t>s</a:t>
            </a:r>
            <a:r>
              <a:rPr lang="en-AT" dirty="0"/>
              <a:t>t </a:t>
            </a:r>
            <a:r>
              <a:rPr lang="de-AT" dirty="0"/>
              <a:t>p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o</a:t>
            </a:r>
            <a:r>
              <a:rPr lang="de-AT" dirty="0"/>
              <a:t>f</a:t>
            </a:r>
            <a:r>
              <a:rPr lang="en-AT" dirty="0"/>
              <a:t> </a:t>
            </a:r>
            <a:r>
              <a:rPr lang="de-AT" dirty="0"/>
              <a:t>o</a:t>
            </a:r>
            <a:r>
              <a:rPr lang="en-AT" dirty="0"/>
              <a:t>f 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c</a:t>
            </a:r>
            <a:r>
              <a:rPr lang="de-AT" dirty="0"/>
              <a:t>e</a:t>
            </a:r>
            <a:r>
              <a:rPr lang="en-AT" dirty="0" err="1"/>
              <a:t>pt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h</a:t>
            </a:r>
            <a:r>
              <a:rPr lang="de-AT" dirty="0"/>
              <a:t>o</a:t>
            </a:r>
            <a:r>
              <a:rPr lang="en-AT" dirty="0"/>
              <a:t>w</a:t>
            </a:r>
            <a:r>
              <a:rPr lang="de-AT" dirty="0"/>
              <a:t>e</a:t>
            </a:r>
            <a:r>
              <a:rPr lang="en-AT" dirty="0"/>
              <a:t>d </a:t>
            </a:r>
            <a:r>
              <a:rPr lang="de-AT" dirty="0"/>
              <a:t>f</a:t>
            </a:r>
            <a:r>
              <a:rPr lang="en-AT" dirty="0" err="1"/>
              <a:t>ull</a:t>
            </a:r>
            <a:r>
              <a:rPr lang="en-AT" dirty="0"/>
              <a:t> conversion </a:t>
            </a:r>
            <a:r>
              <a:rPr lang="en-AT" dirty="0">
                <a:sym typeface="Wingdings" panose="05000000000000000000" pitchFamily="2" charset="2"/>
              </a:rPr>
              <a:t></a:t>
            </a:r>
            <a:endParaRPr lang="en-A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T" dirty="0"/>
              <a:t>but at least 20% alcohol</a:t>
            </a:r>
            <a:endParaRPr lang="en-AT" dirty="0">
              <a:sym typeface="Wingdings" panose="05000000000000000000" pitchFamily="2" charset="2"/>
            </a:endParaRP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ACC9D049-5839-40EA-AF46-F0D8E22F17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257029"/>
              </p:ext>
            </p:extLst>
          </p:nvPr>
        </p:nvGraphicFramePr>
        <p:xfrm>
          <a:off x="4876980" y="2494601"/>
          <a:ext cx="6753455" cy="347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AE5A88F-1163-41F0-B4A7-6FBE2ED4DB93}"/>
              </a:ext>
            </a:extLst>
          </p:cNvPr>
          <p:cNvSpPr txBox="1"/>
          <p:nvPr/>
        </p:nvSpPr>
        <p:spPr bwMode="auto">
          <a:xfrm>
            <a:off x="585124" y="3645930"/>
            <a:ext cx="42418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de-AT" dirty="0"/>
              <a:t>De</a:t>
            </a:r>
            <a:r>
              <a:rPr lang="en-AT" dirty="0"/>
              <a:t>c</a:t>
            </a:r>
            <a:r>
              <a:rPr lang="de-AT" dirty="0"/>
              <a:t>r</a:t>
            </a:r>
            <a:r>
              <a:rPr lang="en-AT" dirty="0"/>
              <a:t>e</a:t>
            </a:r>
            <a:r>
              <a:rPr lang="de-AT" dirty="0"/>
              <a:t>a</a:t>
            </a:r>
            <a:r>
              <a:rPr lang="en-AT" dirty="0"/>
              <a:t>s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o</a:t>
            </a:r>
            <a:r>
              <a:rPr lang="en-AT" dirty="0"/>
              <a:t>f </a:t>
            </a:r>
            <a:r>
              <a:rPr lang="de-AT" dirty="0"/>
              <a:t>a</a:t>
            </a:r>
            <a:r>
              <a:rPr lang="en-AT" dirty="0"/>
              <a:t>l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h</a:t>
            </a:r>
            <a:r>
              <a:rPr lang="en-AT" dirty="0"/>
              <a:t>o</a:t>
            </a:r>
            <a:r>
              <a:rPr lang="de-AT" dirty="0"/>
              <a:t>l</a:t>
            </a:r>
            <a:r>
              <a:rPr lang="en-AT" dirty="0"/>
              <a:t> 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t</a:t>
            </a:r>
            <a:r>
              <a:rPr lang="de-AT" dirty="0"/>
              <a:t>e</a:t>
            </a:r>
            <a:r>
              <a:rPr lang="en-AT" dirty="0"/>
              <a:t>n</a:t>
            </a:r>
            <a:r>
              <a:rPr lang="de-AT" dirty="0"/>
              <a:t>t</a:t>
            </a:r>
            <a:r>
              <a:rPr lang="en-AT" dirty="0"/>
              <a:t>, when </a:t>
            </a:r>
            <a:r>
              <a:rPr lang="en-AT" dirty="0" err="1"/>
              <a:t>Oxd</a:t>
            </a:r>
            <a:r>
              <a:rPr lang="en-AT" dirty="0"/>
              <a:t> expressed in </a:t>
            </a:r>
            <a:r>
              <a:rPr lang="de-AT" i="1" dirty="0"/>
              <a:t>E</a:t>
            </a:r>
            <a:r>
              <a:rPr lang="en-AT" i="1" dirty="0"/>
              <a:t>. </a:t>
            </a:r>
            <a:r>
              <a:rPr lang="de-AT" i="1" dirty="0"/>
              <a:t>c</a:t>
            </a:r>
            <a:r>
              <a:rPr lang="en-AT" i="1" dirty="0"/>
              <a:t>o</a:t>
            </a:r>
            <a:r>
              <a:rPr lang="de-AT" i="1" dirty="0"/>
              <a:t>l</a:t>
            </a:r>
            <a:r>
              <a:rPr lang="en-AT" i="1" dirty="0" err="1"/>
              <a:t>i</a:t>
            </a:r>
            <a:r>
              <a:rPr lang="en-AT" i="1" dirty="0"/>
              <a:t> </a:t>
            </a:r>
            <a:r>
              <a:rPr lang="en-AT" dirty="0"/>
              <a:t>RARE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endParaRPr lang="en-AT" dirty="0"/>
          </a:p>
          <a:p>
            <a:pPr marL="1200150" lvl="2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dirty="0"/>
              <a:t>B</a:t>
            </a:r>
            <a:r>
              <a:rPr lang="en-AT" dirty="0" err="1"/>
              <a:t>ut</a:t>
            </a:r>
            <a:r>
              <a:rPr lang="en-AT" dirty="0"/>
              <a:t> almost no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h</a:t>
            </a:r>
            <a:r>
              <a:rPr lang="en-AT" dirty="0"/>
              <a:t>y</a:t>
            </a:r>
            <a:r>
              <a:rPr lang="de-AT" dirty="0"/>
              <a:t>d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t</a:t>
            </a:r>
            <a:r>
              <a:rPr lang="en-AT" dirty="0" err="1"/>
              <a:t>ected</a:t>
            </a:r>
            <a:endParaRPr lang="en-AT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AT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d</a:t>
            </a:r>
            <a:r>
              <a:rPr lang="en-AT" dirty="0" err="1"/>
              <a:t>i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n</a:t>
            </a:r>
            <a:r>
              <a:rPr lang="en-AT" dirty="0"/>
              <a:t>o</a:t>
            </a:r>
            <a:r>
              <a:rPr lang="de-AT" dirty="0"/>
              <a:t>t</a:t>
            </a:r>
            <a:r>
              <a:rPr lang="en-AT" dirty="0"/>
              <a:t> 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f</a:t>
            </a:r>
            <a:r>
              <a:rPr lang="en-AT" dirty="0" err="1"/>
              <a:t>luence</a:t>
            </a:r>
            <a:r>
              <a:rPr lang="en-AT" dirty="0"/>
              <a:t> activity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AT" dirty="0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D1359F5-4C23-4F92-A814-ADAB17CAD5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408701"/>
              </p:ext>
            </p:extLst>
          </p:nvPr>
        </p:nvGraphicFramePr>
        <p:xfrm>
          <a:off x="9681328" y="1194438"/>
          <a:ext cx="1418203" cy="842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CS ChemDraw Drawing" r:id="rId5" imgW="1838789" imgH="1092418" progId="ChemDraw.Document.6.0">
                  <p:embed/>
                </p:oleObj>
              </mc:Choice>
              <mc:Fallback>
                <p:oleObj name="CS ChemDraw Drawing" r:id="rId5" imgW="1838789" imgH="1092418" progId="ChemDraw.Document.6.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6C09A42F-828B-457B-823C-4FFE369362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81328" y="1194438"/>
                        <a:ext cx="1418203" cy="8425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889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597056" cy="1143000"/>
          </a:xfrm>
        </p:spPr>
        <p:txBody>
          <a:bodyPr>
            <a:normAutofit/>
          </a:bodyPr>
          <a:lstStyle/>
          <a:p>
            <a:r>
              <a:rPr lang="de-AT" sz="2800" dirty="0"/>
              <a:t>O</a:t>
            </a:r>
            <a:r>
              <a:rPr lang="en-AT" sz="2800" dirty="0"/>
              <a:t>p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m</a:t>
            </a:r>
            <a:r>
              <a:rPr lang="en-AT" sz="2800" dirty="0" err="1"/>
              <a:t>i</a:t>
            </a:r>
            <a:r>
              <a:rPr lang="de-AT" sz="2800" dirty="0"/>
              <a:t>z</a:t>
            </a:r>
            <a:r>
              <a:rPr lang="en-AT" sz="2800" dirty="0" err="1"/>
              <a:t>i</a:t>
            </a:r>
            <a:r>
              <a:rPr lang="de-AT" sz="2800" dirty="0"/>
              <a:t>n</a:t>
            </a:r>
            <a:r>
              <a:rPr lang="en-AT" sz="2800" dirty="0"/>
              <a:t>g 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br>
              <a:rPr lang="en-AT" sz="2800" dirty="0"/>
            </a:br>
            <a:r>
              <a:rPr lang="de-AT" sz="2800" dirty="0"/>
              <a:t>p</a:t>
            </a:r>
            <a:r>
              <a:rPr lang="en-AT" sz="2800" dirty="0"/>
              <a:t>h</a:t>
            </a:r>
            <a:r>
              <a:rPr lang="de-AT" sz="2800" dirty="0"/>
              <a:t>e</a:t>
            </a:r>
            <a:r>
              <a:rPr lang="en-AT" sz="2800" dirty="0" err="1"/>
              <a:t>nylacetic</a:t>
            </a:r>
            <a:r>
              <a:rPr lang="en-AT" sz="2800" dirty="0"/>
              <a:t>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(</a:t>
            </a:r>
            <a:r>
              <a:rPr lang="de-AT" sz="2800" dirty="0"/>
              <a:t>P</a:t>
            </a:r>
            <a:r>
              <a:rPr lang="en-AT" sz="2800" dirty="0"/>
              <a:t>A</a:t>
            </a:r>
            <a:r>
              <a:rPr lang="de-AT" sz="2800" dirty="0"/>
              <a:t>A</a:t>
            </a:r>
            <a:r>
              <a:rPr lang="en-AT" sz="2800" dirty="0"/>
              <a:t>)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19CAF5-6338-4659-A15D-4C244798BFDF}"/>
              </a:ext>
            </a:extLst>
          </p:cNvPr>
          <p:cNvGrpSpPr/>
          <p:nvPr/>
        </p:nvGrpSpPr>
        <p:grpSpPr>
          <a:xfrm>
            <a:off x="7020963" y="725569"/>
            <a:ext cx="3537058" cy="1311463"/>
            <a:chOff x="5628037" y="3138914"/>
            <a:chExt cx="4735314" cy="1725615"/>
          </a:xfrm>
        </p:grpSpPr>
        <p:pic>
          <p:nvPicPr>
            <p:cNvPr id="28" name="Grafik 4">
              <a:extLst>
                <a:ext uri="{FF2B5EF4-FFF2-40B4-BE49-F238E27FC236}">
                  <a16:creationId xmlns:a16="http://schemas.microsoft.com/office/drawing/2014/main" id="{711FDC57-9902-4ED6-AB2B-A37F1EA2C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5" t="73785"/>
            <a:stretch/>
          </p:blipFill>
          <p:spPr bwMode="auto">
            <a:xfrm>
              <a:off x="5628037" y="3138914"/>
              <a:ext cx="4735314" cy="1725615"/>
            </a:xfrm>
            <a:prstGeom prst="rect">
              <a:avLst/>
            </a:prstGeom>
            <a:noFill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FD1706-2FB0-4C43-8FC6-EE3271270C04}"/>
                </a:ext>
              </a:extLst>
            </p:cNvPr>
            <p:cNvSpPr txBox="1"/>
            <p:nvPr/>
          </p:nvSpPr>
          <p:spPr bwMode="auto">
            <a:xfrm>
              <a:off x="6927104" y="3241512"/>
              <a:ext cx="27549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i="1" dirty="0"/>
                <a:t>In</a:t>
              </a:r>
              <a:r>
                <a:rPr lang="en-AT" sz="1200" i="1" dirty="0"/>
                <a:t> </a:t>
              </a:r>
              <a:r>
                <a:rPr lang="de-AT" sz="1200" i="1" dirty="0"/>
                <a:t>v</a:t>
              </a:r>
              <a:r>
                <a:rPr lang="en-AT" sz="1200" i="1" dirty="0" err="1"/>
                <a:t>i</a:t>
              </a:r>
              <a:r>
                <a:rPr lang="de-AT" sz="1200" i="1" dirty="0"/>
                <a:t>v</a:t>
              </a:r>
              <a:r>
                <a:rPr lang="en-AT" sz="1200" i="1" dirty="0"/>
                <a:t>o </a:t>
              </a:r>
              <a:r>
                <a:rPr lang="en-AT" sz="1200" dirty="0"/>
                <a:t>(</a:t>
              </a:r>
              <a:r>
                <a:rPr lang="de-AT" sz="1200" dirty="0"/>
                <a:t>C</a:t>
              </a:r>
              <a:r>
                <a:rPr lang="en-AT" sz="1200" dirty="0"/>
                <a:t>A</a:t>
              </a:r>
              <a:r>
                <a:rPr lang="de-AT" sz="1200" dirty="0"/>
                <a:t>R</a:t>
              </a:r>
              <a:r>
                <a:rPr lang="en-AT" sz="1200" dirty="0"/>
                <a:t>+</a:t>
              </a:r>
              <a:r>
                <a:rPr lang="de-AT" sz="1200" dirty="0"/>
                <a:t>O</a:t>
              </a:r>
              <a:r>
                <a:rPr lang="en-AT" sz="1200" dirty="0"/>
                <a:t>x</a:t>
              </a:r>
              <a:r>
                <a:rPr lang="de-AT" sz="1200" dirty="0"/>
                <a:t>d</a:t>
              </a:r>
              <a:r>
                <a:rPr lang="en-AT" sz="1200" dirty="0"/>
                <a:t>)</a:t>
              </a:r>
              <a:endParaRPr lang="de-AT" sz="1200" dirty="0"/>
            </a:p>
          </p:txBody>
        </p:sp>
      </p:grp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E30E64AC-DB65-4C14-8907-21DD12291F99}"/>
              </a:ext>
            </a:extLst>
          </p:cNvPr>
          <p:cNvSpPr txBox="1">
            <a:spLocks/>
          </p:cNvSpPr>
          <p:nvPr/>
        </p:nvSpPr>
        <p:spPr bwMode="auto">
          <a:xfrm>
            <a:off x="960966" y="6580086"/>
            <a:ext cx="3724275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G</a:t>
            </a:r>
            <a:r>
              <a:rPr lang="en-AT"/>
              <a:t>r</a:t>
            </a:r>
            <a:r>
              <a:rPr lang="de-AT"/>
              <a:t>o</a:t>
            </a:r>
            <a:r>
              <a:rPr lang="en-AT"/>
              <a:t>u</a:t>
            </a:r>
            <a:r>
              <a:rPr lang="de-AT"/>
              <a:t>p</a:t>
            </a:r>
            <a:r>
              <a:rPr lang="en-AT"/>
              <a:t> </a:t>
            </a:r>
            <a:r>
              <a:rPr lang="de-AT"/>
              <a:t>s</a:t>
            </a:r>
            <a:r>
              <a:rPr lang="en-AT"/>
              <a:t>e</a:t>
            </a:r>
            <a:r>
              <a:rPr lang="de-AT"/>
              <a:t>m</a:t>
            </a:r>
            <a:r>
              <a:rPr lang="en-AT"/>
              <a:t>i</a:t>
            </a:r>
            <a:r>
              <a:rPr lang="de-AT"/>
              <a:t>n</a:t>
            </a:r>
            <a:r>
              <a:rPr lang="en-AT"/>
              <a:t>a</a:t>
            </a:r>
            <a:r>
              <a:rPr lang="de-AT"/>
              <a:t>r</a:t>
            </a:r>
            <a:endParaRPr lang="de-DE" dirty="0"/>
          </a:p>
        </p:txBody>
      </p:sp>
      <p:sp>
        <p:nvSpPr>
          <p:cNvPr id="32" name="Fußzeilenplatzhalter 5">
            <a:extLst>
              <a:ext uri="{FF2B5EF4-FFF2-40B4-BE49-F238E27FC236}">
                <a16:creationId xmlns:a16="http://schemas.microsoft.com/office/drawing/2014/main" id="{3F7B1DA9-4574-4722-AF9A-6610BDDC2102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D1359F5-4C23-4F92-A814-ADAB17CAD5D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681328" y="1194438"/>
          <a:ext cx="1418203" cy="842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CS ChemDraw Drawing" r:id="rId4" imgW="1838789" imgH="1092418" progId="ChemDraw.Document.6.0">
                  <p:embed/>
                </p:oleObj>
              </mc:Choice>
              <mc:Fallback>
                <p:oleObj name="CS ChemDraw Drawing" r:id="rId4" imgW="1838789" imgH="1092418" progId="ChemDraw.Document.6.0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D1359F5-4C23-4F92-A814-ADAB17CAD5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81328" y="1194438"/>
                        <a:ext cx="1418203" cy="8425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BBB37359-397A-4D27-957C-BB67B973DF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606720"/>
              </p:ext>
            </p:extLst>
          </p:nvPr>
        </p:nvGraphicFramePr>
        <p:xfrm>
          <a:off x="589698" y="2037032"/>
          <a:ext cx="7771877" cy="396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02818DA-2237-46D7-A80E-7D80B1199C92}"/>
              </a:ext>
            </a:extLst>
          </p:cNvPr>
          <p:cNvSpPr txBox="1"/>
          <p:nvPr/>
        </p:nvSpPr>
        <p:spPr bwMode="auto">
          <a:xfrm>
            <a:off x="8475652" y="2786970"/>
            <a:ext cx="34989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AT" dirty="0"/>
              <a:t>I</a:t>
            </a:r>
            <a:r>
              <a:rPr lang="de-AT" dirty="0"/>
              <a:t>m</a:t>
            </a:r>
            <a:r>
              <a:rPr lang="en-AT" dirty="0"/>
              <a:t>p</a:t>
            </a:r>
            <a:r>
              <a:rPr lang="de-AT" dirty="0"/>
              <a:t>r</a:t>
            </a:r>
            <a:r>
              <a:rPr lang="en-AT" dirty="0"/>
              <a:t>o</a:t>
            </a:r>
            <a:r>
              <a:rPr lang="de-AT" dirty="0"/>
              <a:t>v</a:t>
            </a:r>
            <a:r>
              <a:rPr lang="en-AT" dirty="0"/>
              <a:t>e</a:t>
            </a:r>
            <a:r>
              <a:rPr lang="de-AT" dirty="0"/>
              <a:t>d</a:t>
            </a:r>
            <a:r>
              <a:rPr lang="en-AT" dirty="0"/>
              <a:t> </a:t>
            </a:r>
            <a:r>
              <a:rPr lang="de-AT" dirty="0"/>
              <a:t>p</a:t>
            </a:r>
            <a:r>
              <a:rPr lang="en-AT" dirty="0"/>
              <a:t>h</a:t>
            </a:r>
            <a:r>
              <a:rPr lang="de-AT" dirty="0"/>
              <a:t>e</a:t>
            </a:r>
            <a:r>
              <a:rPr lang="en-AT" dirty="0" err="1"/>
              <a:t>nylacetonitrile</a:t>
            </a:r>
            <a:r>
              <a:rPr lang="en-AT" dirty="0"/>
              <a:t> concentration from 0.94 mM  to 7.2 mM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endParaRPr lang="en-AT" dirty="0"/>
          </a:p>
          <a:p>
            <a:pPr marL="742950" lvl="1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de-AT" dirty="0"/>
              <a:t>r</a:t>
            </a:r>
            <a:r>
              <a:rPr lang="en-AT" dirty="0" err="1"/>
              <a:t>eaction</a:t>
            </a:r>
            <a:r>
              <a:rPr lang="en-AT" dirty="0"/>
              <a:t> time prolonged</a:t>
            </a:r>
          </a:p>
          <a:p>
            <a:pPr marL="742950" lvl="1" indent="-285750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AT" dirty="0"/>
              <a:t>additional OxdBr1 after 21 h 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459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FA20A-2559-4CAC-BE45-18B87D120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D143AA6-ABC2-4A5D-9DCE-9502ED342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41251"/>
              </p:ext>
            </p:extLst>
          </p:nvPr>
        </p:nvGraphicFramePr>
        <p:xfrm>
          <a:off x="1045927" y="1173163"/>
          <a:ext cx="8027303" cy="5108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655">
                  <a:extLst>
                    <a:ext uri="{9D8B030D-6E8A-4147-A177-3AD203B41FA5}">
                      <a16:colId xmlns:a16="http://schemas.microsoft.com/office/drawing/2014/main" val="4052040791"/>
                    </a:ext>
                  </a:extLst>
                </a:gridCol>
                <a:gridCol w="950992">
                  <a:extLst>
                    <a:ext uri="{9D8B030D-6E8A-4147-A177-3AD203B41FA5}">
                      <a16:colId xmlns:a16="http://schemas.microsoft.com/office/drawing/2014/main" val="3438186927"/>
                    </a:ext>
                  </a:extLst>
                </a:gridCol>
                <a:gridCol w="1394907">
                  <a:extLst>
                    <a:ext uri="{9D8B030D-6E8A-4147-A177-3AD203B41FA5}">
                      <a16:colId xmlns:a16="http://schemas.microsoft.com/office/drawing/2014/main" val="1966405921"/>
                    </a:ext>
                  </a:extLst>
                </a:gridCol>
                <a:gridCol w="1057586">
                  <a:extLst>
                    <a:ext uri="{9D8B030D-6E8A-4147-A177-3AD203B41FA5}">
                      <a16:colId xmlns:a16="http://schemas.microsoft.com/office/drawing/2014/main" val="933313239"/>
                    </a:ext>
                  </a:extLst>
                </a:gridCol>
                <a:gridCol w="987499">
                  <a:extLst>
                    <a:ext uri="{9D8B030D-6E8A-4147-A177-3AD203B41FA5}">
                      <a16:colId xmlns:a16="http://schemas.microsoft.com/office/drawing/2014/main" val="2264492746"/>
                    </a:ext>
                  </a:extLst>
                </a:gridCol>
                <a:gridCol w="1079888">
                  <a:extLst>
                    <a:ext uri="{9D8B030D-6E8A-4147-A177-3AD203B41FA5}">
                      <a16:colId xmlns:a16="http://schemas.microsoft.com/office/drawing/2014/main" val="2661710507"/>
                    </a:ext>
                  </a:extLst>
                </a:gridCol>
                <a:gridCol w="1079888">
                  <a:extLst>
                    <a:ext uri="{9D8B030D-6E8A-4147-A177-3AD203B41FA5}">
                      <a16:colId xmlns:a16="http://schemas.microsoft.com/office/drawing/2014/main" val="1482016069"/>
                    </a:ext>
                  </a:extLst>
                </a:gridCol>
                <a:gridCol w="1079888">
                  <a:extLst>
                    <a:ext uri="{9D8B030D-6E8A-4147-A177-3AD203B41FA5}">
                      <a16:colId xmlns:a16="http://schemas.microsoft.com/office/drawing/2014/main" val="498642592"/>
                    </a:ext>
                  </a:extLst>
                </a:gridCol>
              </a:tblGrid>
              <a:tr h="671988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.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y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Oxime formation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x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y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N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le formation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Ca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e 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u</a:t>
                      </a:r>
                      <a:r>
                        <a:rPr lang="de-AT" sz="1000" dirty="0"/>
                        <a:t>c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f</a:t>
                      </a:r>
                      <a:r>
                        <a:rPr lang="de-AT" sz="1000" dirty="0"/>
                        <a:t>u</a:t>
                      </a:r>
                      <a:r>
                        <a:rPr lang="en-AT" sz="1000" dirty="0"/>
                        <a:t>l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t</a:t>
                      </a:r>
                      <a:endParaRPr lang="de-AT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29869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  <a:endParaRPr lang="de-AT" sz="1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Ci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y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endParaRPr lang="de-AT" sz="1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AT" sz="10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x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</a:t>
                      </a:r>
                      <a:r>
                        <a:rPr lang="en-AT" sz="10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rile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r>
                        <a:rPr lang="en-AT" sz="10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y 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v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r>
                        <a:rPr lang="en-AT" sz="10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  <a:r>
                        <a:rPr lang="de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l</a:t>
                      </a:r>
                      <a:r>
                        <a:rPr lang="en-AT" sz="1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</a:t>
                      </a:r>
                      <a:endParaRPr lang="de-AT" sz="1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2489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C4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?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in progress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Ve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e (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R)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000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3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?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To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e 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Ve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v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a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e (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S</a:t>
                      </a:r>
                      <a:r>
                        <a:rPr lang="de-AT" sz="1000" dirty="0"/>
                        <a:t>P</a:t>
                      </a:r>
                      <a:r>
                        <a:rPr lang="en-AT" sz="1000" dirty="0"/>
                        <a:t>R)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566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4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ü"/>
                      </a:pPr>
                      <a:r>
                        <a:rPr lang="en-AT" sz="1000" dirty="0"/>
                        <a:t> 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I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2112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5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C12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n.</a:t>
                      </a:r>
                      <a:r>
                        <a:rPr lang="de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AT" sz="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AT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AT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5489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6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Be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z</a:t>
                      </a:r>
                      <a:r>
                        <a:rPr lang="en-AT" sz="1000" dirty="0" err="1"/>
                        <a:t>oic</a:t>
                      </a:r>
                      <a:endParaRPr lang="en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+++ (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R</a:t>
                      </a:r>
                      <a:r>
                        <a:rPr lang="de-AT" sz="800" dirty="0"/>
                        <a:t>G</a:t>
                      </a:r>
                      <a:r>
                        <a:rPr lang="en-AT" sz="800" dirty="0"/>
                        <a:t>, </a:t>
                      </a:r>
                      <a:r>
                        <a:rPr lang="de-AT" sz="800" dirty="0"/>
                        <a:t>R</a:t>
                      </a:r>
                      <a:r>
                        <a:rPr lang="en-AT" sz="800" dirty="0"/>
                        <a:t>E, </a:t>
                      </a:r>
                      <a:r>
                        <a:rPr lang="de-AT" sz="800" dirty="0"/>
                        <a:t>F</a:t>
                      </a:r>
                      <a:r>
                        <a:rPr lang="en-AT" sz="800" dirty="0"/>
                        <a:t>G)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?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To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e 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d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704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7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AA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AT" sz="1000" dirty="0"/>
                        <a:t> 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Pr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n</a:t>
                      </a:r>
                      <a:r>
                        <a:rPr lang="en-AT" sz="1000" dirty="0"/>
                        <a:t>g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d </a:t>
                      </a:r>
                      <a:r>
                        <a:rPr lang="de-AT" sz="1000" dirty="0"/>
                        <a:t>r</a:t>
                      </a:r>
                      <a:r>
                        <a:rPr lang="en-AT" sz="1000" dirty="0"/>
                        <a:t>e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c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 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m</a:t>
                      </a:r>
                      <a:r>
                        <a:rPr lang="en-AT" sz="1000" dirty="0"/>
                        <a:t>e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d</a:t>
                      </a:r>
                      <a:r>
                        <a:rPr lang="de-AT" sz="1000" dirty="0"/>
                        <a:t>d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 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x</a:t>
                      </a:r>
                      <a:r>
                        <a:rPr lang="de-AT" sz="1000" dirty="0"/>
                        <a:t>dB</a:t>
                      </a:r>
                      <a:r>
                        <a:rPr lang="en-AT" sz="1000" dirty="0"/>
                        <a:t>r1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0169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8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3-</a:t>
                      </a:r>
                      <a:r>
                        <a:rPr lang="de-AT" sz="1000" dirty="0"/>
                        <a:t>P</a:t>
                      </a:r>
                      <a:r>
                        <a:rPr lang="en-AT" sz="1000"/>
                        <a:t>PA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800" dirty="0"/>
                        <a:t>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?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t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 in progress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5115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9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 err="1"/>
                        <a:t>Ci</a:t>
                      </a:r>
                      <a:r>
                        <a:rPr lang="en-AT" sz="1000" dirty="0" err="1"/>
                        <a:t>nn</a:t>
                      </a:r>
                      <a:r>
                        <a:rPr lang="de-AT" sz="1000" dirty="0"/>
                        <a:t>a</a:t>
                      </a:r>
                      <a:r>
                        <a:rPr lang="en-AT" sz="1000" dirty="0"/>
                        <a:t>m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 (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B</a:t>
                      </a:r>
                      <a:r>
                        <a:rPr lang="de-AT" sz="800" dirty="0"/>
                        <a:t>r</a:t>
                      </a:r>
                      <a:r>
                        <a:rPr lang="en-AT" sz="800" dirty="0"/>
                        <a:t>1)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-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x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x</a:t>
                      </a:r>
                      <a:r>
                        <a:rPr lang="en-AT" sz="1000" dirty="0"/>
                        <a:t>d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r1 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w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064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10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Pi</a:t>
                      </a:r>
                      <a:r>
                        <a:rPr lang="en-AT" sz="1000" dirty="0"/>
                        <a:t>p</a:t>
                      </a:r>
                      <a:r>
                        <a:rPr lang="de-AT" sz="1000" dirty="0"/>
                        <a:t>e</a:t>
                      </a:r>
                      <a:r>
                        <a:rPr lang="en-AT" sz="1000" dirty="0"/>
                        <a:t>r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y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c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-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-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x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249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11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000" dirty="0"/>
                        <a:t>Va</a:t>
                      </a:r>
                      <a:r>
                        <a:rPr lang="en-AT" sz="1000" dirty="0"/>
                        <a:t>n</a:t>
                      </a:r>
                      <a:r>
                        <a:rPr lang="de-AT" sz="1000" dirty="0"/>
                        <a:t>i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l</a:t>
                      </a:r>
                      <a:r>
                        <a:rPr lang="en-AT" sz="1000" dirty="0" err="1"/>
                        <a:t>i</a:t>
                      </a:r>
                      <a:r>
                        <a:rPr lang="de-AT" sz="1000" dirty="0"/>
                        <a:t>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+++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++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800" dirty="0"/>
                        <a:t>+ (</a:t>
                      </a:r>
                      <a:r>
                        <a:rPr lang="de-AT" sz="800" dirty="0"/>
                        <a:t>O</a:t>
                      </a:r>
                      <a:r>
                        <a:rPr lang="en-AT" sz="800" dirty="0"/>
                        <a:t>x</a:t>
                      </a:r>
                      <a:r>
                        <a:rPr lang="de-AT" sz="800" dirty="0"/>
                        <a:t>d</a:t>
                      </a:r>
                      <a:r>
                        <a:rPr lang="en-AT" sz="800" dirty="0"/>
                        <a:t>B</a:t>
                      </a:r>
                      <a:r>
                        <a:rPr lang="de-AT" sz="800" dirty="0"/>
                        <a:t>r</a:t>
                      </a:r>
                      <a:r>
                        <a:rPr lang="en-AT" sz="800" dirty="0"/>
                        <a:t>1)</a:t>
                      </a:r>
                      <a:endParaRPr lang="de-AT" sz="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+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T" sz="1000" dirty="0"/>
                        <a:t>x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x</a:t>
                      </a:r>
                      <a:r>
                        <a:rPr lang="en-AT" sz="1000" dirty="0"/>
                        <a:t>d</a:t>
                      </a:r>
                      <a:r>
                        <a:rPr lang="de-AT" sz="1000" dirty="0"/>
                        <a:t>B</a:t>
                      </a:r>
                      <a:r>
                        <a:rPr lang="en-AT" sz="1000" dirty="0"/>
                        <a:t>r1 </a:t>
                      </a:r>
                      <a:r>
                        <a:rPr lang="de-AT" sz="1000" dirty="0"/>
                        <a:t>t</a:t>
                      </a:r>
                      <a:r>
                        <a:rPr lang="en-AT" sz="1000" dirty="0"/>
                        <a:t>o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 </a:t>
                      </a:r>
                      <a:r>
                        <a:rPr lang="de-AT" sz="1000" dirty="0"/>
                        <a:t>s</a:t>
                      </a:r>
                      <a:r>
                        <a:rPr lang="en-AT" sz="1000" dirty="0"/>
                        <a:t>l</a:t>
                      </a:r>
                      <a:r>
                        <a:rPr lang="de-AT" sz="1000" dirty="0"/>
                        <a:t>o</a:t>
                      </a:r>
                      <a:r>
                        <a:rPr lang="en-AT" sz="1000" dirty="0"/>
                        <a:t>w</a:t>
                      </a:r>
                      <a:endParaRPr lang="de-AT" sz="1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201811"/>
                  </a:ext>
                </a:extLst>
              </a:tr>
            </a:tbl>
          </a:graphicData>
        </a:graphic>
      </p:graphicFrame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D3E8A6E-D31E-411C-BE4D-BA0DD0CC2AD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B49CE17-4F08-4088-B253-3BFD7ABF0C9F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dirty="0"/>
              <a:t>r</a:t>
            </a:r>
            <a:r>
              <a:rPr lang="de-AT" dirty="0"/>
              <a:t>c</a:t>
            </a:r>
            <a:r>
              <a:rPr dirty="0"/>
              <a:t>h </a:t>
            </a:r>
            <a:r>
              <a:rPr lang="de-AT" dirty="0"/>
              <a:t>2</a:t>
            </a:r>
            <a:r>
              <a:rPr lang="en-AT" dirty="0"/>
              <a:t>4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B7957B-D690-4E52-A626-1A98F739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480989" cy="1143000"/>
          </a:xfrm>
        </p:spPr>
        <p:txBody>
          <a:bodyPr/>
          <a:lstStyle/>
          <a:p>
            <a:r>
              <a:rPr lang="en-AT" i="1" dirty="0"/>
              <a:t>I</a:t>
            </a:r>
            <a:r>
              <a:rPr lang="de-AT" i="1" dirty="0"/>
              <a:t>n</a:t>
            </a:r>
            <a:r>
              <a:rPr lang="en-AT" i="1" dirty="0"/>
              <a:t> </a:t>
            </a:r>
            <a:r>
              <a:rPr lang="de-AT" i="1" dirty="0"/>
              <a:t>v</a:t>
            </a:r>
            <a:r>
              <a:rPr lang="en-AT" i="1" dirty="0" err="1"/>
              <a:t>i</a:t>
            </a:r>
            <a:r>
              <a:rPr lang="de-AT" i="1" dirty="0"/>
              <a:t>v</a:t>
            </a:r>
            <a:r>
              <a:rPr lang="en-AT" i="1" dirty="0"/>
              <a:t>o </a:t>
            </a:r>
            <a:r>
              <a:rPr lang="en-AT" dirty="0"/>
              <a:t>ca</a:t>
            </a:r>
            <a:r>
              <a:rPr lang="de-AT" dirty="0"/>
              <a:t>s</a:t>
            </a:r>
            <a:r>
              <a:rPr lang="en-AT" dirty="0"/>
              <a:t>c</a:t>
            </a:r>
            <a:r>
              <a:rPr lang="de-AT" dirty="0"/>
              <a:t>a</a:t>
            </a:r>
            <a:r>
              <a:rPr lang="en-AT" dirty="0"/>
              <a:t>des: </a:t>
            </a:r>
            <a:r>
              <a:rPr lang="de-AT" dirty="0"/>
              <a:t>S</a:t>
            </a:r>
            <a:r>
              <a:rPr lang="en-AT" dirty="0"/>
              <a:t>UMMARY</a:t>
            </a:r>
            <a:endParaRPr lang="de-A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F4D81A-367E-4E14-BB0F-628528245E9F}"/>
              </a:ext>
            </a:extLst>
          </p:cNvPr>
          <p:cNvSpPr txBox="1"/>
          <p:nvPr/>
        </p:nvSpPr>
        <p:spPr bwMode="auto">
          <a:xfrm>
            <a:off x="9158192" y="3265774"/>
            <a:ext cx="2680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AT" dirty="0" err="1"/>
              <a:t>Ea</a:t>
            </a:r>
            <a:r>
              <a:rPr lang="en-AT" dirty="0"/>
              <a:t>c</a:t>
            </a:r>
            <a:r>
              <a:rPr lang="de-AT" dirty="0"/>
              <a:t>h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u</a:t>
            </a:r>
            <a:r>
              <a:rPr lang="de-AT" dirty="0"/>
              <a:t>b</a:t>
            </a:r>
            <a:r>
              <a:rPr lang="en-AT" dirty="0"/>
              <a:t>s</a:t>
            </a:r>
            <a:r>
              <a:rPr lang="de-AT" dirty="0"/>
              <a:t>t</a:t>
            </a:r>
            <a:r>
              <a:rPr lang="en-AT" dirty="0"/>
              <a:t>r</a:t>
            </a:r>
            <a:r>
              <a:rPr lang="de-AT" dirty="0"/>
              <a:t>a</a:t>
            </a:r>
            <a:r>
              <a:rPr lang="en-AT" dirty="0"/>
              <a:t>t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n</a:t>
            </a:r>
            <a:r>
              <a:rPr lang="en-AT" dirty="0"/>
              <a:t>e</a:t>
            </a:r>
            <a:r>
              <a:rPr lang="de-AT" dirty="0"/>
              <a:t>e</a:t>
            </a:r>
            <a:r>
              <a:rPr lang="en-AT" dirty="0"/>
              <a:t>d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div</a:t>
            </a:r>
            <a:r>
              <a:rPr lang="en-AT" dirty="0" err="1"/>
              <a:t>i</a:t>
            </a:r>
            <a:r>
              <a:rPr lang="de-AT" dirty="0"/>
              <a:t>d</a:t>
            </a:r>
            <a:r>
              <a:rPr lang="en-AT" dirty="0"/>
              <a:t>u</a:t>
            </a:r>
            <a:r>
              <a:rPr lang="de-AT" dirty="0"/>
              <a:t>a</a:t>
            </a:r>
            <a:r>
              <a:rPr lang="en-AT" dirty="0"/>
              <a:t>l </a:t>
            </a:r>
            <a:r>
              <a:rPr lang="de-AT" dirty="0"/>
              <a:t>a</a:t>
            </a:r>
            <a:r>
              <a:rPr lang="en-AT" dirty="0"/>
              <a:t>d</a:t>
            </a:r>
            <a:r>
              <a:rPr lang="de-AT" dirty="0"/>
              <a:t>a</a:t>
            </a:r>
            <a:r>
              <a:rPr lang="en-AT" dirty="0"/>
              <a:t>p</a:t>
            </a:r>
            <a:r>
              <a:rPr lang="de-AT" dirty="0"/>
              <a:t>t</a:t>
            </a:r>
            <a:r>
              <a:rPr lang="en-AT" dirty="0" err="1"/>
              <a:t>i</a:t>
            </a:r>
            <a:r>
              <a:rPr lang="de-AT" dirty="0"/>
              <a:t>o</a:t>
            </a:r>
            <a:r>
              <a:rPr lang="en-AT" dirty="0"/>
              <a:t>n </a:t>
            </a:r>
            <a:r>
              <a:rPr lang="de-AT" dirty="0"/>
              <a:t>o</a:t>
            </a:r>
            <a:r>
              <a:rPr lang="en-AT" dirty="0"/>
              <a:t>f </a:t>
            </a:r>
            <a:r>
              <a:rPr lang="de-AT" dirty="0"/>
              <a:t>c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d</a:t>
            </a:r>
            <a:r>
              <a:rPr lang="de-AT" dirty="0"/>
              <a:t>i</a:t>
            </a:r>
            <a:r>
              <a:rPr lang="en-AT" dirty="0"/>
              <a:t>t</a:t>
            </a:r>
            <a:r>
              <a:rPr lang="de-AT" dirty="0"/>
              <a:t>i</a:t>
            </a:r>
            <a:r>
              <a:rPr lang="en-AT" dirty="0"/>
              <a:t>o</a:t>
            </a:r>
            <a:r>
              <a:rPr lang="de-AT" dirty="0"/>
              <a:t>n</a:t>
            </a:r>
            <a:r>
              <a:rPr lang="en-AT" dirty="0"/>
              <a:t>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AT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AT" dirty="0"/>
              <a:t>O</a:t>
            </a:r>
            <a:r>
              <a:rPr lang="en-AT" dirty="0" err="1"/>
              <a:t>ther</a:t>
            </a:r>
            <a:r>
              <a:rPr lang="en-AT" dirty="0"/>
              <a:t> c</a:t>
            </a:r>
            <a:r>
              <a:rPr lang="de-AT" dirty="0"/>
              <a:t>a</a:t>
            </a:r>
            <a:r>
              <a:rPr lang="en-AT" dirty="0"/>
              <a:t>s</a:t>
            </a:r>
            <a:r>
              <a:rPr lang="de-AT" dirty="0"/>
              <a:t>c</a:t>
            </a:r>
            <a:r>
              <a:rPr lang="en-AT" dirty="0"/>
              <a:t>a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s</a:t>
            </a:r>
            <a:r>
              <a:rPr lang="en-AT" dirty="0"/>
              <a:t> </a:t>
            </a:r>
            <a:r>
              <a:rPr lang="de-AT" dirty="0"/>
              <a:t>o</a:t>
            </a:r>
            <a:r>
              <a:rPr lang="en-AT" dirty="0"/>
              <a:t>n </a:t>
            </a:r>
            <a:r>
              <a:rPr lang="de-AT" dirty="0"/>
              <a:t>g</a:t>
            </a:r>
            <a:r>
              <a:rPr lang="en-AT" dirty="0"/>
              <a:t>o</a:t>
            </a:r>
            <a:r>
              <a:rPr lang="de-AT" dirty="0"/>
              <a:t>i</a:t>
            </a:r>
            <a:r>
              <a:rPr lang="en-AT" dirty="0"/>
              <a:t>n</a:t>
            </a:r>
            <a:r>
              <a:rPr lang="de-AT" dirty="0"/>
              <a:t>g</a:t>
            </a:r>
            <a:r>
              <a:rPr lang="en-AT" dirty="0"/>
              <a:t> </a:t>
            </a:r>
            <a:endParaRPr lang="de-AT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08DB0E-95DF-4C48-A7A6-AE5E8C4349CF}"/>
              </a:ext>
            </a:extLst>
          </p:cNvPr>
          <p:cNvGrpSpPr/>
          <p:nvPr/>
        </p:nvGrpSpPr>
        <p:grpSpPr>
          <a:xfrm>
            <a:off x="9377544" y="1759570"/>
            <a:ext cx="3537058" cy="1311463"/>
            <a:chOff x="5628037" y="3138914"/>
            <a:chExt cx="4735314" cy="1725615"/>
          </a:xfrm>
        </p:grpSpPr>
        <p:pic>
          <p:nvPicPr>
            <p:cNvPr id="15" name="Grafik 4">
              <a:extLst>
                <a:ext uri="{FF2B5EF4-FFF2-40B4-BE49-F238E27FC236}">
                  <a16:creationId xmlns:a16="http://schemas.microsoft.com/office/drawing/2014/main" id="{F745ACE0-0AAE-4EBB-833B-FE69C997B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5" t="73785"/>
            <a:stretch/>
          </p:blipFill>
          <p:spPr bwMode="auto">
            <a:xfrm>
              <a:off x="5628037" y="3138914"/>
              <a:ext cx="4735314" cy="1725615"/>
            </a:xfrm>
            <a:prstGeom prst="rect">
              <a:avLst/>
            </a:prstGeom>
            <a:no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4E477E-91A1-4C47-98DA-819D6B363ECB}"/>
                </a:ext>
              </a:extLst>
            </p:cNvPr>
            <p:cNvSpPr txBox="1"/>
            <p:nvPr/>
          </p:nvSpPr>
          <p:spPr bwMode="auto">
            <a:xfrm>
              <a:off x="6927104" y="3241512"/>
              <a:ext cx="27549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i="1" dirty="0"/>
                <a:t>In</a:t>
              </a:r>
              <a:r>
                <a:rPr lang="en-AT" sz="1200" i="1" dirty="0"/>
                <a:t> </a:t>
              </a:r>
              <a:r>
                <a:rPr lang="de-AT" sz="1200" i="1" dirty="0"/>
                <a:t>v</a:t>
              </a:r>
              <a:r>
                <a:rPr lang="en-AT" sz="1200" i="1" dirty="0" err="1"/>
                <a:t>i</a:t>
              </a:r>
              <a:r>
                <a:rPr lang="de-AT" sz="1200" i="1" dirty="0"/>
                <a:t>v</a:t>
              </a:r>
              <a:r>
                <a:rPr lang="en-AT" sz="1200" i="1" dirty="0"/>
                <a:t>o </a:t>
              </a:r>
              <a:r>
                <a:rPr lang="en-AT" sz="1200" dirty="0"/>
                <a:t>(</a:t>
              </a:r>
              <a:r>
                <a:rPr lang="de-AT" sz="1200" dirty="0"/>
                <a:t>C</a:t>
              </a:r>
              <a:r>
                <a:rPr lang="en-AT" sz="1200" dirty="0"/>
                <a:t>A</a:t>
              </a:r>
              <a:r>
                <a:rPr lang="de-AT" sz="1200" dirty="0"/>
                <a:t>R</a:t>
              </a:r>
              <a:r>
                <a:rPr lang="en-AT" sz="1200" dirty="0"/>
                <a:t>+</a:t>
              </a:r>
              <a:r>
                <a:rPr lang="de-AT" sz="1200" dirty="0"/>
                <a:t>O</a:t>
              </a:r>
              <a:r>
                <a:rPr lang="en-AT" sz="1200" dirty="0"/>
                <a:t>x</a:t>
              </a:r>
              <a:r>
                <a:rPr lang="de-AT" sz="1200" dirty="0"/>
                <a:t>d</a:t>
              </a:r>
              <a:r>
                <a:rPr lang="en-AT" sz="1200" dirty="0"/>
                <a:t>)</a:t>
              </a:r>
              <a:endParaRPr lang="de-AT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5178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B7678-12ED-4257-A9BA-58B5D063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5. </a:t>
            </a:r>
            <a:r>
              <a:rPr lang="de-AT" dirty="0" err="1"/>
              <a:t>Ou</a:t>
            </a:r>
            <a:r>
              <a:rPr lang="en-AT" dirty="0"/>
              <a:t>t</a:t>
            </a:r>
            <a:r>
              <a:rPr lang="de-AT" dirty="0"/>
              <a:t>l</a:t>
            </a:r>
            <a:r>
              <a:rPr lang="en-AT" dirty="0"/>
              <a:t>o</a:t>
            </a:r>
            <a:r>
              <a:rPr lang="de-AT" dirty="0"/>
              <a:t>o</a:t>
            </a:r>
            <a:r>
              <a:rPr lang="en-AT" dirty="0"/>
              <a:t>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127A51-9376-4D60-83CF-F47EC5022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4" y="2601798"/>
            <a:ext cx="8650478" cy="3932308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sz="2000" dirty="0"/>
              <a:t>I</a:t>
            </a:r>
            <a:r>
              <a:rPr lang="en-AT" sz="2000" dirty="0"/>
              <a:t>d</a:t>
            </a:r>
            <a:r>
              <a:rPr lang="de-AT" sz="2000" dirty="0"/>
              <a:t>e</a:t>
            </a:r>
            <a:r>
              <a:rPr lang="en-AT" sz="2000" dirty="0"/>
              <a:t>n</a:t>
            </a:r>
            <a:r>
              <a:rPr lang="de-AT" sz="2000" dirty="0"/>
              <a:t>t</a:t>
            </a:r>
            <a:r>
              <a:rPr lang="en-AT" sz="2000" dirty="0" err="1"/>
              <a:t>i</a:t>
            </a:r>
            <a:r>
              <a:rPr lang="de-AT" sz="2000" dirty="0"/>
              <a:t>f</a:t>
            </a:r>
            <a:r>
              <a:rPr lang="en-AT" sz="2000" dirty="0"/>
              <a:t>y</a:t>
            </a:r>
            <a:r>
              <a:rPr lang="de-AT" sz="2000" dirty="0"/>
              <a:t>i</a:t>
            </a:r>
            <a:r>
              <a:rPr lang="en-AT" sz="2000" dirty="0"/>
              <a:t>n</a:t>
            </a:r>
            <a:r>
              <a:rPr lang="de-AT" sz="2000" dirty="0"/>
              <a:t>g</a:t>
            </a:r>
            <a:r>
              <a:rPr lang="en-AT" sz="2000" dirty="0"/>
              <a:t> </a:t>
            </a:r>
            <a:r>
              <a:rPr lang="de-AT" sz="2000" dirty="0"/>
              <a:t>o</a:t>
            </a:r>
            <a:r>
              <a:rPr lang="en-AT" sz="2000" dirty="0"/>
              <a:t>p</a:t>
            </a:r>
            <a:r>
              <a:rPr lang="de-AT" sz="2000" dirty="0"/>
              <a:t>t</a:t>
            </a:r>
            <a:r>
              <a:rPr lang="en-AT" sz="2000" dirty="0" err="1"/>
              <a:t>i</a:t>
            </a:r>
            <a:r>
              <a:rPr lang="de-AT" sz="2000" dirty="0"/>
              <a:t>m</a:t>
            </a:r>
            <a:r>
              <a:rPr lang="en-AT" sz="2000" dirty="0"/>
              <a:t>a</a:t>
            </a:r>
            <a:r>
              <a:rPr lang="de-AT" sz="2000" dirty="0"/>
              <a:t>l</a:t>
            </a:r>
            <a:r>
              <a:rPr lang="en-AT" sz="2000" dirty="0"/>
              <a:t> </a:t>
            </a:r>
            <a:r>
              <a:rPr lang="de-AT" sz="2000" dirty="0"/>
              <a:t>O</a:t>
            </a:r>
            <a:r>
              <a:rPr lang="en-AT" sz="2000" dirty="0"/>
              <a:t>x</a:t>
            </a:r>
            <a:r>
              <a:rPr lang="de-AT" sz="2000" dirty="0"/>
              <a:t>d</a:t>
            </a:r>
            <a:r>
              <a:rPr lang="en-AT" sz="2000" dirty="0"/>
              <a:t> </a:t>
            </a:r>
            <a:r>
              <a:rPr lang="de-AT" sz="2000" dirty="0"/>
              <a:t>a</a:t>
            </a:r>
            <a:r>
              <a:rPr lang="en-AT" sz="2000" dirty="0"/>
              <a:t>n</a:t>
            </a:r>
            <a:r>
              <a:rPr lang="de-AT" sz="2000" dirty="0"/>
              <a:t>d</a:t>
            </a:r>
            <a:r>
              <a:rPr lang="en-AT" sz="2000" dirty="0"/>
              <a:t> </a:t>
            </a:r>
            <a:r>
              <a:rPr lang="de-AT" sz="2000" dirty="0"/>
              <a:t>C</a:t>
            </a:r>
            <a:r>
              <a:rPr lang="en-AT" sz="2000" dirty="0"/>
              <a:t>A</a:t>
            </a:r>
            <a:r>
              <a:rPr lang="de-AT" sz="2000" dirty="0"/>
              <a:t>R</a:t>
            </a:r>
            <a:r>
              <a:rPr lang="en-AT" sz="2000" dirty="0"/>
              <a:t> </a:t>
            </a:r>
            <a:r>
              <a:rPr lang="de-AT" sz="2000" dirty="0"/>
              <a:t>f</a:t>
            </a:r>
            <a:r>
              <a:rPr lang="en-AT" sz="2000" dirty="0"/>
              <a:t>o</a:t>
            </a:r>
            <a:r>
              <a:rPr lang="de-AT" sz="2000" dirty="0"/>
              <a:t>r</a:t>
            </a:r>
            <a:r>
              <a:rPr lang="en-AT" sz="2000" dirty="0"/>
              <a:t> 8 </a:t>
            </a:r>
            <a:r>
              <a:rPr lang="de-AT" sz="2000" dirty="0"/>
              <a:t>s</a:t>
            </a:r>
            <a:r>
              <a:rPr lang="en-AT" sz="2000" dirty="0"/>
              <a:t>u</a:t>
            </a:r>
            <a:r>
              <a:rPr lang="de-AT" sz="2000" dirty="0"/>
              <a:t>b</a:t>
            </a:r>
            <a:r>
              <a:rPr lang="en-AT" sz="2000" dirty="0"/>
              <a:t>s</a:t>
            </a:r>
            <a:r>
              <a:rPr lang="de-AT" sz="2000" dirty="0"/>
              <a:t>t</a:t>
            </a:r>
            <a:r>
              <a:rPr lang="en-AT" sz="2000" dirty="0"/>
              <a:t>r</a:t>
            </a:r>
            <a:r>
              <a:rPr lang="de-AT" sz="2000" dirty="0"/>
              <a:t>a</a:t>
            </a:r>
            <a:r>
              <a:rPr lang="en-AT" sz="2000" dirty="0"/>
              <a:t>t</a:t>
            </a:r>
            <a:r>
              <a:rPr lang="de-AT" sz="2000" dirty="0"/>
              <a:t>e</a:t>
            </a:r>
            <a:r>
              <a:rPr lang="en-AT" sz="2000" dirty="0"/>
              <a:t>s </a:t>
            </a:r>
            <a:r>
              <a:rPr lang="de-AT" sz="2000" dirty="0"/>
              <a:t>t</a:t>
            </a:r>
            <a:r>
              <a:rPr lang="en-AT" sz="2000" dirty="0"/>
              <a:t>o </a:t>
            </a:r>
            <a:r>
              <a:rPr lang="de-AT" sz="2000" dirty="0"/>
              <a:t>o</a:t>
            </a:r>
            <a:r>
              <a:rPr lang="en-AT" sz="2000" dirty="0"/>
              <a:t>p</a:t>
            </a:r>
            <a:r>
              <a:rPr lang="de-AT" sz="2000" dirty="0"/>
              <a:t>t</a:t>
            </a:r>
            <a:r>
              <a:rPr lang="en-AT" sz="2000" dirty="0" err="1"/>
              <a:t>i</a:t>
            </a:r>
            <a:r>
              <a:rPr lang="de-AT" sz="2000" dirty="0"/>
              <a:t>m</a:t>
            </a:r>
            <a:r>
              <a:rPr lang="en-AT" sz="2000" dirty="0" err="1"/>
              <a:t>i</a:t>
            </a:r>
            <a:r>
              <a:rPr lang="de-AT" sz="2000" dirty="0"/>
              <a:t>z</a:t>
            </a:r>
            <a:r>
              <a:rPr lang="en-AT" sz="2000" dirty="0"/>
              <a:t>e </a:t>
            </a:r>
            <a:r>
              <a:rPr lang="de-AT" sz="2000" dirty="0"/>
              <a:t>c</a:t>
            </a:r>
            <a:r>
              <a:rPr lang="en-AT" sz="2000" dirty="0"/>
              <a:t>a</a:t>
            </a:r>
            <a:r>
              <a:rPr lang="de-AT" sz="2000" dirty="0"/>
              <a:t>s</a:t>
            </a:r>
            <a:r>
              <a:rPr lang="en-AT" sz="2000" dirty="0"/>
              <a:t>c</a:t>
            </a:r>
            <a:r>
              <a:rPr lang="de-AT" sz="2000" dirty="0"/>
              <a:t>a</a:t>
            </a:r>
            <a:r>
              <a:rPr lang="en-AT" sz="2000" dirty="0"/>
              <a:t>d</a:t>
            </a:r>
            <a:r>
              <a:rPr lang="de-AT" sz="2000" dirty="0"/>
              <a:t>e</a:t>
            </a:r>
            <a:r>
              <a:rPr lang="en-AT" sz="2000" dirty="0"/>
              <a:t>s</a:t>
            </a:r>
          </a:p>
          <a:p>
            <a:pPr marL="1150938" lvl="2" indent="-342900">
              <a:buFont typeface="Wingdings" panose="05000000000000000000" pitchFamily="2" charset="2"/>
              <a:buChar char="v"/>
            </a:pPr>
            <a:endParaRPr lang="en-AT" sz="1800" dirty="0"/>
          </a:p>
          <a:p>
            <a:pPr marL="1150938" lvl="2" indent="-342900">
              <a:buFont typeface="Wingdings" panose="05000000000000000000" pitchFamily="2" charset="2"/>
              <a:buChar char="v"/>
            </a:pPr>
            <a:r>
              <a:rPr lang="en-AT" sz="1800" dirty="0"/>
              <a:t>O</a:t>
            </a:r>
            <a:r>
              <a:rPr lang="de-AT" sz="1800" dirty="0"/>
              <a:t>x</a:t>
            </a:r>
            <a:r>
              <a:rPr lang="en-AT" sz="1800" dirty="0"/>
              <a:t>d</a:t>
            </a:r>
            <a:r>
              <a:rPr lang="de-AT" sz="1800" dirty="0"/>
              <a:t>N</a:t>
            </a:r>
            <a:r>
              <a:rPr lang="en-AT" sz="1800" dirty="0"/>
              <a:t>h </a:t>
            </a:r>
            <a:r>
              <a:rPr lang="de-AT" sz="1800" dirty="0"/>
              <a:t>v</a:t>
            </a:r>
            <a:r>
              <a:rPr lang="en-AT" sz="1800" dirty="0"/>
              <a:t>a</a:t>
            </a:r>
            <a:r>
              <a:rPr lang="de-AT" sz="1800" dirty="0"/>
              <a:t>r</a:t>
            </a:r>
            <a:r>
              <a:rPr lang="en-AT" sz="1800" dirty="0" err="1"/>
              <a:t>i</a:t>
            </a:r>
            <a:r>
              <a:rPr lang="de-AT" sz="1800" dirty="0"/>
              <a:t>a</a:t>
            </a:r>
            <a:r>
              <a:rPr lang="en-AT" sz="1800" dirty="0"/>
              <a:t>n</a:t>
            </a:r>
            <a:r>
              <a:rPr lang="de-AT" sz="1800" dirty="0"/>
              <a:t>t</a:t>
            </a:r>
            <a:r>
              <a:rPr lang="en-AT" sz="1800" dirty="0"/>
              <a:t>s </a:t>
            </a:r>
            <a:r>
              <a:rPr lang="de-AT" sz="1800" dirty="0"/>
              <a:t>p</a:t>
            </a:r>
            <a:r>
              <a:rPr lang="en-AT" sz="1800" dirty="0"/>
              <a:t>o</a:t>
            </a:r>
            <a:r>
              <a:rPr lang="de-AT" sz="1800" dirty="0"/>
              <a:t>t</a:t>
            </a:r>
            <a:r>
              <a:rPr lang="en-AT" sz="1800" dirty="0"/>
              <a:t>e</a:t>
            </a:r>
            <a:r>
              <a:rPr lang="de-AT" sz="1800" dirty="0"/>
              <a:t>n</a:t>
            </a:r>
            <a:r>
              <a:rPr lang="en-AT" sz="1800" dirty="0"/>
              <a:t>t</a:t>
            </a:r>
            <a:r>
              <a:rPr lang="de-AT" sz="1800" dirty="0"/>
              <a:t>i</a:t>
            </a:r>
            <a:r>
              <a:rPr lang="en-AT" sz="1800" dirty="0"/>
              <a:t>a</a:t>
            </a:r>
            <a:r>
              <a:rPr lang="de-AT" sz="1800" dirty="0"/>
              <a:t>l</a:t>
            </a:r>
            <a:r>
              <a:rPr lang="en-AT" sz="1800" dirty="0"/>
              <a:t> </a:t>
            </a:r>
            <a:r>
              <a:rPr lang="de-AT" sz="1800" dirty="0"/>
              <a:t>b</a:t>
            </a:r>
            <a:r>
              <a:rPr lang="en-AT" sz="1800" dirty="0"/>
              <a:t>e</a:t>
            </a:r>
            <a:r>
              <a:rPr lang="de-AT" sz="1800" dirty="0"/>
              <a:t>t</a:t>
            </a:r>
            <a:r>
              <a:rPr lang="en-AT" sz="1800" dirty="0"/>
              <a:t>t</a:t>
            </a:r>
            <a:r>
              <a:rPr lang="de-AT" sz="1800" dirty="0"/>
              <a:t>e</a:t>
            </a:r>
            <a:r>
              <a:rPr lang="en-AT" sz="1800" dirty="0"/>
              <a:t>r candidate for </a:t>
            </a:r>
            <a:r>
              <a:rPr lang="de-AT" sz="1800" dirty="0"/>
              <a:t>p</a:t>
            </a:r>
            <a:r>
              <a:rPr lang="en-AT" sz="1800" dirty="0"/>
              <a:t>o</a:t>
            </a:r>
            <a:r>
              <a:rPr lang="de-AT" sz="1800" dirty="0"/>
              <a:t>o</a:t>
            </a:r>
            <a:r>
              <a:rPr lang="en-AT" sz="1800" dirty="0"/>
              <a:t>r </a:t>
            </a:r>
            <a:r>
              <a:rPr lang="de-AT" sz="1800" dirty="0"/>
              <a:t>s</a:t>
            </a:r>
            <a:r>
              <a:rPr lang="en-AT" sz="1800" dirty="0"/>
              <a:t>u</a:t>
            </a:r>
            <a:r>
              <a:rPr lang="de-AT" sz="1800" dirty="0"/>
              <a:t>b</a:t>
            </a:r>
            <a:r>
              <a:rPr lang="en-AT" sz="1800" dirty="0"/>
              <a:t>s</a:t>
            </a:r>
            <a:r>
              <a:rPr lang="de-AT" sz="1800" dirty="0"/>
              <a:t>t</a:t>
            </a:r>
            <a:r>
              <a:rPr lang="en-AT" sz="1800" dirty="0"/>
              <a:t>r</a:t>
            </a:r>
            <a:r>
              <a:rPr lang="de-AT" sz="1800" dirty="0"/>
              <a:t>a</a:t>
            </a:r>
            <a:r>
              <a:rPr lang="en-AT" sz="1800" dirty="0"/>
              <a:t>t</a:t>
            </a:r>
            <a:r>
              <a:rPr lang="de-AT" sz="1800" dirty="0"/>
              <a:t>e</a:t>
            </a:r>
            <a:r>
              <a:rPr lang="en-AT" sz="1800" dirty="0"/>
              <a:t>s</a:t>
            </a:r>
          </a:p>
          <a:p>
            <a:pPr>
              <a:buClr>
                <a:schemeClr val="accent1"/>
              </a:buClr>
            </a:pPr>
            <a:endParaRPr lang="en-AT" sz="2000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sz="2000" dirty="0"/>
              <a:t>O</a:t>
            </a:r>
            <a:r>
              <a:rPr lang="en-AT" sz="2000" dirty="0"/>
              <a:t>p</a:t>
            </a:r>
            <a:r>
              <a:rPr lang="de-AT" sz="2000" dirty="0"/>
              <a:t>t</a:t>
            </a:r>
            <a:r>
              <a:rPr lang="en-AT" sz="2000" dirty="0" err="1"/>
              <a:t>i</a:t>
            </a:r>
            <a:r>
              <a:rPr lang="de-AT" sz="2000" dirty="0"/>
              <a:t>m</a:t>
            </a:r>
            <a:r>
              <a:rPr lang="en-AT" sz="2000" dirty="0" err="1"/>
              <a:t>i</a:t>
            </a:r>
            <a:r>
              <a:rPr lang="de-AT" sz="2000" dirty="0"/>
              <a:t>z</a:t>
            </a:r>
            <a:r>
              <a:rPr lang="en-AT" sz="2000" dirty="0"/>
              <a:t>e </a:t>
            </a:r>
            <a:r>
              <a:rPr lang="de-AT" sz="2000" dirty="0"/>
              <a:t>a</a:t>
            </a:r>
            <a:r>
              <a:rPr lang="en-AT" sz="2000" dirty="0"/>
              <a:t>n</a:t>
            </a:r>
            <a:r>
              <a:rPr lang="de-AT" sz="2000" dirty="0"/>
              <a:t>a</a:t>
            </a:r>
            <a:r>
              <a:rPr lang="en-AT" sz="2000" dirty="0"/>
              <a:t>l</a:t>
            </a:r>
            <a:r>
              <a:rPr lang="de-AT" sz="2000" dirty="0"/>
              <a:t>y</a:t>
            </a:r>
            <a:r>
              <a:rPr lang="en-AT" sz="2000" dirty="0"/>
              <a:t>t</a:t>
            </a:r>
            <a:r>
              <a:rPr lang="de-AT" sz="2000" dirty="0"/>
              <a:t>i</a:t>
            </a:r>
            <a:r>
              <a:rPr lang="en-AT" sz="2000" dirty="0"/>
              <a:t>c</a:t>
            </a:r>
            <a:r>
              <a:rPr lang="de-AT" sz="2000" dirty="0"/>
              <a:t>s</a:t>
            </a:r>
            <a:r>
              <a:rPr lang="en-AT" sz="2000" dirty="0"/>
              <a:t> for cascade reactions </a:t>
            </a:r>
            <a:r>
              <a:rPr lang="de-AT" sz="2000" dirty="0"/>
              <a:t>f</a:t>
            </a:r>
            <a:r>
              <a:rPr lang="en-AT" sz="2000" dirty="0"/>
              <a:t>o</a:t>
            </a:r>
            <a:r>
              <a:rPr lang="de-AT" sz="2000" dirty="0"/>
              <a:t>r</a:t>
            </a:r>
            <a:r>
              <a:rPr lang="en-AT" sz="2000" dirty="0"/>
              <a:t> </a:t>
            </a:r>
            <a:r>
              <a:rPr lang="de-AT" sz="2000" dirty="0"/>
              <a:t>s</a:t>
            </a:r>
            <a:r>
              <a:rPr lang="en-AT" sz="2000" dirty="0"/>
              <a:t>p</a:t>
            </a:r>
            <a:r>
              <a:rPr lang="de-AT" sz="2000" dirty="0"/>
              <a:t>e</a:t>
            </a:r>
            <a:r>
              <a:rPr lang="en-AT" sz="2000" dirty="0"/>
              <a:t>c</a:t>
            </a:r>
            <a:r>
              <a:rPr lang="de-AT" sz="2000" dirty="0"/>
              <a:t>i</a:t>
            </a:r>
            <a:r>
              <a:rPr lang="en-AT" sz="2000" dirty="0"/>
              <a:t>f</a:t>
            </a:r>
            <a:r>
              <a:rPr lang="de-AT" sz="2000" dirty="0"/>
              <a:t>i</a:t>
            </a:r>
            <a:r>
              <a:rPr lang="en-AT" sz="2000" dirty="0"/>
              <a:t>c substrates </a:t>
            </a:r>
          </a:p>
          <a:p>
            <a:pPr marL="1265238" lvl="2" indent="-457200">
              <a:buFont typeface="Wingdings" panose="05000000000000000000" pitchFamily="2" charset="2"/>
              <a:buChar char="v"/>
            </a:pPr>
            <a:endParaRPr lang="en-AT" sz="1800" dirty="0"/>
          </a:p>
          <a:p>
            <a:pPr marL="1265238" lvl="2" indent="-457200">
              <a:buFont typeface="Wingdings" panose="05000000000000000000" pitchFamily="2" charset="2"/>
              <a:buChar char="v"/>
            </a:pPr>
            <a:r>
              <a:rPr lang="en-AT" sz="1800" dirty="0"/>
              <a:t>(</a:t>
            </a:r>
            <a:r>
              <a:rPr lang="de-AT" sz="1800" dirty="0"/>
              <a:t>C</a:t>
            </a:r>
            <a:r>
              <a:rPr lang="en-AT" sz="1800" dirty="0"/>
              <a:t>4, 3-PPO)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AT" sz="2000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AT" sz="2000" dirty="0"/>
              <a:t>Increase substrate concentrations for best two </a:t>
            </a:r>
            <a:r>
              <a:rPr lang="en-AT" sz="2000" dirty="0" err="1"/>
              <a:t>casca</a:t>
            </a:r>
            <a:r>
              <a:rPr lang="de-AT" sz="2000" dirty="0"/>
              <a:t>d</a:t>
            </a:r>
            <a:r>
              <a:rPr lang="en-AT" sz="2000" dirty="0"/>
              <a:t>e</a:t>
            </a:r>
            <a:r>
              <a:rPr lang="de-AT" sz="2000" dirty="0"/>
              <a:t>s</a:t>
            </a:r>
            <a:endParaRPr lang="en-AT" sz="2000" dirty="0"/>
          </a:p>
          <a:p>
            <a:pPr marL="1265238" lvl="2" indent="-457200">
              <a:buFont typeface="Wingdings" panose="05000000000000000000" pitchFamily="2" charset="2"/>
              <a:buChar char="v"/>
            </a:pPr>
            <a:endParaRPr lang="en-AT" sz="1800" dirty="0"/>
          </a:p>
          <a:p>
            <a:pPr marL="1265238" lvl="2" indent="-457200">
              <a:buFont typeface="Wingdings" panose="05000000000000000000" pitchFamily="2" charset="2"/>
              <a:buChar char="v"/>
            </a:pPr>
            <a:r>
              <a:rPr lang="en-AT" sz="1800" dirty="0"/>
              <a:t>C6 (</a:t>
            </a:r>
            <a:r>
              <a:rPr lang="de-AT" sz="1800" dirty="0"/>
              <a:t>a</a:t>
            </a:r>
            <a:r>
              <a:rPr lang="en-AT" sz="1800" dirty="0"/>
              <a:t>l</a:t>
            </a:r>
            <a:r>
              <a:rPr lang="de-AT" sz="1800" dirty="0"/>
              <a:t>i</a:t>
            </a:r>
            <a:r>
              <a:rPr lang="en-AT" sz="1800" dirty="0"/>
              <a:t>p</a:t>
            </a:r>
            <a:r>
              <a:rPr lang="de-AT" sz="1800" dirty="0"/>
              <a:t>h</a:t>
            </a:r>
            <a:r>
              <a:rPr lang="en-AT" sz="1800" dirty="0"/>
              <a:t>a</a:t>
            </a:r>
            <a:r>
              <a:rPr lang="de-AT" sz="1800" dirty="0"/>
              <a:t>t</a:t>
            </a:r>
            <a:r>
              <a:rPr lang="en-AT" sz="1800" dirty="0" err="1"/>
              <a:t>i</a:t>
            </a:r>
            <a:r>
              <a:rPr lang="de-AT" sz="1800" dirty="0"/>
              <a:t>c</a:t>
            </a:r>
            <a:r>
              <a:rPr lang="en-AT" sz="1800" dirty="0"/>
              <a:t>), </a:t>
            </a:r>
            <a:r>
              <a:rPr lang="de-AT" sz="1800" dirty="0"/>
              <a:t>P</a:t>
            </a:r>
            <a:r>
              <a:rPr lang="en-AT" sz="1800" dirty="0"/>
              <a:t>AA (</a:t>
            </a:r>
            <a:r>
              <a:rPr lang="de-AT" sz="1800" dirty="0"/>
              <a:t>a</a:t>
            </a:r>
            <a:r>
              <a:rPr lang="en-AT" sz="1800" dirty="0"/>
              <a:t>r</a:t>
            </a:r>
            <a:r>
              <a:rPr lang="de-AT" sz="1800" dirty="0"/>
              <a:t>o</a:t>
            </a:r>
            <a:r>
              <a:rPr lang="en-AT" sz="1800" dirty="0"/>
              <a:t>m</a:t>
            </a:r>
            <a:r>
              <a:rPr lang="de-AT" sz="1800" dirty="0"/>
              <a:t>a</a:t>
            </a:r>
            <a:r>
              <a:rPr lang="en-AT" sz="1800" dirty="0"/>
              <a:t>t</a:t>
            </a:r>
            <a:r>
              <a:rPr lang="de-AT" sz="1800" dirty="0"/>
              <a:t>i</a:t>
            </a:r>
            <a:r>
              <a:rPr lang="en-AT" sz="1800" dirty="0"/>
              <a:t>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T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sz="20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92284E-B29D-4F5E-8DD2-E752091A8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9" name="Picture 4" descr="What lies ahead - Hope For Widows Foundation">
            <a:extLst>
              <a:ext uri="{FF2B5EF4-FFF2-40B4-BE49-F238E27FC236}">
                <a16:creationId xmlns:a16="http://schemas.microsoft.com/office/drawing/2014/main" id="{303D4EDF-1C07-47AE-B827-5235F8C2C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46" y="601663"/>
            <a:ext cx="2511879" cy="1406480"/>
          </a:xfrm>
          <a:prstGeom prst="rect">
            <a:avLst/>
          </a:prstGeom>
          <a:noFill/>
          <a:ln w="28575">
            <a:solidFill>
              <a:srgbClr val="00787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D0A498A4-961E-4874-B33E-1033623CB07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5D0A0B18-90A4-4709-832C-1A731D7781E8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en-AT" dirty="0"/>
              <a:t>19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391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70" name="Picture 6" descr="The Research Foundation – Flanders (FWO) announces the launch of a new call  for joint collaboration projects with the Czech Academy of Sciences (CAS).  | Compendium Coast and Sea">
            <a:extLst>
              <a:ext uri="{FF2B5EF4-FFF2-40B4-BE49-F238E27FC236}">
                <a16:creationId xmlns:a16="http://schemas.microsoft.com/office/drawing/2014/main" id="{D1BC3357-C1A4-4BBF-AC31-D7284A058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1916833"/>
            <a:ext cx="2880320" cy="143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FWF-Langzeitsicherungsprojekt bewilligt. - Illuminierte Urkunden">
            <a:extLst>
              <a:ext uri="{FF2B5EF4-FFF2-40B4-BE49-F238E27FC236}">
                <a16:creationId xmlns:a16="http://schemas.microsoft.com/office/drawing/2014/main" id="{2B68B7BF-E870-4063-B404-F0C83DE27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184" y="143163"/>
            <a:ext cx="1899632" cy="126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Datei:TU Wien-Logo.svg – Wikipedia">
            <a:extLst>
              <a:ext uri="{FF2B5EF4-FFF2-40B4-BE49-F238E27FC236}">
                <a16:creationId xmlns:a16="http://schemas.microsoft.com/office/drawing/2014/main" id="{06F6F341-B387-479F-809E-EAE9AF823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41" y="2273299"/>
            <a:ext cx="2482794" cy="72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Datei:TU Graz.svg – Wikipedia">
            <a:extLst>
              <a:ext uri="{FF2B5EF4-FFF2-40B4-BE49-F238E27FC236}">
                <a16:creationId xmlns:a16="http://schemas.microsoft.com/office/drawing/2014/main" id="{761EEB00-5471-4633-8E27-05B0FE7EC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88" y="2131627"/>
            <a:ext cx="1728192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5FFD21-9434-4145-9155-FAE6D693565C}"/>
              </a:ext>
            </a:extLst>
          </p:cNvPr>
          <p:cNvSpPr txBox="1"/>
          <p:nvPr/>
        </p:nvSpPr>
        <p:spPr bwMode="auto">
          <a:xfrm>
            <a:off x="1847528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Miroslav Patek Ludmila </a:t>
            </a:r>
            <a:r>
              <a:rPr lang="de-AT" dirty="0" err="1"/>
              <a:t>Martinkovà</a:t>
            </a:r>
            <a:r>
              <a:rPr lang="de-AT" dirty="0"/>
              <a:t> Robert </a:t>
            </a:r>
            <a:r>
              <a:rPr lang="de-AT" dirty="0" err="1"/>
              <a:t>Rädisch</a:t>
            </a:r>
            <a:endParaRPr lang="de-AT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080213-BBA6-497E-AF28-FC1055233594}"/>
              </a:ext>
            </a:extLst>
          </p:cNvPr>
          <p:cNvSpPr txBox="1"/>
          <p:nvPr/>
        </p:nvSpPr>
        <p:spPr bwMode="auto">
          <a:xfrm>
            <a:off x="5101941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Florian </a:t>
            </a:r>
            <a:r>
              <a:rPr lang="de-AT" dirty="0" err="1"/>
              <a:t>Rudroff</a:t>
            </a:r>
            <a:r>
              <a:rPr lang="de-AT" dirty="0"/>
              <a:t> Sebastian </a:t>
            </a:r>
            <a:r>
              <a:rPr lang="de-AT" dirty="0" err="1"/>
              <a:t>Hecko</a:t>
            </a:r>
            <a:endParaRPr lang="en-AT" dirty="0"/>
          </a:p>
          <a:p>
            <a:r>
              <a:rPr lang="en-AT" dirty="0"/>
              <a:t>Astrid Schiefer</a:t>
            </a:r>
            <a:endParaRPr lang="de-A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616C0D-E162-4950-887E-A4AEEEF68606}"/>
              </a:ext>
            </a:extLst>
          </p:cNvPr>
          <p:cNvSpPr txBox="1"/>
          <p:nvPr/>
        </p:nvSpPr>
        <p:spPr bwMode="auto">
          <a:xfrm>
            <a:off x="8382013" y="357301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M</a:t>
            </a:r>
            <a:r>
              <a:rPr lang="de-AT" dirty="0"/>
              <a:t>a</a:t>
            </a:r>
            <a:r>
              <a:rPr lang="en-AT" dirty="0" err="1"/>
              <a:t>rgit</a:t>
            </a:r>
            <a:r>
              <a:rPr lang="en-AT" dirty="0"/>
              <a:t> Winkler</a:t>
            </a:r>
          </a:p>
          <a:p>
            <a:r>
              <a:rPr lang="de-AT" dirty="0"/>
              <a:t>M</a:t>
            </a:r>
            <a:r>
              <a:rPr lang="en-AT" dirty="0"/>
              <a:t>e</a:t>
            </a:r>
            <a:r>
              <a:rPr lang="de-AT" dirty="0"/>
              <a:t>l</a:t>
            </a:r>
            <a:r>
              <a:rPr lang="en-AT" dirty="0" err="1"/>
              <a:t>i</a:t>
            </a:r>
            <a:r>
              <a:rPr lang="de-AT" dirty="0"/>
              <a:t>s</a:t>
            </a:r>
            <a:r>
              <a:rPr lang="en-AT" dirty="0"/>
              <a:t>s</a:t>
            </a:r>
            <a:r>
              <a:rPr lang="de-AT" dirty="0"/>
              <a:t>a</a:t>
            </a:r>
            <a:r>
              <a:rPr lang="en-AT" dirty="0"/>
              <a:t> </a:t>
            </a:r>
            <a:r>
              <a:rPr lang="de-AT" dirty="0"/>
              <a:t>H</a:t>
            </a:r>
            <a:r>
              <a:rPr lang="en-AT" dirty="0"/>
              <a:t>o</a:t>
            </a:r>
            <a:r>
              <a:rPr lang="de-AT" dirty="0"/>
              <a:t>r</a:t>
            </a:r>
            <a:r>
              <a:rPr lang="en-AT" dirty="0"/>
              <a:t>v</a:t>
            </a:r>
            <a:r>
              <a:rPr lang="de-AT" dirty="0"/>
              <a:t>a</a:t>
            </a:r>
            <a:r>
              <a:rPr lang="en-AT" dirty="0"/>
              <a:t>t</a:t>
            </a:r>
          </a:p>
          <a:p>
            <a:r>
              <a:rPr lang="de-AT" dirty="0"/>
              <a:t>V</a:t>
            </a:r>
            <a:r>
              <a:rPr lang="en-AT" dirty="0" err="1"/>
              <a:t>i</a:t>
            </a:r>
            <a:r>
              <a:rPr lang="de-AT" dirty="0"/>
              <a:t>c</a:t>
            </a:r>
            <a:r>
              <a:rPr lang="en-AT" dirty="0"/>
              <a:t>t</a:t>
            </a:r>
            <a:r>
              <a:rPr lang="de-AT" dirty="0"/>
              <a:t>o</a:t>
            </a:r>
            <a:r>
              <a:rPr lang="en-AT" dirty="0"/>
              <a:t>r</a:t>
            </a:r>
            <a:r>
              <a:rPr lang="de-AT" dirty="0"/>
              <a:t>i</a:t>
            </a:r>
            <a:r>
              <a:rPr lang="en-AT" dirty="0"/>
              <a:t>a </a:t>
            </a:r>
            <a:r>
              <a:rPr lang="de-AT" dirty="0"/>
              <a:t>W</a:t>
            </a:r>
            <a:r>
              <a:rPr lang="en-AT" dirty="0"/>
              <a:t>e</a:t>
            </a:r>
            <a:r>
              <a:rPr lang="de-AT" dirty="0"/>
              <a:t>i</a:t>
            </a:r>
            <a:r>
              <a:rPr lang="en-AT" dirty="0"/>
              <a:t>l</a:t>
            </a:r>
            <a:r>
              <a:rPr lang="de-AT" dirty="0"/>
              <a:t>c</a:t>
            </a:r>
            <a:r>
              <a:rPr lang="en-AT" dirty="0"/>
              <a:t>h</a:t>
            </a:r>
            <a:endParaRPr lang="de-A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6772C-8CFB-411A-AFFC-FA4593E8B1F4}"/>
              </a:ext>
            </a:extLst>
          </p:cNvPr>
          <p:cNvSpPr/>
          <p:nvPr/>
        </p:nvSpPr>
        <p:spPr>
          <a:xfrm>
            <a:off x="1813006" y="5003885"/>
            <a:ext cx="2482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Associated </a:t>
            </a:r>
            <a:r>
              <a:rPr lang="de-AT" u="sng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Collaborator</a:t>
            </a:r>
            <a:endParaRPr lang="de-AT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Harald Gröger</a:t>
            </a:r>
            <a:endParaRPr lang="en-AT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e-A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Anke Hummel</a:t>
            </a:r>
            <a:endParaRPr lang="de-AT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8" name="Picture 6" descr="Uni Bielefeld erneuert visuelle Identität – Design Tagebuch">
            <a:extLst>
              <a:ext uri="{FF2B5EF4-FFF2-40B4-BE49-F238E27FC236}">
                <a16:creationId xmlns:a16="http://schemas.microsoft.com/office/drawing/2014/main" id="{ED24FD9A-522A-420C-9D6F-104E9B608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5065523"/>
            <a:ext cx="1173510" cy="8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29418D-E536-4D5D-9A7E-B5EDD4DAEA5A}"/>
              </a:ext>
            </a:extLst>
          </p:cNvPr>
          <p:cNvSpPr txBox="1"/>
          <p:nvPr/>
        </p:nvSpPr>
        <p:spPr bwMode="auto">
          <a:xfrm>
            <a:off x="4734875" y="1484784"/>
            <a:ext cx="272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P</a:t>
            </a:r>
            <a:r>
              <a:rPr lang="de-AT" dirty="0"/>
              <a:t>r</a:t>
            </a:r>
            <a:r>
              <a:rPr lang="en-AT" dirty="0" err="1"/>
              <a:t>ojekt</a:t>
            </a:r>
            <a:r>
              <a:rPr lang="en-AT" dirty="0"/>
              <a:t> No.: </a:t>
            </a:r>
            <a:r>
              <a:rPr lang="de-AT" dirty="0"/>
              <a:t>I</a:t>
            </a:r>
            <a:r>
              <a:rPr lang="en-AT" dirty="0"/>
              <a:t> 4607-</a:t>
            </a:r>
            <a:r>
              <a:rPr lang="de-AT" dirty="0"/>
              <a:t>N</a:t>
            </a:r>
            <a:r>
              <a:rPr lang="en-AT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05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C3390-1961-49D0-9604-D2CEF78B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5" y="601663"/>
            <a:ext cx="9597056" cy="1143000"/>
          </a:xfrm>
        </p:spPr>
        <p:txBody>
          <a:bodyPr>
            <a:normAutofit/>
          </a:bodyPr>
          <a:lstStyle/>
          <a:p>
            <a:r>
              <a:rPr lang="de-AT" sz="2800" dirty="0"/>
              <a:t>O</a:t>
            </a:r>
            <a:r>
              <a:rPr lang="en-AT" sz="2800" dirty="0"/>
              <a:t>p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m</a:t>
            </a:r>
            <a:r>
              <a:rPr lang="en-AT" sz="2800" dirty="0" err="1"/>
              <a:t>i</a:t>
            </a:r>
            <a:r>
              <a:rPr lang="de-AT" sz="2800" dirty="0"/>
              <a:t>z</a:t>
            </a:r>
            <a:r>
              <a:rPr lang="en-AT" sz="2800" dirty="0" err="1"/>
              <a:t>i</a:t>
            </a:r>
            <a:r>
              <a:rPr lang="de-AT" sz="2800" dirty="0"/>
              <a:t>n</a:t>
            </a:r>
            <a:r>
              <a:rPr lang="en-AT" sz="2800" dirty="0"/>
              <a:t>g C</a:t>
            </a:r>
            <a:r>
              <a:rPr lang="de-AT" sz="2800" dirty="0"/>
              <a:t>h</a:t>
            </a:r>
            <a:r>
              <a:rPr lang="en-AT" sz="2800" dirty="0"/>
              <a:t>e</a:t>
            </a:r>
            <a:r>
              <a:rPr lang="de-AT" sz="2800" dirty="0"/>
              <a:t>m</a:t>
            </a:r>
            <a:r>
              <a:rPr lang="en-AT" sz="2800" dirty="0"/>
              <a:t>o</a:t>
            </a:r>
            <a:r>
              <a:rPr lang="de-AT" sz="2800" dirty="0"/>
              <a:t>e</a:t>
            </a:r>
            <a:r>
              <a:rPr lang="en-AT" sz="2800" dirty="0"/>
              <a:t>n</a:t>
            </a:r>
            <a:r>
              <a:rPr lang="de-AT" sz="2800" dirty="0"/>
              <a:t>z</a:t>
            </a:r>
            <a:r>
              <a:rPr lang="en-AT" sz="2800" dirty="0"/>
              <a:t>y</a:t>
            </a:r>
            <a:r>
              <a:rPr lang="de-AT" sz="2800" dirty="0"/>
              <a:t>m</a:t>
            </a:r>
            <a:r>
              <a:rPr lang="en-AT" sz="2800" dirty="0"/>
              <a:t>a</a:t>
            </a:r>
            <a:r>
              <a:rPr lang="de-AT" sz="2800" dirty="0"/>
              <a:t>t</a:t>
            </a:r>
            <a:r>
              <a:rPr lang="en-AT" sz="2800" dirty="0" err="1"/>
              <a:t>i</a:t>
            </a:r>
            <a:r>
              <a:rPr lang="de-AT" sz="2800" dirty="0"/>
              <a:t>c</a:t>
            </a:r>
            <a:r>
              <a:rPr lang="en-AT" sz="2800" dirty="0"/>
              <a:t> </a:t>
            </a:r>
            <a:r>
              <a:rPr lang="de-AT" sz="2800" dirty="0"/>
              <a:t>r</a:t>
            </a:r>
            <a:r>
              <a:rPr lang="en-AT" sz="2800" dirty="0"/>
              <a:t>o</a:t>
            </a:r>
            <a:r>
              <a:rPr lang="de-AT" sz="2800" dirty="0"/>
              <a:t>u</a:t>
            </a:r>
            <a:r>
              <a:rPr lang="en-AT" sz="2800" dirty="0"/>
              <a:t>t</a:t>
            </a:r>
            <a:r>
              <a:rPr lang="de-AT" sz="2800" dirty="0"/>
              <a:t>e</a:t>
            </a:r>
            <a:r>
              <a:rPr lang="en-AT" sz="2800" dirty="0"/>
              <a:t>: </a:t>
            </a:r>
            <a:br>
              <a:rPr lang="en-AT" sz="2800" dirty="0"/>
            </a:br>
            <a:r>
              <a:rPr lang="de-AT" sz="2800" dirty="0"/>
              <a:t>v</a:t>
            </a:r>
            <a:r>
              <a:rPr lang="en-AT" sz="2800" dirty="0"/>
              <a:t>a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l</a:t>
            </a:r>
            <a:r>
              <a:rPr lang="en-AT" sz="2800" dirty="0"/>
              <a:t>l</a:t>
            </a:r>
            <a:r>
              <a:rPr lang="de-AT" sz="2800" dirty="0"/>
              <a:t>i</a:t>
            </a:r>
            <a:r>
              <a:rPr lang="en-AT" sz="2800" dirty="0"/>
              <a:t>c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</a:t>
            </a:r>
            <a:r>
              <a:rPr lang="de-AT" sz="2800" dirty="0"/>
              <a:t>o</a:t>
            </a:r>
            <a:r>
              <a:rPr lang="en-AT" sz="2800" dirty="0"/>
              <a:t>r </a:t>
            </a:r>
            <a:r>
              <a:rPr lang="de-AT" sz="2800" dirty="0"/>
              <a:t>c</a:t>
            </a:r>
            <a:r>
              <a:rPr lang="en-AT" sz="2800" dirty="0" err="1"/>
              <a:t>i</a:t>
            </a:r>
            <a:r>
              <a:rPr lang="de-AT" sz="2800" dirty="0"/>
              <a:t>n</a:t>
            </a:r>
            <a:r>
              <a:rPr lang="en-AT" sz="2800" dirty="0"/>
              <a:t>n</a:t>
            </a:r>
            <a:r>
              <a:rPr lang="de-AT" sz="2800" dirty="0"/>
              <a:t>a</a:t>
            </a:r>
            <a:r>
              <a:rPr lang="en-AT" sz="2800" dirty="0"/>
              <a:t>m</a:t>
            </a:r>
            <a:r>
              <a:rPr lang="de-AT" sz="2800" dirty="0"/>
              <a:t>i</a:t>
            </a:r>
            <a:r>
              <a:rPr lang="en-AT" sz="2800" dirty="0"/>
              <a:t>c </a:t>
            </a:r>
            <a:r>
              <a:rPr lang="de-AT" sz="2800" dirty="0"/>
              <a:t>a</a:t>
            </a:r>
            <a:r>
              <a:rPr lang="en-AT" sz="2800" dirty="0"/>
              <a:t>c</a:t>
            </a:r>
            <a:r>
              <a:rPr lang="de-AT" sz="2800" dirty="0"/>
              <a:t>i</a:t>
            </a:r>
            <a:r>
              <a:rPr lang="en-AT" sz="2800" dirty="0"/>
              <a:t>d </a:t>
            </a:r>
            <a:r>
              <a:rPr lang="de-AT" sz="2800" dirty="0"/>
              <a:t>t</a:t>
            </a:r>
            <a:r>
              <a:rPr lang="en-AT" sz="2800" dirty="0"/>
              <a:t>o </a:t>
            </a:r>
            <a:r>
              <a:rPr lang="de-AT" sz="2800" dirty="0"/>
              <a:t>n</a:t>
            </a:r>
            <a:r>
              <a:rPr lang="en-AT" sz="2800" dirty="0" err="1"/>
              <a:t>i</a:t>
            </a:r>
            <a:r>
              <a:rPr lang="de-AT" sz="2800" dirty="0"/>
              <a:t>t</a:t>
            </a:r>
            <a:r>
              <a:rPr lang="en-AT" sz="2800" dirty="0"/>
              <a:t>r</a:t>
            </a:r>
            <a:r>
              <a:rPr lang="de-AT" sz="2800" dirty="0"/>
              <a:t>i</a:t>
            </a:r>
            <a:r>
              <a:rPr lang="en-AT" sz="2800" dirty="0"/>
              <a:t>l</a:t>
            </a:r>
            <a:r>
              <a:rPr lang="de-AT" sz="2800" dirty="0"/>
              <a:t>e</a:t>
            </a:r>
            <a:endParaRPr lang="en-GB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1F3B77-677B-47DD-958E-5BE8331DA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40AB1D08-AFD2-4C28-BDEE-355D0C0787F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0966" y="6580086"/>
            <a:ext cx="3724275" cy="215899"/>
          </a:xfrm>
        </p:spPr>
        <p:txBody>
          <a:bodyPr/>
          <a:lstStyle/>
          <a:p>
            <a:pPr>
              <a:defRPr/>
            </a:pPr>
            <a:r>
              <a:rPr lang="en-US" dirty="0"/>
              <a:t>G</a:t>
            </a:r>
            <a:r>
              <a:rPr lang="en-AT" dirty="0"/>
              <a:t>r</a:t>
            </a:r>
            <a:r>
              <a:rPr lang="de-AT" dirty="0"/>
              <a:t>o</a:t>
            </a:r>
            <a:r>
              <a:rPr lang="en-AT" dirty="0"/>
              <a:t>u</a:t>
            </a:r>
            <a:r>
              <a:rPr lang="de-AT" dirty="0"/>
              <a:t>p</a:t>
            </a:r>
            <a:r>
              <a:rPr lang="en-AT" dirty="0"/>
              <a:t> </a:t>
            </a:r>
            <a:r>
              <a:rPr lang="de-AT" dirty="0"/>
              <a:t>s</a:t>
            </a:r>
            <a:r>
              <a:rPr lang="en-AT" dirty="0"/>
              <a:t>e</a:t>
            </a:r>
            <a:r>
              <a:rPr lang="de-AT" dirty="0"/>
              <a:t>m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a</a:t>
            </a:r>
            <a:r>
              <a:rPr lang="de-AT" dirty="0"/>
              <a:t>r</a:t>
            </a:r>
            <a:endParaRPr lang="de-D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19CAF5-6338-4659-A15D-4C244798BFDF}"/>
              </a:ext>
            </a:extLst>
          </p:cNvPr>
          <p:cNvGrpSpPr/>
          <p:nvPr/>
        </p:nvGrpSpPr>
        <p:grpSpPr>
          <a:xfrm>
            <a:off x="7020963" y="725569"/>
            <a:ext cx="3537058" cy="1311463"/>
            <a:chOff x="5628037" y="3138914"/>
            <a:chExt cx="4735314" cy="1725615"/>
          </a:xfrm>
        </p:grpSpPr>
        <p:pic>
          <p:nvPicPr>
            <p:cNvPr id="28" name="Grafik 4">
              <a:extLst>
                <a:ext uri="{FF2B5EF4-FFF2-40B4-BE49-F238E27FC236}">
                  <a16:creationId xmlns:a16="http://schemas.microsoft.com/office/drawing/2014/main" id="{711FDC57-9902-4ED6-AB2B-A37F1EA2C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5" t="73785"/>
            <a:stretch/>
          </p:blipFill>
          <p:spPr bwMode="auto">
            <a:xfrm>
              <a:off x="5628037" y="3138914"/>
              <a:ext cx="4735314" cy="1725615"/>
            </a:xfrm>
            <a:prstGeom prst="rect">
              <a:avLst/>
            </a:prstGeom>
            <a:noFill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FD1706-2FB0-4C43-8FC6-EE3271270C04}"/>
                </a:ext>
              </a:extLst>
            </p:cNvPr>
            <p:cNvSpPr txBox="1"/>
            <p:nvPr/>
          </p:nvSpPr>
          <p:spPr bwMode="auto">
            <a:xfrm>
              <a:off x="6927104" y="3241512"/>
              <a:ext cx="27549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i="1" dirty="0"/>
                <a:t>In</a:t>
              </a:r>
              <a:r>
                <a:rPr lang="en-AT" sz="1200" i="1" dirty="0"/>
                <a:t> </a:t>
              </a:r>
              <a:r>
                <a:rPr lang="de-AT" sz="1200" i="1" dirty="0"/>
                <a:t>v</a:t>
              </a:r>
              <a:r>
                <a:rPr lang="en-AT" sz="1200" i="1" dirty="0" err="1"/>
                <a:t>i</a:t>
              </a:r>
              <a:r>
                <a:rPr lang="de-AT" sz="1200" i="1" dirty="0"/>
                <a:t>v</a:t>
              </a:r>
              <a:r>
                <a:rPr lang="en-AT" sz="1200" i="1" dirty="0"/>
                <a:t>o </a:t>
              </a:r>
              <a:r>
                <a:rPr lang="en-AT" sz="1200" dirty="0"/>
                <a:t>(</a:t>
              </a:r>
              <a:r>
                <a:rPr lang="de-AT" sz="1200" dirty="0"/>
                <a:t>C</a:t>
              </a:r>
              <a:r>
                <a:rPr lang="en-AT" sz="1200" dirty="0"/>
                <a:t>A</a:t>
              </a:r>
              <a:r>
                <a:rPr lang="de-AT" sz="1200" dirty="0"/>
                <a:t>R</a:t>
              </a:r>
              <a:r>
                <a:rPr lang="en-AT" sz="1200" dirty="0"/>
                <a:t>+</a:t>
              </a:r>
              <a:r>
                <a:rPr lang="de-AT" sz="1200" dirty="0"/>
                <a:t>O</a:t>
              </a:r>
              <a:r>
                <a:rPr lang="en-AT" sz="1200" dirty="0"/>
                <a:t>x</a:t>
              </a:r>
              <a:r>
                <a:rPr lang="de-AT" sz="1200" dirty="0"/>
                <a:t>d</a:t>
              </a:r>
              <a:r>
                <a:rPr lang="en-AT" sz="1200" dirty="0"/>
                <a:t>)</a:t>
              </a:r>
              <a:endParaRPr lang="de-AT" sz="1200" dirty="0"/>
            </a:p>
          </p:txBody>
        </p:sp>
      </p:grp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E30E64AC-DB65-4C14-8907-21DD12291F99}"/>
              </a:ext>
            </a:extLst>
          </p:cNvPr>
          <p:cNvSpPr txBox="1">
            <a:spLocks/>
          </p:cNvSpPr>
          <p:nvPr/>
        </p:nvSpPr>
        <p:spPr bwMode="auto">
          <a:xfrm>
            <a:off x="960966" y="6580086"/>
            <a:ext cx="3724275" cy="215899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G</a:t>
            </a:r>
            <a:r>
              <a:rPr lang="en-AT"/>
              <a:t>r</a:t>
            </a:r>
            <a:r>
              <a:rPr lang="de-AT"/>
              <a:t>o</a:t>
            </a:r>
            <a:r>
              <a:rPr lang="en-AT"/>
              <a:t>u</a:t>
            </a:r>
            <a:r>
              <a:rPr lang="de-AT"/>
              <a:t>p</a:t>
            </a:r>
            <a:r>
              <a:rPr lang="en-AT"/>
              <a:t> </a:t>
            </a:r>
            <a:r>
              <a:rPr lang="de-AT"/>
              <a:t>s</a:t>
            </a:r>
            <a:r>
              <a:rPr lang="en-AT"/>
              <a:t>e</a:t>
            </a:r>
            <a:r>
              <a:rPr lang="de-AT"/>
              <a:t>m</a:t>
            </a:r>
            <a:r>
              <a:rPr lang="en-AT"/>
              <a:t>i</a:t>
            </a:r>
            <a:r>
              <a:rPr lang="de-AT"/>
              <a:t>n</a:t>
            </a:r>
            <a:r>
              <a:rPr lang="en-AT"/>
              <a:t>a</a:t>
            </a:r>
            <a:r>
              <a:rPr lang="de-AT"/>
              <a:t>r</a:t>
            </a:r>
            <a:endParaRPr lang="de-DE" dirty="0"/>
          </a:p>
        </p:txBody>
      </p:sp>
      <p:sp>
        <p:nvSpPr>
          <p:cNvPr id="32" name="Fußzeilenplatzhalter 5">
            <a:extLst>
              <a:ext uri="{FF2B5EF4-FFF2-40B4-BE49-F238E27FC236}">
                <a16:creationId xmlns:a16="http://schemas.microsoft.com/office/drawing/2014/main" id="{3F7B1DA9-4574-4722-AF9A-6610BDDC2102}"/>
              </a:ext>
            </a:extLst>
          </p:cNvPr>
          <p:cNvSpPr/>
          <p:nvPr/>
        </p:nvSpPr>
        <p:spPr bwMode="auto">
          <a:xfrm>
            <a:off x="960965" y="6361378"/>
            <a:ext cx="819722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defTabSz="457200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2pPr>
            <a:lvl3pPr marL="9144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3pPr>
            <a:lvl4pPr marL="13716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4pPr>
            <a:lvl5pPr marL="1828800" algn="l" defTabSz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5pPr>
            <a:lvl6pPr marL="22860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6pPr>
            <a:lvl7pPr marL="27432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7pPr>
            <a:lvl8pPr marL="32004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8pPr>
            <a:lvl9pPr marL="3657600" algn="l" defTabSz="457200">
              <a:defRPr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r>
              <a:rPr dirty="0"/>
              <a:t>M</a:t>
            </a:r>
            <a:r>
              <a:rPr lang="de-AT" dirty="0"/>
              <a:t>a</a:t>
            </a:r>
            <a:r>
              <a:rPr lang="en-AT" dirty="0"/>
              <a:t>y</a:t>
            </a:r>
            <a:r>
              <a:rPr dirty="0"/>
              <a:t> </a:t>
            </a:r>
            <a:r>
              <a:rPr lang="de-AT" dirty="0"/>
              <a:t>1</a:t>
            </a:r>
            <a:r>
              <a:rPr lang="en-AT" dirty="0"/>
              <a:t>9</a:t>
            </a:r>
            <a:r>
              <a:rPr baseline="30000" dirty="0"/>
              <a:t>t</a:t>
            </a:r>
            <a:r>
              <a:rPr lang="de-AT" baseline="30000" dirty="0"/>
              <a:t>h</a:t>
            </a:r>
            <a:r>
              <a:rPr lang="de-DE" dirty="0"/>
              <a:t> 202</a:t>
            </a:r>
            <a:r>
              <a:rPr dirty="0"/>
              <a:t>1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2818DA-2237-46D7-A80E-7D80B1199C92}"/>
              </a:ext>
            </a:extLst>
          </p:cNvPr>
          <p:cNvSpPr txBox="1"/>
          <p:nvPr/>
        </p:nvSpPr>
        <p:spPr bwMode="auto">
          <a:xfrm>
            <a:off x="8693038" y="2786970"/>
            <a:ext cx="3240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de-AT" dirty="0"/>
              <a:t>Li</a:t>
            </a:r>
            <a:r>
              <a:rPr lang="en-AT" dirty="0"/>
              <a:t>t</a:t>
            </a:r>
            <a:r>
              <a:rPr lang="de-AT" dirty="0"/>
              <a:t>t</a:t>
            </a:r>
            <a:r>
              <a:rPr lang="en-AT" dirty="0"/>
              <a:t>l</a:t>
            </a:r>
            <a:r>
              <a:rPr lang="de-AT" dirty="0"/>
              <a:t>e</a:t>
            </a:r>
            <a:r>
              <a:rPr lang="en-AT" dirty="0"/>
              <a:t> </a:t>
            </a:r>
            <a:r>
              <a:rPr lang="de-AT" dirty="0"/>
              <a:t>v</a:t>
            </a:r>
            <a:r>
              <a:rPr lang="en-AT" dirty="0"/>
              <a:t>a</a:t>
            </a:r>
            <a:r>
              <a:rPr lang="de-AT" dirty="0"/>
              <a:t>n</a:t>
            </a:r>
            <a:r>
              <a:rPr lang="en-AT" dirty="0" err="1"/>
              <a:t>i</a:t>
            </a:r>
            <a:r>
              <a:rPr lang="de-AT" dirty="0"/>
              <a:t>l</a:t>
            </a:r>
            <a:r>
              <a:rPr lang="en-AT" dirty="0"/>
              <a:t>l</a:t>
            </a:r>
            <a:r>
              <a:rPr lang="de-AT" dirty="0"/>
              <a:t>o</a:t>
            </a:r>
            <a:r>
              <a:rPr lang="en-AT" dirty="0"/>
              <a:t>n</a:t>
            </a:r>
            <a:r>
              <a:rPr lang="de-AT" dirty="0"/>
              <a:t>i</a:t>
            </a:r>
            <a:r>
              <a:rPr lang="en-AT" dirty="0"/>
              <a:t>t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l</a:t>
            </a:r>
            <a:r>
              <a:rPr lang="en-AT" dirty="0"/>
              <a:t>e/ </a:t>
            </a:r>
            <a:r>
              <a:rPr lang="de-AT" dirty="0"/>
              <a:t>c</a:t>
            </a:r>
            <a:r>
              <a:rPr lang="en-AT" dirty="0" err="1"/>
              <a:t>i</a:t>
            </a:r>
            <a:r>
              <a:rPr lang="de-AT" dirty="0"/>
              <a:t>n</a:t>
            </a:r>
            <a:r>
              <a:rPr lang="en-AT" dirty="0"/>
              <a:t>n</a:t>
            </a:r>
            <a:r>
              <a:rPr lang="de-AT" dirty="0"/>
              <a:t>a</a:t>
            </a:r>
            <a:r>
              <a:rPr lang="en-AT" dirty="0"/>
              <a:t>m</a:t>
            </a:r>
            <a:r>
              <a:rPr lang="de-AT" dirty="0"/>
              <a:t>o</a:t>
            </a:r>
            <a:r>
              <a:rPr lang="en-AT" dirty="0"/>
              <a:t>n</a:t>
            </a:r>
            <a:r>
              <a:rPr lang="de-AT" dirty="0"/>
              <a:t>i</a:t>
            </a:r>
            <a:r>
              <a:rPr lang="en-AT" dirty="0"/>
              <a:t>t</a:t>
            </a:r>
            <a:r>
              <a:rPr lang="de-AT" dirty="0"/>
              <a:t>r</a:t>
            </a:r>
            <a:r>
              <a:rPr lang="en-AT" dirty="0" err="1"/>
              <a:t>i</a:t>
            </a:r>
            <a:r>
              <a:rPr lang="de-AT" dirty="0"/>
              <a:t>l</a:t>
            </a:r>
            <a:r>
              <a:rPr lang="en-AT" dirty="0"/>
              <a:t>e </a:t>
            </a:r>
            <a:r>
              <a:rPr lang="de-AT" dirty="0"/>
              <a:t>d</a:t>
            </a:r>
            <a:r>
              <a:rPr lang="en-AT" dirty="0"/>
              <a:t>e</a:t>
            </a:r>
            <a:r>
              <a:rPr lang="de-AT" dirty="0"/>
              <a:t>t</a:t>
            </a:r>
            <a:r>
              <a:rPr lang="en-AT" dirty="0" err="1"/>
              <a:t>ected</a:t>
            </a:r>
            <a:endParaRPr lang="en-AT" dirty="0"/>
          </a:p>
        </p:txBody>
      </p:sp>
      <p:pic>
        <p:nvPicPr>
          <p:cNvPr id="13" name="Picture 8" descr="https://encrypted-tbn0.gstatic.com/images?q=tbn:ANd9GcSq6KAwuEtaiU0FAOuaZY9F6vkT2f8RXWoVNrwZkGOKdhzvG3bDvB_vuQEBOTo31ukzb_us6ngO&amp;usqp=CAc">
            <a:extLst>
              <a:ext uri="{FF2B5EF4-FFF2-40B4-BE49-F238E27FC236}">
                <a16:creationId xmlns:a16="http://schemas.microsoft.com/office/drawing/2014/main" id="{864FDE84-8162-4D6E-9269-79367E013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39"/>
          <a:stretch/>
        </p:blipFill>
        <p:spPr bwMode="auto">
          <a:xfrm>
            <a:off x="10186010" y="4981271"/>
            <a:ext cx="1238556" cy="6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Zimt - Herkunft und Verwendung | Suppenhandel.de">
            <a:extLst>
              <a:ext uri="{FF2B5EF4-FFF2-40B4-BE49-F238E27FC236}">
                <a16:creationId xmlns:a16="http://schemas.microsoft.com/office/drawing/2014/main" id="{359653BC-D5FA-44B6-9E60-765BEEBAC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31" y="4758820"/>
            <a:ext cx="1281914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A983B00E-6A2D-430F-B398-349B841340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824739"/>
              </p:ext>
            </p:extLst>
          </p:nvPr>
        </p:nvGraphicFramePr>
        <p:xfrm>
          <a:off x="10228971" y="3942139"/>
          <a:ext cx="1357530" cy="95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CS ChemDraw Drawing" r:id="rId6" imgW="2171675" imgH="1526496" progId="ChemDraw.Document.6.0">
                  <p:embed/>
                </p:oleObj>
              </mc:Choice>
              <mc:Fallback>
                <p:oleObj name="CS ChemDraw Drawing" r:id="rId6" imgW="2171675" imgH="1526496" progId="ChemDraw.Document.6.0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D43B7A51-C5FA-477E-855C-FAD1E01BD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28971" y="3942139"/>
                        <a:ext cx="1357530" cy="95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A6564A31-755F-43A2-A211-46F1082DCA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4426382"/>
              </p:ext>
            </p:extLst>
          </p:nvPr>
        </p:nvGraphicFramePr>
        <p:xfrm>
          <a:off x="8693038" y="3984201"/>
          <a:ext cx="1357530" cy="92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7" name="CS ChemDraw Drawing" r:id="rId8" imgW="2174437" imgH="1483929" progId="ChemDraw.Document.6.0">
                  <p:embed/>
                </p:oleObj>
              </mc:Choice>
              <mc:Fallback>
                <p:oleObj name="CS ChemDraw Drawing" r:id="rId8" imgW="2174437" imgH="1483929" progId="ChemDraw.Document.6.0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7073B624-F8D9-46D0-8779-C6C1901A6A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93038" y="3984201"/>
                        <a:ext cx="1357530" cy="926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B65628E1-916C-4C3A-B694-687F4062C6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208826"/>
              </p:ext>
            </p:extLst>
          </p:nvPr>
        </p:nvGraphicFramePr>
        <p:xfrm>
          <a:off x="0" y="1881497"/>
          <a:ext cx="4845377" cy="410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02257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U Graz Standard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3280</Words>
  <Application>Microsoft Office PowerPoint</Application>
  <PresentationFormat>Widescreen</PresentationFormat>
  <Paragraphs>579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Times New Roman</vt:lpstr>
      <vt:lpstr>Wingdings</vt:lpstr>
      <vt:lpstr>TU Graz Standard</vt:lpstr>
      <vt:lpstr>CS ChemDraw Drawing</vt:lpstr>
      <vt:lpstr>A new chemoenzymatic route from carboxylic acids to nitriles</vt:lpstr>
      <vt:lpstr>Substrate scope to be explored</vt:lpstr>
      <vt:lpstr>Chemoenzymatic route: carboxylic acid to nitrile</vt:lpstr>
      <vt:lpstr>Analytics: C12 and derivatives</vt:lpstr>
      <vt:lpstr>C4 cooh, al, oh, oxime and nitrile</vt:lpstr>
      <vt:lpstr>Analytics</vt:lpstr>
      <vt:lpstr>Aldoxime dehydratases</vt:lpstr>
      <vt:lpstr>Expression E.coli BL21 pET28a:Oxds</vt:lpstr>
      <vt:lpstr>Oxds substrate scope all</vt:lpstr>
      <vt:lpstr>Time curves of OxdBr1</vt:lpstr>
      <vt:lpstr>OxdNh variants: active site variants and ALA scan</vt:lpstr>
      <vt:lpstr>Optimizing Chemoenzymatic route:  phenylacetic acid (PAA) to nitrile</vt:lpstr>
      <vt:lpstr>Optimizing Chemoenzymatic route:  phenylacetic acid (PAA) to nitrile</vt:lpstr>
      <vt:lpstr>In vivo cascades: SUMMARY</vt:lpstr>
      <vt:lpstr>5. Outlook</vt:lpstr>
      <vt:lpstr>PowerPoint Presentation</vt:lpstr>
      <vt:lpstr>Optimizing Chemoenzymatic route:  vanillic acid or cinnamic acid to nitrile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chemoenzymatic route from carboxylic acids to nitriles</dc:title>
  <dc:creator>Melissa Horvat</dc:creator>
  <cp:lastModifiedBy>Melissa Horvat</cp:lastModifiedBy>
  <cp:revision>74</cp:revision>
  <dcterms:created xsi:type="dcterms:W3CDTF">2021-03-22T19:42:11Z</dcterms:created>
  <dcterms:modified xsi:type="dcterms:W3CDTF">2021-05-26T21:26:48Z</dcterms:modified>
</cp:coreProperties>
</file>