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99" r:id="rId3"/>
    <p:sldId id="649" r:id="rId4"/>
    <p:sldId id="650" r:id="rId5"/>
    <p:sldId id="662" r:id="rId6"/>
    <p:sldId id="665" r:id="rId7"/>
    <p:sldId id="664" r:id="rId8"/>
    <p:sldId id="320" r:id="rId9"/>
    <p:sldId id="653" r:id="rId10"/>
    <p:sldId id="321" r:id="rId11"/>
    <p:sldId id="656" r:id="rId12"/>
    <p:sldId id="659" r:id="rId13"/>
    <p:sldId id="660" r:id="rId14"/>
    <p:sldId id="658" r:id="rId15"/>
    <p:sldId id="277" r:id="rId16"/>
    <p:sldId id="663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Nextcloud\Shared\FWF%20Nitriles\Melissa\aldoxime%20dehydratases\dehydratases_purified_GC-FID_2103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Overview!$A$3</c:f>
              <c:strCache>
                <c:ptCount val="1"/>
                <c:pt idx="0">
                  <c:v>piperonylonitrile</c:v>
                </c:pt>
              </c:strCache>
            </c:strRef>
          </c:tx>
          <c:spPr>
            <a:solidFill>
              <a:schemeClr val="accent1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Overview!$B$2:$E$2</c:f>
              <c:strCache>
                <c:ptCount val="4"/>
                <c:pt idx="0">
                  <c:v>OxdBr1</c:v>
                </c:pt>
                <c:pt idx="1">
                  <c:v>OxdBr2</c:v>
                </c:pt>
                <c:pt idx="2">
                  <c:v>OxdCp</c:v>
                </c:pt>
                <c:pt idx="3">
                  <c:v>OxdNh</c:v>
                </c:pt>
              </c:strCache>
            </c:strRef>
          </c:cat>
          <c:val>
            <c:numRef>
              <c:f>Overview!$B$3:$E$3</c:f>
              <c:numCache>
                <c:formatCode>0.000</c:formatCode>
                <c:ptCount val="4"/>
                <c:pt idx="0">
                  <c:v>0.148022193904641</c:v>
                </c:pt>
                <c:pt idx="1">
                  <c:v>0.138645534671339</c:v>
                </c:pt>
                <c:pt idx="2">
                  <c:v>5.3969328519344599E-2</c:v>
                </c:pt>
                <c:pt idx="3">
                  <c:v>0.221164737531415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A2-468B-B250-D8B0919D280C}"/>
            </c:ext>
          </c:extLst>
        </c:ser>
        <c:ser>
          <c:idx val="1"/>
          <c:order val="1"/>
          <c:tx>
            <c:strRef>
              <c:f>Overview!$A$4</c:f>
              <c:strCache>
                <c:ptCount val="1"/>
                <c:pt idx="0">
                  <c:v>vanillonitrile</c:v>
                </c:pt>
              </c:strCache>
            </c:strRef>
          </c:tx>
          <c:spPr>
            <a:solidFill>
              <a:schemeClr val="accent2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Overview!$B$2:$E$2</c:f>
              <c:strCache>
                <c:ptCount val="4"/>
                <c:pt idx="0">
                  <c:v>OxdBr1</c:v>
                </c:pt>
                <c:pt idx="1">
                  <c:v>OxdBr2</c:v>
                </c:pt>
                <c:pt idx="2">
                  <c:v>OxdCp</c:v>
                </c:pt>
                <c:pt idx="3">
                  <c:v>OxdNh</c:v>
                </c:pt>
              </c:strCache>
            </c:strRef>
          </c:cat>
          <c:val>
            <c:numRef>
              <c:f>Overview!$B$4:$E$4</c:f>
              <c:numCache>
                <c:formatCode>0.000</c:formatCode>
                <c:ptCount val="4"/>
                <c:pt idx="0">
                  <c:v>0.60328282613201134</c:v>
                </c:pt>
                <c:pt idx="1">
                  <c:v>0.36782245540517899</c:v>
                </c:pt>
                <c:pt idx="2">
                  <c:v>0.41312562637162964</c:v>
                </c:pt>
                <c:pt idx="3">
                  <c:v>0.31423911284484163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A2-468B-B250-D8B0919D280C}"/>
            </c:ext>
          </c:extLst>
        </c:ser>
        <c:ser>
          <c:idx val="2"/>
          <c:order val="2"/>
          <c:tx>
            <c:strRef>
              <c:f>Overview!$A$5</c:f>
              <c:strCache>
                <c:ptCount val="1"/>
                <c:pt idx="0">
                  <c:v>cinnamonitrile</c:v>
                </c:pt>
              </c:strCache>
            </c:strRef>
          </c:tx>
          <c:spPr>
            <a:solidFill>
              <a:schemeClr val="accent3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Overview!$B$2:$E$2</c:f>
              <c:strCache>
                <c:ptCount val="4"/>
                <c:pt idx="0">
                  <c:v>OxdBr1</c:v>
                </c:pt>
                <c:pt idx="1">
                  <c:v>OxdBr2</c:v>
                </c:pt>
                <c:pt idx="2">
                  <c:v>OxdCp</c:v>
                </c:pt>
                <c:pt idx="3">
                  <c:v>OxdNh</c:v>
                </c:pt>
              </c:strCache>
            </c:strRef>
          </c:cat>
          <c:val>
            <c:numRef>
              <c:f>Overview!$B$5:$E$5</c:f>
              <c:numCache>
                <c:formatCode>0.000</c:formatCode>
                <c:ptCount val="4"/>
                <c:pt idx="0">
                  <c:v>0.87982970612737299</c:v>
                </c:pt>
                <c:pt idx="1">
                  <c:v>0.56335564432459173</c:v>
                </c:pt>
                <c:pt idx="2">
                  <c:v>0.30590818203283887</c:v>
                </c:pt>
                <c:pt idx="3">
                  <c:v>0.6051195040815307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A2-468B-B250-D8B0919D280C}"/>
            </c:ext>
          </c:extLst>
        </c:ser>
        <c:ser>
          <c:idx val="3"/>
          <c:order val="3"/>
          <c:tx>
            <c:strRef>
              <c:f>Overview!$A$6</c:f>
              <c:strCache>
                <c:ptCount val="1"/>
                <c:pt idx="0">
                  <c:v>3-phenylpropionitrile</c:v>
                </c:pt>
              </c:strCache>
            </c:strRef>
          </c:tx>
          <c:spPr>
            <a:solidFill>
              <a:schemeClr val="accent4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Overview!$B$2:$E$2</c:f>
              <c:strCache>
                <c:ptCount val="4"/>
                <c:pt idx="0">
                  <c:v>OxdBr1</c:v>
                </c:pt>
                <c:pt idx="1">
                  <c:v>OxdBr2</c:v>
                </c:pt>
                <c:pt idx="2">
                  <c:v>OxdCp</c:v>
                </c:pt>
                <c:pt idx="3">
                  <c:v>OxdNh</c:v>
                </c:pt>
              </c:strCache>
            </c:strRef>
          </c:cat>
          <c:val>
            <c:numRef>
              <c:f>Overview!$B$6:$E$6</c:f>
              <c:numCache>
                <c:formatCode>0.000</c:formatCode>
                <c:ptCount val="4"/>
                <c:pt idx="0">
                  <c:v>1.1980820554575478</c:v>
                </c:pt>
                <c:pt idx="1">
                  <c:v>0.24126488701057847</c:v>
                </c:pt>
                <c:pt idx="2">
                  <c:v>3.1184369527428313E-2</c:v>
                </c:pt>
                <c:pt idx="3">
                  <c:v>0.53653012297333103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A2-468B-B250-D8B0919D280C}"/>
            </c:ext>
          </c:extLst>
        </c:ser>
        <c:ser>
          <c:idx val="4"/>
          <c:order val="4"/>
          <c:tx>
            <c:strRef>
              <c:f>Overview!$A$7</c:f>
              <c:strCache>
                <c:ptCount val="1"/>
                <c:pt idx="0">
                  <c:v>benzonitrile</c:v>
                </c:pt>
              </c:strCache>
            </c:strRef>
          </c:tx>
          <c:spPr>
            <a:solidFill>
              <a:schemeClr val="accent5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Overview!$B$2:$E$2</c:f>
              <c:strCache>
                <c:ptCount val="4"/>
                <c:pt idx="0">
                  <c:v>OxdBr1</c:v>
                </c:pt>
                <c:pt idx="1">
                  <c:v>OxdBr2</c:v>
                </c:pt>
                <c:pt idx="2">
                  <c:v>OxdCp</c:v>
                </c:pt>
                <c:pt idx="3">
                  <c:v>OxdNh</c:v>
                </c:pt>
              </c:strCache>
            </c:strRef>
          </c:cat>
          <c:val>
            <c:numRef>
              <c:f>Overview!$B$7:$E$7</c:f>
              <c:numCache>
                <c:formatCode>0.000</c:formatCode>
                <c:ptCount val="4"/>
                <c:pt idx="0">
                  <c:v>0.40848751304787501</c:v>
                </c:pt>
                <c:pt idx="1">
                  <c:v>9.2775452120594307E-2</c:v>
                </c:pt>
                <c:pt idx="2">
                  <c:v>0.10603811707684099</c:v>
                </c:pt>
                <c:pt idx="3">
                  <c:v>2.45996265122943E-2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A2-468B-B250-D8B0919D280C}"/>
            </c:ext>
          </c:extLst>
        </c:ser>
        <c:ser>
          <c:idx val="5"/>
          <c:order val="5"/>
          <c:tx>
            <c:strRef>
              <c:f>Overview!$A$8</c:f>
              <c:strCache>
                <c:ptCount val="1"/>
                <c:pt idx="0">
                  <c:v>pentanenitrile</c:v>
                </c:pt>
              </c:strCache>
            </c:strRef>
          </c:tx>
          <c:spPr>
            <a:solidFill>
              <a:schemeClr val="accent6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Overview!$B$2:$E$2</c:f>
              <c:strCache>
                <c:ptCount val="4"/>
                <c:pt idx="0">
                  <c:v>OxdBr1</c:v>
                </c:pt>
                <c:pt idx="1">
                  <c:v>OxdBr2</c:v>
                </c:pt>
                <c:pt idx="2">
                  <c:v>OxdCp</c:v>
                </c:pt>
                <c:pt idx="3">
                  <c:v>OxdNh</c:v>
                </c:pt>
              </c:strCache>
            </c:strRef>
          </c:cat>
          <c:val>
            <c:numRef>
              <c:f>Overview!$B$8:$E$8</c:f>
              <c:numCache>
                <c:formatCode>0.000</c:formatCode>
                <c:ptCount val="4"/>
                <c:pt idx="0">
                  <c:v>0.63586215829201798</c:v>
                </c:pt>
                <c:pt idx="1">
                  <c:v>1.0292315183263623E-2</c:v>
                </c:pt>
                <c:pt idx="2">
                  <c:v>0.10329253345422185</c:v>
                </c:pt>
                <c:pt idx="3">
                  <c:v>2.5931069551681007E-2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A2-468B-B250-D8B0919D280C}"/>
            </c:ext>
          </c:extLst>
        </c:ser>
        <c:ser>
          <c:idx val="6"/>
          <c:order val="6"/>
          <c:tx>
            <c:strRef>
              <c:f>Overview!$A$9</c:f>
              <c:strCache>
                <c:ptCount val="1"/>
                <c:pt idx="0">
                  <c:v>hexanenitrile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Overview!$B$2:$E$2</c:f>
              <c:strCache>
                <c:ptCount val="4"/>
                <c:pt idx="0">
                  <c:v>OxdBr1</c:v>
                </c:pt>
                <c:pt idx="1">
                  <c:v>OxdBr2</c:v>
                </c:pt>
                <c:pt idx="2">
                  <c:v>OxdCp</c:v>
                </c:pt>
                <c:pt idx="3">
                  <c:v>OxdNh</c:v>
                </c:pt>
              </c:strCache>
            </c:strRef>
          </c:cat>
          <c:val>
            <c:numRef>
              <c:f>Overview!$B$9:$E$9</c:f>
              <c:numCache>
                <c:formatCode>0.000</c:formatCode>
                <c:ptCount val="4"/>
                <c:pt idx="0">
                  <c:v>1.5634908787778901</c:v>
                </c:pt>
                <c:pt idx="1">
                  <c:v>0</c:v>
                </c:pt>
                <c:pt idx="2">
                  <c:v>0.33175335543363771</c:v>
                </c:pt>
                <c:pt idx="3">
                  <c:v>0.26873679312951937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A2-468B-B250-D8B0919D280C}"/>
            </c:ext>
          </c:extLst>
        </c:ser>
        <c:ser>
          <c:idx val="7"/>
          <c:order val="7"/>
          <c:tx>
            <c:strRef>
              <c:f>Overview!$A$10</c:f>
              <c:strCache>
                <c:ptCount val="1"/>
                <c:pt idx="0">
                  <c:v>phenylacetonitrile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Overview!$B$2:$E$2</c:f>
              <c:strCache>
                <c:ptCount val="4"/>
                <c:pt idx="0">
                  <c:v>OxdBr1</c:v>
                </c:pt>
                <c:pt idx="1">
                  <c:v>OxdBr2</c:v>
                </c:pt>
                <c:pt idx="2">
                  <c:v>OxdCp</c:v>
                </c:pt>
                <c:pt idx="3">
                  <c:v>OxdNh</c:v>
                </c:pt>
              </c:strCache>
            </c:strRef>
          </c:cat>
          <c:val>
            <c:numRef>
              <c:f>Overview!$B$10:$E$10</c:f>
              <c:numCache>
                <c:formatCode>0.000</c:formatCode>
                <c:ptCount val="4"/>
                <c:pt idx="0">
                  <c:v>0.32749231569489767</c:v>
                </c:pt>
                <c:pt idx="1">
                  <c:v>0.20560268596018361</c:v>
                </c:pt>
                <c:pt idx="2">
                  <c:v>0.1616598099021137</c:v>
                </c:pt>
                <c:pt idx="3">
                  <c:v>0.1597663971248876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DA2-468B-B250-D8B0919D2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539040"/>
        <c:axId val="418777952"/>
      </c:barChart>
      <c:catAx>
        <c:axId val="511539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18777952"/>
        <c:crosses val="autoZero"/>
        <c:auto val="1"/>
        <c:lblAlgn val="ctr"/>
        <c:lblOffset val="100"/>
        <c:noMultiLvlLbl val="0"/>
      </c:catAx>
      <c:valAx>
        <c:axId val="41877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T"/>
                  <a:t>CN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153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6" Type="http://schemas.openxmlformats.org/officeDocument/2006/relationships/image" Target="../media/image12.emf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FD200-4A8D-41DC-9C82-46D3DD26F4C9}" type="datetimeFigureOut">
              <a:rPr lang="de-AT" smtClean="0"/>
              <a:t>23.03.2021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6DFA9-8FBA-4D33-AE6E-2A73F0F6EE3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671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6F7FE-E20D-4395-8353-3755A6DF9368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6762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Bild 2"/>
          <p:cNvPicPr/>
          <p:nvPr userDrawn="1"/>
        </p:nvPicPr>
        <p:blipFill>
          <a:blip r:embed="rId2"/>
          <a:stretch/>
        </p:blipFill>
        <p:spPr bwMode="auto">
          <a:xfrm>
            <a:off x="0" y="8460"/>
            <a:ext cx="12192000" cy="6355080"/>
          </a:xfrm>
          <a:prstGeom prst="rect">
            <a:avLst/>
          </a:prstGeom>
        </p:spPr>
      </p:pic>
      <p:sp>
        <p:nvSpPr>
          <p:cNvPr id="5" name="Textfeld 271"/>
          <p:cNvSpPr>
            <a:spLocks noAdjustHandles="1"/>
          </p:cNvSpPr>
          <p:nvPr userDrawn="1"/>
        </p:nvSpPr>
        <p:spPr bwMode="auto">
          <a:xfrm>
            <a:off x="9991875" y="856995"/>
            <a:ext cx="1920179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9pPr>
          </a:lstStyle>
          <a:p>
            <a:pPr algn="r">
              <a:defRPr/>
            </a:pPr>
            <a:r>
              <a:rPr lang="de-DE" sz="1200" spc="20">
                <a:cs typeface="Arial"/>
              </a:rPr>
              <a:t>WISSEN</a:t>
            </a:r>
            <a:endParaRPr sz="2400"/>
          </a:p>
          <a:p>
            <a:pPr algn="r">
              <a:defRPr/>
            </a:pPr>
            <a:r>
              <a:rPr lang="de-DE" sz="1200" spc="20">
                <a:cs typeface="Arial"/>
              </a:rPr>
              <a:t>TECHNIK</a:t>
            </a:r>
            <a:endParaRPr sz="2400"/>
          </a:p>
          <a:p>
            <a:pPr algn="r">
              <a:defRPr/>
            </a:pPr>
            <a:r>
              <a:rPr lang="de-DE" sz="1200" spc="20">
                <a:cs typeface="Arial"/>
              </a:rPr>
              <a:t>LEIDENSCHAFT</a:t>
            </a:r>
            <a:endParaRPr sz="2400"/>
          </a:p>
        </p:txBody>
      </p:sp>
      <p:sp>
        <p:nvSpPr>
          <p:cNvPr id="6" name="Titel 2"/>
          <p:cNvSpPr>
            <a:spLocks noGrp="1"/>
          </p:cNvSpPr>
          <p:nvPr>
            <p:ph type="title" hasCustomPrompt="1"/>
          </p:nvPr>
        </p:nvSpPr>
        <p:spPr bwMode="auto">
          <a:xfrm>
            <a:off x="960969" y="1069201"/>
            <a:ext cx="9334801" cy="2489199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/>
              <a:t>Klicken und eine </a:t>
            </a:r>
            <a:br>
              <a:rPr lang="de-DE"/>
            </a:br>
            <a:r>
              <a:rPr lang="de-DE"/>
              <a:t>Überschrift hinzufügen</a:t>
            </a:r>
            <a:endParaRPr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960966" y="4341600"/>
            <a:ext cx="9334804" cy="421200"/>
          </a:xfr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960966" y="3560400"/>
            <a:ext cx="9334804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>
              <a:defRPr/>
            </a:pPr>
            <a:r>
              <a:rPr lang="de-AT"/>
              <a:t>Klicken und Webadresse einfügen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9222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ver slide 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Bild 2"/>
          <p:cNvPicPr/>
          <p:nvPr userDrawn="1"/>
        </p:nvPicPr>
        <p:blipFill>
          <a:blip r:embed="rId2"/>
          <a:stretch/>
        </p:blipFill>
        <p:spPr bwMode="auto">
          <a:xfrm>
            <a:off x="0" y="8460"/>
            <a:ext cx="12192000" cy="6355080"/>
          </a:xfrm>
          <a:prstGeom prst="rect">
            <a:avLst/>
          </a:prstGeom>
        </p:spPr>
      </p:pic>
      <p:sp>
        <p:nvSpPr>
          <p:cNvPr id="5" name="Textplatzhalter 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>
              <a:defRPr/>
            </a:pPr>
            <a:r>
              <a:rPr lang="de-DE"/>
              <a:t>Click and add a web adress</a:t>
            </a:r>
            <a:endParaRPr/>
          </a:p>
        </p:txBody>
      </p:sp>
      <p:sp>
        <p:nvSpPr>
          <p:cNvPr id="6" name="Titel 2"/>
          <p:cNvSpPr>
            <a:spLocks noGrp="1"/>
          </p:cNvSpPr>
          <p:nvPr>
            <p:ph type="title" hasCustomPrompt="1"/>
          </p:nvPr>
        </p:nvSpPr>
        <p:spPr bwMode="auto">
          <a:xfrm>
            <a:off x="960969" y="1069201"/>
            <a:ext cx="9334801" cy="2489199"/>
          </a:xfrm>
        </p:spPr>
        <p:txBody>
          <a:bodyPr anchor="b">
            <a:normAutofit/>
          </a:bodyPr>
          <a:lstStyle>
            <a:lvl1pPr marL="0" marR="0" indent="0" algn="l" defTabSz="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5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/>
              <a:t>Click to add </a:t>
            </a:r>
            <a:br>
              <a:rPr lang="de-DE"/>
            </a:br>
            <a:r>
              <a:rPr lang="de-DE"/>
              <a:t>a cover slide headline</a:t>
            </a:r>
            <a:endParaRPr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960966" y="4341600"/>
            <a:ext cx="9334801" cy="422824"/>
          </a:xfr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r>
              <a:rPr lang="en-US"/>
              <a:t>Kick-off Meeting Axxence &amp; TUW</a:t>
            </a:r>
            <a:endParaRPr lang="de-AT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960966" y="3560400"/>
            <a:ext cx="9334801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GB"/>
              <a:t>March 2nd 2020</a:t>
            </a:r>
            <a:endParaRPr lang="de-AT"/>
          </a:p>
        </p:txBody>
      </p:sp>
      <p:sp>
        <p:nvSpPr>
          <p:cNvPr id="9" name="Textfeld 271"/>
          <p:cNvSpPr>
            <a:spLocks noAdjustHandles="1"/>
          </p:cNvSpPr>
          <p:nvPr userDrawn="1"/>
        </p:nvSpPr>
        <p:spPr bwMode="auto">
          <a:xfrm>
            <a:off x="9991875" y="856995"/>
            <a:ext cx="1920179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9pPr>
          </a:lstStyle>
          <a:p>
            <a:pPr algn="r">
              <a:defRPr/>
            </a:pPr>
            <a:r>
              <a:rPr lang="de-DE" sz="1200" spc="90">
                <a:cs typeface="Arial"/>
              </a:rPr>
              <a:t>SCIENCE</a:t>
            </a:r>
            <a:endParaRPr sz="2400"/>
          </a:p>
          <a:p>
            <a:pPr algn="r">
              <a:defRPr/>
            </a:pPr>
            <a:r>
              <a:rPr lang="de-DE" sz="1200" spc="90">
                <a:cs typeface="Arial"/>
              </a:rPr>
              <a:t>PASSION</a:t>
            </a:r>
            <a:br>
              <a:rPr lang="de-DE" sz="1200" spc="90">
                <a:cs typeface="Arial"/>
              </a:rPr>
            </a:br>
            <a:r>
              <a:rPr lang="de-DE" sz="1200" spc="90">
                <a:cs typeface="Arial"/>
              </a:rPr>
              <a:t>TECHNOLOGY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82512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Willkommen/welcom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Bild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3420000"/>
          </a:xfrm>
          <a:prstGeom prst="rect">
            <a:avLst/>
          </a:prstGeom>
        </p:spPr>
      </p:pic>
      <p:sp>
        <p:nvSpPr>
          <p:cNvPr id="5" name="Bildplatzhalter 23"/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1" y="0"/>
            <a:ext cx="12191999" cy="3420000"/>
          </a:xfrm>
        </p:spPr>
        <p:txBody>
          <a:bodyPr/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lvl1pPr>
          </a:lstStyle>
          <a:p>
            <a:pPr>
              <a:defRPr/>
            </a:pPr>
            <a:r>
              <a:rPr lang="de-DE"/>
              <a:t>Klicken und Bild einfügen/click and add a picture</a:t>
            </a:r>
            <a:br>
              <a:rPr lang="de-DE"/>
            </a:br>
            <a:r>
              <a:rPr lang="de-DE"/>
              <a:t>25,4 x 9,5 cm, optimal 200 dpi</a:t>
            </a:r>
            <a:endParaRPr/>
          </a:p>
          <a:p>
            <a:pPr>
              <a:defRPr/>
            </a:pPr>
            <a:endParaRPr lang="de-DE"/>
          </a:p>
        </p:txBody>
      </p:sp>
      <p:sp>
        <p:nvSpPr>
          <p:cNvPr id="6" name="Titel 12"/>
          <p:cNvSpPr>
            <a:spLocks noGrp="1"/>
          </p:cNvSpPr>
          <p:nvPr>
            <p:ph type="title" hasCustomPrompt="1"/>
          </p:nvPr>
        </p:nvSpPr>
        <p:spPr bwMode="auto">
          <a:xfrm>
            <a:off x="0" y="3384000"/>
            <a:ext cx="12192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720000" tIns="28800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de-AT"/>
              <a:t>Titel hinzufügen/add a title</a:t>
            </a:r>
            <a:endParaRPr lang="de-DE"/>
          </a:p>
        </p:txBody>
      </p:sp>
      <p:sp>
        <p:nvSpPr>
          <p:cNvPr id="7" name="Bildplatzhalter 7"/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10329600" y="320400"/>
            <a:ext cx="1569600" cy="432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Logo TU Graz</a:t>
            </a:r>
            <a:endParaRPr/>
          </a:p>
        </p:txBody>
      </p:sp>
      <p:sp>
        <p:nvSpPr>
          <p:cNvPr id="8" name="Textplatzhalter 14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960966" y="4171144"/>
            <a:ext cx="10672813" cy="1552493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/>
            </a:lvl1pPr>
          </a:lstStyle>
          <a:p>
            <a:pPr lvl="0">
              <a:defRPr/>
            </a:pPr>
            <a:r>
              <a:rPr lang="de-AT"/>
              <a:t>Klicken und hinzufügen: Eventname, Datum, Ort, ... </a:t>
            </a:r>
            <a:br>
              <a:rPr lang="de-AT"/>
            </a:br>
            <a:r>
              <a:rPr lang="de-AT"/>
              <a:t>Click and add: event name, date, location, ...</a:t>
            </a:r>
            <a:endParaRPr/>
          </a:p>
        </p:txBody>
      </p:sp>
      <p:sp>
        <p:nvSpPr>
          <p:cNvPr id="9" name="Textplatzhalter 1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960963" y="5820646"/>
            <a:ext cx="2938279" cy="350693"/>
          </a:xfrm>
        </p:spPr>
        <p:txBody>
          <a:bodyPr anchor="b" anchorCtr="0">
            <a:noAutofit/>
          </a:bodyPr>
          <a:lstStyle>
            <a:lvl1pPr>
              <a:defRPr sz="1200"/>
            </a:lvl1pPr>
          </a:lstStyle>
          <a:p>
            <a:pPr lvl="0">
              <a:defRPr/>
            </a:pPr>
            <a:r>
              <a:rPr lang="de-AT"/>
              <a:t>Platzhalter/place holder</a:t>
            </a:r>
            <a:br>
              <a:rPr lang="de-AT"/>
            </a:br>
            <a:r>
              <a:rPr lang="de-AT"/>
              <a:t>Unterstützt durch/supported by:</a:t>
            </a:r>
            <a:endParaRPr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>
              <a:defRPr/>
            </a:pPr>
            <a:r>
              <a:rPr lang="de-AT"/>
              <a:t>Klicken und Webadresse hinzufügen/click and add a web adress</a:t>
            </a:r>
            <a:endParaRPr lang="de-DE"/>
          </a:p>
        </p:txBody>
      </p:sp>
      <p:sp>
        <p:nvSpPr>
          <p:cNvPr id="11" name="Textplatzhalter 26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7076017" y="3079544"/>
            <a:ext cx="4823884" cy="230187"/>
          </a:xfrm>
        </p:spPr>
        <p:txBody>
          <a:bodyPr anchor="b" anchorCtr="0">
            <a:noAutofit/>
          </a:bodyPr>
          <a:lstStyle>
            <a:lvl1pPr algn="r">
              <a:defRPr sz="1000"/>
            </a:lvl1pPr>
          </a:lstStyle>
          <a:p>
            <a:pPr lvl="0">
              <a:defRPr/>
            </a:pPr>
            <a:r>
              <a:rPr lang="de-AT"/>
              <a:t>Platzhalter Bildquelle/place holder image source</a:t>
            </a:r>
            <a:endParaRPr lang="de-DE"/>
          </a:p>
        </p:txBody>
      </p:sp>
      <p:sp>
        <p:nvSpPr>
          <p:cNvPr id="12" name="Rechteck 9"/>
          <p:cNvSpPr/>
          <p:nvPr userDrawn="1"/>
        </p:nvSpPr>
        <p:spPr bwMode="auto">
          <a:xfrm>
            <a:off x="0" y="5873752"/>
            <a:ext cx="787061" cy="984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3" name="Rechteck 10"/>
          <p:cNvSpPr/>
          <p:nvPr userDrawn="1"/>
        </p:nvSpPr>
        <p:spPr bwMode="auto">
          <a:xfrm>
            <a:off x="-1" y="6354764"/>
            <a:ext cx="859272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27042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Textplatzhalter 15"/>
          <p:cNvSpPr>
            <a:spLocks noGrp="1"/>
          </p:cNvSpPr>
          <p:nvPr>
            <p:ph type="body" sz="quarter" idx="14"/>
          </p:nvPr>
        </p:nvSpPr>
        <p:spPr bwMode="auto">
          <a:xfrm>
            <a:off x="960965" y="190801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7" name="Datumsplatzhalter 8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AT" dirty="0"/>
              <a:t>W</a:t>
            </a:r>
            <a:r>
              <a:rPr lang="de-AT" dirty="0"/>
              <a:t>e</a:t>
            </a:r>
            <a:r>
              <a:rPr lang="en-AT" dirty="0"/>
              <a:t>b</a:t>
            </a:r>
            <a:r>
              <a:rPr lang="de-AT" dirty="0"/>
              <a:t>C</a:t>
            </a:r>
            <a:r>
              <a:rPr lang="en-AT" dirty="0"/>
              <a:t>o</a:t>
            </a:r>
            <a:r>
              <a:rPr lang="de-AT" dirty="0"/>
              <a:t>n</a:t>
            </a:r>
            <a:r>
              <a:rPr lang="en-US" dirty="0"/>
              <a:t> </a:t>
            </a:r>
            <a:r>
              <a:rPr lang="en-AT" dirty="0"/>
              <a:t>I</a:t>
            </a:r>
            <a:r>
              <a:rPr lang="de-AT" dirty="0"/>
              <a:t>M</a:t>
            </a:r>
            <a:r>
              <a:rPr lang="en-AT" dirty="0"/>
              <a:t>I</a:t>
            </a:r>
            <a:r>
              <a:rPr lang="de-AT" dirty="0"/>
              <a:t>C</a:t>
            </a:r>
            <a:r>
              <a:rPr lang="en-US" dirty="0"/>
              <a:t> &amp; TU</a:t>
            </a:r>
            <a:r>
              <a:rPr lang="en-AT" dirty="0"/>
              <a:t>G</a:t>
            </a:r>
            <a:endParaRPr lang="de-DE" dirty="0"/>
          </a:p>
        </p:txBody>
      </p:sp>
      <p:sp>
        <p:nvSpPr>
          <p:cNvPr id="8" name="Fußzeilenplatzhalter 9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March 11</a:t>
            </a:r>
            <a:r>
              <a:rPr lang="de-DE" baseline="30000" dirty="0"/>
              <a:t>th </a:t>
            </a:r>
            <a:r>
              <a:rPr lang="de-DE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962322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960000" y="601200"/>
            <a:ext cx="10944000" cy="1143000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960000" y="1800001"/>
            <a:ext cx="5280000" cy="4525963"/>
          </a:xfrm>
        </p:spPr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Inhaltsplatzhalter 2"/>
          <p:cNvSpPr>
            <a:spLocks noGrp="1"/>
          </p:cNvSpPr>
          <p:nvPr>
            <p:ph idx="13"/>
          </p:nvPr>
        </p:nvSpPr>
        <p:spPr bwMode="auto">
          <a:xfrm>
            <a:off x="6624000" y="1800001"/>
            <a:ext cx="5266605" cy="4525963"/>
          </a:xfrm>
        </p:spPr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Textplatzhalter 15"/>
          <p:cNvSpPr>
            <a:spLocks noGrp="1"/>
          </p:cNvSpPr>
          <p:nvPr>
            <p:ph type="body" sz="quarter" idx="15"/>
          </p:nvPr>
        </p:nvSpPr>
        <p:spPr bwMode="auto">
          <a:xfrm>
            <a:off x="960965" y="190801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8" name="Datumsplatzhalter 1"/>
          <p:cNvSpPr>
            <a:spLocks noGrp="1"/>
          </p:cNvSpPr>
          <p:nvPr>
            <p:ph type="dt" sz="half" idx="16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9" name="Fußzeilenplatzhalter 2"/>
          <p:cNvSpPr>
            <a:spLocks noGrp="1"/>
          </p:cNvSpPr>
          <p:nvPr>
            <p:ph type="ftr" sz="quarter" idx="17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7763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ohne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960000" y="601200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15"/>
          <p:cNvSpPr>
            <a:spLocks noGrp="1"/>
          </p:cNvSpPr>
          <p:nvPr>
            <p:ph type="body" sz="quarter" idx="14"/>
          </p:nvPr>
        </p:nvSpPr>
        <p:spPr bwMode="auto">
          <a:xfrm>
            <a:off x="960965" y="190801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6967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bschnitts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275664" y="2097090"/>
            <a:ext cx="11628469" cy="1299604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275664" y="3728980"/>
            <a:ext cx="11628469" cy="2596984"/>
          </a:xfrm>
        </p:spPr>
        <p:txBody>
          <a:bodyPr/>
          <a:lstStyle>
            <a:lvl1pPr algn="ctr">
              <a:defRPr b="0"/>
            </a:lvl1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</p:txBody>
      </p:sp>
      <p:sp>
        <p:nvSpPr>
          <p:cNvPr id="6" name="Textplatzhalter 15"/>
          <p:cNvSpPr>
            <a:spLocks noGrp="1"/>
          </p:cNvSpPr>
          <p:nvPr>
            <p:ph type="body" sz="quarter" idx="14"/>
          </p:nvPr>
        </p:nvSpPr>
        <p:spPr bwMode="auto">
          <a:xfrm>
            <a:off x="960965" y="190801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7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4729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Ohne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platzhalter 15"/>
          <p:cNvSpPr>
            <a:spLocks noGrp="1"/>
          </p:cNvSpPr>
          <p:nvPr>
            <p:ph type="body" sz="quarter" idx="14"/>
          </p:nvPr>
        </p:nvSpPr>
        <p:spPr bwMode="auto">
          <a:xfrm>
            <a:off x="960965" y="190801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5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17714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1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GB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19FDAD-9FB5-4B69-83AA-67E360CF5181}" type="datetimeFigureOut">
              <a:rPr lang="en-GB"/>
              <a:t>23/03/2021</a:t>
            </a:fld>
            <a:endParaRPr lang="en-GB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834264A-9874-434E-86E7-67D80B3A09BC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18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hteck 6"/>
          <p:cNvSpPr/>
          <p:nvPr userDrawn="1"/>
        </p:nvSpPr>
        <p:spPr bwMode="auto">
          <a:xfrm>
            <a:off x="0" y="6354764"/>
            <a:ext cx="12192000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 bwMode="auto">
          <a:xfrm>
            <a:off x="960968" y="601663"/>
            <a:ext cx="10929637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>
              <a:defRPr/>
            </a:pPr>
            <a:r>
              <a:rPr lang="de-AT"/>
              <a:t>Mastertitelformat bearbeiten</a:t>
            </a:r>
            <a:endParaRPr lang="de-DE"/>
          </a:p>
        </p:txBody>
      </p:sp>
      <p:sp>
        <p:nvSpPr>
          <p:cNvPr id="6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960966" y="1800226"/>
            <a:ext cx="10929637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>
              <a:defRPr/>
            </a:pPr>
            <a:r>
              <a:rPr lang="de-AT"/>
              <a:t>Mastertextformat bearbeiten</a:t>
            </a:r>
            <a:endParaRPr/>
          </a:p>
          <a:p>
            <a:pPr lvl="1">
              <a:defRPr/>
            </a:pPr>
            <a:r>
              <a:rPr lang="de-AT"/>
              <a:t>Zweite Ebene</a:t>
            </a:r>
            <a:endParaRPr/>
          </a:p>
          <a:p>
            <a:pPr lvl="2">
              <a:defRPr/>
            </a:pPr>
            <a:r>
              <a:rPr lang="de-AT"/>
              <a:t>Dritte Ebene</a:t>
            </a:r>
            <a:endParaRPr/>
          </a:p>
          <a:p>
            <a:pPr lvl="3">
              <a:defRPr/>
            </a:pPr>
            <a:r>
              <a:rPr lang="de-AT"/>
              <a:t>Vierte Ebene</a:t>
            </a:r>
            <a:endParaRPr/>
          </a:p>
          <a:p>
            <a:pPr lvl="4">
              <a:defRPr/>
            </a:pPr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960966" y="6596064"/>
            <a:ext cx="4965700" cy="215899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960968" y="6415088"/>
            <a:ext cx="10929637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  <p:cxnSp>
        <p:nvCxnSpPr>
          <p:cNvPr id="9" name="Gerade Verbindung 7"/>
          <p:cNvCxnSpPr>
            <a:cxnSpLocks/>
          </p:cNvCxnSpPr>
          <p:nvPr userDrawn="1"/>
        </p:nvCxnSpPr>
        <p:spPr bwMode="auto">
          <a:xfrm>
            <a:off x="960966" y="503239"/>
            <a:ext cx="10943167" cy="158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8"/>
          <p:cNvSpPr/>
          <p:nvPr userDrawn="1"/>
        </p:nvSpPr>
        <p:spPr bwMode="auto">
          <a:xfrm>
            <a:off x="0" y="503239"/>
            <a:ext cx="670984" cy="504825"/>
          </a:xfrm>
          <a:prstGeom prst="rect">
            <a:avLst/>
          </a:prstGeom>
          <a:solidFill>
            <a:srgbClr val="F701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1" name="Foliennummernplatzhalter 5"/>
          <p:cNvSpPr>
            <a:spLocks noAdjustHandles="1"/>
          </p:cNvSpPr>
          <p:nvPr userDrawn="1"/>
        </p:nvSpPr>
        <p:spPr bwMode="auto">
          <a:xfrm>
            <a:off x="0" y="582614"/>
            <a:ext cx="670984" cy="365125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2pPr>
            <a:lvl3pPr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3pPr>
            <a:lvl4pPr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4pPr>
            <a:lvl5pPr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5pPr>
            <a:lvl6pPr marL="4572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6pPr>
            <a:lvl7pPr marL="9144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7pPr>
            <a:lvl8pPr marL="1371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8pPr>
            <a:lvl9pPr marL="18288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9pPr>
          </a:lstStyle>
          <a:p>
            <a:pPr algn="ctr">
              <a:defRPr/>
            </a:pPr>
            <a:fld id="{341491D6-FCB3-AA48-877A-0FB5E714E925}" type="slidenum">
              <a:rPr lang="de-DE" sz="1200">
                <a:solidFill>
                  <a:schemeClr val="bg1"/>
                </a:solidFill>
              </a:rPr>
              <a:t>‹#›</a:t>
            </a:fld>
            <a:endParaRPr lang="de-DE" sz="1200">
              <a:solidFill>
                <a:schemeClr val="bg1"/>
              </a:solidFill>
            </a:endParaRPr>
          </a:p>
        </p:txBody>
      </p:sp>
      <p:pic>
        <p:nvPicPr>
          <p:cNvPr id="12" name="Bildplatzhalter 7"/>
          <p:cNvPicPr>
            <a:picLocks noChangeAspect="1"/>
          </p:cNvPicPr>
          <p:nvPr userDrawn="1"/>
        </p:nvPicPr>
        <p:blipFill>
          <a:blip r:embed="rId11"/>
          <a:stretch/>
        </p:blipFill>
        <p:spPr bwMode="auto">
          <a:xfrm>
            <a:off x="10735046" y="97929"/>
            <a:ext cx="1161473" cy="32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"/>
          <p:cNvPicPr>
            <a:picLocks noChangeAspect="1"/>
          </p:cNvPicPr>
          <p:nvPr userDrawn="1"/>
        </p:nvPicPr>
        <p:blipFill>
          <a:blip r:embed="rId12"/>
          <a:srcRect l="18769" t="13733" r="18561" b="102"/>
          <a:stretch/>
        </p:blipFill>
        <p:spPr bwMode="auto">
          <a:xfrm>
            <a:off x="10781038" y="582614"/>
            <a:ext cx="1045319" cy="10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7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/>
  <p:txStyles>
    <p:titleStyle>
      <a:lvl1pPr algn="l" defTabSz="457200">
        <a:spcBef>
          <a:spcPts val="0"/>
        </a:spcBef>
        <a:spcAft>
          <a:spcPts val="0"/>
        </a:spcAft>
        <a:defRPr sz="3200">
          <a:solidFill>
            <a:srgbClr val="000000"/>
          </a:solidFill>
          <a:latin typeface="+mj-lt"/>
          <a:ea typeface="ＭＳ Ｐゴシック"/>
          <a:cs typeface="ＭＳ Ｐゴシック"/>
        </a:defRPr>
      </a:lvl1pPr>
      <a:lvl2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2pPr>
      <a:lvl3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3pPr>
      <a:lvl4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4pPr>
      <a:lvl5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5pPr>
      <a:lvl6pPr marL="4572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6pPr>
      <a:lvl7pPr marL="9144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7pPr>
      <a:lvl8pPr marL="13716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8pPr>
      <a:lvl9pPr marL="18288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9pPr>
    </p:titleStyle>
    <p:bodyStyle>
      <a:lvl1pPr algn="l" defTabSz="457200">
        <a:spcBef>
          <a:spcPts val="0"/>
        </a:spcBef>
        <a:spcAft>
          <a:spcPts val="0"/>
        </a:spcAft>
        <a:buFont typeface="Arial"/>
        <a:defRPr sz="2600">
          <a:solidFill>
            <a:srgbClr val="000000"/>
          </a:solidFill>
          <a:latin typeface="+mn-lt"/>
          <a:ea typeface="ＭＳ Ｐゴシック"/>
          <a:cs typeface="ＭＳ Ｐゴシック"/>
        </a:defRPr>
      </a:lvl1pPr>
      <a:lvl2pPr marL="271463" indent="-271463" algn="l" defTabSz="457200">
        <a:spcBef>
          <a:spcPts val="0"/>
        </a:spcBef>
        <a:spcAft>
          <a:spcPts val="0"/>
        </a:spcAft>
        <a:buClr>
          <a:schemeClr val="accent1"/>
        </a:buClr>
        <a:buFont typeface="Wingdings"/>
        <a:buChar char="§"/>
        <a:defRPr sz="2600">
          <a:solidFill>
            <a:srgbClr val="000000"/>
          </a:solidFill>
          <a:latin typeface="+mn-lt"/>
          <a:ea typeface="ＭＳ Ｐゴシック"/>
          <a:cs typeface="+mn-cs"/>
        </a:defRPr>
      </a:lvl2pPr>
      <a:lvl3pPr marL="808038" indent="-271463" algn="l" defTabSz="457200">
        <a:spcBef>
          <a:spcPts val="0"/>
        </a:spcBef>
        <a:spcAft>
          <a:spcPts val="0"/>
        </a:spcAft>
        <a:buFont typeface="Wingdings"/>
        <a:buChar char="§"/>
        <a:defRPr sz="2400">
          <a:solidFill>
            <a:srgbClr val="000000"/>
          </a:solidFill>
          <a:latin typeface="+mn-lt"/>
          <a:ea typeface="ＭＳ Ｐゴシック"/>
          <a:cs typeface="+mn-cs"/>
        </a:defRPr>
      </a:lvl3pPr>
      <a:lvl4pPr marL="1438275" indent="-185738" algn="l" defTabSz="457200">
        <a:spcBef>
          <a:spcPts val="0"/>
        </a:spcBef>
        <a:spcAft>
          <a:spcPts val="0"/>
        </a:spcAft>
        <a:buClr>
          <a:srgbClr val="A6A6A6"/>
        </a:buClr>
        <a:buFont typeface="Wingdings"/>
        <a:buChar char="§"/>
        <a:defRPr sz="2000">
          <a:solidFill>
            <a:srgbClr val="000000"/>
          </a:solidFill>
          <a:latin typeface="+mn-lt"/>
          <a:ea typeface="ＭＳ Ｐゴシック"/>
          <a:cs typeface="+mn-cs"/>
        </a:defRPr>
      </a:lvl4pPr>
      <a:lvl5pPr marL="1587" indent="0" algn="l" defTabSz="457200">
        <a:spcBef>
          <a:spcPts val="0"/>
        </a:spcBef>
        <a:spcAft>
          <a:spcPts val="0"/>
        </a:spcAft>
        <a:buFontTx/>
        <a:buNone/>
        <a:defRPr sz="2000">
          <a:solidFill>
            <a:srgbClr val="000000"/>
          </a:solidFill>
          <a:latin typeface="+mn-lt"/>
          <a:ea typeface="ＭＳ Ｐゴシック"/>
          <a:cs typeface="+mn-cs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jpeg"/><Relationship Id="rId18" Type="http://schemas.openxmlformats.org/officeDocument/2006/relationships/oleObject" Target="../embeddings/oleObject7.bin"/><Relationship Id="rId26" Type="http://schemas.openxmlformats.org/officeDocument/2006/relationships/image" Target="../media/image23.jpeg"/><Relationship Id="rId21" Type="http://schemas.openxmlformats.org/officeDocument/2006/relationships/image" Target="../media/image13.emf"/><Relationship Id="rId34" Type="http://schemas.openxmlformats.org/officeDocument/2006/relationships/oleObject" Target="../embeddings/oleObject11.bin"/><Relationship Id="rId7" Type="http://schemas.openxmlformats.org/officeDocument/2006/relationships/image" Target="../media/image7.emf"/><Relationship Id="rId12" Type="http://schemas.openxmlformats.org/officeDocument/2006/relationships/image" Target="../media/image21.jpeg"/><Relationship Id="rId17" Type="http://schemas.openxmlformats.org/officeDocument/2006/relationships/image" Target="../media/image11.emf"/><Relationship Id="rId25" Type="http://schemas.openxmlformats.org/officeDocument/2006/relationships/image" Target="../media/image15.emf"/><Relationship Id="rId33" Type="http://schemas.openxmlformats.org/officeDocument/2006/relationships/image" Target="../media/image30.jpeg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6.bin"/><Relationship Id="rId20" Type="http://schemas.openxmlformats.org/officeDocument/2006/relationships/oleObject" Target="../embeddings/oleObject8.bin"/><Relationship Id="rId29" Type="http://schemas.openxmlformats.org/officeDocument/2006/relationships/image" Target="../media/image26.jpe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emf"/><Relationship Id="rId24" Type="http://schemas.openxmlformats.org/officeDocument/2006/relationships/oleObject" Target="../embeddings/oleObject10.bin"/><Relationship Id="rId32" Type="http://schemas.openxmlformats.org/officeDocument/2006/relationships/image" Target="../media/image29.jpeg"/><Relationship Id="rId37" Type="http://schemas.openxmlformats.org/officeDocument/2006/relationships/image" Target="../media/image17.emf"/><Relationship Id="rId5" Type="http://schemas.openxmlformats.org/officeDocument/2006/relationships/image" Target="../media/image20.jpeg"/><Relationship Id="rId15" Type="http://schemas.openxmlformats.org/officeDocument/2006/relationships/image" Target="../media/image10.emf"/><Relationship Id="rId23" Type="http://schemas.openxmlformats.org/officeDocument/2006/relationships/image" Target="../media/image14.emf"/><Relationship Id="rId28" Type="http://schemas.openxmlformats.org/officeDocument/2006/relationships/image" Target="../media/image25.jpeg"/><Relationship Id="rId36" Type="http://schemas.openxmlformats.org/officeDocument/2006/relationships/oleObject" Target="../embeddings/oleObject12.bin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2.emf"/><Relationship Id="rId31" Type="http://schemas.openxmlformats.org/officeDocument/2006/relationships/image" Target="../media/image28.jpeg"/><Relationship Id="rId4" Type="http://schemas.openxmlformats.org/officeDocument/2006/relationships/image" Target="../media/image19.jpeg"/><Relationship Id="rId9" Type="http://schemas.openxmlformats.org/officeDocument/2006/relationships/image" Target="../media/image8.emf"/><Relationship Id="rId14" Type="http://schemas.openxmlformats.org/officeDocument/2006/relationships/oleObject" Target="../embeddings/oleObject5.bin"/><Relationship Id="rId22" Type="http://schemas.openxmlformats.org/officeDocument/2006/relationships/oleObject" Target="../embeddings/oleObject9.bin"/><Relationship Id="rId27" Type="http://schemas.openxmlformats.org/officeDocument/2006/relationships/image" Target="../media/image24.jpeg"/><Relationship Id="rId30" Type="http://schemas.openxmlformats.org/officeDocument/2006/relationships/image" Target="../media/image27.jpeg"/><Relationship Id="rId35" Type="http://schemas.openxmlformats.org/officeDocument/2006/relationships/image" Target="../media/image16.emf"/><Relationship Id="rId8" Type="http://schemas.openxmlformats.org/officeDocument/2006/relationships/oleObject" Target="../embeddings/oleObject3.bin"/><Relationship Id="rId3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hyperlink" Target="https://doi.org/10.1016/j.ijbiomac.2018.04.103" TargetMode="Externa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hyperlink" Target="https://doi.org/10.1271/bbb.69.2254" TargetMode="External"/><Relationship Id="rId5" Type="http://schemas.openxmlformats.org/officeDocument/2006/relationships/hyperlink" Target="https://doi.org/10.1021/bi035092u" TargetMode="External"/><Relationship Id="rId4" Type="http://schemas.openxmlformats.org/officeDocument/2006/relationships/hyperlink" Target="https://doi.org/10.1016/S1389-1723(04)70200-5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2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platzhalter 6"/>
          <p:cNvSpPr>
            <a:spLocks noGrp="1"/>
          </p:cNvSpPr>
          <p:nvPr>
            <p:ph type="body" sz="quarter" idx="12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Titel 5"/>
          <p:cNvSpPr>
            <a:spLocks noGrp="1"/>
          </p:cNvSpPr>
          <p:nvPr>
            <p:ph type="title"/>
          </p:nvPr>
        </p:nvSpPr>
        <p:spPr bwMode="auto">
          <a:xfrm>
            <a:off x="2244727" y="1803898"/>
            <a:ext cx="7001101" cy="2489199"/>
          </a:xfrm>
        </p:spPr>
        <p:txBody>
          <a:bodyPr/>
          <a:lstStyle/>
          <a:p>
            <a:pPr>
              <a:defRPr/>
            </a:pPr>
            <a:r>
              <a:rPr lang="en-AT" dirty="0"/>
              <a:t>A </a:t>
            </a:r>
            <a:r>
              <a:rPr lang="de-AT" dirty="0"/>
              <a:t>n</a:t>
            </a:r>
            <a:r>
              <a:rPr lang="en-AT" dirty="0"/>
              <a:t>e</a:t>
            </a:r>
            <a:r>
              <a:rPr lang="de-AT" dirty="0"/>
              <a:t>w</a:t>
            </a:r>
            <a:r>
              <a:rPr lang="en-AT" dirty="0"/>
              <a:t> </a:t>
            </a:r>
            <a:r>
              <a:rPr lang="de-AT" dirty="0"/>
              <a:t>c</a:t>
            </a:r>
            <a:r>
              <a:rPr lang="en-AT" dirty="0"/>
              <a:t>h</a:t>
            </a:r>
            <a:r>
              <a:rPr lang="de-AT" dirty="0"/>
              <a:t>e</a:t>
            </a:r>
            <a:r>
              <a:rPr lang="en-AT" dirty="0"/>
              <a:t>m</a:t>
            </a:r>
            <a:r>
              <a:rPr lang="de-AT" dirty="0"/>
              <a:t>o</a:t>
            </a:r>
            <a:r>
              <a:rPr lang="en-AT" dirty="0"/>
              <a:t>e</a:t>
            </a:r>
            <a:r>
              <a:rPr lang="de-AT" dirty="0"/>
              <a:t>n</a:t>
            </a:r>
            <a:r>
              <a:rPr lang="en-AT" dirty="0"/>
              <a:t>z</a:t>
            </a:r>
            <a:r>
              <a:rPr lang="de-AT" dirty="0"/>
              <a:t>y</a:t>
            </a:r>
            <a:r>
              <a:rPr lang="en-AT" dirty="0"/>
              <a:t>m</a:t>
            </a:r>
            <a:r>
              <a:rPr lang="de-AT" dirty="0"/>
              <a:t>a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c </a:t>
            </a:r>
            <a:r>
              <a:rPr lang="de-AT" dirty="0"/>
              <a:t>r</a:t>
            </a:r>
            <a:r>
              <a:rPr lang="en-AT" dirty="0"/>
              <a:t>o</a:t>
            </a:r>
            <a:r>
              <a:rPr lang="de-AT" dirty="0"/>
              <a:t>u</a:t>
            </a:r>
            <a:r>
              <a:rPr lang="en-AT" dirty="0"/>
              <a:t>t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f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m </a:t>
            </a:r>
            <a:r>
              <a:rPr lang="de-AT" dirty="0"/>
              <a:t>c</a:t>
            </a:r>
            <a:r>
              <a:rPr lang="en-AT" dirty="0"/>
              <a:t>a</a:t>
            </a:r>
            <a:r>
              <a:rPr lang="de-AT" dirty="0"/>
              <a:t>r</a:t>
            </a:r>
            <a:r>
              <a:rPr lang="en-AT" dirty="0"/>
              <a:t>b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y</a:t>
            </a:r>
            <a:r>
              <a:rPr lang="en-AT" dirty="0"/>
              <a:t>l</a:t>
            </a:r>
            <a:r>
              <a:rPr lang="de-AT" dirty="0"/>
              <a:t>i</a:t>
            </a:r>
            <a:r>
              <a:rPr lang="en-AT" dirty="0"/>
              <a:t>c </a:t>
            </a:r>
            <a:r>
              <a:rPr lang="de-AT" dirty="0"/>
              <a:t>a</a:t>
            </a:r>
            <a:r>
              <a:rPr lang="en-AT" dirty="0"/>
              <a:t>c</a:t>
            </a:r>
            <a:r>
              <a:rPr lang="de-AT" dirty="0"/>
              <a:t>i</a:t>
            </a:r>
            <a:r>
              <a:rPr lang="en-AT" dirty="0"/>
              <a:t>d</a:t>
            </a:r>
            <a:r>
              <a:rPr lang="de-AT" dirty="0"/>
              <a:t>s</a:t>
            </a:r>
            <a:r>
              <a:rPr lang="en-AT" dirty="0"/>
              <a:t> </a:t>
            </a:r>
            <a:r>
              <a:rPr lang="de-AT" dirty="0"/>
              <a:t>t</a:t>
            </a:r>
            <a:r>
              <a:rPr lang="en-AT" dirty="0"/>
              <a:t>o </a:t>
            </a:r>
            <a:r>
              <a:rPr lang="de-AT" dirty="0"/>
              <a:t>n</a:t>
            </a:r>
            <a:r>
              <a:rPr lang="en-AT" dirty="0" err="1"/>
              <a:t>i</a:t>
            </a:r>
            <a:r>
              <a:rPr lang="de-AT" dirty="0"/>
              <a:t>t</a:t>
            </a:r>
            <a:r>
              <a:rPr lang="en-AT" dirty="0"/>
              <a:t>r</a:t>
            </a:r>
            <a:r>
              <a:rPr lang="de-AT" dirty="0"/>
              <a:t>i</a:t>
            </a:r>
            <a:r>
              <a:rPr lang="en-AT" dirty="0"/>
              <a:t>l</a:t>
            </a:r>
            <a:r>
              <a:rPr lang="de-AT" dirty="0"/>
              <a:t>e</a:t>
            </a:r>
            <a:r>
              <a:rPr lang="en-AT" dirty="0"/>
              <a:t>s</a:t>
            </a:r>
            <a:endParaRPr dirty="0"/>
          </a:p>
        </p:txBody>
      </p:sp>
      <p:sp>
        <p:nvSpPr>
          <p:cNvPr id="6" name="Datumsplatzhalter 2"/>
          <p:cNvSpPr>
            <a:spLocks noGrp="1"/>
          </p:cNvSpPr>
          <p:nvPr>
            <p:ph type="dt" sz="half" idx="10"/>
          </p:nvPr>
        </p:nvSpPr>
        <p:spPr bwMode="auto">
          <a:xfrm>
            <a:off x="2244724" y="5013176"/>
            <a:ext cx="7001101" cy="422824"/>
          </a:xfrm>
        </p:spPr>
        <p:txBody>
          <a:bodyPr/>
          <a:lstStyle/>
          <a:p>
            <a:pPr defTabSz="457200">
              <a:defRPr/>
            </a:pPr>
            <a:r>
              <a:rPr lang="en-US" kern="0" dirty="0">
                <a:latin typeface="Arial"/>
                <a:ea typeface="ＭＳ Ｐゴシック"/>
              </a:rPr>
              <a:t>G</a:t>
            </a:r>
            <a:r>
              <a:rPr lang="en-AT" kern="0" dirty="0">
                <a:latin typeface="Arial"/>
                <a:ea typeface="ＭＳ Ｐゴシック"/>
              </a:rPr>
              <a:t>r</a:t>
            </a:r>
            <a:r>
              <a:rPr lang="de-AT" kern="0" dirty="0">
                <a:latin typeface="Arial"/>
                <a:ea typeface="ＭＳ Ｐゴシック"/>
              </a:rPr>
              <a:t>o</a:t>
            </a:r>
            <a:r>
              <a:rPr lang="en-AT" kern="0" dirty="0">
                <a:latin typeface="Arial"/>
                <a:ea typeface="ＭＳ Ｐゴシック"/>
              </a:rPr>
              <a:t>u</a:t>
            </a:r>
            <a:r>
              <a:rPr lang="de-AT" kern="0" dirty="0">
                <a:latin typeface="Arial"/>
                <a:ea typeface="ＭＳ Ｐゴシック"/>
              </a:rPr>
              <a:t>p</a:t>
            </a:r>
            <a:r>
              <a:rPr lang="en-AT" kern="0" dirty="0">
                <a:latin typeface="Arial"/>
                <a:ea typeface="ＭＳ Ｐゴシック"/>
              </a:rPr>
              <a:t> </a:t>
            </a:r>
            <a:r>
              <a:rPr lang="de-AT" kern="0" dirty="0">
                <a:latin typeface="Arial"/>
                <a:ea typeface="ＭＳ Ｐゴシック"/>
              </a:rPr>
              <a:t>s</a:t>
            </a:r>
            <a:r>
              <a:rPr lang="en-AT" kern="0" dirty="0">
                <a:latin typeface="Arial"/>
                <a:ea typeface="ＭＳ Ｐゴシック"/>
              </a:rPr>
              <a:t>e</a:t>
            </a:r>
            <a:r>
              <a:rPr lang="de-AT" kern="0" dirty="0">
                <a:latin typeface="Arial"/>
                <a:ea typeface="ＭＳ Ｐゴシック"/>
              </a:rPr>
              <a:t>m</a:t>
            </a:r>
            <a:r>
              <a:rPr lang="en-AT" kern="0" dirty="0" err="1">
                <a:latin typeface="Arial"/>
                <a:ea typeface="ＭＳ Ｐゴシック"/>
              </a:rPr>
              <a:t>i</a:t>
            </a:r>
            <a:r>
              <a:rPr lang="de-AT" kern="0" dirty="0">
                <a:latin typeface="Arial"/>
                <a:ea typeface="ＭＳ Ｐゴシック"/>
              </a:rPr>
              <a:t>n</a:t>
            </a:r>
            <a:r>
              <a:rPr lang="en-AT" kern="0" dirty="0">
                <a:latin typeface="Arial"/>
                <a:ea typeface="ＭＳ Ｐゴシック"/>
              </a:rPr>
              <a:t>a</a:t>
            </a:r>
            <a:r>
              <a:rPr lang="de-AT" kern="0" dirty="0">
                <a:latin typeface="Arial"/>
                <a:ea typeface="ＭＳ Ｐゴシック"/>
              </a:rPr>
              <a:t>r</a:t>
            </a:r>
            <a:endParaRPr kern="0" dirty="0">
              <a:latin typeface="Arial"/>
              <a:ea typeface="ＭＳ Ｐゴシック"/>
            </a:endParaRP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 bwMode="auto">
          <a:xfrm>
            <a:off x="2244725" y="4216698"/>
            <a:ext cx="7001101" cy="652462"/>
          </a:xfrm>
        </p:spPr>
        <p:txBody>
          <a:bodyPr/>
          <a:lstStyle/>
          <a:p>
            <a:pPr defTabSz="457200">
              <a:defRPr/>
            </a:pPr>
            <a:r>
              <a:rPr kern="0" dirty="0">
                <a:latin typeface="Arial"/>
                <a:cs typeface="Arial"/>
              </a:rPr>
              <a:t>M</a:t>
            </a:r>
            <a:r>
              <a:rPr lang="de-AT" kern="0" dirty="0">
                <a:latin typeface="Arial"/>
                <a:cs typeface="Arial"/>
              </a:rPr>
              <a:t>a</a:t>
            </a:r>
            <a:r>
              <a:rPr kern="0" dirty="0">
                <a:latin typeface="Arial"/>
                <a:cs typeface="Arial"/>
              </a:rPr>
              <a:t>r</a:t>
            </a:r>
            <a:r>
              <a:rPr lang="de-AT" kern="0" dirty="0">
                <a:latin typeface="Arial"/>
                <a:cs typeface="Arial"/>
              </a:rPr>
              <a:t>c</a:t>
            </a:r>
            <a:r>
              <a:rPr kern="0" dirty="0">
                <a:latin typeface="Arial"/>
                <a:cs typeface="Arial"/>
              </a:rPr>
              <a:t>h</a:t>
            </a:r>
            <a:r>
              <a:rPr lang="en-GB" kern="0" dirty="0">
                <a:latin typeface="Arial"/>
                <a:cs typeface="Arial"/>
              </a:rPr>
              <a:t> </a:t>
            </a:r>
            <a:r>
              <a:rPr lang="en-AT" kern="0" dirty="0">
                <a:latin typeface="Arial"/>
                <a:cs typeface="Arial"/>
              </a:rPr>
              <a:t>24</a:t>
            </a:r>
            <a:r>
              <a:rPr lang="en-GB" kern="0" baseline="30000" dirty="0" err="1">
                <a:latin typeface="Arial"/>
                <a:cs typeface="Arial"/>
              </a:rPr>
              <a:t>th</a:t>
            </a:r>
            <a:r>
              <a:rPr kern="0" dirty="0">
                <a:latin typeface="Arial"/>
                <a:cs typeface="Arial"/>
              </a:rPr>
              <a:t>,</a:t>
            </a:r>
            <a:r>
              <a:rPr lang="en-GB" kern="0" dirty="0">
                <a:latin typeface="Arial"/>
                <a:cs typeface="Arial"/>
              </a:rPr>
              <a:t> 202</a:t>
            </a:r>
            <a:r>
              <a:rPr kern="0" dirty="0">
                <a:latin typeface="Arial"/>
                <a:cs typeface="Arial"/>
              </a:rPr>
              <a:t>1</a:t>
            </a:r>
            <a:endParaRPr lang="de-AT" kern="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 xmlns:m="http://schemas.openxmlformats.org/officeDocument/2006/math" xmlns:w="http://schemas.openxmlformats.org/wordprocessingml/2006/main">
      <p:transition spd="med" advClick="1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C3390-1961-49D0-9604-D2CEF78B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8447403" cy="1143000"/>
          </a:xfrm>
        </p:spPr>
        <p:txBody>
          <a:bodyPr>
            <a:normAutofit/>
          </a:bodyPr>
          <a:lstStyle/>
          <a:p>
            <a:r>
              <a:rPr lang="en-AT" sz="2800" dirty="0"/>
              <a:t>C</a:t>
            </a:r>
            <a:r>
              <a:rPr lang="de-AT" sz="2800" dirty="0"/>
              <a:t>h</a:t>
            </a:r>
            <a:r>
              <a:rPr lang="en-AT" sz="2800" dirty="0"/>
              <a:t>e</a:t>
            </a:r>
            <a:r>
              <a:rPr lang="de-AT" sz="2800" dirty="0"/>
              <a:t>m</a:t>
            </a:r>
            <a:r>
              <a:rPr lang="en-AT" sz="2800" dirty="0"/>
              <a:t>o</a:t>
            </a:r>
            <a:r>
              <a:rPr lang="de-AT" sz="2800" dirty="0"/>
              <a:t>e</a:t>
            </a:r>
            <a:r>
              <a:rPr lang="en-AT" sz="2800" dirty="0"/>
              <a:t>n</a:t>
            </a:r>
            <a:r>
              <a:rPr lang="de-AT" sz="2800" dirty="0"/>
              <a:t>z</a:t>
            </a:r>
            <a:r>
              <a:rPr lang="en-AT" sz="2800" dirty="0"/>
              <a:t>y</a:t>
            </a:r>
            <a:r>
              <a:rPr lang="de-AT" sz="2800" dirty="0"/>
              <a:t>m</a:t>
            </a:r>
            <a:r>
              <a:rPr lang="en-AT" sz="2800" dirty="0"/>
              <a:t>a</a:t>
            </a:r>
            <a:r>
              <a:rPr lang="de-AT" sz="2800" dirty="0"/>
              <a:t>t</a:t>
            </a:r>
            <a:r>
              <a:rPr lang="en-AT" sz="2800" dirty="0" err="1"/>
              <a:t>i</a:t>
            </a:r>
            <a:r>
              <a:rPr lang="de-AT" sz="2800" dirty="0"/>
              <a:t>c</a:t>
            </a:r>
            <a:r>
              <a:rPr lang="en-AT" sz="2800" dirty="0"/>
              <a:t> </a:t>
            </a:r>
            <a:r>
              <a:rPr lang="de-AT" sz="2800" dirty="0"/>
              <a:t>r</a:t>
            </a:r>
            <a:r>
              <a:rPr lang="en-AT" sz="2800" dirty="0"/>
              <a:t>o</a:t>
            </a:r>
            <a:r>
              <a:rPr lang="de-AT" sz="2800" dirty="0"/>
              <a:t>u</a:t>
            </a:r>
            <a:r>
              <a:rPr lang="en-AT" sz="2800" dirty="0"/>
              <a:t>t</a:t>
            </a:r>
            <a:r>
              <a:rPr lang="de-AT" sz="2800" dirty="0"/>
              <a:t>e</a:t>
            </a:r>
            <a:r>
              <a:rPr lang="en-AT" sz="2800" dirty="0"/>
              <a:t>: </a:t>
            </a:r>
            <a:r>
              <a:rPr lang="de-AT" sz="2800" dirty="0"/>
              <a:t>c</a:t>
            </a:r>
            <a:r>
              <a:rPr lang="en-AT" sz="2800" dirty="0"/>
              <a:t>a</a:t>
            </a:r>
            <a:r>
              <a:rPr lang="de-AT" sz="2800" dirty="0"/>
              <a:t>r</a:t>
            </a:r>
            <a:r>
              <a:rPr lang="en-AT" sz="2800" dirty="0"/>
              <a:t>b</a:t>
            </a:r>
            <a:r>
              <a:rPr lang="de-AT" sz="2800" dirty="0"/>
              <a:t>o</a:t>
            </a:r>
            <a:r>
              <a:rPr lang="en-AT" sz="2800" dirty="0"/>
              <a:t>x</a:t>
            </a:r>
            <a:r>
              <a:rPr lang="de-AT" sz="2800" dirty="0"/>
              <a:t>y</a:t>
            </a:r>
            <a:r>
              <a:rPr lang="en-AT" sz="2800" dirty="0"/>
              <a:t>l</a:t>
            </a:r>
            <a:r>
              <a:rPr lang="de-AT" sz="2800" dirty="0"/>
              <a:t>i</a:t>
            </a:r>
            <a:r>
              <a:rPr lang="en-AT" sz="2800" dirty="0"/>
              <a:t>c </a:t>
            </a:r>
            <a:r>
              <a:rPr lang="de-AT" sz="2800" dirty="0"/>
              <a:t>a</a:t>
            </a:r>
            <a:r>
              <a:rPr lang="en-AT" sz="2800" dirty="0"/>
              <a:t>c</a:t>
            </a:r>
            <a:r>
              <a:rPr lang="de-AT" sz="2800" dirty="0"/>
              <a:t>i</a:t>
            </a:r>
            <a:r>
              <a:rPr lang="en-AT" sz="2800" dirty="0"/>
              <a:t>d </a:t>
            </a:r>
            <a:r>
              <a:rPr lang="de-AT" sz="2800" dirty="0"/>
              <a:t>t</a:t>
            </a:r>
            <a:r>
              <a:rPr lang="en-AT" sz="2800" dirty="0"/>
              <a:t>o </a:t>
            </a:r>
            <a:r>
              <a:rPr lang="de-AT" sz="2800" dirty="0"/>
              <a:t>n</a:t>
            </a:r>
            <a:r>
              <a:rPr lang="en-AT" sz="2800" dirty="0" err="1"/>
              <a:t>i</a:t>
            </a:r>
            <a:r>
              <a:rPr lang="de-AT" sz="2800" dirty="0"/>
              <a:t>t</a:t>
            </a:r>
            <a:r>
              <a:rPr lang="en-AT" sz="2800" dirty="0"/>
              <a:t>r</a:t>
            </a:r>
            <a:r>
              <a:rPr lang="de-AT" sz="2800" dirty="0"/>
              <a:t>i</a:t>
            </a:r>
            <a:r>
              <a:rPr lang="en-AT" sz="2800" dirty="0"/>
              <a:t>l</a:t>
            </a:r>
            <a:r>
              <a:rPr lang="de-AT" sz="2800" dirty="0"/>
              <a:t>e</a:t>
            </a:r>
            <a:endParaRPr lang="en-GB" sz="28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1F3B77-677B-47DD-958E-5BE8331DA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922AF6-F679-4365-87FF-38C421FF6462}"/>
              </a:ext>
            </a:extLst>
          </p:cNvPr>
          <p:cNvGrpSpPr/>
          <p:nvPr/>
        </p:nvGrpSpPr>
        <p:grpSpPr>
          <a:xfrm>
            <a:off x="681440" y="1624218"/>
            <a:ext cx="6180049" cy="4599441"/>
            <a:chOff x="2961984" y="1098139"/>
            <a:chExt cx="6013600" cy="5495862"/>
          </a:xfrm>
        </p:grpSpPr>
        <p:graphicFrame>
          <p:nvGraphicFramePr>
            <p:cNvPr id="13" name="Object 12">
              <a:extLst>
                <a:ext uri="{FF2B5EF4-FFF2-40B4-BE49-F238E27FC236}">
                  <a16:creationId xmlns:a16="http://schemas.microsoft.com/office/drawing/2014/main" id="{DB024D4A-A2E9-4130-9F46-B6E91E106AD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8879883"/>
                </p:ext>
              </p:extLst>
            </p:nvPr>
          </p:nvGraphicFramePr>
          <p:xfrm>
            <a:off x="2961984" y="1227441"/>
            <a:ext cx="5978525" cy="41560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48" name="CS ChemDraw Drawing" r:id="rId3" imgW="5978562" imgH="4155487" progId="ChemDraw.Document.6.0">
                    <p:embed/>
                  </p:oleObj>
                </mc:Choice>
                <mc:Fallback>
                  <p:oleObj name="CS ChemDraw Drawing" r:id="rId3" imgW="5978562" imgH="4155487" progId="ChemDraw.Document.6.0">
                    <p:embed/>
                    <p:pic>
                      <p:nvPicPr>
                        <p:cNvPr id="7" name="Object 6">
                          <a:extLst>
                            <a:ext uri="{FF2B5EF4-FFF2-40B4-BE49-F238E27FC236}">
                              <a16:creationId xmlns:a16="http://schemas.microsoft.com/office/drawing/2014/main" id="{C01D89C4-1514-47CA-BAAA-3904A609F20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961984" y="1227441"/>
                          <a:ext cx="5978525" cy="4156076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Multiplication Sign 13">
              <a:extLst>
                <a:ext uri="{FF2B5EF4-FFF2-40B4-BE49-F238E27FC236}">
                  <a16:creationId xmlns:a16="http://schemas.microsoft.com/office/drawing/2014/main" id="{5BB50A0F-0755-4436-A1F0-8C6DA8DD451C}"/>
                </a:ext>
              </a:extLst>
            </p:cNvPr>
            <p:cNvSpPr/>
            <p:nvPr/>
          </p:nvSpPr>
          <p:spPr bwMode="auto">
            <a:xfrm>
              <a:off x="6471305" y="1098139"/>
              <a:ext cx="1080120" cy="1615073"/>
            </a:xfrm>
            <a:prstGeom prst="mathMultiply">
              <a:avLst>
                <a:gd name="adj1" fmla="val 429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8B30242-5D95-46C8-91BB-73EDEECCEBB5}"/>
                </a:ext>
              </a:extLst>
            </p:cNvPr>
            <p:cNvSpPr txBox="1"/>
            <p:nvPr/>
          </p:nvSpPr>
          <p:spPr bwMode="auto">
            <a:xfrm>
              <a:off x="4583834" y="1587018"/>
              <a:ext cx="936105" cy="409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700" dirty="0"/>
                <a:t>C</a:t>
              </a:r>
              <a:r>
                <a:rPr lang="de-AT" sz="700" dirty="0"/>
                <a:t>A</a:t>
              </a:r>
              <a:r>
                <a:rPr lang="en-AT" sz="700" dirty="0"/>
                <a:t>R</a:t>
              </a:r>
              <a:endParaRPr lang="de-AT" sz="7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A6082F6-FBDE-41D0-AFEC-C36D517B5BD7}"/>
                </a:ext>
              </a:extLst>
            </p:cNvPr>
            <p:cNvSpPr txBox="1"/>
            <p:nvPr/>
          </p:nvSpPr>
          <p:spPr bwMode="auto">
            <a:xfrm>
              <a:off x="6672064" y="1569205"/>
              <a:ext cx="1080121" cy="37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600" dirty="0"/>
                <a:t>A</a:t>
              </a:r>
              <a:r>
                <a:rPr lang="en-AT" sz="600" dirty="0"/>
                <a:t>D</a:t>
              </a:r>
              <a:r>
                <a:rPr lang="de-AT" sz="600" dirty="0"/>
                <a:t>H</a:t>
              </a:r>
              <a:r>
                <a:rPr lang="en-AT" sz="600" dirty="0"/>
                <a:t>s/</a:t>
              </a:r>
              <a:r>
                <a:rPr lang="de-AT" sz="600" dirty="0"/>
                <a:t>A</a:t>
              </a:r>
              <a:r>
                <a:rPr lang="en-AT" sz="600" dirty="0"/>
                <a:t>D</a:t>
              </a:r>
              <a:r>
                <a:rPr lang="de-AT" sz="600" dirty="0"/>
                <a:t>R</a:t>
              </a:r>
              <a:r>
                <a:rPr lang="en-AT" sz="600" dirty="0"/>
                <a:t>s</a:t>
              </a:r>
              <a:endParaRPr lang="de-AT" sz="6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22E9A29-EA82-487F-A787-0CC4FF6BA249}"/>
                </a:ext>
              </a:extLst>
            </p:cNvPr>
            <p:cNvSpPr txBox="1"/>
            <p:nvPr/>
          </p:nvSpPr>
          <p:spPr bwMode="auto">
            <a:xfrm>
              <a:off x="5951247" y="2462639"/>
              <a:ext cx="936105" cy="37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600" dirty="0"/>
                <a:t>N</a:t>
              </a:r>
              <a:r>
                <a:rPr lang="en-AT" sz="600" dirty="0"/>
                <a:t>H</a:t>
              </a:r>
              <a:r>
                <a:rPr lang="en-AT" sz="600" baseline="-25000" dirty="0"/>
                <a:t>2</a:t>
              </a:r>
              <a:r>
                <a:rPr lang="de-AT" sz="600" dirty="0"/>
                <a:t>O</a:t>
              </a:r>
              <a:r>
                <a:rPr lang="en-AT" sz="600" dirty="0"/>
                <a:t>H</a:t>
              </a:r>
              <a:endParaRPr lang="de-AT" sz="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4F43BD-123F-418B-817D-D89EB8D0257A}"/>
                </a:ext>
              </a:extLst>
            </p:cNvPr>
            <p:cNvSpPr txBox="1"/>
            <p:nvPr/>
          </p:nvSpPr>
          <p:spPr bwMode="auto">
            <a:xfrm>
              <a:off x="5979221" y="3954749"/>
              <a:ext cx="936105" cy="44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800" dirty="0"/>
                <a:t>O</a:t>
              </a:r>
              <a:r>
                <a:rPr lang="en-AT" sz="800" dirty="0"/>
                <a:t>xd</a:t>
              </a:r>
              <a:endParaRPr lang="de-AT" sz="8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7F3A96-DB79-4630-8B9C-9B99F4264F0D}"/>
                </a:ext>
              </a:extLst>
            </p:cNvPr>
            <p:cNvSpPr txBox="1"/>
            <p:nvPr/>
          </p:nvSpPr>
          <p:spPr bwMode="auto">
            <a:xfrm>
              <a:off x="3485244" y="2181071"/>
              <a:ext cx="936105" cy="409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700" dirty="0"/>
                <a:t>(</a:t>
              </a:r>
              <a:r>
                <a:rPr lang="de-AT" sz="700" dirty="0"/>
                <a:t>C</a:t>
              </a:r>
              <a:r>
                <a:rPr lang="en-AT" sz="700" dirty="0"/>
                <a:t>o</a:t>
              </a:r>
              <a:r>
                <a:rPr lang="de-AT" sz="700" dirty="0"/>
                <a:t>o</a:t>
              </a:r>
              <a:r>
                <a:rPr lang="en-AT" sz="700" dirty="0"/>
                <a:t>H)</a:t>
              </a:r>
              <a:endParaRPr lang="de-AT" sz="7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F843E4A-6D62-408A-9606-8D21FE777EFD}"/>
                </a:ext>
              </a:extLst>
            </p:cNvPr>
            <p:cNvSpPr txBox="1"/>
            <p:nvPr/>
          </p:nvSpPr>
          <p:spPr bwMode="auto">
            <a:xfrm>
              <a:off x="5815075" y="2179582"/>
              <a:ext cx="936105" cy="378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600" dirty="0"/>
                <a:t>(</a:t>
              </a:r>
              <a:r>
                <a:rPr lang="de-AT" sz="600" dirty="0"/>
                <a:t>CO</a:t>
              </a:r>
              <a:r>
                <a:rPr lang="en-AT" sz="600" dirty="0"/>
                <a:t>H)</a:t>
              </a:r>
              <a:endParaRPr lang="de-AT" sz="6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B060E9-E2E0-48AB-A20B-85ABFDC9A924}"/>
                </a:ext>
              </a:extLst>
            </p:cNvPr>
            <p:cNvSpPr txBox="1"/>
            <p:nvPr/>
          </p:nvSpPr>
          <p:spPr bwMode="auto">
            <a:xfrm>
              <a:off x="8039479" y="2224095"/>
              <a:ext cx="936105" cy="37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600" dirty="0"/>
                <a:t>(</a:t>
              </a:r>
              <a:r>
                <a:rPr lang="de-AT" sz="600" dirty="0"/>
                <a:t>O</a:t>
              </a:r>
              <a:r>
                <a:rPr lang="en-AT" sz="600" dirty="0"/>
                <a:t>H)</a:t>
              </a:r>
              <a:endParaRPr lang="de-AT" sz="6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750E86F-6679-4F6D-8688-D2999DE05DF7}"/>
                </a:ext>
              </a:extLst>
            </p:cNvPr>
            <p:cNvSpPr txBox="1"/>
            <p:nvPr/>
          </p:nvSpPr>
          <p:spPr bwMode="auto">
            <a:xfrm>
              <a:off x="5815076" y="3684598"/>
              <a:ext cx="936105" cy="378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600" dirty="0"/>
                <a:t>(</a:t>
              </a:r>
              <a:r>
                <a:rPr lang="de-AT" sz="600" dirty="0"/>
                <a:t>NO</a:t>
              </a:r>
              <a:r>
                <a:rPr lang="en-AT" sz="600" dirty="0"/>
                <a:t>H)</a:t>
              </a:r>
              <a:endParaRPr lang="de-AT" sz="6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A4C955E-DB33-4AD5-8352-BAEFFAD733CA}"/>
                </a:ext>
              </a:extLst>
            </p:cNvPr>
            <p:cNvSpPr txBox="1"/>
            <p:nvPr/>
          </p:nvSpPr>
          <p:spPr bwMode="auto">
            <a:xfrm>
              <a:off x="5627948" y="5283835"/>
              <a:ext cx="936105" cy="409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700" dirty="0"/>
                <a:t>(</a:t>
              </a:r>
              <a:r>
                <a:rPr lang="de-AT" sz="700" dirty="0"/>
                <a:t>C</a:t>
              </a:r>
              <a:r>
                <a:rPr lang="en-AT" sz="700" dirty="0"/>
                <a:t>N)</a:t>
              </a:r>
              <a:endParaRPr lang="de-AT" sz="7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B9B178C-C528-43E9-9A1A-9BA9118D0598}"/>
                </a:ext>
              </a:extLst>
            </p:cNvPr>
            <p:cNvSpPr txBox="1"/>
            <p:nvPr/>
          </p:nvSpPr>
          <p:spPr bwMode="auto">
            <a:xfrm>
              <a:off x="3869401" y="5743094"/>
              <a:ext cx="4696852" cy="850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AT" sz="1000" dirty="0"/>
                <a:t>1 </a:t>
              </a:r>
              <a:r>
                <a:rPr lang="de-AT" sz="1000" dirty="0"/>
                <a:t>c</a:t>
              </a:r>
              <a:r>
                <a:rPr lang="en-AT" sz="1000" dirty="0"/>
                <a:t>a</a:t>
              </a:r>
              <a:r>
                <a:rPr lang="de-AT" sz="1000" dirty="0"/>
                <a:t>s</a:t>
              </a:r>
              <a:r>
                <a:rPr lang="en-AT" sz="1000" dirty="0"/>
                <a:t>c</a:t>
              </a:r>
              <a:r>
                <a:rPr lang="de-AT" sz="1000" dirty="0"/>
                <a:t>a</a:t>
              </a:r>
              <a:r>
                <a:rPr lang="en-AT" sz="1000" dirty="0"/>
                <a:t>d</a:t>
              </a:r>
              <a:r>
                <a:rPr lang="de-AT" sz="1000" dirty="0"/>
                <a:t>e</a:t>
              </a:r>
              <a:r>
                <a:rPr lang="en-AT" sz="1000" dirty="0"/>
                <a:t>, 5 compounds for </a:t>
              </a:r>
              <a:r>
                <a:rPr lang="en-AT" sz="1000" dirty="0" err="1"/>
                <a:t>analy</a:t>
              </a:r>
              <a:r>
                <a:rPr lang="de-AT" sz="1000" dirty="0"/>
                <a:t>s</a:t>
              </a:r>
              <a:r>
                <a:rPr lang="en-AT" sz="1000" dirty="0"/>
                <a:t>i</a:t>
              </a:r>
              <a:r>
                <a:rPr lang="de-AT" sz="1000" dirty="0"/>
                <a:t>s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de-AT" sz="1000" dirty="0" err="1"/>
                <a:t>Oximes</a:t>
              </a:r>
              <a:r>
                <a:rPr lang="de-AT" sz="1000" dirty="0"/>
                <a:t>: E/Z </a:t>
              </a:r>
              <a:r>
                <a:rPr lang="de-AT" sz="1000" dirty="0">
                  <a:sym typeface="Wingdings" panose="05000000000000000000" pitchFamily="2" charset="2"/>
                </a:rPr>
                <a:t> 6 </a:t>
              </a:r>
              <a:r>
                <a:rPr lang="de-AT" sz="1000" dirty="0" err="1">
                  <a:sym typeface="Wingdings" panose="05000000000000000000" pitchFamily="2" charset="2"/>
                </a:rPr>
                <a:t>peaks</a:t>
              </a:r>
              <a:r>
                <a:rPr lang="de-AT" sz="1000" dirty="0">
                  <a:sym typeface="Wingdings" panose="05000000000000000000" pitchFamily="2" charset="2"/>
                </a:rPr>
                <a:t> </a:t>
              </a:r>
              <a:r>
                <a:rPr lang="de-AT" sz="1000" dirty="0" err="1">
                  <a:sym typeface="Wingdings" panose="05000000000000000000" pitchFamily="2" charset="2"/>
                </a:rPr>
                <a:t>expected</a:t>
              </a:r>
              <a:endParaRPr lang="de-AT" sz="1000" dirty="0"/>
            </a:p>
          </p:txBody>
        </p:sp>
      </p:grpSp>
      <p:sp>
        <p:nvSpPr>
          <p:cNvPr id="26" name="Date Placeholder 4">
            <a:extLst>
              <a:ext uri="{FF2B5EF4-FFF2-40B4-BE49-F238E27FC236}">
                <a16:creationId xmlns:a16="http://schemas.microsoft.com/office/drawing/2014/main" id="{40AB1D08-AFD2-4C28-BDEE-355D0C0787F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27" name="Fußzeilenplatzhalter 5">
            <a:extLst>
              <a:ext uri="{FF2B5EF4-FFF2-40B4-BE49-F238E27FC236}">
                <a16:creationId xmlns:a16="http://schemas.microsoft.com/office/drawing/2014/main" id="{6912C930-8A20-4481-ADD9-1B0599ED75B8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pic>
        <p:nvPicPr>
          <p:cNvPr id="28" name="Grafik 4">
            <a:extLst>
              <a:ext uri="{FF2B5EF4-FFF2-40B4-BE49-F238E27FC236}">
                <a16:creationId xmlns:a16="http://schemas.microsoft.com/office/drawing/2014/main" id="{711FDC57-9902-4ED6-AB2B-A37F1EA2CB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85" t="73785"/>
          <a:stretch/>
        </p:blipFill>
        <p:spPr bwMode="auto">
          <a:xfrm>
            <a:off x="7298092" y="2035922"/>
            <a:ext cx="4864883" cy="1772832"/>
          </a:xfrm>
          <a:prstGeom prst="rect">
            <a:avLst/>
          </a:prstGeom>
          <a:noFill/>
        </p:spPr>
      </p:pic>
      <p:pic>
        <p:nvPicPr>
          <p:cNvPr id="29" name="Grafik 4">
            <a:extLst>
              <a:ext uri="{FF2B5EF4-FFF2-40B4-BE49-F238E27FC236}">
                <a16:creationId xmlns:a16="http://schemas.microsoft.com/office/drawing/2014/main" id="{D4EF595D-4CB2-477D-88C9-1D80323359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85" r="61005"/>
          <a:stretch/>
        </p:blipFill>
        <p:spPr bwMode="auto">
          <a:xfrm>
            <a:off x="6633945" y="4138456"/>
            <a:ext cx="4292157" cy="1621069"/>
          </a:xfrm>
          <a:prstGeom prst="rect">
            <a:avLst/>
          </a:prstGeom>
          <a:noFill/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EFD1706-2FB0-4C43-8FC6-EE3271270C04}"/>
              </a:ext>
            </a:extLst>
          </p:cNvPr>
          <p:cNvSpPr txBox="1"/>
          <p:nvPr/>
        </p:nvSpPr>
        <p:spPr bwMode="auto">
          <a:xfrm>
            <a:off x="8265710" y="2058154"/>
            <a:ext cx="2754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i="1" dirty="0"/>
              <a:t>In</a:t>
            </a:r>
            <a:r>
              <a:rPr lang="en-AT" sz="1400" i="1" dirty="0"/>
              <a:t> </a:t>
            </a:r>
            <a:r>
              <a:rPr lang="de-AT" sz="1400" i="1" dirty="0"/>
              <a:t>v</a:t>
            </a:r>
            <a:r>
              <a:rPr lang="en-AT" sz="1400" i="1" dirty="0" err="1"/>
              <a:t>i</a:t>
            </a:r>
            <a:r>
              <a:rPr lang="de-AT" sz="1400" i="1" dirty="0"/>
              <a:t>v</a:t>
            </a:r>
            <a:r>
              <a:rPr lang="en-AT" sz="1400" i="1" dirty="0"/>
              <a:t>o </a:t>
            </a:r>
            <a:r>
              <a:rPr lang="en-AT" sz="1400" dirty="0"/>
              <a:t>(</a:t>
            </a:r>
            <a:r>
              <a:rPr lang="de-AT" sz="1400" dirty="0"/>
              <a:t>C</a:t>
            </a:r>
            <a:r>
              <a:rPr lang="en-AT" sz="1400" dirty="0"/>
              <a:t>A</a:t>
            </a:r>
            <a:r>
              <a:rPr lang="de-AT" sz="1400" dirty="0"/>
              <a:t>R</a:t>
            </a:r>
            <a:r>
              <a:rPr lang="en-AT" sz="1400" dirty="0"/>
              <a:t>+</a:t>
            </a:r>
            <a:r>
              <a:rPr lang="de-AT" sz="1400" dirty="0"/>
              <a:t>O</a:t>
            </a:r>
            <a:r>
              <a:rPr lang="en-AT" sz="1400" dirty="0"/>
              <a:t>x</a:t>
            </a:r>
            <a:r>
              <a:rPr lang="de-AT" sz="1400" dirty="0"/>
              <a:t>d</a:t>
            </a:r>
            <a:r>
              <a:rPr lang="en-AT" sz="1400" dirty="0"/>
              <a:t>)</a:t>
            </a:r>
            <a:endParaRPr lang="de-AT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962B30E-1D40-4F9E-A6CF-E26030AA0DA8}"/>
              </a:ext>
            </a:extLst>
          </p:cNvPr>
          <p:cNvSpPr txBox="1"/>
          <p:nvPr/>
        </p:nvSpPr>
        <p:spPr bwMode="auto">
          <a:xfrm>
            <a:off x="8003770" y="4138456"/>
            <a:ext cx="2490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i="1" dirty="0"/>
              <a:t>In</a:t>
            </a:r>
            <a:r>
              <a:rPr lang="en-AT" sz="1400" i="1" dirty="0"/>
              <a:t> </a:t>
            </a:r>
            <a:r>
              <a:rPr lang="de-AT" sz="1400" i="1" dirty="0"/>
              <a:t>v</a:t>
            </a:r>
            <a:r>
              <a:rPr lang="en-AT" sz="1400" i="1" dirty="0" err="1"/>
              <a:t>i</a:t>
            </a:r>
            <a:r>
              <a:rPr lang="de-AT" sz="1400" i="1" dirty="0"/>
              <a:t>v</a:t>
            </a:r>
            <a:r>
              <a:rPr lang="en-AT" sz="1400" i="1" dirty="0"/>
              <a:t>o </a:t>
            </a:r>
            <a:r>
              <a:rPr lang="en-AT" sz="1400" dirty="0"/>
              <a:t>(</a:t>
            </a:r>
            <a:r>
              <a:rPr lang="de-AT" sz="1400" dirty="0"/>
              <a:t>C</a:t>
            </a:r>
            <a:r>
              <a:rPr lang="en-AT" sz="1400" dirty="0"/>
              <a:t>A</a:t>
            </a:r>
            <a:r>
              <a:rPr lang="de-AT" sz="1400" dirty="0"/>
              <a:t>R</a:t>
            </a:r>
            <a:r>
              <a:rPr lang="en-AT" sz="1400" dirty="0"/>
              <a:t>) </a:t>
            </a:r>
            <a:r>
              <a:rPr lang="en-AT" sz="1400" i="1" dirty="0"/>
              <a:t>+ </a:t>
            </a:r>
            <a:r>
              <a:rPr lang="de-AT" sz="1400" i="1" dirty="0"/>
              <a:t>i</a:t>
            </a:r>
            <a:r>
              <a:rPr lang="en-AT" sz="1400" i="1" dirty="0"/>
              <a:t>n </a:t>
            </a:r>
            <a:r>
              <a:rPr lang="de-AT" sz="1400" i="1" dirty="0"/>
              <a:t>v</a:t>
            </a:r>
            <a:r>
              <a:rPr lang="en-AT" sz="1400" i="1" dirty="0" err="1"/>
              <a:t>i</a:t>
            </a:r>
            <a:r>
              <a:rPr lang="de-AT" sz="1400" i="1" dirty="0"/>
              <a:t>t</a:t>
            </a:r>
            <a:r>
              <a:rPr lang="en-AT" sz="1400" i="1" dirty="0"/>
              <a:t>r</a:t>
            </a:r>
            <a:r>
              <a:rPr lang="de-AT" sz="1400" i="1" dirty="0"/>
              <a:t>o</a:t>
            </a:r>
            <a:r>
              <a:rPr lang="en-AT" sz="1400" i="1" dirty="0"/>
              <a:t> </a:t>
            </a:r>
            <a:r>
              <a:rPr lang="en-AT" sz="1400" dirty="0"/>
              <a:t>(</a:t>
            </a:r>
            <a:r>
              <a:rPr lang="de-AT" sz="1400" dirty="0"/>
              <a:t>O</a:t>
            </a:r>
            <a:r>
              <a:rPr lang="en-AT" sz="1400" dirty="0" err="1"/>
              <a:t>xd</a:t>
            </a:r>
            <a:r>
              <a:rPr lang="en-AT" sz="1400" dirty="0"/>
              <a:t>)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149913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3E797-57F9-4FCB-A67E-A187D6523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953" y="824227"/>
            <a:ext cx="8197228" cy="5417469"/>
          </a:xfrm>
        </p:spPr>
        <p:txBody>
          <a:bodyPr/>
          <a:lstStyle/>
          <a:p>
            <a:pPr marL="1028700" lvl="1" indent="-342900">
              <a:buFont typeface="Wingdings" panose="05000000000000000000" pitchFamily="2" charset="2"/>
              <a:buChar char="§"/>
            </a:pPr>
            <a:endParaRPr lang="en-AT" sz="1600" dirty="0">
              <a:solidFill>
                <a:srgbClr val="3E3D40"/>
              </a:solidFill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T" sz="2000" dirty="0"/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AT" sz="2000" dirty="0"/>
              <a:t>Br</a:t>
            </a:r>
            <a:r>
              <a:rPr lang="en-AT" sz="2000" dirty="0"/>
              <a:t>o</a:t>
            </a:r>
            <a:r>
              <a:rPr lang="de-AT" sz="2000" dirty="0"/>
              <a:t>a</a:t>
            </a:r>
            <a:r>
              <a:rPr lang="en-AT" sz="2000" dirty="0"/>
              <a:t>d </a:t>
            </a:r>
            <a:r>
              <a:rPr lang="de-AT" sz="2000" dirty="0"/>
              <a:t>s</a:t>
            </a:r>
            <a:r>
              <a:rPr lang="en-AT" sz="2000" dirty="0"/>
              <a:t>u</a:t>
            </a:r>
            <a:r>
              <a:rPr lang="de-AT" sz="2000" dirty="0"/>
              <a:t>b</a:t>
            </a:r>
            <a:r>
              <a:rPr lang="en-AT" sz="2000" dirty="0"/>
              <a:t>s</a:t>
            </a:r>
            <a:r>
              <a:rPr lang="de-AT" sz="2000" dirty="0"/>
              <a:t>t</a:t>
            </a:r>
            <a:r>
              <a:rPr lang="en-AT" sz="2000" dirty="0"/>
              <a:t>r</a:t>
            </a:r>
            <a:r>
              <a:rPr lang="de-AT" sz="2000" dirty="0"/>
              <a:t>a</a:t>
            </a:r>
            <a:r>
              <a:rPr lang="en-AT" sz="2000" dirty="0"/>
              <a:t>t</a:t>
            </a:r>
            <a:r>
              <a:rPr lang="de-AT" sz="2000" dirty="0"/>
              <a:t>e</a:t>
            </a:r>
            <a:r>
              <a:rPr lang="en-AT" sz="2000" dirty="0"/>
              <a:t> </a:t>
            </a:r>
            <a:r>
              <a:rPr lang="de-AT" sz="2000" dirty="0"/>
              <a:t>s</a:t>
            </a:r>
            <a:r>
              <a:rPr lang="en-AT" sz="2000" dirty="0"/>
              <a:t>c</a:t>
            </a:r>
            <a:r>
              <a:rPr lang="de-AT" sz="2000" dirty="0"/>
              <a:t>o</a:t>
            </a:r>
            <a:r>
              <a:rPr lang="en-AT" sz="2000" dirty="0"/>
              <a:t>p</a:t>
            </a:r>
            <a:r>
              <a:rPr lang="de-AT" sz="2000" dirty="0"/>
              <a:t>e</a:t>
            </a:r>
            <a:r>
              <a:rPr lang="en-AT" sz="2000" dirty="0"/>
              <a:t> (</a:t>
            </a:r>
            <a:r>
              <a:rPr lang="de-AT" sz="2000" dirty="0"/>
              <a:t>C</a:t>
            </a:r>
            <a:r>
              <a:rPr lang="en-AT" sz="2000" dirty="0"/>
              <a:t>A</a:t>
            </a:r>
            <a:r>
              <a:rPr lang="de-AT" sz="2000" dirty="0"/>
              <a:t>R</a:t>
            </a:r>
            <a:r>
              <a:rPr lang="en-AT" sz="2000" dirty="0"/>
              <a:t>s) </a:t>
            </a:r>
            <a:r>
              <a:rPr lang="de-AT" sz="2000" dirty="0"/>
              <a:t>v</a:t>
            </a:r>
            <a:r>
              <a:rPr lang="en-AT" sz="2000" dirty="0"/>
              <a:t>s. </a:t>
            </a:r>
            <a:r>
              <a:rPr lang="de-AT" sz="2000" dirty="0"/>
              <a:t>s</a:t>
            </a:r>
            <a:r>
              <a:rPr lang="en-AT" sz="2000" dirty="0"/>
              <a:t>m</a:t>
            </a:r>
            <a:r>
              <a:rPr lang="de-AT" sz="2000" dirty="0"/>
              <a:t>a</a:t>
            </a:r>
            <a:r>
              <a:rPr lang="en-AT" sz="2000" dirty="0"/>
              <a:t>l</a:t>
            </a:r>
            <a:r>
              <a:rPr lang="de-AT" sz="2000" dirty="0"/>
              <a:t>l</a:t>
            </a:r>
            <a:r>
              <a:rPr lang="en-AT" sz="2000" dirty="0" err="1"/>
              <a:t>er</a:t>
            </a:r>
            <a:r>
              <a:rPr lang="en-AT" sz="2000" dirty="0"/>
              <a:t> </a:t>
            </a:r>
            <a:r>
              <a:rPr lang="de-AT" sz="2000" dirty="0"/>
              <a:t>s</a:t>
            </a:r>
            <a:r>
              <a:rPr lang="en-AT" sz="2000" dirty="0"/>
              <a:t>c</a:t>
            </a:r>
            <a:r>
              <a:rPr lang="de-AT" sz="2000" dirty="0"/>
              <a:t>o</a:t>
            </a:r>
            <a:r>
              <a:rPr lang="en-AT" sz="2000" dirty="0"/>
              <a:t>pe (Ox</a:t>
            </a:r>
            <a:r>
              <a:rPr lang="de-AT" sz="2000" dirty="0"/>
              <a:t>d</a:t>
            </a:r>
            <a:r>
              <a:rPr lang="en-AT" sz="2000" dirty="0"/>
              <a:t>s)</a:t>
            </a:r>
          </a:p>
          <a:p>
            <a:pPr>
              <a:buClr>
                <a:schemeClr val="accent1"/>
              </a:buClr>
            </a:pPr>
            <a:endParaRPr lang="de-AT" sz="2000" dirty="0"/>
          </a:p>
        </p:txBody>
      </p:sp>
      <p:pic>
        <p:nvPicPr>
          <p:cNvPr id="12298" name="Picture 10" descr="Frische Kirsche, halber Abschnitt, weißer Hintergrund 2560x1920 HD  Hintergrundbilder, HD, Bild">
            <a:extLst>
              <a:ext uri="{FF2B5EF4-FFF2-40B4-BE49-F238E27FC236}">
                <a16:creationId xmlns:a16="http://schemas.microsoft.com/office/drawing/2014/main" id="{977B7000-167A-4C56-A834-5C369BB6B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990" y="2920794"/>
            <a:ext cx="900704" cy="6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s://encrypted-tbn0.gstatic.com/images?q=tbn:ANd9GcSq6KAwuEtaiU0FAOuaZY9F6vkT2f8RXWoVNrwZkGOKdhzvG3bDvB_vuQEBOTo31ukzb_us6ngO&amp;usqp=CAc">
            <a:extLst>
              <a:ext uri="{FF2B5EF4-FFF2-40B4-BE49-F238E27FC236}">
                <a16:creationId xmlns:a16="http://schemas.microsoft.com/office/drawing/2014/main" id="{E1A88189-ADAF-407E-B79F-7C29A236B7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39"/>
          <a:stretch/>
        </p:blipFill>
        <p:spPr bwMode="auto">
          <a:xfrm>
            <a:off x="3716174" y="2963568"/>
            <a:ext cx="1238556" cy="61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Zimt - Herkunft und Verwendung | Suppenhandel.de">
            <a:extLst>
              <a:ext uri="{FF2B5EF4-FFF2-40B4-BE49-F238E27FC236}">
                <a16:creationId xmlns:a16="http://schemas.microsoft.com/office/drawing/2014/main" id="{53E4D413-E5E3-44DF-8BDE-8A9E26782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695" y="2741117"/>
            <a:ext cx="1281914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451B03-F089-4D2F-B466-D3CB7EB7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480989" cy="1143000"/>
          </a:xfrm>
        </p:spPr>
        <p:txBody>
          <a:bodyPr/>
          <a:lstStyle/>
          <a:p>
            <a:r>
              <a:rPr lang="de-AT" dirty="0"/>
              <a:t>S</a:t>
            </a:r>
            <a:r>
              <a:rPr lang="en-AT" dirty="0"/>
              <a:t>u</a:t>
            </a:r>
            <a:r>
              <a:rPr lang="de-AT" dirty="0"/>
              <a:t>b</a:t>
            </a:r>
            <a:r>
              <a:rPr lang="en-AT" dirty="0"/>
              <a:t>s</a:t>
            </a:r>
            <a:r>
              <a:rPr lang="de-AT" dirty="0"/>
              <a:t>t</a:t>
            </a:r>
            <a:r>
              <a:rPr lang="en-AT" dirty="0"/>
              <a:t>rate scope to be explored</a:t>
            </a:r>
            <a:endParaRPr lang="de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FA20A-2559-4CAC-BE45-18B87D120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D43B7A51-C5FA-477E-855C-FAD1E01BD3E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759135" y="1924436"/>
          <a:ext cx="1357530" cy="95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6" name="CS ChemDraw Drawing" r:id="rId6" imgW="2171675" imgH="1526496" progId="ChemDraw.Document.6.0">
                  <p:embed/>
                </p:oleObj>
              </mc:Choice>
              <mc:Fallback>
                <p:oleObj name="CS ChemDraw Drawing" r:id="rId6" imgW="2171675" imgH="1526496" progId="ChemDraw.Document.6.0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D43B7A51-C5FA-477E-855C-FAD1E01BD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59135" y="1924436"/>
                        <a:ext cx="1357530" cy="95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7073B624-F8D9-46D0-8779-C6C1901A6A2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223202" y="1966498"/>
          <a:ext cx="1357530" cy="926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" name="CS ChemDraw Drawing" r:id="rId8" imgW="2174437" imgH="1483929" progId="ChemDraw.Document.6.0">
                  <p:embed/>
                </p:oleObj>
              </mc:Choice>
              <mc:Fallback>
                <p:oleObj name="CS ChemDraw Drawing" r:id="rId8" imgW="2174437" imgH="1483929" progId="ChemDraw.Document.6.0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7073B624-F8D9-46D0-8779-C6C1901A6A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23202" y="1966498"/>
                        <a:ext cx="1357530" cy="926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A408E3BA-C4F7-4D0B-8B0A-054D250E4CEF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224461" y="1880325"/>
          <a:ext cx="1489077" cy="1044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" name="CS ChemDraw Drawing" r:id="rId10" imgW="2101443" imgH="1475258" progId="ChemDraw.Document.6.0">
                  <p:embed/>
                </p:oleObj>
              </mc:Choice>
              <mc:Fallback>
                <p:oleObj name="CS ChemDraw Drawing" r:id="rId10" imgW="2101443" imgH="1475258" progId="ChemDraw.Document.6.0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A408E3BA-C4F7-4D0B-8B0A-054D250E4C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24461" y="1880325"/>
                        <a:ext cx="1489077" cy="10448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06" name="Picture 18" descr="Mandel Weißen Hintergrund Stein - Kostenloses Foto auf Pixabay">
            <a:extLst>
              <a:ext uri="{FF2B5EF4-FFF2-40B4-BE49-F238E27FC236}">
                <a16:creationId xmlns:a16="http://schemas.microsoft.com/office/drawing/2014/main" id="{34D51EFD-CFBA-4396-96CE-05727DDE8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2" t="40346"/>
          <a:stretch/>
        </p:blipFill>
        <p:spPr bwMode="auto">
          <a:xfrm>
            <a:off x="5145633" y="3195574"/>
            <a:ext cx="806840" cy="39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1" name="Picture 33" descr="Grünes Gras auf dem weißen Hintergrund ... | Stock Bild | Colourbox">
            <a:extLst>
              <a:ext uri="{FF2B5EF4-FFF2-40B4-BE49-F238E27FC236}">
                <a16:creationId xmlns:a16="http://schemas.microsoft.com/office/drawing/2014/main" id="{6103BE19-D892-43FB-BC30-28411115E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523" y="3009099"/>
            <a:ext cx="981564" cy="6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606F65B-3F5E-48C8-8E6E-133DDEF8413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9178626" y="2416572"/>
          <a:ext cx="1201930" cy="561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" name="CS ChemDraw Drawing" r:id="rId14" imgW="2168434" imgH="1012962" progId="ChemDraw.Document.6.0">
                  <p:embed/>
                </p:oleObj>
              </mc:Choice>
              <mc:Fallback>
                <p:oleObj name="CS ChemDraw Drawing" r:id="rId14" imgW="2168434" imgH="1012962" progId="ChemDraw.Document.6.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606F65B-3F5E-48C8-8E6E-133DDEF841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178626" y="2416572"/>
                        <a:ext cx="1201930" cy="561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9D135AB-039D-482D-9245-5636367512A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126731" y="2453299"/>
          <a:ext cx="997743" cy="55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0" name="CS ChemDraw Drawing" r:id="rId16" imgW="1835716" imgH="1012962" progId="ChemDraw.Document.6.0">
                  <p:embed/>
                </p:oleObj>
              </mc:Choice>
              <mc:Fallback>
                <p:oleObj name="CS ChemDraw Drawing" r:id="rId16" imgW="1835716" imgH="1012962" progId="ChemDraw.Document.6.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9D135AB-039D-482D-9245-5636367512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126731" y="2453299"/>
                        <a:ext cx="997743" cy="5506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F06D8D4-DDD1-4A1F-8674-02D3A8D1E171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948843" y="1856818"/>
          <a:ext cx="980463" cy="659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1" name="CS ChemDraw Drawing" r:id="rId18" imgW="1506839" imgH="1012962" progId="ChemDraw.Document.6.0">
                  <p:embed/>
                </p:oleObj>
              </mc:Choice>
              <mc:Fallback>
                <p:oleObj name="CS ChemDraw Drawing" r:id="rId18" imgW="1506839" imgH="1012962" progId="ChemDraw.Document.6.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F06D8D4-DDD1-4A1F-8674-02D3A8D1E1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948843" y="1856818"/>
                        <a:ext cx="980463" cy="659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8785BD3-ABA0-41A5-8207-BE167F6DF73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052222" y="4434587"/>
          <a:ext cx="1110460" cy="1132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2" name="CS ChemDraw Drawing" r:id="rId20" imgW="1509913" imgH="1540363" progId="ChemDraw.Document.6.0">
                  <p:embed/>
                </p:oleObj>
              </mc:Choice>
              <mc:Fallback>
                <p:oleObj name="CS ChemDraw Drawing" r:id="rId20" imgW="1509913" imgH="1540363" progId="ChemDraw.Document.6.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08785BD3-ABA0-41A5-8207-BE167F6DF7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052222" y="4434587"/>
                        <a:ext cx="1110460" cy="1132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418DBD1B-7FC7-4BA9-B481-D40557E53FD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343714" y="4503071"/>
          <a:ext cx="1474826" cy="1004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3" name="CS ChemDraw Drawing" r:id="rId22" imgW="2171508" imgH="1479332" progId="ChemDraw.Document.6.0">
                  <p:embed/>
                </p:oleObj>
              </mc:Choice>
              <mc:Fallback>
                <p:oleObj name="CS ChemDraw Drawing" r:id="rId22" imgW="2171508" imgH="1479332" progId="ChemDraw.Document.6.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418DBD1B-7FC7-4BA9-B481-D40557E53F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5343714" y="4503071"/>
                        <a:ext cx="1474826" cy="1004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6C09A42F-828B-457B-823C-4FFE3693621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479939" y="4669003"/>
          <a:ext cx="1418203" cy="842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4" name="CS ChemDraw Drawing" r:id="rId24" imgW="1838789" imgH="1092418" progId="ChemDraw.Document.6.0">
                  <p:embed/>
                </p:oleObj>
              </mc:Choice>
              <mc:Fallback>
                <p:oleObj name="CS ChemDraw Drawing" r:id="rId24" imgW="1838789" imgH="1092418" progId="ChemDraw.Document.6.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6C09A42F-828B-457B-823C-4FFE369362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479939" y="4669003"/>
                        <a:ext cx="1418203" cy="8425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443" name="Picture 107" descr="honey. sun natural bio honey. for you, 130 g - Kleine Zeitung Shop">
            <a:extLst>
              <a:ext uri="{FF2B5EF4-FFF2-40B4-BE49-F238E27FC236}">
                <a16:creationId xmlns:a16="http://schemas.microsoft.com/office/drawing/2014/main" id="{C8C1BB00-9EEE-4CFD-8C4A-C9192656A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17241" y="3752044"/>
            <a:ext cx="378505" cy="63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45" name="Picture 109" descr="Fototapete Von Hand gezeichnet Aquarell floral Illustration des Angebots  weiß mit rosa Hibiskus-Blume. Natürliche Zeichnung isoliert auf dem weißen  Hintergrund. Romantische Blüte • Pixers® - Wir leben, um zu verändern">
            <a:extLst>
              <a:ext uri="{FF2B5EF4-FFF2-40B4-BE49-F238E27FC236}">
                <a16:creationId xmlns:a16="http://schemas.microsoft.com/office/drawing/2014/main" id="{8BE4FB4E-727F-4B48-A8B3-5C70193C0B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6" t="13197" b="11430"/>
          <a:stretch/>
        </p:blipFill>
        <p:spPr bwMode="auto">
          <a:xfrm>
            <a:off x="3731371" y="3779409"/>
            <a:ext cx="692901" cy="63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49" name="Picture 113" descr="Melon Definition und Bedeutung | Collins Wörterbuch">
            <a:extLst>
              <a:ext uri="{FF2B5EF4-FFF2-40B4-BE49-F238E27FC236}">
                <a16:creationId xmlns:a16="http://schemas.microsoft.com/office/drawing/2014/main" id="{6ABDB4DA-EDED-49FE-B04F-753880244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461" y="3826508"/>
            <a:ext cx="677341" cy="49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 descr="Is Chocolate the new Fluoride? - The Health Hub">
            <a:extLst>
              <a:ext uri="{FF2B5EF4-FFF2-40B4-BE49-F238E27FC236}">
                <a16:creationId xmlns:a16="http://schemas.microsoft.com/office/drawing/2014/main" id="{F8EC847E-3349-4EEC-8E23-3053F1A2A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054" y="3175417"/>
            <a:ext cx="692379" cy="46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9" name="Picture 23" descr="Henry´s Coffee World | Moderne Kaffeehauskultur in Ulm und Augsburg">
            <a:extLst>
              <a:ext uri="{FF2B5EF4-FFF2-40B4-BE49-F238E27FC236}">
                <a16:creationId xmlns:a16="http://schemas.microsoft.com/office/drawing/2014/main" id="{7728379D-414F-4CCB-AB34-D7FFE6E98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341" y="3202149"/>
            <a:ext cx="660790" cy="55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99" name="Picture 43" descr="Home - The Scented Soap Deli">
            <a:extLst>
              <a:ext uri="{FF2B5EF4-FFF2-40B4-BE49-F238E27FC236}">
                <a16:creationId xmlns:a16="http://schemas.microsoft.com/office/drawing/2014/main" id="{525D21F2-2BD8-4F70-A42F-DB5CF5DA0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6835" y="5487899"/>
            <a:ext cx="1023038" cy="66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01" name="Picture 45" descr="Citrus Definition und Bedeutung | Collins Wörterbuch">
            <a:extLst>
              <a:ext uri="{FF2B5EF4-FFF2-40B4-BE49-F238E27FC236}">
                <a16:creationId xmlns:a16="http://schemas.microsoft.com/office/drawing/2014/main" id="{AAC2B162-EC0D-4E90-AAB5-F2A4E711F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326" y="4598025"/>
            <a:ext cx="811825" cy="59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03" name="Picture 47" descr="Butter | Milkipedia | MIV Milchindustrie-Verband e.V.">
            <a:extLst>
              <a:ext uri="{FF2B5EF4-FFF2-40B4-BE49-F238E27FC236}">
                <a16:creationId xmlns:a16="http://schemas.microsoft.com/office/drawing/2014/main" id="{C0D27F46-1E5E-43BC-8EEA-62880DD06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730" y="5457591"/>
            <a:ext cx="764100" cy="69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3FBF3F2-EC78-4FF0-86FD-1FD6350B05B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246036" y="4008766"/>
          <a:ext cx="1726471" cy="581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" name="CS ChemDraw Drawing" r:id="rId34" imgW="2826956" imgH="951931" progId="ChemDraw.Document.6.0">
                  <p:embed/>
                </p:oleObj>
              </mc:Choice>
              <mc:Fallback>
                <p:oleObj name="CS ChemDraw Drawing" r:id="rId34" imgW="2826956" imgH="951931" progId="ChemDraw.Document.6.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43FBF3F2-EC78-4FF0-86FD-1FD6350B05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8246036" y="4008766"/>
                        <a:ext cx="1726471" cy="581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29CB5DC-7AAE-4F59-BC16-D9CFA44D645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7934220" y="4967922"/>
          <a:ext cx="2312149" cy="564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6" name="CS ChemDraw Drawing" r:id="rId36" imgW="4146305" imgH="1012962" progId="ChemDraw.Document.6.0">
                  <p:embed/>
                </p:oleObj>
              </mc:Choice>
              <mc:Fallback>
                <p:oleObj name="CS ChemDraw Drawing" r:id="rId36" imgW="4146305" imgH="1012962" progId="ChemDraw.Document.6.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29CB5DC-7AAE-4F59-BC16-D9CFA44D64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7934220" y="4967922"/>
                        <a:ext cx="2312149" cy="5647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Picture 21" descr="Is Chocolate the new Fluoride? - The Health Hub">
            <a:extLst>
              <a:ext uri="{FF2B5EF4-FFF2-40B4-BE49-F238E27FC236}">
                <a16:creationId xmlns:a16="http://schemas.microsoft.com/office/drawing/2014/main" id="{D5D34CB9-145F-4DB6-A81E-BA109940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44" y="3845749"/>
            <a:ext cx="692379" cy="46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Date Placeholder 4">
            <a:extLst>
              <a:ext uri="{FF2B5EF4-FFF2-40B4-BE49-F238E27FC236}">
                <a16:creationId xmlns:a16="http://schemas.microsoft.com/office/drawing/2014/main" id="{FD992DF4-5840-495E-834C-9EE6B055AB1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33" name="Fußzeilenplatzhalter 5">
            <a:extLst>
              <a:ext uri="{FF2B5EF4-FFF2-40B4-BE49-F238E27FC236}">
                <a16:creationId xmlns:a16="http://schemas.microsoft.com/office/drawing/2014/main" id="{48723272-3864-40A1-A08D-A84CA12F6050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1967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3E797-57F9-4FCB-A67E-A187D6523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953" y="824227"/>
            <a:ext cx="8197228" cy="5417469"/>
          </a:xfrm>
        </p:spPr>
        <p:txBody>
          <a:bodyPr/>
          <a:lstStyle/>
          <a:p>
            <a:pPr marL="1028700" lvl="1" indent="-342900">
              <a:buFont typeface="Wingdings" panose="05000000000000000000" pitchFamily="2" charset="2"/>
              <a:buChar char="§"/>
            </a:pPr>
            <a:endParaRPr lang="en-AT" sz="1600" dirty="0">
              <a:solidFill>
                <a:srgbClr val="3E3D40"/>
              </a:solidFill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T" sz="2000" dirty="0"/>
          </a:p>
          <a:p>
            <a:pPr>
              <a:buClr>
                <a:schemeClr val="accent1"/>
              </a:buClr>
            </a:pPr>
            <a:endParaRPr lang="de-AT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451B03-F089-4D2F-B466-D3CB7EB7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726" y="601663"/>
            <a:ext cx="8197228" cy="1143000"/>
          </a:xfrm>
        </p:spPr>
        <p:txBody>
          <a:bodyPr/>
          <a:lstStyle/>
          <a:p>
            <a:r>
              <a:rPr lang="en-AT" dirty="0"/>
              <a:t>2.	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a</a:t>
            </a:r>
            <a:r>
              <a:rPr lang="en-AT" dirty="0"/>
              <a:t>l</a:t>
            </a:r>
            <a:r>
              <a:rPr lang="de-AT" dirty="0"/>
              <a:t>y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cs</a:t>
            </a:r>
            <a:endParaRPr lang="de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FA20A-2559-4CAC-BE45-18B87D120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D143AA6-ABC2-4A5D-9DCE-9502ED342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123377"/>
              </p:ext>
            </p:extLst>
          </p:nvPr>
        </p:nvGraphicFramePr>
        <p:xfrm>
          <a:off x="1750046" y="1556608"/>
          <a:ext cx="8761958" cy="4532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044">
                  <a:extLst>
                    <a:ext uri="{9D8B030D-6E8A-4147-A177-3AD203B41FA5}">
                      <a16:colId xmlns:a16="http://schemas.microsoft.com/office/drawing/2014/main" val="4052040791"/>
                    </a:ext>
                  </a:extLst>
                </a:gridCol>
                <a:gridCol w="1110164">
                  <a:extLst>
                    <a:ext uri="{9D8B030D-6E8A-4147-A177-3AD203B41FA5}">
                      <a16:colId xmlns:a16="http://schemas.microsoft.com/office/drawing/2014/main" val="3438186927"/>
                    </a:ext>
                  </a:extLst>
                </a:gridCol>
                <a:gridCol w="1628378">
                  <a:extLst>
                    <a:ext uri="{9D8B030D-6E8A-4147-A177-3AD203B41FA5}">
                      <a16:colId xmlns:a16="http://schemas.microsoft.com/office/drawing/2014/main" val="1966405921"/>
                    </a:ext>
                  </a:extLst>
                </a:gridCol>
                <a:gridCol w="1628378">
                  <a:extLst>
                    <a:ext uri="{9D8B030D-6E8A-4147-A177-3AD203B41FA5}">
                      <a16:colId xmlns:a16="http://schemas.microsoft.com/office/drawing/2014/main" val="933313239"/>
                    </a:ext>
                  </a:extLst>
                </a:gridCol>
                <a:gridCol w="759000">
                  <a:extLst>
                    <a:ext uri="{9D8B030D-6E8A-4147-A177-3AD203B41FA5}">
                      <a16:colId xmlns:a16="http://schemas.microsoft.com/office/drawing/2014/main" val="896326095"/>
                    </a:ext>
                  </a:extLst>
                </a:gridCol>
                <a:gridCol w="1260632">
                  <a:extLst>
                    <a:ext uri="{9D8B030D-6E8A-4147-A177-3AD203B41FA5}">
                      <a16:colId xmlns:a16="http://schemas.microsoft.com/office/drawing/2014/main" val="2661710507"/>
                    </a:ext>
                  </a:extLst>
                </a:gridCol>
                <a:gridCol w="1038757">
                  <a:extLst>
                    <a:ext uri="{9D8B030D-6E8A-4147-A177-3AD203B41FA5}">
                      <a16:colId xmlns:a16="http://schemas.microsoft.com/office/drawing/2014/main" val="114059406"/>
                    </a:ext>
                  </a:extLst>
                </a:gridCol>
                <a:gridCol w="873605">
                  <a:extLst>
                    <a:ext uri="{9D8B030D-6E8A-4147-A177-3AD203B41FA5}">
                      <a16:colId xmlns:a16="http://schemas.microsoft.com/office/drawing/2014/main" val="1439298226"/>
                    </a:ext>
                  </a:extLst>
                </a:gridCol>
              </a:tblGrid>
              <a:tr h="671988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.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u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H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-</a:t>
                      </a:r>
                      <a:r>
                        <a:rPr lang="de-AT" sz="1000" dirty="0"/>
                        <a:t>U</a:t>
                      </a:r>
                      <a:r>
                        <a:rPr lang="en-AT" sz="1000" dirty="0"/>
                        <a:t>V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G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-</a:t>
                      </a:r>
                      <a:r>
                        <a:rPr lang="de-AT" sz="1000" dirty="0"/>
                        <a:t>F</a:t>
                      </a:r>
                      <a:r>
                        <a:rPr lang="en-AT" sz="1000" dirty="0"/>
                        <a:t>I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h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d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cascade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De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v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z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(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S-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z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h</a:t>
                      </a:r>
                      <a:r>
                        <a:rPr lang="en-AT" sz="1000" dirty="0"/>
                        <a:t>a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e)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dirty="0"/>
                        <a:t>Se</a:t>
                      </a:r>
                      <a:r>
                        <a:rPr lang="en-AT" sz="1000" dirty="0"/>
                        <a:t>perate CAR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 </a:t>
                      </a:r>
                      <a:r>
                        <a:rPr lang="en-AT" sz="1000" dirty="0" err="1"/>
                        <a:t>AOxd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r</a:t>
                      </a:r>
                      <a:r>
                        <a:rPr lang="en-AT" sz="1000" dirty="0" err="1"/>
                        <a:t>xn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1000" dirty="0"/>
                        <a:t>IS</a:t>
                      </a:r>
                      <a:endParaRPr lang="de-AT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229869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1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Ci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l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No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x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o 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rile 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y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v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b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e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24891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2-3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C4, 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12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W</a:t>
                      </a:r>
                      <a:r>
                        <a:rPr lang="en-AT" sz="1000" dirty="0"/>
                        <a:t>a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g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f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x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e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 sz="14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 sz="14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 sz="14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0008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4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C5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Va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e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 err="1"/>
                        <a:t>cid_hydr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 err="1"/>
                        <a:t>xylamine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y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ye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456627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5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C6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He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 err="1"/>
                        <a:t>ic</a:t>
                      </a:r>
                      <a:r>
                        <a:rPr lang="en-AT" sz="800" dirty="0"/>
                        <a:t> </a:t>
                      </a:r>
                      <a:r>
                        <a:rPr lang="en-AT" sz="800" dirty="0" err="1"/>
                        <a:t>acid_hydr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m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ne1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ye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y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  <a:p>
                      <a:pPr algn="ctr"/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21121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6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Be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z</a:t>
                      </a:r>
                      <a:r>
                        <a:rPr lang="en-AT" sz="1000" dirty="0" err="1"/>
                        <a:t>oic</a:t>
                      </a:r>
                      <a:endParaRPr lang="en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Be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z</a:t>
                      </a:r>
                      <a:r>
                        <a:rPr lang="en-AT" sz="800" dirty="0"/>
                        <a:t>o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c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 err="1"/>
                        <a:t>d_hydroxylamine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y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no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  <a:p>
                      <a:pPr algn="ctr"/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7042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7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P</a:t>
                      </a:r>
                      <a:r>
                        <a:rPr lang="de-AT" sz="1000" dirty="0"/>
                        <a:t>AA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_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d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Be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z</a:t>
                      </a:r>
                      <a:r>
                        <a:rPr lang="en-AT" sz="800" dirty="0"/>
                        <a:t>o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 err="1"/>
                        <a:t>cid_hydrox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m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y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y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01697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8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3-</a:t>
                      </a:r>
                      <a:r>
                        <a:rPr lang="de-AT" sz="1000" dirty="0"/>
                        <a:t>P</a:t>
                      </a:r>
                      <a:r>
                        <a:rPr lang="en-AT" sz="1000"/>
                        <a:t>PA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/>
                        <a:t>3-</a:t>
                      </a:r>
                      <a:r>
                        <a:rPr lang="de-AT" sz="800" dirty="0"/>
                        <a:t>P</a:t>
                      </a:r>
                      <a:r>
                        <a:rPr lang="en-AT" sz="800" dirty="0"/>
                        <a:t>P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_hydro</a:t>
                      </a:r>
                      <a:r>
                        <a:rPr lang="de-AT" sz="800" dirty="0"/>
                        <a:t>x</a:t>
                      </a:r>
                      <a:r>
                        <a:rPr lang="en-AT" sz="800" dirty="0"/>
                        <a:t>y</a:t>
                      </a:r>
                      <a:r>
                        <a:rPr lang="de-AT" sz="800" dirty="0"/>
                        <a:t>l</a:t>
                      </a:r>
                      <a:r>
                        <a:rPr lang="en-AT" sz="800" dirty="0"/>
                        <a:t>a</a:t>
                      </a:r>
                      <a:r>
                        <a:rPr lang="de-AT" sz="800" dirty="0"/>
                        <a:t>m</a:t>
                      </a:r>
                      <a:r>
                        <a:rPr lang="en-AT" sz="800" dirty="0" err="1"/>
                        <a:t>i</a:t>
                      </a:r>
                      <a:r>
                        <a:rPr lang="de-AT" sz="800" dirty="0"/>
                        <a:t>n</a:t>
                      </a:r>
                      <a:r>
                        <a:rPr lang="en-AT" sz="800" dirty="0"/>
                        <a:t>e2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es (OH/CN peaks)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511521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9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Ci</a:t>
                      </a:r>
                      <a:r>
                        <a:rPr lang="en-AT" sz="1000" dirty="0" err="1"/>
                        <a:t>nn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_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d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800" dirty="0"/>
                        <a:t>Be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z</a:t>
                      </a:r>
                      <a:r>
                        <a:rPr lang="en-AT" sz="800" dirty="0"/>
                        <a:t>o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c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 err="1"/>
                        <a:t>d_hydroxylamine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p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b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y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H</a:t>
                      </a:r>
                      <a:r>
                        <a:rPr lang="en-AT" sz="1000" dirty="0"/>
                        <a:t>/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N 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k </a:t>
                      </a:r>
                      <a:r>
                        <a:rPr lang="de-AT" sz="1000" dirty="0"/>
                        <a:t>q</a:t>
                      </a:r>
                      <a:r>
                        <a:rPr lang="en-AT" sz="1000" dirty="0"/>
                        <a:t>u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  <a:p>
                      <a:pPr algn="ctr"/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806483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10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Pi</a:t>
                      </a:r>
                      <a:r>
                        <a:rPr lang="en-AT" sz="1000" dirty="0"/>
                        <a:t>p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_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d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800" dirty="0"/>
                        <a:t>Pi</a:t>
                      </a:r>
                      <a:r>
                        <a:rPr lang="en-AT" sz="800" dirty="0"/>
                        <a:t>p</a:t>
                      </a:r>
                      <a:r>
                        <a:rPr lang="de-AT" sz="800" dirty="0"/>
                        <a:t>e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c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d_</a:t>
                      </a:r>
                      <a:r>
                        <a:rPr lang="de-AT" sz="800" dirty="0"/>
                        <a:t>h</a:t>
                      </a:r>
                      <a:r>
                        <a:rPr lang="en-AT" sz="800" dirty="0"/>
                        <a:t>y</a:t>
                      </a:r>
                      <a:r>
                        <a:rPr lang="de-AT" sz="800" dirty="0"/>
                        <a:t>d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m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e</a:t>
                      </a:r>
                      <a:r>
                        <a:rPr lang="en-AT" sz="800" dirty="0"/>
                        <a:t>2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ye</a:t>
                      </a:r>
                      <a:r>
                        <a:rPr lang="en-AT" sz="1000" dirty="0"/>
                        <a:t>s (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H/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N 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k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)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n</a:t>
                      </a:r>
                      <a:r>
                        <a:rPr lang="en-AT" sz="800" dirty="0"/>
                        <a:t>-heptane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24994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11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Va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c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H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_</a:t>
                      </a:r>
                      <a:r>
                        <a:rPr lang="de-AT" sz="1000" dirty="0"/>
                        <a:t>v</a:t>
                      </a:r>
                      <a:r>
                        <a:rPr lang="en-AT" sz="1000" dirty="0"/>
                        <a:t>a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d2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800" dirty="0"/>
                        <a:t>Pi</a:t>
                      </a:r>
                      <a:r>
                        <a:rPr lang="en-AT" sz="800" dirty="0"/>
                        <a:t>p</a:t>
                      </a:r>
                      <a:r>
                        <a:rPr lang="de-AT" sz="800" dirty="0"/>
                        <a:t>e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c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d_</a:t>
                      </a:r>
                      <a:r>
                        <a:rPr lang="de-AT" sz="800" dirty="0"/>
                        <a:t>h</a:t>
                      </a:r>
                      <a:r>
                        <a:rPr lang="en-AT" sz="800" dirty="0"/>
                        <a:t>y</a:t>
                      </a:r>
                      <a:r>
                        <a:rPr lang="de-AT" sz="800" dirty="0"/>
                        <a:t>d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m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e</a:t>
                      </a:r>
                      <a:r>
                        <a:rPr lang="en-AT" sz="800" dirty="0"/>
                        <a:t>2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ye</a:t>
                      </a:r>
                      <a:r>
                        <a:rPr lang="en-AT" sz="1000" dirty="0"/>
                        <a:t>s (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H/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N 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k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)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n</a:t>
                      </a:r>
                      <a:r>
                        <a:rPr lang="en-AT" sz="800" dirty="0"/>
                        <a:t>-heptane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201811"/>
                  </a:ext>
                </a:extLst>
              </a:tr>
            </a:tbl>
          </a:graphicData>
        </a:graphic>
      </p:graphicFrame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D3E8A6E-D31E-411C-BE4D-BA0DD0CC2AD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2B49CE17-4F08-4088-B253-3BFD7ABF0C9F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7239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02B8F-24A6-4D99-86C3-425CAD2A7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69C10FFA-52BA-418B-97D0-0D58B28772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8" name="Fußzeilenplatzhalter 5">
            <a:extLst>
              <a:ext uri="{FF2B5EF4-FFF2-40B4-BE49-F238E27FC236}">
                <a16:creationId xmlns:a16="http://schemas.microsoft.com/office/drawing/2014/main" id="{3F6562F7-663F-4993-B141-5FD11117E1CD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9E9C7B-4D6A-4F32-A585-BF8B6D893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27" y="1347422"/>
            <a:ext cx="5315358" cy="32482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E2851F-7CDF-4352-87E8-F75072312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902" y="1347422"/>
            <a:ext cx="5315357" cy="3237388"/>
          </a:xfrm>
          <a:prstGeom prst="rect">
            <a:avLst/>
          </a:prstGeom>
        </p:spPr>
      </p:pic>
      <p:sp>
        <p:nvSpPr>
          <p:cNvPr id="11" name="Textfeld 4">
            <a:extLst>
              <a:ext uri="{FF2B5EF4-FFF2-40B4-BE49-F238E27FC236}">
                <a16:creationId xmlns:a16="http://schemas.microsoft.com/office/drawing/2014/main" id="{33A992A0-90FC-45E8-8481-9EFE74A998F4}"/>
              </a:ext>
            </a:extLst>
          </p:cNvPr>
          <p:cNvSpPr txBox="1"/>
          <p:nvPr/>
        </p:nvSpPr>
        <p:spPr>
          <a:xfrm>
            <a:off x="838201" y="4772633"/>
            <a:ext cx="5120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Methode: </a:t>
            </a:r>
            <a:r>
              <a:rPr lang="en-AT" sz="1200" dirty="0"/>
              <a:t>190402</a:t>
            </a:r>
            <a:r>
              <a:rPr lang="de-AT" sz="1200" dirty="0"/>
              <a:t>_</a:t>
            </a:r>
            <a:r>
              <a:rPr lang="en-AT" sz="1200" dirty="0"/>
              <a:t>p</a:t>
            </a:r>
            <a:r>
              <a:rPr lang="de-AT" sz="1200" dirty="0"/>
              <a:t>i</a:t>
            </a:r>
            <a:r>
              <a:rPr lang="en-AT" sz="1200" dirty="0"/>
              <a:t>p</a:t>
            </a:r>
            <a:r>
              <a:rPr lang="de-AT" sz="1200" dirty="0"/>
              <a:t>e</a:t>
            </a:r>
            <a:r>
              <a:rPr lang="en-AT" sz="1200" dirty="0"/>
              <a:t>r</a:t>
            </a:r>
            <a:r>
              <a:rPr lang="de-AT" sz="1200" dirty="0"/>
              <a:t>o</a:t>
            </a:r>
            <a:r>
              <a:rPr lang="en-AT" sz="1200" dirty="0"/>
              <a:t>n</a:t>
            </a:r>
            <a:r>
              <a:rPr lang="de-AT" sz="1200" dirty="0"/>
              <a:t>y</a:t>
            </a:r>
            <a:r>
              <a:rPr lang="en-AT" sz="1200" dirty="0" err="1"/>
              <a:t>lic</a:t>
            </a:r>
            <a:r>
              <a:rPr lang="de-AT" sz="1200" dirty="0"/>
              <a:t> </a:t>
            </a:r>
            <a:r>
              <a:rPr lang="de-AT" sz="1200" dirty="0" err="1"/>
              <a:t>acid_hydroxylamin</a:t>
            </a:r>
            <a:r>
              <a:rPr lang="en-AT" sz="1200" dirty="0"/>
              <a:t>e2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COH: 9.98 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endParaRPr lang="en-AT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OH: 10.18 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endParaRPr lang="en-AT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IS: 9.76 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endParaRPr lang="en-AT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COOH: 10.83 min</a:t>
            </a:r>
          </a:p>
        </p:txBody>
      </p:sp>
      <p:sp>
        <p:nvSpPr>
          <p:cNvPr id="12" name="Textfeld 4">
            <a:extLst>
              <a:ext uri="{FF2B5EF4-FFF2-40B4-BE49-F238E27FC236}">
                <a16:creationId xmlns:a16="http://schemas.microsoft.com/office/drawing/2014/main" id="{73702497-F919-4965-B770-02FDC366F96F}"/>
              </a:ext>
            </a:extLst>
          </p:cNvPr>
          <p:cNvSpPr txBox="1"/>
          <p:nvPr/>
        </p:nvSpPr>
        <p:spPr>
          <a:xfrm>
            <a:off x="6233099" y="4771347"/>
            <a:ext cx="5239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Methode: </a:t>
            </a:r>
            <a:r>
              <a:rPr lang="en-AT" sz="1200" dirty="0"/>
              <a:t>190402</a:t>
            </a:r>
            <a:r>
              <a:rPr lang="de-AT" sz="1200" dirty="0"/>
              <a:t>_</a:t>
            </a:r>
            <a:r>
              <a:rPr lang="en-AT" sz="1200" dirty="0"/>
              <a:t>p</a:t>
            </a:r>
            <a:r>
              <a:rPr lang="de-AT" sz="1200" dirty="0"/>
              <a:t>i</a:t>
            </a:r>
            <a:r>
              <a:rPr lang="en-AT" sz="1200" dirty="0"/>
              <a:t>p</a:t>
            </a:r>
            <a:r>
              <a:rPr lang="de-AT" sz="1200" dirty="0"/>
              <a:t>e</a:t>
            </a:r>
            <a:r>
              <a:rPr lang="en-AT" sz="1200" dirty="0"/>
              <a:t>r</a:t>
            </a:r>
            <a:r>
              <a:rPr lang="de-AT" sz="1200" dirty="0"/>
              <a:t>o</a:t>
            </a:r>
            <a:r>
              <a:rPr lang="en-AT" sz="1200" dirty="0"/>
              <a:t>n</a:t>
            </a:r>
            <a:r>
              <a:rPr lang="de-AT" sz="1200" dirty="0"/>
              <a:t>y</a:t>
            </a:r>
            <a:r>
              <a:rPr lang="en-AT" sz="1200" dirty="0" err="1"/>
              <a:t>lic</a:t>
            </a:r>
            <a:r>
              <a:rPr lang="de-AT" sz="1200" dirty="0"/>
              <a:t> </a:t>
            </a:r>
            <a:r>
              <a:rPr lang="de-AT" sz="1200" dirty="0" err="1"/>
              <a:t>acid_hydroxylamin</a:t>
            </a:r>
            <a:r>
              <a:rPr lang="en-AT" sz="1200" dirty="0"/>
              <a:t>e2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CN: 10.14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IS: 9.76 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endParaRPr lang="en-AT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NOH: 10.99 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r>
              <a:rPr lang="en-AT" sz="1200" dirty="0"/>
              <a:t> / 11.43 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endParaRPr lang="en-AT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sz="12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4CFDE0D-B8D6-46D8-997A-A6346A2F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1437"/>
            <a:ext cx="10515600" cy="1069251"/>
          </a:xfrm>
        </p:spPr>
        <p:txBody>
          <a:bodyPr/>
          <a:lstStyle/>
          <a:p>
            <a:r>
              <a:rPr lang="en-AT" dirty="0"/>
              <a:t>G</a:t>
            </a:r>
            <a:r>
              <a:rPr lang="de-AT" dirty="0"/>
              <a:t>C</a:t>
            </a:r>
            <a:r>
              <a:rPr lang="en-AT" dirty="0"/>
              <a:t>-</a:t>
            </a:r>
            <a:r>
              <a:rPr lang="de-AT" dirty="0"/>
              <a:t>F</a:t>
            </a:r>
            <a:r>
              <a:rPr lang="en-AT" dirty="0"/>
              <a:t>I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m</a:t>
            </a:r>
            <a:r>
              <a:rPr lang="en-AT" dirty="0"/>
              <a:t>e</a:t>
            </a:r>
            <a:r>
              <a:rPr lang="de-AT" dirty="0"/>
              <a:t>t</a:t>
            </a:r>
            <a:r>
              <a:rPr lang="en-AT" dirty="0"/>
              <a:t>h</a:t>
            </a:r>
            <a:r>
              <a:rPr lang="de-AT" dirty="0"/>
              <a:t>o</a:t>
            </a:r>
            <a:r>
              <a:rPr lang="en-AT" dirty="0"/>
              <a:t>d </a:t>
            </a:r>
            <a:r>
              <a:rPr lang="en-AT" dirty="0" err="1"/>
              <a:t>vanillic</a:t>
            </a:r>
            <a:r>
              <a:rPr lang="en-AT" dirty="0"/>
              <a:t> acid</a:t>
            </a:r>
            <a:endParaRPr lang="de-A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D6DBDC-C427-4B97-9270-457EBD991912}"/>
              </a:ext>
            </a:extLst>
          </p:cNvPr>
          <p:cNvSpPr txBox="1"/>
          <p:nvPr/>
        </p:nvSpPr>
        <p:spPr bwMode="auto">
          <a:xfrm>
            <a:off x="2575420" y="5867231"/>
            <a:ext cx="5612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D</a:t>
            </a:r>
            <a:r>
              <a:rPr lang="de-AT" dirty="0"/>
              <a:t>i</a:t>
            </a:r>
            <a:r>
              <a:rPr lang="en-AT" dirty="0"/>
              <a:t>f</a:t>
            </a:r>
            <a:r>
              <a:rPr lang="de-AT" dirty="0"/>
              <a:t>f</a:t>
            </a:r>
            <a:r>
              <a:rPr lang="en-AT" dirty="0" err="1"/>
              <a:t>i</a:t>
            </a:r>
            <a:r>
              <a:rPr lang="de-AT" dirty="0"/>
              <a:t>c</a:t>
            </a:r>
            <a:r>
              <a:rPr lang="en-AT" dirty="0"/>
              <a:t>u</a:t>
            </a:r>
            <a:r>
              <a:rPr lang="de-AT" dirty="0"/>
              <a:t>l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e</a:t>
            </a:r>
            <a:r>
              <a:rPr lang="de-AT" dirty="0"/>
              <a:t>s</a:t>
            </a:r>
            <a:r>
              <a:rPr lang="en-AT" dirty="0"/>
              <a:t> </a:t>
            </a:r>
            <a:r>
              <a:rPr lang="de-AT" dirty="0"/>
              <a:t>t</a:t>
            </a:r>
            <a:r>
              <a:rPr lang="en-AT" dirty="0"/>
              <a:t>o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par</a:t>
            </a:r>
            <a:r>
              <a:rPr lang="en-AT" dirty="0"/>
              <a:t>a</a:t>
            </a:r>
            <a:r>
              <a:rPr lang="de-AT" dirty="0"/>
              <a:t>t</a:t>
            </a:r>
            <a:r>
              <a:rPr lang="en-AT" dirty="0"/>
              <a:t>e </a:t>
            </a:r>
            <a:r>
              <a:rPr lang="de-AT" dirty="0"/>
              <a:t>O</a:t>
            </a:r>
            <a:r>
              <a:rPr lang="en-AT" dirty="0"/>
              <a:t>H/</a:t>
            </a:r>
            <a:r>
              <a:rPr lang="de-AT" dirty="0"/>
              <a:t>C</a:t>
            </a:r>
            <a:r>
              <a:rPr lang="en-AT" dirty="0"/>
              <a:t>N a</a:t>
            </a:r>
            <a:r>
              <a:rPr lang="de-AT" dirty="0"/>
              <a:t>n</a:t>
            </a:r>
            <a:r>
              <a:rPr lang="en-AT" dirty="0"/>
              <a:t>d </a:t>
            </a:r>
            <a:r>
              <a:rPr lang="de-AT" dirty="0"/>
              <a:t>N</a:t>
            </a:r>
            <a:r>
              <a:rPr lang="en-AT" dirty="0"/>
              <a:t>O</a:t>
            </a:r>
            <a:r>
              <a:rPr lang="de-AT" dirty="0"/>
              <a:t>H</a:t>
            </a:r>
            <a:r>
              <a:rPr lang="en-AT" dirty="0"/>
              <a:t>/</a:t>
            </a:r>
            <a:r>
              <a:rPr lang="de-AT" dirty="0"/>
              <a:t>C</a:t>
            </a:r>
            <a:r>
              <a:rPr lang="en-AT" dirty="0"/>
              <a:t>O</a:t>
            </a:r>
            <a:r>
              <a:rPr lang="de-AT" dirty="0"/>
              <a:t>O</a:t>
            </a:r>
            <a:r>
              <a:rPr lang="en-AT" dirty="0"/>
              <a:t>H.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412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C3390-1961-49D0-9604-D2CEF78B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8447403" cy="1143000"/>
          </a:xfrm>
        </p:spPr>
        <p:txBody>
          <a:bodyPr>
            <a:normAutofit/>
          </a:bodyPr>
          <a:lstStyle/>
          <a:p>
            <a:r>
              <a:rPr lang="en-AT" sz="2800" dirty="0"/>
              <a:t>C</a:t>
            </a:r>
            <a:r>
              <a:rPr lang="de-AT" sz="2800" dirty="0"/>
              <a:t>h</a:t>
            </a:r>
            <a:r>
              <a:rPr lang="en-AT" sz="2800" dirty="0"/>
              <a:t>e</a:t>
            </a:r>
            <a:r>
              <a:rPr lang="de-AT" sz="2800" dirty="0"/>
              <a:t>m</a:t>
            </a:r>
            <a:r>
              <a:rPr lang="en-AT" sz="2800" dirty="0"/>
              <a:t>o</a:t>
            </a:r>
            <a:r>
              <a:rPr lang="de-AT" sz="2800" dirty="0"/>
              <a:t>e</a:t>
            </a:r>
            <a:r>
              <a:rPr lang="en-AT" sz="2800" dirty="0"/>
              <a:t>n</a:t>
            </a:r>
            <a:r>
              <a:rPr lang="de-AT" sz="2800" dirty="0"/>
              <a:t>z</a:t>
            </a:r>
            <a:r>
              <a:rPr lang="en-AT" sz="2800" dirty="0"/>
              <a:t>y</a:t>
            </a:r>
            <a:r>
              <a:rPr lang="de-AT" sz="2800" dirty="0"/>
              <a:t>m</a:t>
            </a:r>
            <a:r>
              <a:rPr lang="en-AT" sz="2800" dirty="0"/>
              <a:t>a</a:t>
            </a:r>
            <a:r>
              <a:rPr lang="de-AT" sz="2800" dirty="0"/>
              <a:t>t</a:t>
            </a:r>
            <a:r>
              <a:rPr lang="en-AT" sz="2800" dirty="0" err="1"/>
              <a:t>i</a:t>
            </a:r>
            <a:r>
              <a:rPr lang="de-AT" sz="2800" dirty="0"/>
              <a:t>c</a:t>
            </a:r>
            <a:r>
              <a:rPr lang="en-AT" sz="2800" dirty="0"/>
              <a:t> </a:t>
            </a:r>
            <a:r>
              <a:rPr lang="de-AT" sz="2800" dirty="0"/>
              <a:t>r</a:t>
            </a:r>
            <a:r>
              <a:rPr lang="en-AT" sz="2800" dirty="0"/>
              <a:t>o</a:t>
            </a:r>
            <a:r>
              <a:rPr lang="de-AT" sz="2800" dirty="0"/>
              <a:t>u</a:t>
            </a:r>
            <a:r>
              <a:rPr lang="en-AT" sz="2800" dirty="0"/>
              <a:t>t</a:t>
            </a:r>
            <a:r>
              <a:rPr lang="de-AT" sz="2800" dirty="0"/>
              <a:t>e</a:t>
            </a:r>
            <a:r>
              <a:rPr lang="en-AT" sz="2800" dirty="0"/>
              <a:t>: </a:t>
            </a:r>
            <a:r>
              <a:rPr lang="de-AT" sz="2800" dirty="0"/>
              <a:t>c</a:t>
            </a:r>
            <a:r>
              <a:rPr lang="en-AT" sz="2800" dirty="0"/>
              <a:t>a</a:t>
            </a:r>
            <a:r>
              <a:rPr lang="de-AT" sz="2800" dirty="0"/>
              <a:t>r</a:t>
            </a:r>
            <a:r>
              <a:rPr lang="en-AT" sz="2800" dirty="0"/>
              <a:t>b</a:t>
            </a:r>
            <a:r>
              <a:rPr lang="de-AT" sz="2800" dirty="0"/>
              <a:t>o</a:t>
            </a:r>
            <a:r>
              <a:rPr lang="en-AT" sz="2800" dirty="0"/>
              <a:t>x</a:t>
            </a:r>
            <a:r>
              <a:rPr lang="de-AT" sz="2800" dirty="0"/>
              <a:t>y</a:t>
            </a:r>
            <a:r>
              <a:rPr lang="en-AT" sz="2800" dirty="0"/>
              <a:t>l</a:t>
            </a:r>
            <a:r>
              <a:rPr lang="de-AT" sz="2800" dirty="0"/>
              <a:t>i</a:t>
            </a:r>
            <a:r>
              <a:rPr lang="en-AT" sz="2800" dirty="0"/>
              <a:t>c </a:t>
            </a:r>
            <a:r>
              <a:rPr lang="de-AT" sz="2800" dirty="0"/>
              <a:t>a</a:t>
            </a:r>
            <a:r>
              <a:rPr lang="en-AT" sz="2800" dirty="0"/>
              <a:t>c</a:t>
            </a:r>
            <a:r>
              <a:rPr lang="de-AT" sz="2800" dirty="0"/>
              <a:t>i</a:t>
            </a:r>
            <a:r>
              <a:rPr lang="en-AT" sz="2800" dirty="0"/>
              <a:t>d </a:t>
            </a:r>
            <a:r>
              <a:rPr lang="de-AT" sz="2800" dirty="0"/>
              <a:t>t</a:t>
            </a:r>
            <a:r>
              <a:rPr lang="en-AT" sz="2800" dirty="0"/>
              <a:t>o </a:t>
            </a:r>
            <a:r>
              <a:rPr lang="de-AT" sz="2800" dirty="0"/>
              <a:t>n</a:t>
            </a:r>
            <a:r>
              <a:rPr lang="en-AT" sz="2800" dirty="0" err="1"/>
              <a:t>i</a:t>
            </a:r>
            <a:r>
              <a:rPr lang="de-AT" sz="2800" dirty="0"/>
              <a:t>t</a:t>
            </a:r>
            <a:r>
              <a:rPr lang="en-AT" sz="2800" dirty="0"/>
              <a:t>r</a:t>
            </a:r>
            <a:r>
              <a:rPr lang="de-AT" sz="2800" dirty="0"/>
              <a:t>i</a:t>
            </a:r>
            <a:r>
              <a:rPr lang="en-AT" sz="2800" dirty="0"/>
              <a:t>l</a:t>
            </a:r>
            <a:r>
              <a:rPr lang="de-AT" sz="2800" dirty="0"/>
              <a:t>e</a:t>
            </a:r>
            <a:endParaRPr lang="en-GB" sz="28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1F3B77-677B-47DD-958E-5BE8331DA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922AF6-F679-4365-87FF-38C421FF6462}"/>
              </a:ext>
            </a:extLst>
          </p:cNvPr>
          <p:cNvGrpSpPr/>
          <p:nvPr/>
        </p:nvGrpSpPr>
        <p:grpSpPr>
          <a:xfrm>
            <a:off x="681440" y="1589356"/>
            <a:ext cx="6180049" cy="4634303"/>
            <a:chOff x="2961984" y="1056482"/>
            <a:chExt cx="6013600" cy="5537519"/>
          </a:xfrm>
        </p:grpSpPr>
        <p:graphicFrame>
          <p:nvGraphicFramePr>
            <p:cNvPr id="13" name="Object 12">
              <a:extLst>
                <a:ext uri="{FF2B5EF4-FFF2-40B4-BE49-F238E27FC236}">
                  <a16:creationId xmlns:a16="http://schemas.microsoft.com/office/drawing/2014/main" id="{DB024D4A-A2E9-4130-9F46-B6E91E106AD9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2961984" y="1227441"/>
            <a:ext cx="5978525" cy="41560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0" name="CS ChemDraw Drawing" r:id="rId3" imgW="5978562" imgH="4155487" progId="ChemDraw.Document.6.0">
                    <p:embed/>
                  </p:oleObj>
                </mc:Choice>
                <mc:Fallback>
                  <p:oleObj name="CS ChemDraw Drawing" r:id="rId3" imgW="5978562" imgH="4155487" progId="ChemDraw.Document.6.0">
                    <p:embed/>
                    <p:pic>
                      <p:nvPicPr>
                        <p:cNvPr id="13" name="Object 12">
                          <a:extLst>
                            <a:ext uri="{FF2B5EF4-FFF2-40B4-BE49-F238E27FC236}">
                              <a16:creationId xmlns:a16="http://schemas.microsoft.com/office/drawing/2014/main" id="{DB024D4A-A2E9-4130-9F46-B6E91E106AD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961984" y="1227441"/>
                          <a:ext cx="5978525" cy="4156076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Multiplication Sign 13">
              <a:extLst>
                <a:ext uri="{FF2B5EF4-FFF2-40B4-BE49-F238E27FC236}">
                  <a16:creationId xmlns:a16="http://schemas.microsoft.com/office/drawing/2014/main" id="{5BB50A0F-0755-4436-A1F0-8C6DA8DD451C}"/>
                </a:ext>
              </a:extLst>
            </p:cNvPr>
            <p:cNvSpPr/>
            <p:nvPr/>
          </p:nvSpPr>
          <p:spPr bwMode="auto">
            <a:xfrm>
              <a:off x="6672064" y="1056482"/>
              <a:ext cx="1080120" cy="1615073"/>
            </a:xfrm>
            <a:prstGeom prst="mathMultiply">
              <a:avLst>
                <a:gd name="adj1" fmla="val 429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8B30242-5D95-46C8-91BB-73EDEECCEBB5}"/>
                </a:ext>
              </a:extLst>
            </p:cNvPr>
            <p:cNvSpPr txBox="1"/>
            <p:nvPr/>
          </p:nvSpPr>
          <p:spPr bwMode="auto">
            <a:xfrm>
              <a:off x="4583834" y="1587018"/>
              <a:ext cx="936105" cy="409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700" dirty="0"/>
                <a:t>C</a:t>
              </a:r>
              <a:r>
                <a:rPr lang="de-AT" sz="700" dirty="0"/>
                <a:t>A</a:t>
              </a:r>
              <a:r>
                <a:rPr lang="en-AT" sz="700" dirty="0"/>
                <a:t>R</a:t>
              </a:r>
              <a:endParaRPr lang="de-AT" sz="7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A6082F6-FBDE-41D0-AFEC-C36D517B5BD7}"/>
                </a:ext>
              </a:extLst>
            </p:cNvPr>
            <p:cNvSpPr txBox="1"/>
            <p:nvPr/>
          </p:nvSpPr>
          <p:spPr bwMode="auto">
            <a:xfrm>
              <a:off x="6672064" y="1569205"/>
              <a:ext cx="1080121" cy="37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600" dirty="0"/>
                <a:t>A</a:t>
              </a:r>
              <a:r>
                <a:rPr lang="en-AT" sz="600" dirty="0"/>
                <a:t>D</a:t>
              </a:r>
              <a:r>
                <a:rPr lang="de-AT" sz="600" dirty="0"/>
                <a:t>H</a:t>
              </a:r>
              <a:r>
                <a:rPr lang="en-AT" sz="600" dirty="0"/>
                <a:t>s/</a:t>
              </a:r>
              <a:r>
                <a:rPr lang="de-AT" sz="600" dirty="0"/>
                <a:t>A</a:t>
              </a:r>
              <a:r>
                <a:rPr lang="en-AT" sz="600" dirty="0"/>
                <a:t>D</a:t>
              </a:r>
              <a:r>
                <a:rPr lang="de-AT" sz="600" dirty="0"/>
                <a:t>R</a:t>
              </a:r>
              <a:r>
                <a:rPr lang="en-AT" sz="600" dirty="0"/>
                <a:t>s</a:t>
              </a:r>
              <a:endParaRPr lang="de-AT" sz="6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22E9A29-EA82-487F-A787-0CC4FF6BA249}"/>
                </a:ext>
              </a:extLst>
            </p:cNvPr>
            <p:cNvSpPr txBox="1"/>
            <p:nvPr/>
          </p:nvSpPr>
          <p:spPr bwMode="auto">
            <a:xfrm>
              <a:off x="5951247" y="2462639"/>
              <a:ext cx="936105" cy="37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600" dirty="0"/>
                <a:t>N</a:t>
              </a:r>
              <a:r>
                <a:rPr lang="en-AT" sz="600" dirty="0"/>
                <a:t>H</a:t>
              </a:r>
              <a:r>
                <a:rPr lang="en-AT" sz="600" baseline="-25000" dirty="0"/>
                <a:t>2</a:t>
              </a:r>
              <a:r>
                <a:rPr lang="de-AT" sz="600" dirty="0"/>
                <a:t>O</a:t>
              </a:r>
              <a:r>
                <a:rPr lang="en-AT" sz="600" dirty="0"/>
                <a:t>H</a:t>
              </a:r>
              <a:endParaRPr lang="de-AT" sz="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4F43BD-123F-418B-817D-D89EB8D0257A}"/>
                </a:ext>
              </a:extLst>
            </p:cNvPr>
            <p:cNvSpPr txBox="1"/>
            <p:nvPr/>
          </p:nvSpPr>
          <p:spPr bwMode="auto">
            <a:xfrm>
              <a:off x="5979221" y="3954749"/>
              <a:ext cx="936105" cy="44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800" dirty="0"/>
                <a:t>O</a:t>
              </a:r>
              <a:r>
                <a:rPr lang="en-AT" sz="800" dirty="0"/>
                <a:t>xd</a:t>
              </a:r>
              <a:endParaRPr lang="de-AT" sz="8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7F3A96-DB79-4630-8B9C-9B99F4264F0D}"/>
                </a:ext>
              </a:extLst>
            </p:cNvPr>
            <p:cNvSpPr txBox="1"/>
            <p:nvPr/>
          </p:nvSpPr>
          <p:spPr bwMode="auto">
            <a:xfrm>
              <a:off x="3485244" y="2181071"/>
              <a:ext cx="936105" cy="409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700" dirty="0"/>
                <a:t>(</a:t>
              </a:r>
              <a:r>
                <a:rPr lang="de-AT" sz="700" dirty="0"/>
                <a:t>C</a:t>
              </a:r>
              <a:r>
                <a:rPr lang="en-AT" sz="700" dirty="0"/>
                <a:t>o</a:t>
              </a:r>
              <a:r>
                <a:rPr lang="de-AT" sz="700" dirty="0"/>
                <a:t>o</a:t>
              </a:r>
              <a:r>
                <a:rPr lang="en-AT" sz="700" dirty="0"/>
                <a:t>H)</a:t>
              </a:r>
              <a:endParaRPr lang="de-AT" sz="7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F843E4A-6D62-408A-9606-8D21FE777EFD}"/>
                </a:ext>
              </a:extLst>
            </p:cNvPr>
            <p:cNvSpPr txBox="1"/>
            <p:nvPr/>
          </p:nvSpPr>
          <p:spPr bwMode="auto">
            <a:xfrm>
              <a:off x="5815075" y="2179582"/>
              <a:ext cx="936105" cy="378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600" dirty="0"/>
                <a:t>(</a:t>
              </a:r>
              <a:r>
                <a:rPr lang="de-AT" sz="600" dirty="0"/>
                <a:t>CO</a:t>
              </a:r>
              <a:r>
                <a:rPr lang="en-AT" sz="600" dirty="0"/>
                <a:t>H)</a:t>
              </a:r>
              <a:endParaRPr lang="de-AT" sz="6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B060E9-E2E0-48AB-A20B-85ABFDC9A924}"/>
                </a:ext>
              </a:extLst>
            </p:cNvPr>
            <p:cNvSpPr txBox="1"/>
            <p:nvPr/>
          </p:nvSpPr>
          <p:spPr bwMode="auto">
            <a:xfrm>
              <a:off x="8039479" y="2224095"/>
              <a:ext cx="936105" cy="37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600" dirty="0"/>
                <a:t>(</a:t>
              </a:r>
              <a:r>
                <a:rPr lang="de-AT" sz="600" dirty="0"/>
                <a:t>O</a:t>
              </a:r>
              <a:r>
                <a:rPr lang="en-AT" sz="600" dirty="0"/>
                <a:t>H)</a:t>
              </a:r>
              <a:endParaRPr lang="de-AT" sz="6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750E86F-6679-4F6D-8688-D2999DE05DF7}"/>
                </a:ext>
              </a:extLst>
            </p:cNvPr>
            <p:cNvSpPr txBox="1"/>
            <p:nvPr/>
          </p:nvSpPr>
          <p:spPr bwMode="auto">
            <a:xfrm>
              <a:off x="5815076" y="3684598"/>
              <a:ext cx="936105" cy="378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600" dirty="0"/>
                <a:t>(</a:t>
              </a:r>
              <a:r>
                <a:rPr lang="de-AT" sz="600" dirty="0"/>
                <a:t>NO</a:t>
              </a:r>
              <a:r>
                <a:rPr lang="en-AT" sz="600" dirty="0"/>
                <a:t>H)</a:t>
              </a:r>
              <a:endParaRPr lang="de-AT" sz="6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A4C955E-DB33-4AD5-8352-BAEFFAD733CA}"/>
                </a:ext>
              </a:extLst>
            </p:cNvPr>
            <p:cNvSpPr txBox="1"/>
            <p:nvPr/>
          </p:nvSpPr>
          <p:spPr bwMode="auto">
            <a:xfrm>
              <a:off x="5627948" y="5283835"/>
              <a:ext cx="936105" cy="409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700" dirty="0"/>
                <a:t>(</a:t>
              </a:r>
              <a:r>
                <a:rPr lang="de-AT" sz="700" dirty="0"/>
                <a:t>C</a:t>
              </a:r>
              <a:r>
                <a:rPr lang="en-AT" sz="700" dirty="0"/>
                <a:t>N)</a:t>
              </a:r>
              <a:endParaRPr lang="de-AT" sz="7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B9B178C-C528-43E9-9A1A-9BA9118D0598}"/>
                </a:ext>
              </a:extLst>
            </p:cNvPr>
            <p:cNvSpPr txBox="1"/>
            <p:nvPr/>
          </p:nvSpPr>
          <p:spPr bwMode="auto">
            <a:xfrm>
              <a:off x="3869401" y="5743094"/>
              <a:ext cx="4696852" cy="850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AT" sz="1000" dirty="0"/>
                <a:t>1 </a:t>
              </a:r>
              <a:r>
                <a:rPr lang="de-AT" sz="1000" dirty="0"/>
                <a:t>c</a:t>
              </a:r>
              <a:r>
                <a:rPr lang="en-AT" sz="1000" dirty="0"/>
                <a:t>a</a:t>
              </a:r>
              <a:r>
                <a:rPr lang="de-AT" sz="1000" dirty="0"/>
                <a:t>s</a:t>
              </a:r>
              <a:r>
                <a:rPr lang="en-AT" sz="1000" dirty="0"/>
                <a:t>c</a:t>
              </a:r>
              <a:r>
                <a:rPr lang="de-AT" sz="1000" dirty="0"/>
                <a:t>a</a:t>
              </a:r>
              <a:r>
                <a:rPr lang="en-AT" sz="1000" dirty="0"/>
                <a:t>d</a:t>
              </a:r>
              <a:r>
                <a:rPr lang="de-AT" sz="1000" dirty="0"/>
                <a:t>e</a:t>
              </a:r>
              <a:r>
                <a:rPr lang="en-AT" sz="1000" dirty="0"/>
                <a:t>, 5 compounds for </a:t>
              </a:r>
              <a:r>
                <a:rPr lang="en-AT" sz="1000" dirty="0" err="1"/>
                <a:t>analy</a:t>
              </a:r>
              <a:r>
                <a:rPr lang="de-AT" sz="1000" dirty="0"/>
                <a:t>s</a:t>
              </a:r>
              <a:r>
                <a:rPr lang="en-AT" sz="1000" dirty="0"/>
                <a:t>i</a:t>
              </a:r>
              <a:r>
                <a:rPr lang="de-AT" sz="1000" dirty="0"/>
                <a:t>s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de-AT" sz="1000" dirty="0" err="1"/>
                <a:t>Oximes</a:t>
              </a:r>
              <a:r>
                <a:rPr lang="de-AT" sz="1000" dirty="0"/>
                <a:t>: E/Z </a:t>
              </a:r>
              <a:r>
                <a:rPr lang="de-AT" sz="1000" dirty="0">
                  <a:sym typeface="Wingdings" panose="05000000000000000000" pitchFamily="2" charset="2"/>
                </a:rPr>
                <a:t> 6 </a:t>
              </a:r>
              <a:r>
                <a:rPr lang="de-AT" sz="1000" dirty="0" err="1">
                  <a:sym typeface="Wingdings" panose="05000000000000000000" pitchFamily="2" charset="2"/>
                </a:rPr>
                <a:t>peaks</a:t>
              </a:r>
              <a:r>
                <a:rPr lang="de-AT" sz="1000" dirty="0">
                  <a:sym typeface="Wingdings" panose="05000000000000000000" pitchFamily="2" charset="2"/>
                </a:rPr>
                <a:t> </a:t>
              </a:r>
              <a:r>
                <a:rPr lang="de-AT" sz="1000" dirty="0" err="1">
                  <a:sym typeface="Wingdings" panose="05000000000000000000" pitchFamily="2" charset="2"/>
                </a:rPr>
                <a:t>expected</a:t>
              </a:r>
              <a:endParaRPr lang="de-AT" sz="10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437EB17-08FB-4EB7-9E53-D2CA8C6142BD}"/>
                </a:ext>
              </a:extLst>
            </p:cNvPr>
            <p:cNvSpPr/>
            <p:nvPr/>
          </p:nvSpPr>
          <p:spPr bwMode="auto">
            <a:xfrm>
              <a:off x="4421349" y="2930024"/>
              <a:ext cx="3514636" cy="2689210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6" name="Date Placeholder 4">
            <a:extLst>
              <a:ext uri="{FF2B5EF4-FFF2-40B4-BE49-F238E27FC236}">
                <a16:creationId xmlns:a16="http://schemas.microsoft.com/office/drawing/2014/main" id="{40AB1D08-AFD2-4C28-BDEE-355D0C0787F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27" name="Fußzeilenplatzhalter 5">
            <a:extLst>
              <a:ext uri="{FF2B5EF4-FFF2-40B4-BE49-F238E27FC236}">
                <a16:creationId xmlns:a16="http://schemas.microsoft.com/office/drawing/2014/main" id="{6912C930-8A20-4481-ADD9-1B0599ED75B8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pic>
        <p:nvPicPr>
          <p:cNvPr id="28" name="Grafik 4">
            <a:extLst>
              <a:ext uri="{FF2B5EF4-FFF2-40B4-BE49-F238E27FC236}">
                <a16:creationId xmlns:a16="http://schemas.microsoft.com/office/drawing/2014/main" id="{711FDC57-9902-4ED6-AB2B-A37F1EA2CB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85" t="73785"/>
          <a:stretch/>
        </p:blipFill>
        <p:spPr bwMode="auto">
          <a:xfrm>
            <a:off x="7298092" y="2035922"/>
            <a:ext cx="4864883" cy="1772832"/>
          </a:xfrm>
          <a:prstGeom prst="rect">
            <a:avLst/>
          </a:prstGeom>
          <a:noFill/>
        </p:spPr>
      </p:pic>
      <p:pic>
        <p:nvPicPr>
          <p:cNvPr id="29" name="Grafik 4">
            <a:extLst>
              <a:ext uri="{FF2B5EF4-FFF2-40B4-BE49-F238E27FC236}">
                <a16:creationId xmlns:a16="http://schemas.microsoft.com/office/drawing/2014/main" id="{D4EF595D-4CB2-477D-88C9-1D80323359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85" r="61005"/>
          <a:stretch/>
        </p:blipFill>
        <p:spPr bwMode="auto">
          <a:xfrm>
            <a:off x="6633945" y="4138456"/>
            <a:ext cx="4292157" cy="1621069"/>
          </a:xfrm>
          <a:prstGeom prst="rect">
            <a:avLst/>
          </a:prstGeom>
          <a:noFill/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EFD1706-2FB0-4C43-8FC6-EE3271270C04}"/>
              </a:ext>
            </a:extLst>
          </p:cNvPr>
          <p:cNvSpPr txBox="1"/>
          <p:nvPr/>
        </p:nvSpPr>
        <p:spPr bwMode="auto">
          <a:xfrm>
            <a:off x="8265710" y="2058154"/>
            <a:ext cx="2754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i="1" dirty="0"/>
              <a:t>In</a:t>
            </a:r>
            <a:r>
              <a:rPr lang="en-AT" sz="1400" i="1" dirty="0"/>
              <a:t> </a:t>
            </a:r>
            <a:r>
              <a:rPr lang="de-AT" sz="1400" i="1" dirty="0"/>
              <a:t>v</a:t>
            </a:r>
            <a:r>
              <a:rPr lang="en-AT" sz="1400" i="1" dirty="0" err="1"/>
              <a:t>i</a:t>
            </a:r>
            <a:r>
              <a:rPr lang="de-AT" sz="1400" i="1" dirty="0"/>
              <a:t>v</a:t>
            </a:r>
            <a:r>
              <a:rPr lang="en-AT" sz="1400" i="1" dirty="0"/>
              <a:t>o </a:t>
            </a:r>
            <a:r>
              <a:rPr lang="en-AT" sz="1400" dirty="0"/>
              <a:t>(</a:t>
            </a:r>
            <a:r>
              <a:rPr lang="de-AT" sz="1400" dirty="0"/>
              <a:t>C</a:t>
            </a:r>
            <a:r>
              <a:rPr lang="en-AT" sz="1400" dirty="0"/>
              <a:t>A</a:t>
            </a:r>
            <a:r>
              <a:rPr lang="de-AT" sz="1400" dirty="0"/>
              <a:t>R</a:t>
            </a:r>
            <a:r>
              <a:rPr lang="en-AT" sz="1400" dirty="0"/>
              <a:t>+</a:t>
            </a:r>
            <a:r>
              <a:rPr lang="de-AT" sz="1400" dirty="0"/>
              <a:t>O</a:t>
            </a:r>
            <a:r>
              <a:rPr lang="en-AT" sz="1400" dirty="0"/>
              <a:t>x</a:t>
            </a:r>
            <a:r>
              <a:rPr lang="de-AT" sz="1400" dirty="0"/>
              <a:t>d</a:t>
            </a:r>
            <a:r>
              <a:rPr lang="en-AT" sz="1400" dirty="0"/>
              <a:t>)</a:t>
            </a:r>
            <a:endParaRPr lang="de-AT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962B30E-1D40-4F9E-A6CF-E26030AA0DA8}"/>
              </a:ext>
            </a:extLst>
          </p:cNvPr>
          <p:cNvSpPr txBox="1"/>
          <p:nvPr/>
        </p:nvSpPr>
        <p:spPr bwMode="auto">
          <a:xfrm>
            <a:off x="8003770" y="4138456"/>
            <a:ext cx="2490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i="1" dirty="0"/>
              <a:t>In</a:t>
            </a:r>
            <a:r>
              <a:rPr lang="en-AT" sz="1400" i="1" dirty="0"/>
              <a:t> </a:t>
            </a:r>
            <a:r>
              <a:rPr lang="de-AT" sz="1400" i="1" dirty="0"/>
              <a:t>v</a:t>
            </a:r>
            <a:r>
              <a:rPr lang="en-AT" sz="1400" i="1" dirty="0" err="1"/>
              <a:t>i</a:t>
            </a:r>
            <a:r>
              <a:rPr lang="de-AT" sz="1400" i="1" dirty="0"/>
              <a:t>v</a:t>
            </a:r>
            <a:r>
              <a:rPr lang="en-AT" sz="1400" i="1" dirty="0"/>
              <a:t>o </a:t>
            </a:r>
            <a:r>
              <a:rPr lang="en-AT" sz="1400" dirty="0"/>
              <a:t>(</a:t>
            </a:r>
            <a:r>
              <a:rPr lang="de-AT" sz="1400" dirty="0"/>
              <a:t>C</a:t>
            </a:r>
            <a:r>
              <a:rPr lang="en-AT" sz="1400" dirty="0"/>
              <a:t>A</a:t>
            </a:r>
            <a:r>
              <a:rPr lang="de-AT" sz="1400" dirty="0"/>
              <a:t>R</a:t>
            </a:r>
            <a:r>
              <a:rPr lang="en-AT" sz="1400" dirty="0"/>
              <a:t>) </a:t>
            </a:r>
            <a:r>
              <a:rPr lang="en-AT" sz="1400" i="1" dirty="0"/>
              <a:t>+ </a:t>
            </a:r>
            <a:r>
              <a:rPr lang="de-AT" sz="1400" i="1" dirty="0"/>
              <a:t>i</a:t>
            </a:r>
            <a:r>
              <a:rPr lang="en-AT" sz="1400" i="1" dirty="0"/>
              <a:t>n </a:t>
            </a:r>
            <a:r>
              <a:rPr lang="de-AT" sz="1400" i="1" dirty="0"/>
              <a:t>v</a:t>
            </a:r>
            <a:r>
              <a:rPr lang="en-AT" sz="1400" i="1" dirty="0" err="1"/>
              <a:t>i</a:t>
            </a:r>
            <a:r>
              <a:rPr lang="de-AT" sz="1400" i="1" dirty="0"/>
              <a:t>t</a:t>
            </a:r>
            <a:r>
              <a:rPr lang="en-AT" sz="1400" i="1" dirty="0"/>
              <a:t>r</a:t>
            </a:r>
            <a:r>
              <a:rPr lang="de-AT" sz="1400" i="1" dirty="0"/>
              <a:t>o</a:t>
            </a:r>
            <a:r>
              <a:rPr lang="en-AT" sz="1400" i="1" dirty="0"/>
              <a:t> </a:t>
            </a:r>
            <a:r>
              <a:rPr lang="en-AT" sz="1400" dirty="0"/>
              <a:t>(</a:t>
            </a:r>
            <a:r>
              <a:rPr lang="de-AT" sz="1400" dirty="0"/>
              <a:t>O</a:t>
            </a:r>
            <a:r>
              <a:rPr lang="en-AT" sz="1400" dirty="0" err="1"/>
              <a:t>xd</a:t>
            </a:r>
            <a:r>
              <a:rPr lang="en-AT" sz="1400" dirty="0"/>
              <a:t>)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179529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AC64E47-4421-4A5F-B348-AB081A9FEF53}"/>
              </a:ext>
            </a:extLst>
          </p:cNvPr>
          <p:cNvSpPr txBox="1"/>
          <p:nvPr/>
        </p:nvSpPr>
        <p:spPr bwMode="auto">
          <a:xfrm>
            <a:off x="803652" y="1293406"/>
            <a:ext cx="835454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dirty="0"/>
              <a:t>L</a:t>
            </a:r>
            <a:r>
              <a:rPr lang="de-AT" dirty="0"/>
              <a:t>y</a:t>
            </a:r>
            <a:r>
              <a:rPr lang="en-AT" dirty="0"/>
              <a:t>a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s</a:t>
            </a:r>
            <a:r>
              <a:rPr lang="en-AT" dirty="0"/>
              <a:t> (</a:t>
            </a:r>
            <a:r>
              <a:rPr lang="de-AT" dirty="0"/>
              <a:t>E</a:t>
            </a:r>
            <a:r>
              <a:rPr lang="en-AT" dirty="0"/>
              <a:t>C 4.99.1.5-7)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B</a:t>
            </a:r>
            <a:r>
              <a:rPr lang="en-AT" dirty="0" err="1"/>
              <a:t>acterial</a:t>
            </a:r>
            <a:r>
              <a:rPr lang="en-AT" dirty="0"/>
              <a:t> and fungal origin, low se</a:t>
            </a:r>
            <a:r>
              <a:rPr lang="de-AT" dirty="0" err="1"/>
              <a:t>qu</a:t>
            </a:r>
            <a:r>
              <a:rPr lang="en-AT" dirty="0" err="1"/>
              <a:t>ence</a:t>
            </a:r>
            <a:r>
              <a:rPr lang="en-AT" dirty="0"/>
              <a:t> identity in between (30%)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H</a:t>
            </a:r>
            <a:r>
              <a:rPr lang="en-AT" dirty="0" err="1"/>
              <a:t>eme</a:t>
            </a:r>
            <a:r>
              <a:rPr lang="en-AT" dirty="0"/>
              <a:t>-proteins (Fe</a:t>
            </a:r>
            <a:r>
              <a:rPr lang="en-AT" baseline="30000" dirty="0"/>
              <a:t>2+ </a:t>
            </a:r>
            <a:r>
              <a:rPr lang="en-AT" dirty="0"/>
              <a:t>-Fe</a:t>
            </a:r>
            <a:r>
              <a:rPr lang="en-AT" baseline="30000" dirty="0"/>
              <a:t>4+</a:t>
            </a:r>
            <a:r>
              <a:rPr lang="en-AT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De</a:t>
            </a:r>
            <a:r>
              <a:rPr lang="en-AT" dirty="0"/>
              <a:t>pendent on substrate: e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n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o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l</a:t>
            </a:r>
            <a:r>
              <a:rPr lang="en-AT" dirty="0"/>
              <a:t>e</a:t>
            </a:r>
            <a:r>
              <a:rPr lang="de-AT" dirty="0"/>
              <a:t>c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v</a:t>
            </a:r>
            <a:r>
              <a:rPr lang="de-AT" dirty="0"/>
              <a:t>e</a:t>
            </a:r>
            <a:r>
              <a:rPr lang="en-AT" dirty="0"/>
              <a:t>, </a:t>
            </a:r>
            <a:r>
              <a:rPr lang="de-AT" i="1" dirty="0"/>
              <a:t>Z</a:t>
            </a:r>
            <a:r>
              <a:rPr lang="en-AT" dirty="0"/>
              <a:t>-</a:t>
            </a:r>
            <a:r>
              <a:rPr lang="de-AT" dirty="0"/>
              <a:t>f</a:t>
            </a:r>
            <a:r>
              <a:rPr lang="en-AT" dirty="0"/>
              <a:t>o</a:t>
            </a:r>
            <a:r>
              <a:rPr lang="de-AT" dirty="0"/>
              <a:t>r</a:t>
            </a:r>
            <a:r>
              <a:rPr lang="en-AT" dirty="0"/>
              <a:t>m </a:t>
            </a:r>
            <a:r>
              <a:rPr lang="de-AT" dirty="0"/>
              <a:t>p</a:t>
            </a:r>
            <a:r>
              <a:rPr lang="en-AT" dirty="0"/>
              <a:t>r</a:t>
            </a:r>
            <a:r>
              <a:rPr lang="de-AT" dirty="0"/>
              <a:t>e</a:t>
            </a:r>
            <a:r>
              <a:rPr lang="en-AT" dirty="0"/>
              <a:t>f</a:t>
            </a:r>
            <a:r>
              <a:rPr lang="de-AT" dirty="0"/>
              <a:t>e</a:t>
            </a:r>
            <a:r>
              <a:rPr lang="en-AT" dirty="0"/>
              <a:t>r</a:t>
            </a:r>
            <a:r>
              <a:rPr lang="de-AT" dirty="0" err="1"/>
              <a:t>re</a:t>
            </a:r>
            <a:r>
              <a:rPr lang="en-AT" dirty="0"/>
              <a:t>d (</a:t>
            </a:r>
            <a:r>
              <a:rPr lang="de-AT" dirty="0"/>
              <a:t>a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m</a:t>
            </a:r>
            <a:r>
              <a:rPr lang="de-AT" dirty="0"/>
              <a:t>a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c</a:t>
            </a:r>
            <a:r>
              <a:rPr lang="de-AT" dirty="0"/>
              <a:t>s</a:t>
            </a:r>
            <a:r>
              <a:rPr lang="en-AT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dirty="0"/>
              <a:t>Catalytical triad: (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d</a:t>
            </a:r>
            <a:r>
              <a:rPr lang="en-AT" dirty="0"/>
              <a:t>A: </a:t>
            </a:r>
            <a:r>
              <a:rPr lang="de-AT" dirty="0"/>
              <a:t>R</a:t>
            </a:r>
            <a:r>
              <a:rPr lang="en-AT" dirty="0"/>
              <a:t>178/</a:t>
            </a:r>
            <a:r>
              <a:rPr lang="de-AT" dirty="0"/>
              <a:t>S</a:t>
            </a:r>
            <a:r>
              <a:rPr lang="en-AT" dirty="0"/>
              <a:t>219/</a:t>
            </a:r>
            <a:r>
              <a:rPr lang="de-AT" dirty="0"/>
              <a:t>H</a:t>
            </a:r>
            <a:r>
              <a:rPr lang="en-AT" dirty="0"/>
              <a:t>320)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dirty="0"/>
              <a:t>Re</a:t>
            </a:r>
            <a:r>
              <a:rPr lang="en-AT" dirty="0"/>
              <a:t>c</a:t>
            </a:r>
            <a:r>
              <a:rPr lang="de-AT" dirty="0"/>
              <a:t>o</a:t>
            </a:r>
            <a:r>
              <a:rPr lang="en-AT" dirty="0"/>
              <a:t>g</a:t>
            </a:r>
            <a:r>
              <a:rPr lang="de-AT" dirty="0"/>
              <a:t>n</a:t>
            </a:r>
            <a:r>
              <a:rPr lang="en-AT" dirty="0" err="1"/>
              <a:t>i</a:t>
            </a:r>
            <a:r>
              <a:rPr lang="de-AT" dirty="0"/>
              <a:t>t</a:t>
            </a:r>
            <a:r>
              <a:rPr lang="en-AT" dirty="0" err="1"/>
              <a:t>i</a:t>
            </a:r>
            <a:r>
              <a:rPr lang="de-AT" dirty="0"/>
              <a:t>o</a:t>
            </a:r>
            <a:r>
              <a:rPr lang="en-AT" dirty="0"/>
              <a:t>n 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p</a:t>
            </a:r>
            <a:r>
              <a:rPr lang="de-AT" dirty="0"/>
              <a:t>e</a:t>
            </a:r>
            <a:r>
              <a:rPr lang="en-AT" dirty="0"/>
              <a:t>c</a:t>
            </a:r>
            <a:r>
              <a:rPr lang="de-AT" dirty="0"/>
              <a:t>i</a:t>
            </a:r>
            <a:r>
              <a:rPr lang="en-AT" dirty="0"/>
              <a:t>f</a:t>
            </a:r>
            <a:r>
              <a:rPr lang="de-AT" dirty="0"/>
              <a:t>i</a:t>
            </a:r>
            <a:r>
              <a:rPr lang="en-AT" dirty="0"/>
              <a:t>c orientation </a:t>
            </a:r>
            <a:r>
              <a:rPr lang="de-AT" dirty="0"/>
              <a:t>o</a:t>
            </a:r>
            <a:r>
              <a:rPr lang="en-AT" dirty="0"/>
              <a:t>f substrate 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d</a:t>
            </a:r>
            <a:r>
              <a:rPr lang="en-AT" dirty="0"/>
              <a:t> bin</a:t>
            </a:r>
            <a:r>
              <a:rPr lang="de-AT" dirty="0"/>
              <a:t>d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dirty="0"/>
              <a:t>S</a:t>
            </a:r>
            <a:r>
              <a:rPr lang="en-AT" dirty="0"/>
              <a:t>219 and H320 essential residue</a:t>
            </a:r>
            <a:r>
              <a:rPr lang="de-AT" dirty="0"/>
              <a:t>s</a:t>
            </a:r>
            <a:endParaRPr lang="en-A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T" dirty="0"/>
              <a:t>R178 supportive 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t</a:t>
            </a:r>
            <a:r>
              <a:rPr lang="de-AT" dirty="0"/>
              <a:t>a</a:t>
            </a:r>
            <a:r>
              <a:rPr lang="en-AT" dirty="0"/>
              <a:t>b</a:t>
            </a:r>
            <a:r>
              <a:rPr lang="de-AT" dirty="0"/>
              <a:t>i</a:t>
            </a:r>
            <a:r>
              <a:rPr lang="en-AT" dirty="0"/>
              <a:t>l</a:t>
            </a:r>
            <a:r>
              <a:rPr lang="de-AT" dirty="0"/>
              <a:t>i</a:t>
            </a:r>
            <a:r>
              <a:rPr lang="en-AT" dirty="0"/>
              <a:t>z</a:t>
            </a:r>
            <a:r>
              <a:rPr lang="de-AT" dirty="0"/>
              <a:t>i</a:t>
            </a:r>
            <a:r>
              <a:rPr lang="en-AT" dirty="0"/>
              <a:t>n</a:t>
            </a:r>
            <a:r>
              <a:rPr lang="de-AT" dirty="0"/>
              <a:t>g</a:t>
            </a:r>
            <a:r>
              <a:rPr lang="en-AT" dirty="0"/>
              <a:t> role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dirty="0" err="1"/>
              <a:t>speculative</a:t>
            </a:r>
            <a:r>
              <a:rPr lang="en-AT" dirty="0"/>
              <a:t> mechanism: triad not con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r</a:t>
            </a:r>
            <a:r>
              <a:rPr lang="en-AT" dirty="0"/>
              <a:t>v</a:t>
            </a:r>
            <a:r>
              <a:rPr lang="de-AT" dirty="0"/>
              <a:t>e</a:t>
            </a:r>
            <a:r>
              <a:rPr lang="en-AT" dirty="0"/>
              <a:t>d (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d</a:t>
            </a:r>
            <a:r>
              <a:rPr lang="en-AT" dirty="0"/>
              <a:t>B: </a:t>
            </a:r>
            <a:r>
              <a:rPr lang="de-AT" dirty="0"/>
              <a:t>T</a:t>
            </a:r>
            <a:r>
              <a:rPr lang="en-AT" dirty="0"/>
              <a:t>219)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B6ADE1-C553-4DEC-9D83-649F0B8F0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Aldoxime dehydratases</a:t>
            </a:r>
            <a:endParaRPr lang="de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D2876-123A-443B-A75D-55D7B6CAA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3D46070A-4AEF-4178-94C0-EFF8433A3D2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8" name="Fußzeilenplatzhalter 5">
            <a:extLst>
              <a:ext uri="{FF2B5EF4-FFF2-40B4-BE49-F238E27FC236}">
                <a16:creationId xmlns:a16="http://schemas.microsoft.com/office/drawing/2014/main" id="{02820D5A-5489-4808-ADE3-89A77D4A4108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D5168-34EB-44D6-A95F-75B38A13925D}"/>
              </a:ext>
            </a:extLst>
          </p:cNvPr>
          <p:cNvSpPr txBox="1"/>
          <p:nvPr/>
        </p:nvSpPr>
        <p:spPr bwMode="auto">
          <a:xfrm>
            <a:off x="8321573" y="5797552"/>
            <a:ext cx="33841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sz="1100" dirty="0"/>
              <a:t>N</a:t>
            </a:r>
            <a:r>
              <a:rPr lang="de-AT" sz="1100" dirty="0"/>
              <a:t>o</a:t>
            </a:r>
            <a:r>
              <a:rPr lang="en-AT" sz="1100" dirty="0"/>
              <a:t>m</a:t>
            </a:r>
            <a:r>
              <a:rPr lang="de-AT" sz="1100" dirty="0"/>
              <a:t>u</a:t>
            </a:r>
            <a:r>
              <a:rPr lang="en-AT" sz="1100" dirty="0"/>
              <a:t>r</a:t>
            </a:r>
            <a:r>
              <a:rPr lang="de-AT" sz="1100" dirty="0"/>
              <a:t>a</a:t>
            </a:r>
            <a:r>
              <a:rPr lang="en-AT" sz="1100" dirty="0"/>
              <a:t> </a:t>
            </a:r>
            <a:r>
              <a:rPr lang="de-AT" sz="1100" dirty="0"/>
              <a:t>e</a:t>
            </a:r>
            <a:r>
              <a:rPr lang="en-AT" sz="1100" dirty="0"/>
              <a:t>t </a:t>
            </a:r>
            <a:r>
              <a:rPr lang="de-AT" sz="1100" dirty="0"/>
              <a:t>a</a:t>
            </a:r>
            <a:r>
              <a:rPr lang="en-AT" sz="1100" dirty="0"/>
              <a:t>l. (2013) </a:t>
            </a:r>
            <a:r>
              <a:rPr lang="de-AT" sz="1100" i="1" dirty="0"/>
              <a:t>P</a:t>
            </a:r>
            <a:r>
              <a:rPr lang="en-AT" sz="1100" i="1" dirty="0"/>
              <a:t>N</a:t>
            </a:r>
            <a:r>
              <a:rPr lang="de-AT" sz="1100" i="1" dirty="0"/>
              <a:t>A</a:t>
            </a:r>
            <a:r>
              <a:rPr lang="en-AT" sz="1100" i="1" dirty="0"/>
              <a:t>S </a:t>
            </a:r>
            <a:r>
              <a:rPr lang="en-AT" sz="1100" dirty="0"/>
              <a:t>110:2810-15.</a:t>
            </a:r>
            <a:endParaRPr lang="de-AT" sz="11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5BEC72C-89DA-4115-8330-33533A43FDA2}"/>
              </a:ext>
            </a:extLst>
          </p:cNvPr>
          <p:cNvGrpSpPr/>
          <p:nvPr/>
        </p:nvGrpSpPr>
        <p:grpSpPr>
          <a:xfrm>
            <a:off x="7921203" y="3293194"/>
            <a:ext cx="3886727" cy="2468801"/>
            <a:chOff x="7103916" y="2925320"/>
            <a:chExt cx="4829849" cy="324728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A0478C9-12F5-436B-A4DB-9A5AB51A4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916" y="3067021"/>
              <a:ext cx="4829849" cy="310558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BD9C3A-5087-4E8B-843B-F95A1483AF61}"/>
                </a:ext>
              </a:extLst>
            </p:cNvPr>
            <p:cNvSpPr/>
            <p:nvPr/>
          </p:nvSpPr>
          <p:spPr bwMode="auto">
            <a:xfrm>
              <a:off x="7103916" y="2925320"/>
              <a:ext cx="354029" cy="4946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5" name="Arrow: Down 14">
              <a:extLst>
                <a:ext uri="{FF2B5EF4-FFF2-40B4-BE49-F238E27FC236}">
                  <a16:creationId xmlns:a16="http://schemas.microsoft.com/office/drawing/2014/main" id="{2F2D32ED-65EA-4528-AF2E-A27348F72D79}"/>
                </a:ext>
              </a:extLst>
            </p:cNvPr>
            <p:cNvSpPr/>
            <p:nvPr/>
          </p:nvSpPr>
          <p:spPr bwMode="auto">
            <a:xfrm>
              <a:off x="9857197" y="3637677"/>
              <a:ext cx="251669" cy="606612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0410C721-1650-4D5C-967F-ED4CD96FEF23}"/>
                </a:ext>
              </a:extLst>
            </p:cNvPr>
            <p:cNvSpPr/>
            <p:nvPr/>
          </p:nvSpPr>
          <p:spPr bwMode="auto">
            <a:xfrm>
              <a:off x="8875684" y="3174314"/>
              <a:ext cx="251669" cy="606612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1A59CAA9-D38E-4907-A0FB-BEE2B7BA08DC}"/>
                </a:ext>
              </a:extLst>
            </p:cNvPr>
            <p:cNvSpPr/>
            <p:nvPr/>
          </p:nvSpPr>
          <p:spPr bwMode="auto">
            <a:xfrm>
              <a:off x="7906463" y="3222551"/>
              <a:ext cx="251669" cy="606612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F16D7AE4-5632-4333-BDB2-4A9B462BB4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123932"/>
              </p:ext>
            </p:extLst>
          </p:nvPr>
        </p:nvGraphicFramePr>
        <p:xfrm>
          <a:off x="9074140" y="2072868"/>
          <a:ext cx="25304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name="CS ChemDraw Drawing" r:id="rId4" imgW="4661519" imgH="1340765" progId="ChemDraw.Document.6.0">
                  <p:embed/>
                </p:oleObj>
              </mc:Choice>
              <mc:Fallback>
                <p:oleObj name="CS ChemDraw Drawing" r:id="rId4" imgW="4661519" imgH="1340765" progId="ChemDraw.Document.6.0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F58F5AD5-FAA3-4BD5-A1EB-979F3604D5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74140" y="2072868"/>
                        <a:ext cx="2530475" cy="727075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9744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C3390-1961-49D0-9604-D2CEF78B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480989" cy="1143000"/>
          </a:xfrm>
        </p:spPr>
        <p:txBody>
          <a:bodyPr/>
          <a:lstStyle/>
          <a:p>
            <a:r>
              <a:rPr lang="de-AT" sz="2800" dirty="0"/>
              <a:t>A</a:t>
            </a:r>
            <a:r>
              <a:rPr lang="en-AT" sz="2800" dirty="0" err="1"/>
              <a:t>ldoxime</a:t>
            </a:r>
            <a:r>
              <a:rPr lang="en-AT" sz="2800" dirty="0"/>
              <a:t> dehydratases- </a:t>
            </a:r>
            <a:r>
              <a:rPr lang="de-AT" sz="2800" dirty="0"/>
              <a:t>a</a:t>
            </a:r>
            <a:r>
              <a:rPr lang="en-AT" sz="2800" dirty="0"/>
              <a:t>l</a:t>
            </a:r>
            <a:r>
              <a:rPr lang="de-AT" sz="2800" dirty="0"/>
              <a:t>a</a:t>
            </a:r>
            <a:r>
              <a:rPr lang="en-AT" sz="2800" dirty="0"/>
              <a:t>n</a:t>
            </a:r>
            <a:r>
              <a:rPr lang="de-AT" sz="2800" dirty="0"/>
              <a:t>i</a:t>
            </a:r>
            <a:r>
              <a:rPr lang="en-AT" sz="2800" dirty="0"/>
              <a:t>n</a:t>
            </a:r>
            <a:r>
              <a:rPr lang="de-AT" sz="2800" dirty="0"/>
              <a:t>e</a:t>
            </a:r>
            <a:r>
              <a:rPr lang="en-AT" sz="2800" dirty="0"/>
              <a:t> </a:t>
            </a:r>
            <a:r>
              <a:rPr lang="de-AT" sz="2800" dirty="0"/>
              <a:t>s</a:t>
            </a:r>
            <a:r>
              <a:rPr lang="en-AT" sz="2800" dirty="0"/>
              <a:t>c</a:t>
            </a:r>
            <a:r>
              <a:rPr lang="de-AT" sz="2800" dirty="0"/>
              <a:t>a</a:t>
            </a:r>
            <a:r>
              <a:rPr lang="en-AT" sz="2800" dirty="0"/>
              <a:t>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83B1CD-3EE9-4655-965C-306DD2609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965" y="1744663"/>
            <a:ext cx="10929637" cy="4525963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Multiple sequence alignment to identify potentially conserved amino acid patterns of Ox</a:t>
            </a:r>
            <a:r>
              <a:rPr lang="en-AT" sz="2000" dirty="0"/>
              <a:t>d</a:t>
            </a:r>
            <a:r>
              <a:rPr lang="en-US" sz="2000" dirty="0"/>
              <a:t>s </a:t>
            </a:r>
            <a:br>
              <a:rPr lang="en-US" sz="2000" dirty="0"/>
            </a:br>
            <a:r>
              <a:rPr lang="en-US" sz="2000" dirty="0"/>
              <a:t>with </a:t>
            </a:r>
            <a:r>
              <a:rPr lang="en-US" sz="2000" dirty="0" err="1"/>
              <a:t>Clustal</a:t>
            </a:r>
            <a:r>
              <a:rPr lang="en-US" sz="2000" dirty="0"/>
              <a:t> Omega</a:t>
            </a:r>
          </a:p>
          <a:p>
            <a:pPr marL="728663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16 conserved amino acids</a:t>
            </a:r>
            <a:r>
              <a:rPr lang="en-AT" sz="1800" dirty="0"/>
              <a:t> (</a:t>
            </a:r>
            <a:r>
              <a:rPr lang="de-AT" sz="1800" dirty="0"/>
              <a:t>i</a:t>
            </a:r>
            <a:r>
              <a:rPr lang="en-AT" sz="1800" dirty="0"/>
              <a:t>n</a:t>
            </a:r>
            <a:r>
              <a:rPr lang="de-AT" sz="1800" dirty="0"/>
              <a:t>c</a:t>
            </a:r>
            <a:r>
              <a:rPr lang="en-AT" sz="1800" dirty="0"/>
              <a:t>l</a:t>
            </a:r>
            <a:r>
              <a:rPr lang="de-AT" sz="1800" dirty="0"/>
              <a:t>u</a:t>
            </a:r>
            <a:r>
              <a:rPr lang="en-AT" sz="1800" dirty="0"/>
              <a:t>d</a:t>
            </a:r>
            <a:r>
              <a:rPr lang="de-AT" sz="1800" dirty="0"/>
              <a:t>i</a:t>
            </a:r>
            <a:r>
              <a:rPr lang="en-AT" sz="1800" dirty="0"/>
              <a:t>n</a:t>
            </a:r>
            <a:r>
              <a:rPr lang="de-AT" sz="1800" dirty="0"/>
              <a:t>g</a:t>
            </a:r>
            <a:r>
              <a:rPr lang="en-AT" sz="1800" dirty="0"/>
              <a:t> 5 </a:t>
            </a:r>
            <a:r>
              <a:rPr lang="de-AT" sz="1800" dirty="0"/>
              <a:t>g</a:t>
            </a:r>
            <a:r>
              <a:rPr lang="en-AT" sz="1800" dirty="0"/>
              <a:t>l</a:t>
            </a:r>
            <a:r>
              <a:rPr lang="de-AT" sz="1800" dirty="0"/>
              <a:t>y</a:t>
            </a:r>
            <a:r>
              <a:rPr lang="en-AT" sz="1800" dirty="0"/>
              <a:t>c</a:t>
            </a:r>
            <a:r>
              <a:rPr lang="de-AT" sz="1800" dirty="0"/>
              <a:t>i</a:t>
            </a:r>
            <a:r>
              <a:rPr lang="en-AT" sz="1800" dirty="0"/>
              <a:t>n</a:t>
            </a:r>
            <a:r>
              <a:rPr lang="de-AT" sz="1800" dirty="0"/>
              <a:t>e</a:t>
            </a:r>
            <a:r>
              <a:rPr lang="en-AT" sz="1800" dirty="0"/>
              <a:t> </a:t>
            </a:r>
            <a:r>
              <a:rPr lang="de-AT" sz="1800" dirty="0"/>
              <a:t>r</a:t>
            </a:r>
            <a:r>
              <a:rPr lang="en-AT" sz="1800" dirty="0"/>
              <a:t>e</a:t>
            </a:r>
            <a:r>
              <a:rPr lang="de-AT" sz="1800" dirty="0"/>
              <a:t>s</a:t>
            </a:r>
            <a:r>
              <a:rPr lang="en-AT" sz="1800" dirty="0" err="1"/>
              <a:t>i</a:t>
            </a:r>
            <a:r>
              <a:rPr lang="de-AT" sz="1800" dirty="0"/>
              <a:t>d</a:t>
            </a:r>
            <a:r>
              <a:rPr lang="en-AT" sz="1800" dirty="0"/>
              <a:t>u</a:t>
            </a:r>
            <a:r>
              <a:rPr lang="de-AT" sz="1800" dirty="0"/>
              <a:t>e</a:t>
            </a:r>
            <a:r>
              <a:rPr lang="en-AT" sz="1800" dirty="0"/>
              <a:t>s)</a:t>
            </a:r>
            <a:endParaRPr lang="en-US" sz="1800" dirty="0"/>
          </a:p>
          <a:p>
            <a:pPr marL="728663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 indent="0">
              <a:spcAft>
                <a:spcPts val="600"/>
              </a:spcAft>
              <a:buNone/>
            </a:pPr>
            <a:endParaRPr lang="en-US" sz="2000" dirty="0"/>
          </a:p>
          <a:p>
            <a:pPr lvl="1" indent="0">
              <a:spcAft>
                <a:spcPts val="600"/>
              </a:spcAft>
              <a:buNone/>
            </a:pPr>
            <a:endParaRPr lang="en-AT" sz="2000" dirty="0"/>
          </a:p>
          <a:p>
            <a:pPr lvl="1" indent="0">
              <a:spcAft>
                <a:spcPts val="600"/>
              </a:spcAft>
              <a:buNone/>
            </a:pPr>
            <a:endParaRPr lang="en-US" sz="2000" dirty="0"/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AT" sz="2000" dirty="0"/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Alanine scan to identify essential amino acid residues</a:t>
            </a:r>
          </a:p>
          <a:p>
            <a:pPr lvl="1" indent="0">
              <a:spcAft>
                <a:spcPts val="600"/>
              </a:spcAft>
              <a:buNone/>
            </a:pPr>
            <a:endParaRPr lang="en-US" sz="2000" dirty="0"/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1F3B77-677B-47DD-958E-5BE8331DA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12E92F9-A3D3-4D2E-A056-E902D323BB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91158" y="4687383"/>
            <a:ext cx="1243177" cy="91928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16320A7-B348-4C58-B4C1-BC2680048DDB}"/>
              </a:ext>
            </a:extLst>
          </p:cNvPr>
          <p:cNvSpPr txBox="1"/>
          <p:nvPr/>
        </p:nvSpPr>
        <p:spPr>
          <a:xfrm>
            <a:off x="8113109" y="5606667"/>
            <a:ext cx="861774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>
                <a:solidFill>
                  <a:srgbClr val="0F0F0F"/>
                </a:solidFill>
                <a:latin typeface="Arial" charset="0"/>
                <a:ea typeface="ＭＳ Ｐゴシック" charset="0"/>
              </a:rPr>
              <a:t>Alanine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2D645E0-7A79-4B3E-AE00-E0E6904DB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24" y="2864908"/>
            <a:ext cx="11956751" cy="1685011"/>
          </a:xfrm>
          <a:prstGeom prst="rect">
            <a:avLst/>
          </a:prstGeom>
        </p:spPr>
      </p:pic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E25538B9-AB6D-4485-9C1C-162A8E8BF02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B28CE25D-8DDA-4A73-B2CE-C6D491882EF9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ADF5ED0B-7593-482E-B2F8-CE3F4BD26E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99179"/>
              </p:ext>
            </p:extLst>
          </p:nvPr>
        </p:nvGraphicFramePr>
        <p:xfrm>
          <a:off x="7791158" y="837670"/>
          <a:ext cx="25304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CS ChemDraw Drawing" r:id="rId5" imgW="4661519" imgH="1340765" progId="ChemDraw.Document.6.0">
                  <p:embed/>
                </p:oleObj>
              </mc:Choice>
              <mc:Fallback>
                <p:oleObj name="CS ChemDraw Drawing" r:id="rId5" imgW="4661519" imgH="1340765" progId="ChemDraw.Document.6.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F16D7AE4-5632-4333-BDB2-4A9B462BB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91158" y="837670"/>
                        <a:ext cx="2530475" cy="727075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440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51B03-F089-4D2F-B466-D3CB7EB7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480989" cy="1143000"/>
          </a:xfrm>
        </p:spPr>
        <p:txBody>
          <a:bodyPr/>
          <a:lstStyle/>
          <a:p>
            <a:r>
              <a:rPr lang="de-AT" dirty="0"/>
              <a:t>Al</a:t>
            </a:r>
            <a:r>
              <a:rPr lang="en-AT" dirty="0"/>
              <a:t>d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i</a:t>
            </a:r>
            <a:r>
              <a:rPr lang="en-AT" dirty="0"/>
              <a:t>m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d</a:t>
            </a:r>
            <a:r>
              <a:rPr lang="en-AT" dirty="0"/>
              <a:t>e</a:t>
            </a:r>
            <a:r>
              <a:rPr lang="de-AT" dirty="0"/>
              <a:t>h</a:t>
            </a:r>
            <a:r>
              <a:rPr lang="en-AT" dirty="0"/>
              <a:t>y</a:t>
            </a:r>
            <a:r>
              <a:rPr lang="de-AT" dirty="0"/>
              <a:t>d</a:t>
            </a:r>
            <a:r>
              <a:rPr lang="en-AT" dirty="0"/>
              <a:t>r</a:t>
            </a:r>
            <a:r>
              <a:rPr lang="de-AT" dirty="0"/>
              <a:t>a</a:t>
            </a:r>
            <a:r>
              <a:rPr lang="en-AT" dirty="0"/>
              <a:t>ta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FA20A-2559-4CAC-BE45-18B87D120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5A9A1A4-D82F-4DE5-B812-A3C84CB1D9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537839"/>
              </p:ext>
            </p:extLst>
          </p:nvPr>
        </p:nvGraphicFramePr>
        <p:xfrm>
          <a:off x="960965" y="1550876"/>
          <a:ext cx="9642719" cy="436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343">
                  <a:extLst>
                    <a:ext uri="{9D8B030D-6E8A-4147-A177-3AD203B41FA5}">
                      <a16:colId xmlns:a16="http://schemas.microsoft.com/office/drawing/2014/main" val="4052040791"/>
                    </a:ext>
                  </a:extLst>
                </a:gridCol>
                <a:gridCol w="1434549">
                  <a:extLst>
                    <a:ext uri="{9D8B030D-6E8A-4147-A177-3AD203B41FA5}">
                      <a16:colId xmlns:a16="http://schemas.microsoft.com/office/drawing/2014/main" val="3438186927"/>
                    </a:ext>
                  </a:extLst>
                </a:gridCol>
                <a:gridCol w="2340382">
                  <a:extLst>
                    <a:ext uri="{9D8B030D-6E8A-4147-A177-3AD203B41FA5}">
                      <a16:colId xmlns:a16="http://schemas.microsoft.com/office/drawing/2014/main" val="1966405921"/>
                    </a:ext>
                  </a:extLst>
                </a:gridCol>
                <a:gridCol w="1867982">
                  <a:extLst>
                    <a:ext uri="{9D8B030D-6E8A-4147-A177-3AD203B41FA5}">
                      <a16:colId xmlns:a16="http://schemas.microsoft.com/office/drawing/2014/main" val="933313239"/>
                    </a:ext>
                  </a:extLst>
                </a:gridCol>
                <a:gridCol w="980777">
                  <a:extLst>
                    <a:ext uri="{9D8B030D-6E8A-4147-A177-3AD203B41FA5}">
                      <a16:colId xmlns:a16="http://schemas.microsoft.com/office/drawing/2014/main" val="896326095"/>
                    </a:ext>
                  </a:extLst>
                </a:gridCol>
                <a:gridCol w="1015723">
                  <a:extLst>
                    <a:ext uri="{9D8B030D-6E8A-4147-A177-3AD203B41FA5}">
                      <a16:colId xmlns:a16="http://schemas.microsoft.com/office/drawing/2014/main" val="114059406"/>
                    </a:ext>
                  </a:extLst>
                </a:gridCol>
                <a:gridCol w="1404963">
                  <a:extLst>
                    <a:ext uri="{9D8B030D-6E8A-4147-A177-3AD203B41FA5}">
                      <a16:colId xmlns:a16="http://schemas.microsoft.com/office/drawing/2014/main" val="2256503793"/>
                    </a:ext>
                  </a:extLst>
                </a:gridCol>
              </a:tblGrid>
              <a:tr h="671988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.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b</a:t>
                      </a:r>
                      <a:r>
                        <a:rPr lang="de-AT" sz="1000" dirty="0"/>
                        <a:t>b</a:t>
                      </a:r>
                      <a:r>
                        <a:rPr lang="en-AT" sz="1000" dirty="0"/>
                        <a:t>r.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g</a:t>
                      </a:r>
                      <a:r>
                        <a:rPr lang="en-AT" sz="1000" dirty="0"/>
                        <a:t>a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m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 err="1"/>
                        <a:t>sion</a:t>
                      </a:r>
                      <a:r>
                        <a:rPr lang="en-AT" sz="1000" dirty="0"/>
                        <a:t> No.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 err="1"/>
                        <a:t>si</a:t>
                      </a:r>
                      <a:r>
                        <a:rPr lang="de-AT" sz="1000" dirty="0"/>
                        <a:t>z</a:t>
                      </a:r>
                      <a:r>
                        <a:rPr lang="en-AT" sz="1000" dirty="0"/>
                        <a:t>e [</a:t>
                      </a:r>
                      <a:r>
                        <a:rPr lang="de-AT" sz="1000" dirty="0"/>
                        <a:t>k</a:t>
                      </a:r>
                      <a:r>
                        <a:rPr lang="en-AT" sz="1000" dirty="0"/>
                        <a:t>D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]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f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 err="1"/>
                        <a:t>ment</a:t>
                      </a:r>
                      <a:endParaRPr lang="de-AT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229869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1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200" dirty="0"/>
                        <a:t>O</a:t>
                      </a:r>
                      <a:r>
                        <a:rPr lang="en-AT" sz="1200" dirty="0"/>
                        <a:t>x</a:t>
                      </a:r>
                      <a:r>
                        <a:rPr lang="de-AT" sz="1200" dirty="0"/>
                        <a:t>d</a:t>
                      </a:r>
                      <a:r>
                        <a:rPr lang="en-AT" sz="1200" dirty="0"/>
                        <a:t>B</a:t>
                      </a:r>
                      <a:r>
                        <a:rPr lang="de-AT" sz="1200" dirty="0"/>
                        <a:t>r</a:t>
                      </a:r>
                      <a:r>
                        <a:rPr lang="en-AT" sz="1200" dirty="0"/>
                        <a:t>1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i="1" u="none" strike="noStrike" dirty="0" err="1">
                          <a:effectLst/>
                        </a:rPr>
                        <a:t>Bradyrhizobium</a:t>
                      </a:r>
                      <a:r>
                        <a:rPr lang="de-AT" sz="1200" i="1" u="none" strike="noStrike" dirty="0">
                          <a:effectLst/>
                        </a:rPr>
                        <a:t> </a:t>
                      </a:r>
                      <a:r>
                        <a:rPr lang="de-AT" sz="1200" i="1" u="none" strike="noStrike" dirty="0" err="1">
                          <a:effectLst/>
                        </a:rPr>
                        <a:t>sp</a:t>
                      </a:r>
                      <a:r>
                        <a:rPr lang="de-AT" sz="1200" i="1" u="none" strike="noStrike" dirty="0">
                          <a:effectLst/>
                        </a:rPr>
                        <a:t>. </a:t>
                      </a:r>
                      <a:r>
                        <a:rPr lang="de-AT" sz="1200" u="none" strike="noStrike" dirty="0">
                          <a:effectLst/>
                        </a:rPr>
                        <a:t>LTSPM299</a:t>
                      </a:r>
                      <a:endParaRPr lang="de-AT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u="none" strike="noStrike" dirty="0">
                          <a:effectLst/>
                        </a:rPr>
                        <a:t>WP_044589203 </a:t>
                      </a:r>
                      <a:endParaRPr lang="de-A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u="none" strike="noStrike" dirty="0">
                          <a:effectLst/>
                        </a:rPr>
                        <a:t>38.5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/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600" b="0" i="0" u="sng" strike="noStrike" dirty="0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10.1016/j.ijbiomac.2018.04.103</a:t>
                      </a:r>
                      <a:endParaRPr lang="de-AT" sz="600" b="0" i="0" u="sng" strike="noStrike" dirty="0">
                        <a:solidFill>
                          <a:srgbClr val="0563C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6350" marT="63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456627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2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200" dirty="0"/>
                        <a:t>O</a:t>
                      </a:r>
                      <a:r>
                        <a:rPr lang="en-AT" sz="1200" dirty="0"/>
                        <a:t>x</a:t>
                      </a:r>
                      <a:r>
                        <a:rPr lang="de-AT" sz="1200" dirty="0"/>
                        <a:t>d</a:t>
                      </a:r>
                      <a:r>
                        <a:rPr lang="en-AT" sz="1200" dirty="0"/>
                        <a:t>B</a:t>
                      </a:r>
                      <a:r>
                        <a:rPr lang="de-AT" sz="1200" dirty="0"/>
                        <a:t>r</a:t>
                      </a:r>
                      <a:r>
                        <a:rPr lang="en-AT" sz="1200" dirty="0"/>
                        <a:t>2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i="1" u="none" strike="noStrike" dirty="0" err="1">
                          <a:effectLst/>
                        </a:rPr>
                        <a:t>Bradyrhizobium</a:t>
                      </a:r>
                      <a:r>
                        <a:rPr lang="de-AT" sz="1200" i="1" u="none" strike="noStrike" dirty="0">
                          <a:effectLst/>
                        </a:rPr>
                        <a:t> </a:t>
                      </a:r>
                      <a:r>
                        <a:rPr lang="de-AT" sz="1200" i="1" u="none" strike="noStrike" dirty="0" err="1">
                          <a:effectLst/>
                        </a:rPr>
                        <a:t>sp</a:t>
                      </a:r>
                      <a:r>
                        <a:rPr lang="de-AT" sz="1200" i="1" u="none" strike="noStrike" dirty="0">
                          <a:effectLst/>
                        </a:rPr>
                        <a:t>. </a:t>
                      </a:r>
                      <a:r>
                        <a:rPr lang="de-AT" sz="1200" u="none" strike="noStrike" dirty="0">
                          <a:effectLst/>
                        </a:rPr>
                        <a:t>WSM1253</a:t>
                      </a:r>
                      <a:endParaRPr lang="de-AT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u="none" strike="noStrike" dirty="0">
                          <a:effectLst/>
                        </a:rPr>
                        <a:t>WP_007594278.1</a:t>
                      </a:r>
                      <a:endParaRPr lang="de-A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u="none" strike="noStrike" dirty="0">
                          <a:effectLst/>
                        </a:rPr>
                        <a:t>40</a:t>
                      </a:r>
                      <a:r>
                        <a:rPr lang="en-AT" sz="1200" u="none" strike="noStrike" dirty="0">
                          <a:effectLst/>
                        </a:rPr>
                        <a:t>.0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/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6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21121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3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O</a:t>
                      </a:r>
                      <a:r>
                        <a:rPr lang="de-AT" sz="1200" dirty="0"/>
                        <a:t>x</a:t>
                      </a:r>
                      <a:r>
                        <a:rPr lang="en-AT" sz="1200" dirty="0"/>
                        <a:t>d</a:t>
                      </a:r>
                      <a:r>
                        <a:rPr lang="de-AT" sz="1200" dirty="0"/>
                        <a:t>C</a:t>
                      </a:r>
                      <a:r>
                        <a:rPr lang="en-AT" sz="1200" dirty="0"/>
                        <a:t>p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i="1" u="none" strike="noStrike" dirty="0" err="1">
                          <a:effectLst/>
                        </a:rPr>
                        <a:t>Corynebacterium</a:t>
                      </a:r>
                      <a:r>
                        <a:rPr lang="de-AT" sz="1200" i="1" u="none" strike="noStrike" dirty="0">
                          <a:effectLst/>
                        </a:rPr>
                        <a:t> </a:t>
                      </a:r>
                      <a:r>
                        <a:rPr lang="de-AT" sz="1200" i="1" u="none" strike="noStrike" dirty="0" err="1">
                          <a:effectLst/>
                        </a:rPr>
                        <a:t>sp</a:t>
                      </a:r>
                      <a:r>
                        <a:rPr lang="de-AT" sz="1200" i="1" u="none" strike="noStrike" dirty="0">
                          <a:effectLst/>
                        </a:rPr>
                        <a:t>. </a:t>
                      </a:r>
                      <a:r>
                        <a:rPr lang="de-AT" sz="1200" u="none" strike="noStrike" dirty="0">
                          <a:effectLst/>
                        </a:rPr>
                        <a:t>Marseille-P2417</a:t>
                      </a:r>
                      <a:endParaRPr lang="de-AT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u="none" strike="noStrike" dirty="0">
                          <a:effectLst/>
                        </a:rPr>
                        <a:t>WP_080796375.1</a:t>
                      </a:r>
                      <a:endParaRPr lang="de-A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u="none" strike="noStrike" dirty="0">
                          <a:effectLst/>
                        </a:rPr>
                        <a:t>40</a:t>
                      </a:r>
                      <a:r>
                        <a:rPr lang="en-AT" sz="1200" u="none" strike="noStrike" dirty="0">
                          <a:effectLst/>
                        </a:rPr>
                        <a:t>.0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/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6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70427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4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200" dirty="0"/>
                        <a:t>O</a:t>
                      </a:r>
                      <a:r>
                        <a:rPr lang="en-AT" sz="1200" dirty="0"/>
                        <a:t>x</a:t>
                      </a:r>
                      <a:r>
                        <a:rPr lang="de-AT" sz="1200" dirty="0"/>
                        <a:t>d</a:t>
                      </a:r>
                      <a:r>
                        <a:rPr lang="en-AT" sz="1200" dirty="0"/>
                        <a:t>N</a:t>
                      </a:r>
                      <a:r>
                        <a:rPr lang="de-AT" sz="1200" dirty="0"/>
                        <a:t>h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i="1" u="none" strike="noStrike" dirty="0" err="1">
                          <a:effectLst/>
                        </a:rPr>
                        <a:t>Nectria</a:t>
                      </a:r>
                      <a:r>
                        <a:rPr lang="de-AT" sz="1200" i="1" u="none" strike="noStrike" dirty="0">
                          <a:effectLst/>
                        </a:rPr>
                        <a:t> </a:t>
                      </a:r>
                      <a:r>
                        <a:rPr lang="de-AT" sz="1200" i="1" u="none" strike="noStrike" dirty="0" err="1">
                          <a:effectLst/>
                        </a:rPr>
                        <a:t>haematococca</a:t>
                      </a:r>
                      <a:r>
                        <a:rPr lang="de-AT" sz="1200" u="none" strike="noStrike" dirty="0">
                          <a:effectLst/>
                        </a:rPr>
                        <a:t> </a:t>
                      </a:r>
                      <a:r>
                        <a:rPr lang="de-AT" sz="1200" u="none" strike="noStrike" dirty="0" err="1">
                          <a:effectLst/>
                        </a:rPr>
                        <a:t>mpVI</a:t>
                      </a:r>
                      <a:r>
                        <a:rPr lang="de-AT" sz="1200" u="none" strike="noStrike" dirty="0">
                          <a:effectLst/>
                        </a:rPr>
                        <a:t> 77-13-4 (</a:t>
                      </a:r>
                      <a:r>
                        <a:rPr lang="de-AT" sz="1200" i="1" u="none" strike="noStrike" dirty="0" err="1">
                          <a:effectLst/>
                        </a:rPr>
                        <a:t>Fusarium</a:t>
                      </a:r>
                      <a:r>
                        <a:rPr lang="de-AT" sz="1200" i="1" u="none" strike="noStrike" dirty="0">
                          <a:effectLst/>
                        </a:rPr>
                        <a:t> </a:t>
                      </a:r>
                      <a:r>
                        <a:rPr lang="de-AT" sz="1200" i="1" u="none" strike="noStrike" dirty="0" err="1">
                          <a:effectLst/>
                        </a:rPr>
                        <a:t>vanettenii</a:t>
                      </a:r>
                      <a:r>
                        <a:rPr lang="de-AT" sz="1200" u="none" strike="noStrike" dirty="0">
                          <a:effectLst/>
                        </a:rPr>
                        <a:t> 77-13-4)</a:t>
                      </a:r>
                      <a:endParaRPr lang="de-AT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u="none" strike="noStrike" dirty="0">
                          <a:effectLst/>
                        </a:rPr>
                        <a:t>XP_003042958.1</a:t>
                      </a:r>
                      <a:endParaRPr lang="de-A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u="none" strike="noStrike" dirty="0">
                          <a:effectLst/>
                        </a:rPr>
                        <a:t>38.9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/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6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806483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5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200" dirty="0"/>
                        <a:t>O</a:t>
                      </a:r>
                      <a:r>
                        <a:rPr lang="en-AT" sz="1200" dirty="0"/>
                        <a:t>x</a:t>
                      </a:r>
                      <a:r>
                        <a:rPr lang="de-AT" sz="1200" dirty="0" err="1"/>
                        <a:t>dT</a:t>
                      </a:r>
                      <a:r>
                        <a:rPr lang="en-AT" sz="1200" dirty="0"/>
                        <a:t>v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i="1" u="none" strike="noStrike" dirty="0" err="1">
                          <a:effectLst/>
                        </a:rPr>
                        <a:t>Trichoderma</a:t>
                      </a:r>
                      <a:r>
                        <a:rPr lang="de-AT" sz="1200" i="1" u="none" strike="noStrike" dirty="0">
                          <a:effectLst/>
                        </a:rPr>
                        <a:t> </a:t>
                      </a:r>
                      <a:r>
                        <a:rPr lang="de-AT" sz="1200" i="1" u="none" strike="noStrike" dirty="0" err="1">
                          <a:effectLst/>
                        </a:rPr>
                        <a:t>virens</a:t>
                      </a:r>
                      <a:r>
                        <a:rPr lang="de-AT" sz="1200" i="1" u="none" strike="noStrike" dirty="0">
                          <a:effectLst/>
                        </a:rPr>
                        <a:t> </a:t>
                      </a:r>
                      <a:r>
                        <a:rPr lang="de-AT" sz="1200" u="none" strike="noStrike" dirty="0">
                          <a:effectLst/>
                        </a:rPr>
                        <a:t>Gv29-8</a:t>
                      </a:r>
                      <a:endParaRPr lang="de-AT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XP_013960347.1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10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u="none" strike="noStrike" dirty="0">
                          <a:effectLst/>
                        </a:rPr>
                        <a:t>44.4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/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6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plasmid contained </a:t>
                      </a:r>
                      <a:r>
                        <a:rPr lang="en-AT" sz="1000" dirty="0" err="1"/>
                        <a:t>OxdCp</a:t>
                      </a:r>
                      <a:r>
                        <a:rPr lang="en-AT" sz="1000" dirty="0"/>
                        <a:t>, </a:t>
                      </a:r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 err="1"/>
                        <a:t>eived</a:t>
                      </a:r>
                      <a:r>
                        <a:rPr lang="en-AT" sz="1000" dirty="0"/>
                        <a:t> 19.3.21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24994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6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200" dirty="0"/>
                        <a:t>O</a:t>
                      </a:r>
                      <a:r>
                        <a:rPr lang="en-AT" sz="1200" dirty="0"/>
                        <a:t>x</a:t>
                      </a:r>
                      <a:r>
                        <a:rPr lang="de-AT" sz="1200" dirty="0"/>
                        <a:t>d</a:t>
                      </a:r>
                      <a:r>
                        <a:rPr lang="en-AT" sz="1200" dirty="0"/>
                        <a:t>R</a:t>
                      </a:r>
                      <a:r>
                        <a:rPr lang="de-AT" sz="1200" dirty="0"/>
                        <a:t>E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Rhodococcus  </a:t>
                      </a:r>
                      <a:r>
                        <a:rPr lang="de-AT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</a:t>
                      </a:r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 N-771</a:t>
                      </a: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AB094201</a:t>
                      </a: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44.7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600" b="0" i="0" u="sng" strike="noStrike" dirty="0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hlinkClick r:id="rId4" tooltip="Persistent link using digital object identifier"/>
                        </a:rPr>
                        <a:t>10.1016/S1389-1723(04)70200-8</a:t>
                      </a:r>
                      <a:endParaRPr lang="de-AT" sz="600" b="0" i="0" u="sng" strike="noStrike" dirty="0">
                        <a:solidFill>
                          <a:srgbClr val="0563C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ET28a:Oxd 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g 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n from </a:t>
                      </a:r>
                      <a:r>
                        <a:rPr lang="de-AT" sz="1000" dirty="0"/>
                        <a:t>H</a:t>
                      </a:r>
                      <a:r>
                        <a:rPr lang="en-AT" sz="1000" dirty="0"/>
                        <a:t>. </a:t>
                      </a:r>
                      <a:r>
                        <a:rPr lang="en-AT" sz="1000" dirty="0" err="1"/>
                        <a:t>Gröger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20181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7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dirty="0"/>
                        <a:t>O</a:t>
                      </a:r>
                      <a:r>
                        <a:rPr lang="en-AT" sz="1200" dirty="0"/>
                        <a:t>x</a:t>
                      </a:r>
                      <a:r>
                        <a:rPr lang="de-AT" sz="1200" dirty="0"/>
                        <a:t>d</a:t>
                      </a:r>
                      <a:r>
                        <a:rPr lang="en-AT" sz="1200" dirty="0"/>
                        <a:t>R</a:t>
                      </a:r>
                      <a:r>
                        <a:rPr lang="de-AT" sz="1200" dirty="0"/>
                        <a:t>G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Rhodococcus </a:t>
                      </a:r>
                      <a:r>
                        <a:rPr lang="de-AT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globerulus</a:t>
                      </a:r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A-4</a:t>
                      </a: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10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42.2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5"/>
                        </a:rPr>
                        <a:t>10.1021/bi035092u</a:t>
                      </a:r>
                      <a:endParaRPr lang="de-AT" sz="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de-AT" sz="12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09037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8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200" dirty="0"/>
                        <a:t>O</a:t>
                      </a:r>
                      <a:r>
                        <a:rPr lang="en-AT" sz="1200" dirty="0"/>
                        <a:t>x</a:t>
                      </a:r>
                      <a:r>
                        <a:rPr lang="de-AT" sz="1200" dirty="0" err="1"/>
                        <a:t>dF</a:t>
                      </a:r>
                      <a:r>
                        <a:rPr lang="en-AT" sz="1200" dirty="0"/>
                        <a:t>G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Fusarium</a:t>
                      </a:r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de-AT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graminearum</a:t>
                      </a:r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MAFF305135</a:t>
                      </a: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BAE48794.1/. AACM01000259</a:t>
                      </a: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200" dirty="0"/>
                        <a:t>44.4</a:t>
                      </a:r>
                      <a:endParaRPr lang="de-AT" sz="12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AT" sz="600" b="0" i="0" u="sng" strike="noStrike" dirty="0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hlinkClick r:id="rId6"/>
                        </a:rPr>
                        <a:t>10.1271/bbb.69.2254</a:t>
                      </a:r>
                      <a:endParaRPr lang="de-AT" sz="600" b="0" i="0" u="sng" strike="noStrike" dirty="0">
                        <a:solidFill>
                          <a:srgbClr val="0563C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AT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3745747"/>
                  </a:ext>
                </a:extLst>
              </a:tr>
            </a:tbl>
          </a:graphicData>
        </a:graphic>
      </p:graphicFrame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279DB846-2615-422E-A305-EF6D14969A5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35F7BA33-EBC4-4D43-8008-AE485ACFFC99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24260DEA-C595-4D98-A8BA-A6FF0BAED4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641561"/>
              </p:ext>
            </p:extLst>
          </p:nvPr>
        </p:nvGraphicFramePr>
        <p:xfrm>
          <a:off x="7426253" y="601663"/>
          <a:ext cx="25304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CS ChemDraw Drawing" r:id="rId7" imgW="4661519" imgH="1340765" progId="ChemDraw.Document.6.0">
                  <p:embed/>
                </p:oleObj>
              </mc:Choice>
              <mc:Fallback>
                <p:oleObj name="CS ChemDraw Drawing" r:id="rId7" imgW="4661519" imgH="1340765" progId="ChemDraw.Document.6.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F16D7AE4-5632-4333-BDB2-4A9B462BB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26253" y="601663"/>
                        <a:ext cx="2530475" cy="727075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4844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C3390-1961-49D0-9604-D2CEF78B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800" dirty="0"/>
              <a:t>A</a:t>
            </a:r>
            <a:r>
              <a:rPr lang="en-AT" sz="2800" dirty="0"/>
              <a:t>l</a:t>
            </a:r>
            <a:r>
              <a:rPr lang="de-AT" sz="2800" dirty="0"/>
              <a:t>d</a:t>
            </a:r>
            <a:r>
              <a:rPr lang="en-AT" sz="2800" dirty="0"/>
              <a:t>o</a:t>
            </a:r>
            <a:r>
              <a:rPr lang="de-AT" sz="2800" dirty="0"/>
              <a:t>x</a:t>
            </a:r>
            <a:r>
              <a:rPr lang="en-AT" sz="2800" dirty="0" err="1"/>
              <a:t>i</a:t>
            </a:r>
            <a:r>
              <a:rPr lang="de-AT" sz="2800" dirty="0"/>
              <a:t>m</a:t>
            </a:r>
            <a:r>
              <a:rPr lang="en-AT" sz="2800" dirty="0"/>
              <a:t>e </a:t>
            </a:r>
            <a:r>
              <a:rPr lang="de-AT" sz="2800" dirty="0"/>
              <a:t>d</a:t>
            </a:r>
            <a:r>
              <a:rPr lang="en-AT" sz="2800" dirty="0" err="1"/>
              <a:t>ehydratases</a:t>
            </a:r>
            <a:r>
              <a:rPr lang="en-AT" sz="2800" dirty="0"/>
              <a:t>-expression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83B1CD-3EE9-4655-965C-306DD2609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4724" y="1552785"/>
            <a:ext cx="8197228" cy="4525963"/>
          </a:xfrm>
        </p:spPr>
        <p:txBody>
          <a:bodyPr>
            <a:normAutofit/>
          </a:bodyPr>
          <a:lstStyle/>
          <a:p>
            <a:pPr lvl="1" indent="0">
              <a:spcAft>
                <a:spcPts val="600"/>
              </a:spcAft>
              <a:buNone/>
            </a:pPr>
            <a:endParaRPr lang="en-US" sz="2400" dirty="0"/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1F3B77-677B-47DD-958E-5BE8331DA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Inhaltsplatzhalter 5">
            <a:extLst>
              <a:ext uri="{FF2B5EF4-FFF2-40B4-BE49-F238E27FC236}">
                <a16:creationId xmlns:a16="http://schemas.microsoft.com/office/drawing/2014/main" id="{5E21643B-FB0F-4F08-B3D2-7153C432C5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212" t="2467" b="59000"/>
          <a:stretch/>
        </p:blipFill>
        <p:spPr bwMode="auto">
          <a:xfrm rot="159465">
            <a:off x="2255201" y="2441192"/>
            <a:ext cx="2094435" cy="309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C977F5A-EFCB-4675-B594-BF63CA3040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002" r="72001"/>
          <a:stretch/>
        </p:blipFill>
        <p:spPr>
          <a:xfrm rot="193839">
            <a:off x="4283611" y="2535804"/>
            <a:ext cx="1172655" cy="3038683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4DA1CEA-CE35-42B5-8CAB-B67F827DB7A2}"/>
              </a:ext>
            </a:extLst>
          </p:cNvPr>
          <p:cNvCxnSpPr>
            <a:cxnSpLocks/>
          </p:cNvCxnSpPr>
          <p:nvPr/>
        </p:nvCxnSpPr>
        <p:spPr>
          <a:xfrm flipH="1">
            <a:off x="7541217" y="4299280"/>
            <a:ext cx="49181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43BA4C7C-A860-42C2-B70A-E1807E70D7EC}"/>
              </a:ext>
            </a:extLst>
          </p:cNvPr>
          <p:cNvSpPr txBox="1"/>
          <p:nvPr/>
        </p:nvSpPr>
        <p:spPr>
          <a:xfrm>
            <a:off x="8101287" y="4131295"/>
            <a:ext cx="895464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400" dirty="0"/>
              <a:t>Ox</a:t>
            </a:r>
            <a:r>
              <a:rPr lang="en-AT" sz="1400" dirty="0"/>
              <a:t>d</a:t>
            </a:r>
            <a:r>
              <a:rPr lang="en-GB" sz="1400" dirty="0"/>
              <a:t>s</a:t>
            </a:r>
          </a:p>
        </p:txBody>
      </p:sp>
      <p:graphicFrame>
        <p:nvGraphicFramePr>
          <p:cNvPr id="12" name="Tabelle 6">
            <a:extLst>
              <a:ext uri="{FF2B5EF4-FFF2-40B4-BE49-F238E27FC236}">
                <a16:creationId xmlns:a16="http://schemas.microsoft.com/office/drawing/2014/main" id="{2FDEB61B-0979-43EC-9924-F2170ECCBBD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55086" y="1607020"/>
          <a:ext cx="480153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4057914833"/>
                    </a:ext>
                  </a:extLst>
                </a:gridCol>
                <a:gridCol w="452982">
                  <a:extLst>
                    <a:ext uri="{9D8B030D-6E8A-4147-A177-3AD203B41FA5}">
                      <a16:colId xmlns:a16="http://schemas.microsoft.com/office/drawing/2014/main" val="3844650093"/>
                    </a:ext>
                  </a:extLst>
                </a:gridCol>
                <a:gridCol w="569844">
                  <a:extLst>
                    <a:ext uri="{9D8B030D-6E8A-4147-A177-3AD203B41FA5}">
                      <a16:colId xmlns:a16="http://schemas.microsoft.com/office/drawing/2014/main" val="1499814120"/>
                    </a:ext>
                  </a:extLst>
                </a:gridCol>
                <a:gridCol w="503582">
                  <a:extLst>
                    <a:ext uri="{9D8B030D-6E8A-4147-A177-3AD203B41FA5}">
                      <a16:colId xmlns:a16="http://schemas.microsoft.com/office/drawing/2014/main" val="117537556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79837599"/>
                    </a:ext>
                  </a:extLst>
                </a:gridCol>
                <a:gridCol w="450574">
                  <a:extLst>
                    <a:ext uri="{9D8B030D-6E8A-4147-A177-3AD203B41FA5}">
                      <a16:colId xmlns:a16="http://schemas.microsoft.com/office/drawing/2014/main" val="3978860715"/>
                    </a:ext>
                  </a:extLst>
                </a:gridCol>
                <a:gridCol w="556591">
                  <a:extLst>
                    <a:ext uri="{9D8B030D-6E8A-4147-A177-3AD203B41FA5}">
                      <a16:colId xmlns:a16="http://schemas.microsoft.com/office/drawing/2014/main" val="2267428375"/>
                    </a:ext>
                  </a:extLst>
                </a:gridCol>
                <a:gridCol w="530087">
                  <a:extLst>
                    <a:ext uri="{9D8B030D-6E8A-4147-A177-3AD203B41FA5}">
                      <a16:colId xmlns:a16="http://schemas.microsoft.com/office/drawing/2014/main" val="2591561122"/>
                    </a:ext>
                  </a:extLst>
                </a:gridCol>
                <a:gridCol w="574096">
                  <a:extLst>
                    <a:ext uri="{9D8B030D-6E8A-4147-A177-3AD203B41FA5}">
                      <a16:colId xmlns:a16="http://schemas.microsoft.com/office/drawing/2014/main" val="2624385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900" dirty="0"/>
                        <a:t>Autoinduction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IPTG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Autoinduction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IPTG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Autoinduction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IPTG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Autoinduction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IPTG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Autoinduction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168948"/>
                  </a:ext>
                </a:extLst>
              </a:tr>
            </a:tbl>
          </a:graphicData>
        </a:graphic>
      </p:graphicFrame>
      <p:graphicFrame>
        <p:nvGraphicFramePr>
          <p:cNvPr id="13" name="Tabelle 11">
            <a:extLst>
              <a:ext uri="{FF2B5EF4-FFF2-40B4-BE49-F238E27FC236}">
                <a16:creationId xmlns:a16="http://schemas.microsoft.com/office/drawing/2014/main" id="{3101480A-272D-40CA-824A-7F6B0FDD598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25831" y="5768006"/>
          <a:ext cx="7502454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3698">
                  <a:extLst>
                    <a:ext uri="{9D8B030D-6E8A-4147-A177-3AD203B41FA5}">
                      <a16:colId xmlns:a16="http://schemas.microsoft.com/office/drawing/2014/main" val="1069061256"/>
                    </a:ext>
                  </a:extLst>
                </a:gridCol>
                <a:gridCol w="1437120">
                  <a:extLst>
                    <a:ext uri="{9D8B030D-6E8A-4147-A177-3AD203B41FA5}">
                      <a16:colId xmlns:a16="http://schemas.microsoft.com/office/drawing/2014/main" val="2810374238"/>
                    </a:ext>
                  </a:extLst>
                </a:gridCol>
                <a:gridCol w="1840818">
                  <a:extLst>
                    <a:ext uri="{9D8B030D-6E8A-4147-A177-3AD203B41FA5}">
                      <a16:colId xmlns:a16="http://schemas.microsoft.com/office/drawing/2014/main" val="3925453935"/>
                    </a:ext>
                  </a:extLst>
                </a:gridCol>
                <a:gridCol w="1840818">
                  <a:extLst>
                    <a:ext uri="{9D8B030D-6E8A-4147-A177-3AD203B41FA5}">
                      <a16:colId xmlns:a16="http://schemas.microsoft.com/office/drawing/2014/main" val="2446664339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r>
                        <a:rPr lang="en-GB" sz="1200" dirty="0"/>
                        <a:t>AOxDBr1 (</a:t>
                      </a:r>
                      <a:r>
                        <a:rPr lang="en-GB" sz="1200" i="1" dirty="0"/>
                        <a:t>N</a:t>
                      </a:r>
                      <a:r>
                        <a:rPr lang="en-GB" sz="1200" dirty="0"/>
                        <a:t>-terminal His</a:t>
                      </a:r>
                      <a:r>
                        <a:rPr lang="en-GB" sz="1200" baseline="-25000" dirty="0"/>
                        <a:t>6</a:t>
                      </a:r>
                      <a:r>
                        <a:rPr lang="en-GB" sz="1200" dirty="0"/>
                        <a:t>-tag)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40.7 </a:t>
                      </a:r>
                      <a:r>
                        <a:rPr lang="en-GB" sz="1200" dirty="0" err="1"/>
                        <a:t>kDa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AOxDCp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40.04 </a:t>
                      </a:r>
                      <a:r>
                        <a:rPr lang="en-GB" sz="1200" dirty="0" err="1"/>
                        <a:t>kDa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62643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 dirty="0"/>
                        <a:t>AOxDBr2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40.1 </a:t>
                      </a:r>
                      <a:r>
                        <a:rPr lang="en-GB" sz="1200" dirty="0" err="1"/>
                        <a:t>kDa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AOxDNh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38.97 </a:t>
                      </a:r>
                      <a:r>
                        <a:rPr lang="en-GB" sz="1200" dirty="0" err="1"/>
                        <a:t>kDa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755894"/>
                  </a:ext>
                </a:extLst>
              </a:tr>
            </a:tbl>
          </a:graphicData>
        </a:graphic>
      </p:graphicFrame>
      <p:pic>
        <p:nvPicPr>
          <p:cNvPr id="14" name="Inhaltsplatzhalter 5">
            <a:extLst>
              <a:ext uri="{FF2B5EF4-FFF2-40B4-BE49-F238E27FC236}">
                <a16:creationId xmlns:a16="http://schemas.microsoft.com/office/drawing/2014/main" id="{81EAF850-54FE-4C78-B2D7-C7A6528C00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7" r="88390" b="59046"/>
          <a:stretch/>
        </p:blipFill>
        <p:spPr bwMode="auto">
          <a:xfrm rot="159465">
            <a:off x="1877947" y="2373867"/>
            <a:ext cx="461255" cy="30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37C8416-A48A-4CB8-806D-BBB9153238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002" t="64002" r="1" b="1287"/>
          <a:stretch/>
        </p:blipFill>
        <p:spPr>
          <a:xfrm rot="193839">
            <a:off x="5450019" y="2711698"/>
            <a:ext cx="2010230" cy="293008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48FD568E-A44A-41C3-B3B6-A59ABEF3B515}"/>
              </a:ext>
            </a:extLst>
          </p:cNvPr>
          <p:cNvSpPr txBox="1"/>
          <p:nvPr/>
        </p:nvSpPr>
        <p:spPr>
          <a:xfrm rot="16200000">
            <a:off x="4879736" y="-678492"/>
            <a:ext cx="971875" cy="6083337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>
              <a:spcAft>
                <a:spcPts val="200"/>
              </a:spcAft>
            </a:pPr>
            <a:r>
              <a:rPr lang="en-GB" sz="1400" dirty="0"/>
              <a:t>OxDBr1 s</a:t>
            </a:r>
          </a:p>
          <a:p>
            <a:pPr>
              <a:spcAft>
                <a:spcPts val="300"/>
              </a:spcAft>
            </a:pPr>
            <a:r>
              <a:rPr lang="en-GB" sz="1400" dirty="0"/>
              <a:t>OxDBr1 is</a:t>
            </a:r>
          </a:p>
          <a:p>
            <a:r>
              <a:rPr lang="en-GB" sz="1400" dirty="0"/>
              <a:t>OxDBr1 s</a:t>
            </a:r>
          </a:p>
          <a:p>
            <a:pPr>
              <a:spcAft>
                <a:spcPts val="400"/>
              </a:spcAft>
            </a:pPr>
            <a:r>
              <a:rPr lang="en-GB" sz="1400" dirty="0"/>
              <a:t>OxDBr1 is</a:t>
            </a:r>
          </a:p>
          <a:p>
            <a:r>
              <a:rPr lang="en-GB" sz="1400" dirty="0"/>
              <a:t>OxDBr2 s</a:t>
            </a:r>
          </a:p>
          <a:p>
            <a:pPr>
              <a:spcAft>
                <a:spcPts val="400"/>
              </a:spcAft>
            </a:pPr>
            <a:r>
              <a:rPr lang="en-GB" sz="1400" dirty="0"/>
              <a:t>OxDBr2 is</a:t>
            </a:r>
          </a:p>
          <a:p>
            <a:pPr>
              <a:spcAft>
                <a:spcPts val="300"/>
              </a:spcAft>
            </a:pPr>
            <a:r>
              <a:rPr lang="en-GB" sz="1400" dirty="0"/>
              <a:t>OxDBr2 s</a:t>
            </a:r>
          </a:p>
          <a:p>
            <a:pPr>
              <a:spcAft>
                <a:spcPts val="600"/>
              </a:spcAft>
            </a:pPr>
            <a:r>
              <a:rPr lang="en-GB" sz="1400" dirty="0"/>
              <a:t>OxDBr2 is</a:t>
            </a:r>
          </a:p>
          <a:p>
            <a:pPr>
              <a:spcAft>
                <a:spcPts val="200"/>
              </a:spcAft>
            </a:pPr>
            <a:r>
              <a:rPr lang="en-GB" sz="1400" dirty="0" err="1"/>
              <a:t>OxDCp</a:t>
            </a:r>
            <a:r>
              <a:rPr lang="en-GB" sz="1400" dirty="0"/>
              <a:t> s</a:t>
            </a:r>
          </a:p>
          <a:p>
            <a:pPr>
              <a:spcAft>
                <a:spcPts val="400"/>
              </a:spcAft>
            </a:pPr>
            <a:r>
              <a:rPr lang="en-GB" sz="1400" dirty="0" err="1"/>
              <a:t>OxDCp</a:t>
            </a:r>
            <a:r>
              <a:rPr lang="en-GB" sz="1400" dirty="0"/>
              <a:t> is</a:t>
            </a:r>
          </a:p>
          <a:p>
            <a:pPr>
              <a:spcAft>
                <a:spcPts val="400"/>
              </a:spcAft>
            </a:pPr>
            <a:r>
              <a:rPr lang="en-GB" sz="1400" dirty="0" err="1"/>
              <a:t>OxDCp</a:t>
            </a:r>
            <a:r>
              <a:rPr lang="en-GB" sz="1400" dirty="0"/>
              <a:t> s</a:t>
            </a:r>
          </a:p>
          <a:p>
            <a:pPr>
              <a:spcAft>
                <a:spcPts val="500"/>
              </a:spcAft>
            </a:pPr>
            <a:r>
              <a:rPr lang="en-GB" sz="1400" dirty="0" err="1"/>
              <a:t>OxDCp</a:t>
            </a:r>
            <a:r>
              <a:rPr lang="en-GB" sz="1400" dirty="0"/>
              <a:t> is</a:t>
            </a:r>
          </a:p>
          <a:p>
            <a:pPr>
              <a:spcAft>
                <a:spcPts val="500"/>
              </a:spcAft>
            </a:pPr>
            <a:r>
              <a:rPr lang="en-GB" sz="1400" dirty="0" err="1"/>
              <a:t>OxDNh</a:t>
            </a:r>
            <a:r>
              <a:rPr lang="en-GB" sz="1400" dirty="0"/>
              <a:t> s</a:t>
            </a:r>
          </a:p>
          <a:p>
            <a:pPr>
              <a:spcAft>
                <a:spcPts val="400"/>
              </a:spcAft>
            </a:pPr>
            <a:r>
              <a:rPr lang="en-GB" sz="1400" dirty="0" err="1"/>
              <a:t>OxDNh</a:t>
            </a:r>
            <a:r>
              <a:rPr lang="en-GB" sz="1400" dirty="0"/>
              <a:t> is</a:t>
            </a:r>
          </a:p>
          <a:p>
            <a:pPr>
              <a:spcAft>
                <a:spcPts val="600"/>
              </a:spcAft>
            </a:pPr>
            <a:r>
              <a:rPr lang="en-GB" sz="1400" dirty="0" err="1"/>
              <a:t>OxDNh</a:t>
            </a:r>
            <a:r>
              <a:rPr lang="en-GB" sz="1400" dirty="0"/>
              <a:t> s</a:t>
            </a:r>
          </a:p>
          <a:p>
            <a:pPr>
              <a:spcAft>
                <a:spcPts val="600"/>
              </a:spcAft>
            </a:pPr>
            <a:r>
              <a:rPr lang="en-GB" sz="1400" dirty="0" err="1"/>
              <a:t>OxDNh</a:t>
            </a:r>
            <a:r>
              <a:rPr lang="en-GB" sz="1400" dirty="0"/>
              <a:t> is</a:t>
            </a:r>
          </a:p>
          <a:p>
            <a:pPr>
              <a:spcAft>
                <a:spcPts val="300"/>
              </a:spcAft>
            </a:pPr>
            <a:r>
              <a:rPr lang="en-GB" sz="1400" dirty="0"/>
              <a:t>EVC s</a:t>
            </a:r>
          </a:p>
          <a:p>
            <a:r>
              <a:rPr lang="en-GB" sz="1400" dirty="0"/>
              <a:t>EVC is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CD7827A-09FC-4B6A-BCFB-E120C97E4F12}"/>
              </a:ext>
            </a:extLst>
          </p:cNvPr>
          <p:cNvSpPr txBox="1"/>
          <p:nvPr/>
        </p:nvSpPr>
        <p:spPr>
          <a:xfrm>
            <a:off x="7513472" y="2204755"/>
            <a:ext cx="759889" cy="365741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700"/>
              </a:spcAft>
            </a:pPr>
            <a:r>
              <a:rPr lang="en-GB" sz="1200" b="1" dirty="0"/>
              <a:t>Std </a:t>
            </a:r>
            <a:br>
              <a:rPr lang="en-GB" sz="1200" b="1" dirty="0"/>
            </a:br>
            <a:r>
              <a:rPr lang="en-GB" sz="1200" b="1" dirty="0"/>
              <a:t>(</a:t>
            </a:r>
            <a:r>
              <a:rPr lang="en-GB" sz="1200" b="1" dirty="0" err="1"/>
              <a:t>kDa</a:t>
            </a:r>
            <a:r>
              <a:rPr lang="en-GB" sz="1200" dirty="0"/>
              <a:t>)</a:t>
            </a:r>
          </a:p>
          <a:p>
            <a:r>
              <a:rPr lang="en-GB" sz="1100" dirty="0"/>
              <a:t>200</a:t>
            </a:r>
          </a:p>
          <a:p>
            <a:r>
              <a:rPr lang="en-GB" sz="1100" dirty="0"/>
              <a:t>150</a:t>
            </a:r>
          </a:p>
          <a:p>
            <a:r>
              <a:rPr lang="en-GB" sz="1100" dirty="0"/>
              <a:t>120</a:t>
            </a:r>
          </a:p>
          <a:p>
            <a:r>
              <a:rPr lang="en-GB" sz="1100" dirty="0"/>
              <a:t>100</a:t>
            </a:r>
          </a:p>
          <a:p>
            <a:pPr>
              <a:spcAft>
                <a:spcPts val="600"/>
              </a:spcAft>
            </a:pPr>
            <a:r>
              <a:rPr lang="en-GB" sz="1100" dirty="0"/>
              <a:t>85</a:t>
            </a:r>
          </a:p>
          <a:p>
            <a:r>
              <a:rPr lang="en-GB" sz="1100" dirty="0"/>
              <a:t>70</a:t>
            </a:r>
          </a:p>
          <a:p>
            <a:pPr>
              <a:spcAft>
                <a:spcPts val="500"/>
              </a:spcAft>
            </a:pPr>
            <a:r>
              <a:rPr lang="en-GB" sz="1100" dirty="0"/>
              <a:t>60</a:t>
            </a:r>
          </a:p>
          <a:p>
            <a:pPr>
              <a:spcAft>
                <a:spcPts val="1000"/>
              </a:spcAft>
            </a:pPr>
            <a:r>
              <a:rPr lang="en-GB" sz="1100" dirty="0"/>
              <a:t>50</a:t>
            </a:r>
          </a:p>
          <a:p>
            <a:pPr>
              <a:spcAft>
                <a:spcPts val="800"/>
              </a:spcAft>
            </a:pPr>
            <a:r>
              <a:rPr lang="en-GB" sz="1100" dirty="0"/>
              <a:t>40</a:t>
            </a:r>
          </a:p>
          <a:p>
            <a:pPr>
              <a:spcAft>
                <a:spcPts val="900"/>
              </a:spcAft>
            </a:pPr>
            <a:r>
              <a:rPr lang="en-GB" sz="1100" dirty="0"/>
              <a:t>30</a:t>
            </a:r>
          </a:p>
          <a:p>
            <a:r>
              <a:rPr lang="en-GB" sz="1100" dirty="0"/>
              <a:t>25</a:t>
            </a:r>
          </a:p>
          <a:p>
            <a:pPr>
              <a:spcAft>
                <a:spcPts val="500"/>
              </a:spcAft>
            </a:pPr>
            <a:r>
              <a:rPr lang="en-GB" sz="1100" dirty="0"/>
              <a:t>20</a:t>
            </a:r>
          </a:p>
          <a:p>
            <a:r>
              <a:rPr lang="en-GB" sz="1100" dirty="0"/>
              <a:t>15</a:t>
            </a:r>
          </a:p>
          <a:p>
            <a:r>
              <a:rPr lang="en-GB" sz="1100" dirty="0"/>
              <a:t>10</a:t>
            </a:r>
          </a:p>
          <a:p>
            <a:endParaRPr lang="en-GB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FC40E4-4EC9-4F8D-8C6C-121832090285}"/>
              </a:ext>
            </a:extLst>
          </p:cNvPr>
          <p:cNvSpPr txBox="1"/>
          <p:nvPr/>
        </p:nvSpPr>
        <p:spPr>
          <a:xfrm>
            <a:off x="8005359" y="1927333"/>
            <a:ext cx="26433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AT" sz="1200" dirty="0"/>
              <a:t>L</a:t>
            </a:r>
            <a:r>
              <a:rPr lang="en-AT" sz="1200" dirty="0"/>
              <a:t>B-5052 </a:t>
            </a:r>
            <a:r>
              <a:rPr lang="de-AT" sz="1200" dirty="0"/>
              <a:t>K</a:t>
            </a:r>
            <a:r>
              <a:rPr lang="en-AT" sz="1200" dirty="0"/>
              <a:t>AN, 20°</a:t>
            </a:r>
            <a:r>
              <a:rPr lang="de-AT" sz="1200" dirty="0"/>
              <a:t>C</a:t>
            </a:r>
            <a:r>
              <a:rPr lang="en-AT" sz="1200" dirty="0"/>
              <a:t> </a:t>
            </a:r>
            <a:r>
              <a:rPr lang="de-AT" sz="1200" dirty="0"/>
              <a:t>f</a:t>
            </a:r>
            <a:r>
              <a:rPr lang="en-AT" sz="1200" dirty="0"/>
              <a:t>o</a:t>
            </a:r>
            <a:r>
              <a:rPr lang="de-AT" sz="1200" dirty="0"/>
              <a:t>r</a:t>
            </a:r>
            <a:r>
              <a:rPr lang="en-AT" sz="1200" dirty="0"/>
              <a:t> 20 </a:t>
            </a:r>
            <a:r>
              <a:rPr lang="de-AT" sz="1200" dirty="0"/>
              <a:t>h</a:t>
            </a:r>
            <a:r>
              <a:rPr lang="en-AT" sz="1200" dirty="0"/>
              <a:t> (</a:t>
            </a:r>
            <a:r>
              <a:rPr lang="de-AT" sz="1200" dirty="0"/>
              <a:t>A</a:t>
            </a:r>
            <a:r>
              <a:rPr lang="en-AT" sz="1200" dirty="0"/>
              <a:t>u</a:t>
            </a:r>
            <a:r>
              <a:rPr lang="de-AT" sz="1200" dirty="0"/>
              <a:t>t</a:t>
            </a:r>
            <a:r>
              <a:rPr lang="en-AT" sz="1200" dirty="0"/>
              <a:t>o</a:t>
            </a:r>
            <a:r>
              <a:rPr lang="de-AT" sz="1200" dirty="0"/>
              <a:t>i</a:t>
            </a:r>
            <a:r>
              <a:rPr lang="en-AT" sz="1200" dirty="0"/>
              <a:t>n</a:t>
            </a:r>
            <a:r>
              <a:rPr lang="de-AT" sz="1200" dirty="0"/>
              <a:t>d</a:t>
            </a:r>
            <a:r>
              <a:rPr lang="en-AT" sz="1200" dirty="0"/>
              <a:t>u</a:t>
            </a:r>
            <a:r>
              <a:rPr lang="de-AT" sz="1200" dirty="0"/>
              <a:t>c</a:t>
            </a:r>
            <a:r>
              <a:rPr lang="en-AT" sz="1200" dirty="0"/>
              <a:t>t</a:t>
            </a:r>
            <a:r>
              <a:rPr lang="de-AT" sz="1200" dirty="0"/>
              <a:t>i</a:t>
            </a:r>
            <a:r>
              <a:rPr lang="en-AT" sz="1200" dirty="0"/>
              <a:t>o</a:t>
            </a:r>
            <a:r>
              <a:rPr lang="de-AT" sz="1200" dirty="0"/>
              <a:t>n</a:t>
            </a:r>
            <a:r>
              <a:rPr lang="en-AT" sz="1200" dirty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AT" sz="12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AT" sz="1200" dirty="0"/>
              <a:t>2YT-Kan, 1</a:t>
            </a:r>
            <a:r>
              <a:rPr lang="de-AT" sz="1200" dirty="0"/>
              <a:t>m</a:t>
            </a:r>
            <a:r>
              <a:rPr lang="en-AT" sz="1200" dirty="0"/>
              <a:t>M </a:t>
            </a:r>
            <a:r>
              <a:rPr lang="de-AT" sz="1200" dirty="0"/>
              <a:t>I</a:t>
            </a:r>
            <a:r>
              <a:rPr lang="en-AT" sz="1200" dirty="0"/>
              <a:t>P</a:t>
            </a:r>
            <a:r>
              <a:rPr lang="de-AT" sz="1200" dirty="0"/>
              <a:t>T</a:t>
            </a:r>
            <a:r>
              <a:rPr lang="en-AT" sz="1200" dirty="0"/>
              <a:t>G, 20°</a:t>
            </a:r>
            <a:r>
              <a:rPr lang="de-AT" sz="1200" dirty="0"/>
              <a:t>C</a:t>
            </a:r>
            <a:r>
              <a:rPr lang="en-AT" sz="1200" dirty="0"/>
              <a:t> </a:t>
            </a:r>
            <a:r>
              <a:rPr lang="de-AT" sz="1200" dirty="0"/>
              <a:t>f</a:t>
            </a:r>
            <a:r>
              <a:rPr lang="en-AT" sz="1200" dirty="0"/>
              <a:t>o</a:t>
            </a:r>
            <a:r>
              <a:rPr lang="de-AT" sz="1200" dirty="0"/>
              <a:t>r</a:t>
            </a:r>
            <a:r>
              <a:rPr lang="en-AT" sz="1200" dirty="0"/>
              <a:t> 20 </a:t>
            </a:r>
            <a:r>
              <a:rPr lang="de-AT" sz="1200" dirty="0"/>
              <a:t>h</a:t>
            </a:r>
            <a:r>
              <a:rPr lang="en-AT" sz="1200" dirty="0"/>
              <a:t> (IPTG)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AT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T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T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T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367A5D-149F-4F33-90F3-CCD600DB2EEA}"/>
              </a:ext>
            </a:extLst>
          </p:cNvPr>
          <p:cNvSpPr txBox="1"/>
          <p:nvPr/>
        </p:nvSpPr>
        <p:spPr bwMode="auto">
          <a:xfrm>
            <a:off x="8789688" y="3681660"/>
            <a:ext cx="1594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All </a:t>
            </a:r>
            <a:r>
              <a:rPr lang="en-AT" dirty="0" err="1"/>
              <a:t>Oxds</a:t>
            </a:r>
            <a:r>
              <a:rPr lang="en-AT" dirty="0"/>
              <a:t> are </a:t>
            </a:r>
            <a:r>
              <a:rPr lang="en-AT" dirty="0" err="1"/>
              <a:t>mos</a:t>
            </a:r>
            <a:r>
              <a:rPr lang="de-AT" dirty="0"/>
              <a:t>t</a:t>
            </a:r>
            <a:r>
              <a:rPr lang="en-AT" dirty="0"/>
              <a:t>l</a:t>
            </a:r>
            <a:r>
              <a:rPr lang="de-AT" dirty="0"/>
              <a:t>y</a:t>
            </a:r>
            <a:r>
              <a:rPr lang="en-AT" dirty="0"/>
              <a:t> </a:t>
            </a:r>
            <a:r>
              <a:rPr lang="de-AT" dirty="0"/>
              <a:t>f</a:t>
            </a:r>
            <a:r>
              <a:rPr lang="en-AT" dirty="0"/>
              <a:t>o</a:t>
            </a:r>
            <a:r>
              <a:rPr lang="de-AT" dirty="0"/>
              <a:t>u</a:t>
            </a:r>
            <a:r>
              <a:rPr lang="en-AT" dirty="0"/>
              <a:t>n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i</a:t>
            </a:r>
            <a:r>
              <a:rPr lang="en-AT" dirty="0"/>
              <a:t>n </a:t>
            </a:r>
            <a:r>
              <a:rPr lang="de-AT" dirty="0"/>
              <a:t>i</a:t>
            </a:r>
            <a:r>
              <a:rPr lang="en-AT" dirty="0"/>
              <a:t>n</a:t>
            </a:r>
            <a:r>
              <a:rPr lang="de-AT" dirty="0"/>
              <a:t>c</a:t>
            </a:r>
            <a:r>
              <a:rPr lang="en-AT" dirty="0"/>
              <a:t>l</a:t>
            </a:r>
            <a:r>
              <a:rPr lang="de-AT" dirty="0"/>
              <a:t>u</a:t>
            </a:r>
            <a:r>
              <a:rPr lang="en-AT" dirty="0"/>
              <a:t>s</a:t>
            </a:r>
            <a:r>
              <a:rPr lang="de-AT" dirty="0"/>
              <a:t>i</a:t>
            </a:r>
            <a:r>
              <a:rPr lang="en-AT" dirty="0"/>
              <a:t>o</a:t>
            </a:r>
            <a:r>
              <a:rPr lang="de-AT" dirty="0"/>
              <a:t>n</a:t>
            </a:r>
            <a:r>
              <a:rPr lang="en-AT" dirty="0"/>
              <a:t> </a:t>
            </a:r>
            <a:r>
              <a:rPr lang="de-AT" dirty="0"/>
              <a:t>b</a:t>
            </a:r>
            <a:r>
              <a:rPr lang="en-AT" dirty="0"/>
              <a:t>o</a:t>
            </a:r>
            <a:r>
              <a:rPr lang="de-AT" dirty="0"/>
              <a:t>d</a:t>
            </a:r>
            <a:r>
              <a:rPr lang="en-AT" dirty="0" err="1"/>
              <a:t>i</a:t>
            </a:r>
            <a:r>
              <a:rPr lang="de-AT" dirty="0"/>
              <a:t>e</a:t>
            </a:r>
            <a:r>
              <a:rPr lang="en-AT" dirty="0"/>
              <a:t>s (</a:t>
            </a:r>
            <a:r>
              <a:rPr lang="de-AT" dirty="0"/>
              <a:t>i</a:t>
            </a:r>
            <a:r>
              <a:rPr lang="en-AT" dirty="0"/>
              <a:t>s).</a:t>
            </a:r>
            <a:endParaRPr lang="de-AT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8675D1A-4289-4FC8-BF1A-011DAE69FAAB}"/>
              </a:ext>
            </a:extLst>
          </p:cNvPr>
          <p:cNvSpPr txBox="1"/>
          <p:nvPr/>
        </p:nvSpPr>
        <p:spPr>
          <a:xfrm>
            <a:off x="1651704" y="2122730"/>
            <a:ext cx="759889" cy="365741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700"/>
              </a:spcAft>
            </a:pPr>
            <a:r>
              <a:rPr lang="en-GB" sz="1200" b="1" dirty="0"/>
              <a:t>Std </a:t>
            </a:r>
            <a:br>
              <a:rPr lang="en-GB" sz="1200" b="1" dirty="0"/>
            </a:br>
            <a:r>
              <a:rPr lang="en-GB" sz="1200" b="1" dirty="0"/>
              <a:t>(</a:t>
            </a:r>
            <a:r>
              <a:rPr lang="en-GB" sz="1200" b="1" dirty="0" err="1"/>
              <a:t>kDa</a:t>
            </a:r>
            <a:r>
              <a:rPr lang="en-GB" sz="1200" dirty="0"/>
              <a:t>)</a:t>
            </a:r>
          </a:p>
          <a:p>
            <a:r>
              <a:rPr lang="en-GB" sz="1100" dirty="0"/>
              <a:t>200</a:t>
            </a:r>
          </a:p>
          <a:p>
            <a:r>
              <a:rPr lang="en-GB" sz="1100" dirty="0"/>
              <a:t>150</a:t>
            </a:r>
          </a:p>
          <a:p>
            <a:r>
              <a:rPr lang="en-GB" sz="1100" dirty="0"/>
              <a:t>120</a:t>
            </a:r>
          </a:p>
          <a:p>
            <a:r>
              <a:rPr lang="en-GB" sz="1100" dirty="0"/>
              <a:t>100</a:t>
            </a:r>
          </a:p>
          <a:p>
            <a:pPr>
              <a:spcAft>
                <a:spcPts val="600"/>
              </a:spcAft>
            </a:pPr>
            <a:r>
              <a:rPr lang="en-GB" sz="1100" dirty="0"/>
              <a:t>85</a:t>
            </a:r>
          </a:p>
          <a:p>
            <a:r>
              <a:rPr lang="en-GB" sz="1100" dirty="0"/>
              <a:t>70</a:t>
            </a:r>
          </a:p>
          <a:p>
            <a:pPr>
              <a:spcAft>
                <a:spcPts val="500"/>
              </a:spcAft>
            </a:pPr>
            <a:r>
              <a:rPr lang="en-GB" sz="1100" dirty="0"/>
              <a:t>60</a:t>
            </a:r>
          </a:p>
          <a:p>
            <a:pPr>
              <a:spcAft>
                <a:spcPts val="1000"/>
              </a:spcAft>
            </a:pPr>
            <a:r>
              <a:rPr lang="en-GB" sz="1100" dirty="0"/>
              <a:t>50</a:t>
            </a:r>
          </a:p>
          <a:p>
            <a:pPr>
              <a:spcAft>
                <a:spcPts val="800"/>
              </a:spcAft>
            </a:pPr>
            <a:r>
              <a:rPr lang="en-GB" sz="1100" dirty="0"/>
              <a:t>40</a:t>
            </a:r>
          </a:p>
          <a:p>
            <a:pPr>
              <a:spcAft>
                <a:spcPts val="900"/>
              </a:spcAft>
            </a:pPr>
            <a:r>
              <a:rPr lang="en-GB" sz="1100" dirty="0"/>
              <a:t>30</a:t>
            </a:r>
          </a:p>
          <a:p>
            <a:r>
              <a:rPr lang="en-GB" sz="1100" dirty="0"/>
              <a:t>25</a:t>
            </a:r>
          </a:p>
          <a:p>
            <a:pPr>
              <a:spcAft>
                <a:spcPts val="500"/>
              </a:spcAft>
            </a:pPr>
            <a:r>
              <a:rPr lang="en-GB" sz="1100" dirty="0"/>
              <a:t>20</a:t>
            </a:r>
          </a:p>
          <a:p>
            <a:r>
              <a:rPr lang="en-GB" sz="1100" dirty="0"/>
              <a:t>15</a:t>
            </a:r>
          </a:p>
          <a:p>
            <a:r>
              <a:rPr lang="en-GB" sz="1100" dirty="0"/>
              <a:t>10</a:t>
            </a:r>
          </a:p>
          <a:p>
            <a:endParaRPr lang="en-GB" sz="1200" dirty="0"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A5F56246-C85A-4F8A-8555-74F19FAA75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482425"/>
              </p:ext>
            </p:extLst>
          </p:nvPr>
        </p:nvGraphicFramePr>
        <p:xfrm>
          <a:off x="7763047" y="777379"/>
          <a:ext cx="25304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CS ChemDraw Drawing" r:id="rId4" imgW="4661519" imgH="1340765" progId="ChemDraw.Document.6.0">
                  <p:embed/>
                </p:oleObj>
              </mc:Choice>
              <mc:Fallback>
                <p:oleObj name="CS ChemDraw Drawing" r:id="rId4" imgW="4661519" imgH="1340765" progId="ChemDraw.Document.6.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F16D7AE4-5632-4333-BDB2-4A9B462BB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63047" y="777379"/>
                        <a:ext cx="2530475" cy="727075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434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51B03-F089-4D2F-B466-D3CB7EB7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480989" cy="1143000"/>
          </a:xfrm>
        </p:spPr>
        <p:txBody>
          <a:bodyPr>
            <a:normAutofit/>
          </a:bodyPr>
          <a:lstStyle/>
          <a:p>
            <a:r>
              <a:rPr lang="de-AT" dirty="0"/>
              <a:t>Al</a:t>
            </a:r>
            <a:r>
              <a:rPr lang="en-AT" dirty="0"/>
              <a:t>d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i</a:t>
            </a:r>
            <a:r>
              <a:rPr lang="en-AT" dirty="0"/>
              <a:t>m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d</a:t>
            </a:r>
            <a:r>
              <a:rPr lang="en-AT" dirty="0"/>
              <a:t>e</a:t>
            </a:r>
            <a:r>
              <a:rPr lang="de-AT" dirty="0"/>
              <a:t>h</a:t>
            </a:r>
            <a:r>
              <a:rPr lang="en-AT" dirty="0"/>
              <a:t>y</a:t>
            </a:r>
            <a:r>
              <a:rPr lang="de-AT" dirty="0"/>
              <a:t>d</a:t>
            </a:r>
            <a:r>
              <a:rPr lang="en-AT" dirty="0"/>
              <a:t>r</a:t>
            </a:r>
            <a:r>
              <a:rPr lang="de-AT" dirty="0"/>
              <a:t>a</a:t>
            </a:r>
            <a:r>
              <a:rPr lang="en-AT" dirty="0"/>
              <a:t>ta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s</a:t>
            </a:r>
            <a:r>
              <a:rPr lang="en-AT" dirty="0"/>
              <a:t>: </a:t>
            </a:r>
            <a:r>
              <a:rPr lang="de-AT" dirty="0"/>
              <a:t>w</a:t>
            </a:r>
            <a:r>
              <a:rPr lang="en-AT" dirty="0"/>
              <a:t>h</a:t>
            </a:r>
            <a:r>
              <a:rPr lang="de-AT" dirty="0"/>
              <a:t>o</a:t>
            </a:r>
            <a:r>
              <a:rPr lang="en-AT" dirty="0"/>
              <a:t>l</a:t>
            </a:r>
            <a:r>
              <a:rPr lang="de-AT" dirty="0"/>
              <a:t>e</a:t>
            </a:r>
            <a:r>
              <a:rPr lang="en-AT" dirty="0"/>
              <a:t> cell-mediated conversions</a:t>
            </a:r>
            <a:endParaRPr lang="de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FA20A-2559-4CAC-BE45-18B87D120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3BC4457-3116-4659-A576-1AB1A50FF2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007253" y="2937720"/>
          <a:ext cx="8197226" cy="2602485"/>
        </p:xfrm>
        <a:graphic>
          <a:graphicData uri="http://schemas.openxmlformats.org/drawingml/2006/table">
            <a:tbl>
              <a:tblPr/>
              <a:tblGrid>
                <a:gridCol w="2295224">
                  <a:extLst>
                    <a:ext uri="{9D8B030D-6E8A-4147-A177-3AD203B41FA5}">
                      <a16:colId xmlns:a16="http://schemas.microsoft.com/office/drawing/2014/main" val="2983540588"/>
                    </a:ext>
                  </a:extLst>
                </a:gridCol>
                <a:gridCol w="1508289">
                  <a:extLst>
                    <a:ext uri="{9D8B030D-6E8A-4147-A177-3AD203B41FA5}">
                      <a16:colId xmlns:a16="http://schemas.microsoft.com/office/drawing/2014/main" val="2749459821"/>
                    </a:ext>
                  </a:extLst>
                </a:gridCol>
                <a:gridCol w="1491895">
                  <a:extLst>
                    <a:ext uri="{9D8B030D-6E8A-4147-A177-3AD203B41FA5}">
                      <a16:colId xmlns:a16="http://schemas.microsoft.com/office/drawing/2014/main" val="2542906061"/>
                    </a:ext>
                  </a:extLst>
                </a:gridCol>
                <a:gridCol w="1655840">
                  <a:extLst>
                    <a:ext uri="{9D8B030D-6E8A-4147-A177-3AD203B41FA5}">
                      <a16:colId xmlns:a16="http://schemas.microsoft.com/office/drawing/2014/main" val="225662574"/>
                    </a:ext>
                  </a:extLst>
                </a:gridCol>
                <a:gridCol w="1245978">
                  <a:extLst>
                    <a:ext uri="{9D8B030D-6E8A-4147-A177-3AD203B41FA5}">
                      <a16:colId xmlns:a16="http://schemas.microsoft.com/office/drawing/2014/main" val="3602810450"/>
                    </a:ext>
                  </a:extLst>
                </a:gridCol>
              </a:tblGrid>
              <a:tr h="289165"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Substrate</a:t>
                      </a:r>
                      <a:r>
                        <a:rPr lang="en-AT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(</a:t>
                      </a:r>
                      <a:r>
                        <a:rPr lang="de-AT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</a:t>
                      </a:r>
                      <a:r>
                        <a:rPr lang="en-AT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r>
                        <a:rPr lang="de-AT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r>
                        <a:rPr lang="en-AT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de-AT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>
                          <a:solidFill>
                            <a:schemeClr val="bg1"/>
                          </a:solidFill>
                          <a:effectLst/>
                        </a:rPr>
                        <a:t>OxdBr1</a:t>
                      </a:r>
                      <a:endParaRPr lang="de-AT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>
                          <a:solidFill>
                            <a:schemeClr val="bg1"/>
                          </a:solidFill>
                          <a:effectLst/>
                        </a:rPr>
                        <a:t>OxdBr2</a:t>
                      </a:r>
                      <a:endParaRPr lang="de-AT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>
                          <a:solidFill>
                            <a:schemeClr val="bg1"/>
                          </a:solidFill>
                          <a:effectLst/>
                        </a:rPr>
                        <a:t>OxdCp</a:t>
                      </a:r>
                      <a:endParaRPr lang="de-AT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OxdNh</a:t>
                      </a:r>
                      <a:endParaRPr lang="de-AT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164005"/>
                  </a:ext>
                </a:extLst>
              </a:tr>
              <a:tr h="289165"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 err="1">
                          <a:effectLst/>
                        </a:rPr>
                        <a:t>PAOx</a:t>
                      </a:r>
                      <a:r>
                        <a:rPr lang="en-AT" sz="1400" u="none" strike="noStrike" dirty="0">
                          <a:effectLst/>
                        </a:rPr>
                        <a:t>*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++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AT" sz="1400" u="none" strike="noStrike" kern="1200" dirty="0">
                          <a:effectLst/>
                        </a:rPr>
                        <a:t>~</a:t>
                      </a:r>
                      <a:endParaRPr lang="de-AT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T" sz="1400" u="none" strike="noStrike" dirty="0">
                          <a:effectLst/>
                        </a:rPr>
                        <a:t>+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++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994724"/>
                  </a:ext>
                </a:extLst>
              </a:tr>
              <a:tr h="289165"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 err="1">
                          <a:effectLst/>
                        </a:rPr>
                        <a:t>vanillin</a:t>
                      </a:r>
                      <a:r>
                        <a:rPr lang="de-AT" sz="1400" u="none" strike="noStrike" dirty="0">
                          <a:effectLst/>
                        </a:rPr>
                        <a:t> </a:t>
                      </a:r>
                      <a:r>
                        <a:rPr lang="de-AT" sz="1400" u="none" strike="noStrike" dirty="0" err="1">
                          <a:effectLst/>
                        </a:rPr>
                        <a:t>oxime</a:t>
                      </a:r>
                      <a:r>
                        <a:rPr lang="en-AT" sz="1400" u="none" strike="noStrike" dirty="0">
                          <a:effectLst/>
                        </a:rPr>
                        <a:t>*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>
                          <a:effectLst/>
                        </a:rPr>
                        <a:t>+</a:t>
                      </a:r>
                      <a:endParaRPr lang="de-AT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~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~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~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411444"/>
                  </a:ext>
                </a:extLst>
              </a:tr>
              <a:tr h="289165"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 err="1">
                          <a:effectLst/>
                        </a:rPr>
                        <a:t>cinnamaldehyde</a:t>
                      </a:r>
                      <a:r>
                        <a:rPr lang="de-AT" sz="1400" u="none" strike="noStrike" dirty="0">
                          <a:effectLst/>
                        </a:rPr>
                        <a:t> </a:t>
                      </a:r>
                      <a:r>
                        <a:rPr lang="de-AT" sz="1400" u="none" strike="noStrike" dirty="0" err="1">
                          <a:effectLst/>
                        </a:rPr>
                        <a:t>oxime</a:t>
                      </a:r>
                      <a:r>
                        <a:rPr lang="en-AT" sz="1400" u="none" strike="noStrike" dirty="0">
                          <a:effectLst/>
                        </a:rPr>
                        <a:t>*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++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~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~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+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008558"/>
                  </a:ext>
                </a:extLst>
              </a:tr>
              <a:tr h="289165">
                <a:tc>
                  <a:txBody>
                    <a:bodyPr/>
                    <a:lstStyle/>
                    <a:p>
                      <a:pPr algn="ctr" fontAlgn="b"/>
                      <a:r>
                        <a:rPr lang="en-AT" sz="1400" u="none" strike="noStrike" dirty="0">
                          <a:effectLst/>
                        </a:rPr>
                        <a:t>C5</a:t>
                      </a:r>
                      <a:r>
                        <a:rPr lang="de-AT" sz="1400" u="none" strike="noStrike" dirty="0">
                          <a:effectLst/>
                        </a:rPr>
                        <a:t> </a:t>
                      </a:r>
                      <a:r>
                        <a:rPr lang="de-AT" sz="1400" u="none" strike="noStrike" dirty="0" err="1">
                          <a:effectLst/>
                        </a:rPr>
                        <a:t>oxime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++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~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>
                          <a:effectLst/>
                        </a:rPr>
                        <a:t>+</a:t>
                      </a:r>
                      <a:endParaRPr lang="de-AT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u="none" strike="noStrike" dirty="0">
                          <a:effectLst/>
                        </a:rPr>
                        <a:t>++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207777"/>
                  </a:ext>
                </a:extLst>
              </a:tr>
              <a:tr h="289165">
                <a:tc>
                  <a:txBody>
                    <a:bodyPr/>
                    <a:lstStyle/>
                    <a:p>
                      <a:pPr algn="ctr" fontAlgn="b"/>
                      <a:r>
                        <a:rPr lang="en-AT" sz="1400" u="none" strike="noStrike" dirty="0">
                          <a:effectLst/>
                        </a:rPr>
                        <a:t>C6</a:t>
                      </a:r>
                      <a:r>
                        <a:rPr lang="de-AT" sz="1400" u="none" strike="noStrike" dirty="0">
                          <a:effectLst/>
                        </a:rPr>
                        <a:t> </a:t>
                      </a:r>
                      <a:r>
                        <a:rPr lang="de-AT" sz="1400" u="none" strike="noStrike" dirty="0" err="1">
                          <a:effectLst/>
                        </a:rPr>
                        <a:t>oxime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 gridSpan="4">
                  <a:txBody>
                    <a:bodyPr/>
                    <a:lstStyle/>
                    <a:p>
                      <a:pPr algn="ctr" fontAlgn="b"/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algn="ctr" fontAlgn="b"/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ctr" fontAlgn="b"/>
                      <a:endParaRPr lang="de-AT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ctr" fontAlgn="b"/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8402273"/>
                  </a:ext>
                </a:extLst>
              </a:tr>
              <a:tr h="289165">
                <a:tc>
                  <a:txBody>
                    <a:bodyPr/>
                    <a:lstStyle/>
                    <a:p>
                      <a:pPr algn="ctr" fontAlgn="b"/>
                      <a:r>
                        <a:rPr lang="en-AT" sz="1400" u="none" strike="noStrike" dirty="0">
                          <a:effectLst/>
                        </a:rPr>
                        <a:t>b</a:t>
                      </a:r>
                      <a:r>
                        <a:rPr lang="de-AT" sz="1400" u="none" strike="noStrike" dirty="0">
                          <a:effectLst/>
                        </a:rPr>
                        <a:t>e</a:t>
                      </a:r>
                      <a:r>
                        <a:rPr lang="en-AT" sz="1400" u="none" strike="noStrike" dirty="0" err="1">
                          <a:effectLst/>
                        </a:rPr>
                        <a:t>nzaldehyde</a:t>
                      </a:r>
                      <a:r>
                        <a:rPr lang="en-AT" sz="1400" u="none" strike="noStrike" dirty="0">
                          <a:effectLst/>
                        </a:rPr>
                        <a:t> oxime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pPr algn="ctr" fontAlgn="b"/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26737"/>
                  </a:ext>
                </a:extLst>
              </a:tr>
              <a:tr h="289165">
                <a:tc>
                  <a:txBody>
                    <a:bodyPr/>
                    <a:lstStyle/>
                    <a:p>
                      <a:pPr algn="ctr" fontAlgn="b"/>
                      <a:r>
                        <a:rPr lang="de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</a:t>
                      </a:r>
                      <a:r>
                        <a:rPr lang="en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</a:t>
                      </a:r>
                      <a:r>
                        <a:rPr lang="de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</a:t>
                      </a:r>
                      <a:r>
                        <a:rPr lang="en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  <a:r>
                        <a:rPr lang="de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  <a:r>
                        <a:rPr lang="en-AT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nal</a:t>
                      </a:r>
                      <a:r>
                        <a:rPr lang="en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</a:t>
                      </a:r>
                      <a:r>
                        <a:rPr lang="de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  <a:r>
                        <a:rPr lang="en-AT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r>
                        <a:rPr lang="de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462889"/>
                  </a:ext>
                </a:extLst>
              </a:tr>
              <a:tr h="289165">
                <a:tc>
                  <a:txBody>
                    <a:bodyPr/>
                    <a:lstStyle/>
                    <a:p>
                      <a:pPr algn="ctr" fontAlgn="b"/>
                      <a:r>
                        <a:rPr lang="en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3-</a:t>
                      </a:r>
                      <a:r>
                        <a:rPr lang="de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</a:t>
                      </a:r>
                      <a:r>
                        <a:rPr lang="en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</a:t>
                      </a:r>
                      <a:r>
                        <a:rPr lang="de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  <a:r>
                        <a:rPr lang="en-A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pPr algn="ctr" fontAlgn="b"/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39726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B2940EB-199B-4033-B9EC-49E4C217CC36}"/>
              </a:ext>
            </a:extLst>
          </p:cNvPr>
          <p:cNvSpPr txBox="1"/>
          <p:nvPr/>
        </p:nvSpPr>
        <p:spPr>
          <a:xfrm>
            <a:off x="4367809" y="4502904"/>
            <a:ext cx="5836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sz="1000" dirty="0"/>
              <a:t>++ full or almost full </a:t>
            </a:r>
            <a:r>
              <a:rPr lang="en-AT" sz="1000" dirty="0" err="1"/>
              <a:t>conver</a:t>
            </a:r>
            <a:r>
              <a:rPr lang="de-AT" sz="1000" dirty="0"/>
              <a:t>s</a:t>
            </a:r>
            <a:r>
              <a:rPr lang="en-AT" sz="1000" dirty="0" err="1"/>
              <a:t>i</a:t>
            </a:r>
            <a:r>
              <a:rPr lang="de-AT" sz="1000" dirty="0"/>
              <a:t>o</a:t>
            </a:r>
            <a:r>
              <a:rPr lang="en-AT" sz="1000" dirty="0"/>
              <a:t>n (80-100% </a:t>
            </a:r>
            <a:r>
              <a:rPr lang="de-AT" sz="1000" dirty="0"/>
              <a:t>c</a:t>
            </a:r>
            <a:r>
              <a:rPr lang="en-AT" sz="1000" dirty="0"/>
              <a:t>o</a:t>
            </a:r>
            <a:r>
              <a:rPr lang="de-AT" sz="1000" dirty="0"/>
              <a:t>n</a:t>
            </a:r>
            <a:r>
              <a:rPr lang="en-AT" sz="1000" dirty="0"/>
              <a:t>v</a:t>
            </a:r>
            <a:r>
              <a:rPr lang="de-AT" sz="1000" dirty="0"/>
              <a:t>e</a:t>
            </a:r>
            <a:r>
              <a:rPr lang="en-AT" sz="1000" dirty="0"/>
              <a:t>r</a:t>
            </a:r>
            <a:r>
              <a:rPr lang="de-AT" sz="1000" dirty="0"/>
              <a:t>s</a:t>
            </a:r>
            <a:r>
              <a:rPr lang="en-AT" sz="1000" dirty="0" err="1"/>
              <a:t>i</a:t>
            </a:r>
            <a:r>
              <a:rPr lang="de-AT" sz="1000" dirty="0"/>
              <a:t>o</a:t>
            </a:r>
            <a:r>
              <a:rPr lang="en-AT" sz="1000" dirty="0"/>
              <a:t>n)</a:t>
            </a:r>
          </a:p>
          <a:p>
            <a:r>
              <a:rPr lang="en-AT" sz="1000" dirty="0"/>
              <a:t>+ 20-40% </a:t>
            </a:r>
            <a:r>
              <a:rPr lang="de-AT" sz="1000" dirty="0"/>
              <a:t>c</a:t>
            </a:r>
            <a:r>
              <a:rPr lang="en-AT" sz="1000" dirty="0"/>
              <a:t>o</a:t>
            </a:r>
            <a:r>
              <a:rPr lang="de-AT" sz="1000" dirty="0"/>
              <a:t>n</a:t>
            </a:r>
            <a:r>
              <a:rPr lang="en-AT" sz="1000" dirty="0"/>
              <a:t>v</a:t>
            </a:r>
            <a:r>
              <a:rPr lang="de-AT" sz="1000" dirty="0"/>
              <a:t>e</a:t>
            </a:r>
            <a:r>
              <a:rPr lang="en-AT" sz="1000" dirty="0"/>
              <a:t>r</a:t>
            </a:r>
            <a:r>
              <a:rPr lang="de-AT" sz="1000" dirty="0"/>
              <a:t>s</a:t>
            </a:r>
            <a:r>
              <a:rPr lang="en-AT" sz="1000" dirty="0" err="1"/>
              <a:t>i</a:t>
            </a:r>
            <a:r>
              <a:rPr lang="de-AT" sz="1000" dirty="0"/>
              <a:t>o</a:t>
            </a:r>
            <a:r>
              <a:rPr lang="en-AT" sz="1000" dirty="0"/>
              <a:t>n</a:t>
            </a:r>
          </a:p>
          <a:p>
            <a:r>
              <a:rPr lang="en-AT" sz="1000" dirty="0"/>
              <a:t>~</a:t>
            </a:r>
            <a:r>
              <a:rPr lang="de-AT" sz="1000" dirty="0"/>
              <a:t>s</a:t>
            </a:r>
            <a:r>
              <a:rPr lang="en-AT" sz="1000" dirty="0"/>
              <a:t>l</a:t>
            </a:r>
            <a:r>
              <a:rPr lang="de-AT" sz="1000" dirty="0"/>
              <a:t>i</a:t>
            </a:r>
            <a:r>
              <a:rPr lang="en-AT" sz="1000" dirty="0"/>
              <a:t>g</a:t>
            </a:r>
            <a:r>
              <a:rPr lang="de-AT" sz="1000" dirty="0"/>
              <a:t>h</a:t>
            </a:r>
            <a:r>
              <a:rPr lang="en-AT" sz="1000" dirty="0"/>
              <a:t>t</a:t>
            </a:r>
            <a:r>
              <a:rPr lang="de-AT" sz="1000" dirty="0"/>
              <a:t>l</a:t>
            </a:r>
            <a:r>
              <a:rPr lang="en-AT" sz="1000" dirty="0"/>
              <a:t>y more </a:t>
            </a:r>
            <a:r>
              <a:rPr lang="en-AT" sz="1000" dirty="0" err="1"/>
              <a:t>pr</a:t>
            </a:r>
            <a:r>
              <a:rPr lang="de-AT" sz="1000" dirty="0"/>
              <a:t>o</a:t>
            </a:r>
            <a:r>
              <a:rPr lang="en-AT" sz="1000" dirty="0"/>
              <a:t>d</a:t>
            </a:r>
            <a:r>
              <a:rPr lang="de-AT" sz="1000" dirty="0"/>
              <a:t>u</a:t>
            </a:r>
            <a:r>
              <a:rPr lang="en-AT" sz="1000" dirty="0"/>
              <a:t>c</a:t>
            </a:r>
            <a:r>
              <a:rPr lang="de-AT" sz="1000" dirty="0"/>
              <a:t>t</a:t>
            </a:r>
            <a:r>
              <a:rPr lang="en-AT" sz="1000" dirty="0"/>
              <a:t> </a:t>
            </a:r>
            <a:r>
              <a:rPr lang="de-AT" sz="1000" dirty="0"/>
              <a:t>t</a:t>
            </a:r>
            <a:r>
              <a:rPr lang="en-AT" sz="1000" dirty="0" err="1"/>
              <a:t>han</a:t>
            </a:r>
            <a:r>
              <a:rPr lang="en-AT" sz="1000" dirty="0"/>
              <a:t> EVC (</a:t>
            </a:r>
            <a:r>
              <a:rPr lang="de-AT" sz="1000" dirty="0"/>
              <a:t>l</a:t>
            </a:r>
            <a:r>
              <a:rPr lang="en-AT" sz="1000" dirty="0"/>
              <a:t>e</a:t>
            </a:r>
            <a:r>
              <a:rPr lang="de-AT" sz="1000" dirty="0"/>
              <a:t>s</a:t>
            </a:r>
            <a:r>
              <a:rPr lang="en-AT" sz="1000" dirty="0"/>
              <a:t>s </a:t>
            </a:r>
            <a:r>
              <a:rPr lang="de-AT" sz="1000" dirty="0"/>
              <a:t>t</a:t>
            </a:r>
            <a:r>
              <a:rPr lang="en-AT" sz="1000" dirty="0" err="1"/>
              <a:t>han</a:t>
            </a:r>
            <a:r>
              <a:rPr lang="en-AT" sz="1000" dirty="0"/>
              <a:t> 10% </a:t>
            </a:r>
            <a:r>
              <a:rPr lang="de-AT" sz="1000" dirty="0"/>
              <a:t>c</a:t>
            </a:r>
            <a:r>
              <a:rPr lang="en-AT" sz="1000" dirty="0"/>
              <a:t>o</a:t>
            </a:r>
            <a:r>
              <a:rPr lang="de-AT" sz="1000" dirty="0"/>
              <a:t>n</a:t>
            </a:r>
            <a:r>
              <a:rPr lang="en-AT" sz="1000" dirty="0"/>
              <a:t>v</a:t>
            </a:r>
            <a:r>
              <a:rPr lang="de-AT" sz="1000" dirty="0"/>
              <a:t>e</a:t>
            </a:r>
            <a:r>
              <a:rPr lang="en-AT" sz="1000" dirty="0"/>
              <a:t>r</a:t>
            </a:r>
            <a:r>
              <a:rPr lang="de-AT" sz="1000" dirty="0"/>
              <a:t>s</a:t>
            </a:r>
            <a:r>
              <a:rPr lang="en-AT" sz="1000" dirty="0" err="1"/>
              <a:t>i</a:t>
            </a:r>
            <a:r>
              <a:rPr lang="de-AT" sz="1000" dirty="0"/>
              <a:t>o</a:t>
            </a:r>
            <a:r>
              <a:rPr lang="en-AT" sz="1000" dirty="0"/>
              <a:t>n)</a:t>
            </a:r>
          </a:p>
          <a:p>
            <a:r>
              <a:rPr lang="en-AT" sz="1000" dirty="0"/>
              <a:t>* </a:t>
            </a:r>
            <a:r>
              <a:rPr lang="en-AT" sz="1000" dirty="0" err="1"/>
              <a:t>analy</a:t>
            </a:r>
            <a:r>
              <a:rPr lang="de-AT" sz="1000" dirty="0"/>
              <a:t>z</a:t>
            </a:r>
            <a:r>
              <a:rPr lang="en-AT" sz="1000" dirty="0"/>
              <a:t>e</a:t>
            </a:r>
            <a:r>
              <a:rPr lang="de-AT" sz="1000" dirty="0"/>
              <a:t>d</a:t>
            </a:r>
            <a:r>
              <a:rPr lang="en-AT" sz="1000" dirty="0"/>
              <a:t> </a:t>
            </a:r>
            <a:r>
              <a:rPr lang="de-AT" sz="1000" dirty="0"/>
              <a:t>w</a:t>
            </a:r>
            <a:r>
              <a:rPr lang="en-AT" sz="1000" dirty="0" err="1"/>
              <a:t>i</a:t>
            </a:r>
            <a:r>
              <a:rPr lang="de-AT" sz="1000" dirty="0"/>
              <a:t>t</a:t>
            </a:r>
            <a:r>
              <a:rPr lang="en-AT" sz="1000" dirty="0"/>
              <a:t>h </a:t>
            </a:r>
            <a:r>
              <a:rPr lang="de-AT" sz="1000" dirty="0"/>
              <a:t>H</a:t>
            </a:r>
            <a:r>
              <a:rPr lang="en-AT" sz="1000" dirty="0"/>
              <a:t>P</a:t>
            </a:r>
            <a:r>
              <a:rPr lang="de-AT" sz="1000" dirty="0"/>
              <a:t>L</a:t>
            </a:r>
            <a:r>
              <a:rPr lang="en-AT" sz="1000" dirty="0"/>
              <a:t>C-</a:t>
            </a:r>
            <a:r>
              <a:rPr lang="de-AT" sz="1000" dirty="0"/>
              <a:t>U</a:t>
            </a:r>
            <a:r>
              <a:rPr lang="en-AT" sz="1000" dirty="0"/>
              <a:t>V </a:t>
            </a:r>
            <a:endParaRPr lang="de-AT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5BA128-8B01-42EE-8579-B7BF1DAC52CF}"/>
              </a:ext>
            </a:extLst>
          </p:cNvPr>
          <p:cNvSpPr txBox="1"/>
          <p:nvPr/>
        </p:nvSpPr>
        <p:spPr>
          <a:xfrm>
            <a:off x="6672064" y="1638297"/>
            <a:ext cx="4773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T" sz="1200" dirty="0"/>
              <a:t>15 </a:t>
            </a:r>
            <a:r>
              <a:rPr lang="de-AT" sz="1200" dirty="0"/>
              <a:t>O</a:t>
            </a:r>
            <a:r>
              <a:rPr lang="en-AT" sz="1200" dirty="0"/>
              <a:t>D </a:t>
            </a:r>
            <a:r>
              <a:rPr lang="de-AT" sz="1200" dirty="0"/>
              <a:t>u</a:t>
            </a:r>
            <a:r>
              <a:rPr lang="en-AT" sz="1200" dirty="0"/>
              <a:t>n</a:t>
            </a:r>
            <a:r>
              <a:rPr lang="de-AT" sz="1200" dirty="0"/>
              <a:t>i</a:t>
            </a:r>
            <a:r>
              <a:rPr lang="en-AT" sz="1200" dirty="0"/>
              <a:t>t</a:t>
            </a:r>
            <a:r>
              <a:rPr lang="de-AT" sz="1200" dirty="0"/>
              <a:t>s</a:t>
            </a:r>
            <a:endParaRPr lang="en-AT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T" sz="1200" dirty="0"/>
              <a:t>10 mM substrate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T" sz="1200" dirty="0"/>
              <a:t>4 h at 28°C (</a:t>
            </a:r>
            <a:r>
              <a:rPr lang="de-AT" sz="1200" dirty="0"/>
              <a:t>D</a:t>
            </a:r>
            <a:r>
              <a:rPr lang="en-AT" sz="1200" dirty="0"/>
              <a:t>W</a:t>
            </a:r>
            <a:r>
              <a:rPr lang="de-AT" sz="1200" dirty="0"/>
              <a:t>P</a:t>
            </a:r>
            <a:r>
              <a:rPr lang="en-AT" sz="1200" dirty="0"/>
              <a:t> (400µ</a:t>
            </a:r>
            <a:r>
              <a:rPr lang="de-AT" sz="1200" dirty="0"/>
              <a:t>L</a:t>
            </a:r>
            <a:r>
              <a:rPr lang="en-AT" sz="1200" dirty="0"/>
              <a:t>) or Pyrex)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T" sz="1200" dirty="0"/>
              <a:t>H</a:t>
            </a:r>
            <a:r>
              <a:rPr lang="de-AT" sz="1200" dirty="0"/>
              <a:t>E</a:t>
            </a:r>
            <a:r>
              <a:rPr lang="en-AT" sz="1200" dirty="0"/>
              <a:t>P</a:t>
            </a:r>
            <a:r>
              <a:rPr lang="de-AT" sz="1200" dirty="0"/>
              <a:t>E</a:t>
            </a:r>
            <a:r>
              <a:rPr lang="en-AT" sz="1200" dirty="0"/>
              <a:t>S, pH 7.5, containing 5mM Na</a:t>
            </a:r>
            <a:r>
              <a:rPr lang="en-AT" sz="1200" baseline="-25000" dirty="0"/>
              <a:t>2</a:t>
            </a:r>
            <a:r>
              <a:rPr lang="de-AT" sz="1200" dirty="0"/>
              <a:t>S</a:t>
            </a:r>
            <a:r>
              <a:rPr lang="en-AT" sz="1200" baseline="-25000" dirty="0"/>
              <a:t>2</a:t>
            </a:r>
            <a:r>
              <a:rPr lang="en-AT" sz="1200" dirty="0"/>
              <a:t>O</a:t>
            </a:r>
            <a:r>
              <a:rPr lang="en-AT" sz="1200" baseline="-25000" dirty="0"/>
              <a:t>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AT" sz="1200" dirty="0"/>
              <a:t>S</a:t>
            </a:r>
            <a:r>
              <a:rPr lang="en-AT" sz="1200" dirty="0"/>
              <a:t>topped with MeOH or EtOH for HPLC-UV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AT" sz="1200" dirty="0"/>
              <a:t>O</a:t>
            </a:r>
            <a:r>
              <a:rPr lang="en-AT" sz="1200" dirty="0"/>
              <a:t>r 3 M HCL and extracted wit</a:t>
            </a:r>
            <a:r>
              <a:rPr lang="de-AT" sz="1200" dirty="0"/>
              <a:t>h</a:t>
            </a:r>
            <a:r>
              <a:rPr lang="en-AT" sz="1200" dirty="0"/>
              <a:t> </a:t>
            </a:r>
            <a:r>
              <a:rPr lang="de-AT" sz="1200" dirty="0"/>
              <a:t>E</a:t>
            </a:r>
            <a:r>
              <a:rPr lang="en-AT" sz="1200" dirty="0"/>
              <a:t>E+</a:t>
            </a:r>
            <a:r>
              <a:rPr lang="de-AT" sz="1200" dirty="0"/>
              <a:t>I</a:t>
            </a:r>
            <a:r>
              <a:rPr lang="en-AT" sz="1200" dirty="0"/>
              <a:t>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CDB0D6-D452-48E3-81BE-68445A2C91F6}"/>
              </a:ext>
            </a:extLst>
          </p:cNvPr>
          <p:cNvSpPr txBox="1"/>
          <p:nvPr/>
        </p:nvSpPr>
        <p:spPr bwMode="auto">
          <a:xfrm>
            <a:off x="6681045" y="5184445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I</a:t>
            </a:r>
            <a:r>
              <a:rPr lang="en-AT" b="1" dirty="0"/>
              <a:t>n </a:t>
            </a:r>
            <a:r>
              <a:rPr lang="de-AT" b="1" dirty="0"/>
              <a:t>p</a:t>
            </a:r>
            <a:r>
              <a:rPr lang="en-AT" b="1" dirty="0"/>
              <a:t>r</a:t>
            </a:r>
            <a:r>
              <a:rPr lang="de-AT" b="1" dirty="0"/>
              <a:t>o</a:t>
            </a:r>
            <a:r>
              <a:rPr lang="en-AT" b="1" dirty="0"/>
              <a:t>g</a:t>
            </a:r>
            <a:r>
              <a:rPr lang="de-AT" b="1" dirty="0"/>
              <a:t>r</a:t>
            </a:r>
            <a:r>
              <a:rPr lang="en-AT" b="1" dirty="0"/>
              <a:t>e</a:t>
            </a:r>
            <a:r>
              <a:rPr lang="de-AT" b="1" dirty="0"/>
              <a:t>s</a:t>
            </a:r>
            <a:r>
              <a:rPr lang="en-AT" b="1" dirty="0"/>
              <a:t>s</a:t>
            </a:r>
            <a:endParaRPr lang="de-AT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83D5B-A497-4833-A6E0-7B575BA174DB}"/>
              </a:ext>
            </a:extLst>
          </p:cNvPr>
          <p:cNvSpPr txBox="1"/>
          <p:nvPr/>
        </p:nvSpPr>
        <p:spPr bwMode="auto">
          <a:xfrm>
            <a:off x="2007254" y="5789961"/>
            <a:ext cx="8475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Also in whole-cell mediated </a:t>
            </a:r>
            <a:r>
              <a:rPr lang="en-AT" dirty="0" err="1"/>
              <a:t>bioconver</a:t>
            </a:r>
            <a:r>
              <a:rPr lang="de-AT" dirty="0"/>
              <a:t>s</a:t>
            </a:r>
            <a:r>
              <a:rPr lang="en-AT" dirty="0" err="1"/>
              <a:t>i</a:t>
            </a:r>
            <a:r>
              <a:rPr lang="de-AT" dirty="0"/>
              <a:t>o</a:t>
            </a:r>
            <a:r>
              <a:rPr lang="en-AT" dirty="0"/>
              <a:t>n</a:t>
            </a:r>
            <a:r>
              <a:rPr lang="de-AT" dirty="0"/>
              <a:t>s</a:t>
            </a:r>
            <a:r>
              <a:rPr lang="en-AT" dirty="0"/>
              <a:t>, 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d</a:t>
            </a:r>
            <a:r>
              <a:rPr lang="en-AT" dirty="0"/>
              <a:t>Br1 showed best conversions. </a:t>
            </a:r>
            <a:endParaRPr lang="de-AT" dirty="0"/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6D0A3220-8A99-4FD4-B1D6-F09E83E4CDD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16" name="Fußzeilenplatzhalter 5">
            <a:extLst>
              <a:ext uri="{FF2B5EF4-FFF2-40B4-BE49-F238E27FC236}">
                <a16:creationId xmlns:a16="http://schemas.microsoft.com/office/drawing/2014/main" id="{29C3E258-81A8-4053-B451-9781BCBEABEC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EAFF471E-0B8A-4062-8DCC-01B6E5673D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513228"/>
              </p:ext>
            </p:extLst>
          </p:nvPr>
        </p:nvGraphicFramePr>
        <p:xfrm>
          <a:off x="3102571" y="1791591"/>
          <a:ext cx="25304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CS ChemDraw Drawing" r:id="rId3" imgW="4661519" imgH="1340765" progId="ChemDraw.Document.6.0">
                  <p:embed/>
                </p:oleObj>
              </mc:Choice>
              <mc:Fallback>
                <p:oleObj name="CS ChemDraw Drawing" r:id="rId3" imgW="4661519" imgH="1340765" progId="ChemDraw.Document.6.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F16D7AE4-5632-4333-BDB2-4A9B462BB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02571" y="1791591"/>
                        <a:ext cx="2530475" cy="727075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9245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51B03-F089-4D2F-B466-D3CB7EB7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480989" cy="1143000"/>
          </a:xfrm>
        </p:spPr>
        <p:txBody>
          <a:bodyPr/>
          <a:lstStyle/>
          <a:p>
            <a:r>
              <a:rPr lang="de-AT" dirty="0"/>
              <a:t>Al</a:t>
            </a:r>
            <a:r>
              <a:rPr lang="en-AT" dirty="0"/>
              <a:t>d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i</a:t>
            </a:r>
            <a:r>
              <a:rPr lang="en-AT" dirty="0"/>
              <a:t>m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d</a:t>
            </a:r>
            <a:r>
              <a:rPr lang="en-AT" dirty="0"/>
              <a:t>e</a:t>
            </a:r>
            <a:r>
              <a:rPr lang="de-AT" dirty="0"/>
              <a:t>h</a:t>
            </a:r>
            <a:r>
              <a:rPr lang="en-AT" dirty="0"/>
              <a:t>y</a:t>
            </a:r>
            <a:r>
              <a:rPr lang="de-AT" dirty="0"/>
              <a:t>d</a:t>
            </a:r>
            <a:r>
              <a:rPr lang="en-AT" dirty="0"/>
              <a:t>r</a:t>
            </a:r>
            <a:r>
              <a:rPr lang="de-AT" dirty="0"/>
              <a:t>a</a:t>
            </a:r>
            <a:r>
              <a:rPr lang="en-AT" dirty="0"/>
              <a:t>ta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s</a:t>
            </a:r>
            <a:r>
              <a:rPr lang="en-AT" dirty="0"/>
              <a:t>-</a:t>
            </a:r>
            <a:r>
              <a:rPr lang="de-AT" dirty="0"/>
              <a:t>p</a:t>
            </a:r>
            <a:r>
              <a:rPr lang="en-AT" dirty="0"/>
              <a:t>u</a:t>
            </a:r>
            <a:r>
              <a:rPr lang="de-AT" dirty="0"/>
              <a:t>r</a:t>
            </a:r>
            <a:r>
              <a:rPr lang="en-AT" dirty="0" err="1"/>
              <a:t>i</a:t>
            </a:r>
            <a:r>
              <a:rPr lang="de-AT" dirty="0"/>
              <a:t>f</a:t>
            </a:r>
            <a:r>
              <a:rPr lang="en-AT" dirty="0" err="1"/>
              <a:t>i</a:t>
            </a:r>
            <a:r>
              <a:rPr lang="de-AT" dirty="0"/>
              <a:t>c</a:t>
            </a:r>
            <a:r>
              <a:rPr lang="en-AT" dirty="0"/>
              <a:t>a</a:t>
            </a:r>
            <a:r>
              <a:rPr lang="de-AT" dirty="0"/>
              <a:t>t</a:t>
            </a:r>
            <a:r>
              <a:rPr lang="en-AT" dirty="0" err="1"/>
              <a:t>i</a:t>
            </a:r>
            <a:r>
              <a:rPr lang="de-AT" dirty="0"/>
              <a:t>o</a:t>
            </a:r>
            <a:r>
              <a:rPr lang="en-AT" dirty="0"/>
              <a:t>n</a:t>
            </a:r>
            <a:endParaRPr lang="de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FA20A-2559-4CAC-BE45-18B87D120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FE004C5-601C-46A4-BD65-F70430EF0681}"/>
              </a:ext>
            </a:extLst>
          </p:cNvPr>
          <p:cNvGrpSpPr/>
          <p:nvPr/>
        </p:nvGrpSpPr>
        <p:grpSpPr>
          <a:xfrm>
            <a:off x="2357023" y="2386252"/>
            <a:ext cx="8057411" cy="3411973"/>
            <a:chOff x="1086589" y="2450482"/>
            <a:chExt cx="8057411" cy="341197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EC84E1-BA32-4533-8822-38EA037E3AF0}"/>
                </a:ext>
              </a:extLst>
            </p:cNvPr>
            <p:cNvSpPr txBox="1"/>
            <p:nvPr/>
          </p:nvSpPr>
          <p:spPr>
            <a:xfrm>
              <a:off x="1919246" y="2450482"/>
              <a:ext cx="42484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1400" i="1" dirty="0"/>
                <a:t>E. coli </a:t>
              </a:r>
              <a:r>
                <a:rPr lang="en-AT" sz="1400" dirty="0"/>
                <a:t>BL21*(DE3) pET28a:</a:t>
              </a:r>
              <a:r>
                <a:rPr lang="de-AT" sz="1400" dirty="0"/>
                <a:t>O</a:t>
              </a:r>
              <a:r>
                <a:rPr lang="en-AT" sz="1400" dirty="0"/>
                <a:t>x</a:t>
              </a:r>
              <a:r>
                <a:rPr lang="de-AT" sz="1400" dirty="0"/>
                <a:t>d</a:t>
              </a:r>
              <a:r>
                <a:rPr lang="en-AT" sz="1400" dirty="0"/>
                <a:t>B</a:t>
              </a:r>
              <a:r>
                <a:rPr lang="de-AT" sz="1400" dirty="0"/>
                <a:t>r</a:t>
              </a:r>
              <a:r>
                <a:rPr lang="en-AT" sz="1400" dirty="0"/>
                <a:t>2</a:t>
              </a:r>
              <a:endParaRPr lang="de-AT" sz="1400" dirty="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DD11389-7C15-4E59-9DF0-E40A7BAA593E}"/>
                </a:ext>
              </a:extLst>
            </p:cNvPr>
            <p:cNvGrpSpPr/>
            <p:nvPr/>
          </p:nvGrpSpPr>
          <p:grpSpPr>
            <a:xfrm>
              <a:off x="1086589" y="2692020"/>
              <a:ext cx="8057411" cy="3170435"/>
              <a:chOff x="2059997" y="3258133"/>
              <a:chExt cx="9974964" cy="4314156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4AC858FE-730F-4187-9EEF-B58A358F64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78596" y="3548927"/>
                <a:ext cx="5792008" cy="3715268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089504A-7128-438D-8C0E-84A948AFC7D5}"/>
                  </a:ext>
                </a:extLst>
              </p:cNvPr>
              <p:cNvSpPr txBox="1"/>
              <p:nvPr/>
            </p:nvSpPr>
            <p:spPr>
              <a:xfrm>
                <a:off x="2531232" y="3317682"/>
                <a:ext cx="9503729" cy="314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T" sz="900" dirty="0"/>
                  <a:t>C</a:t>
                </a:r>
                <a:r>
                  <a:rPr lang="de-AT" sz="900" dirty="0"/>
                  <a:t>F</a:t>
                </a:r>
                <a:r>
                  <a:rPr lang="en-AT" sz="900" dirty="0"/>
                  <a:t>E     </a:t>
                </a:r>
                <a:r>
                  <a:rPr lang="de-AT" sz="900" dirty="0"/>
                  <a:t>F</a:t>
                </a:r>
                <a:r>
                  <a:rPr lang="en-AT" sz="900" dirty="0"/>
                  <a:t>T     </a:t>
                </a:r>
                <a:r>
                  <a:rPr lang="de-AT" sz="900" dirty="0"/>
                  <a:t>B</a:t>
                </a:r>
                <a:r>
                  <a:rPr lang="en-AT" sz="900" dirty="0"/>
                  <a:t>B    </a:t>
                </a:r>
                <a:r>
                  <a:rPr lang="de-AT" sz="900" dirty="0"/>
                  <a:t>W</a:t>
                </a:r>
                <a:r>
                  <a:rPr lang="en-AT" sz="900" dirty="0"/>
                  <a:t>B    </a:t>
                </a:r>
                <a:r>
                  <a:rPr lang="de-AT" sz="900" dirty="0"/>
                  <a:t>E</a:t>
                </a:r>
                <a:r>
                  <a:rPr lang="en-AT" sz="900" dirty="0"/>
                  <a:t>F1   </a:t>
                </a:r>
                <a:r>
                  <a:rPr lang="de-AT" sz="900" dirty="0"/>
                  <a:t>E</a:t>
                </a:r>
                <a:r>
                  <a:rPr lang="en-AT" sz="900" dirty="0"/>
                  <a:t>F2  </a:t>
                </a:r>
                <a:r>
                  <a:rPr lang="de-AT" sz="900" dirty="0"/>
                  <a:t>E</a:t>
                </a:r>
                <a:r>
                  <a:rPr lang="en-AT" sz="900" dirty="0"/>
                  <a:t>F3  </a:t>
                </a:r>
                <a:r>
                  <a:rPr lang="de-AT" sz="900" dirty="0"/>
                  <a:t>E</a:t>
                </a:r>
                <a:r>
                  <a:rPr lang="en-AT" sz="900" dirty="0"/>
                  <a:t>F4  </a:t>
                </a:r>
                <a:r>
                  <a:rPr lang="de-AT" sz="900" dirty="0"/>
                  <a:t>E</a:t>
                </a:r>
                <a:r>
                  <a:rPr lang="en-AT" sz="900" dirty="0"/>
                  <a:t>F5   </a:t>
                </a:r>
                <a:r>
                  <a:rPr lang="de-AT" sz="900" dirty="0"/>
                  <a:t>E</a:t>
                </a:r>
                <a:r>
                  <a:rPr lang="en-AT" sz="900" dirty="0"/>
                  <a:t>F6   </a:t>
                </a:r>
                <a:r>
                  <a:rPr lang="de-AT" sz="900" dirty="0"/>
                  <a:t>E</a:t>
                </a:r>
                <a:r>
                  <a:rPr lang="en-AT" sz="900" dirty="0"/>
                  <a:t>F7  </a:t>
                </a:r>
                <a:r>
                  <a:rPr lang="de-AT" sz="900" dirty="0"/>
                  <a:t>E</a:t>
                </a:r>
                <a:r>
                  <a:rPr lang="en-AT" sz="900" dirty="0"/>
                  <a:t>F8   </a:t>
                </a:r>
                <a:r>
                  <a:rPr lang="de-AT" sz="900" dirty="0"/>
                  <a:t>E</a:t>
                </a:r>
                <a:r>
                  <a:rPr lang="en-AT" sz="900" dirty="0"/>
                  <a:t>F9 </a:t>
                </a:r>
                <a:r>
                  <a:rPr lang="de-AT" sz="900" dirty="0"/>
                  <a:t>p</a:t>
                </a:r>
                <a:r>
                  <a:rPr lang="en-AT" sz="900" dirty="0"/>
                  <a:t>o</a:t>
                </a:r>
                <a:r>
                  <a:rPr lang="de-AT" sz="900" dirty="0"/>
                  <a:t>o</a:t>
                </a:r>
                <a:r>
                  <a:rPr lang="en-AT" sz="900" dirty="0"/>
                  <a:t>l</a:t>
                </a:r>
                <a:r>
                  <a:rPr lang="de-AT" sz="900" dirty="0"/>
                  <a:t>e</a:t>
                </a:r>
                <a:r>
                  <a:rPr lang="en-AT" sz="900" dirty="0"/>
                  <a:t>d </a:t>
                </a:r>
                <a:r>
                  <a:rPr lang="de-AT" sz="900" dirty="0"/>
                  <a:t>B</a:t>
                </a:r>
                <a:r>
                  <a:rPr lang="en-AT" sz="900" dirty="0"/>
                  <a:t>r1</a:t>
                </a:r>
                <a:endParaRPr lang="de-AT" sz="900" dirty="0"/>
              </a:p>
            </p:txBody>
          </p:sp>
          <p:sp>
            <p:nvSpPr>
              <p:cNvPr id="17" name="Rechteck 6">
                <a:extLst>
                  <a:ext uri="{FF2B5EF4-FFF2-40B4-BE49-F238E27FC236}">
                    <a16:creationId xmlns:a16="http://schemas.microsoft.com/office/drawing/2014/main" id="{84CE70E5-6761-4367-9CE7-46CFC2F170BC}"/>
                  </a:ext>
                </a:extLst>
              </p:cNvPr>
              <p:cNvSpPr/>
              <p:nvPr/>
            </p:nvSpPr>
            <p:spPr>
              <a:xfrm>
                <a:off x="2059997" y="3258133"/>
                <a:ext cx="891372" cy="418805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AT" sz="1000" dirty="0"/>
              </a:p>
              <a:p>
                <a:endParaRPr lang="de-AT" sz="1000" dirty="0"/>
              </a:p>
              <a:p>
                <a:r>
                  <a:rPr lang="de-AT" sz="1050" dirty="0"/>
                  <a:t>140</a:t>
                </a:r>
              </a:p>
              <a:p>
                <a:r>
                  <a:rPr lang="de-AT" sz="1050" dirty="0"/>
                  <a:t>115</a:t>
                </a:r>
              </a:p>
              <a:p>
                <a:endParaRPr lang="en-AT" sz="300" dirty="0"/>
              </a:p>
              <a:p>
                <a:endParaRPr lang="en-AT" sz="300" dirty="0"/>
              </a:p>
              <a:p>
                <a:r>
                  <a:rPr lang="de-AT" sz="1050" dirty="0"/>
                  <a:t>80</a:t>
                </a:r>
              </a:p>
              <a:p>
                <a:endParaRPr lang="en-AT" sz="300" dirty="0"/>
              </a:p>
              <a:p>
                <a:endParaRPr lang="en-AT" sz="300" dirty="0"/>
              </a:p>
              <a:p>
                <a:endParaRPr lang="en-AT" sz="300" dirty="0"/>
              </a:p>
              <a:p>
                <a:r>
                  <a:rPr lang="de-AT" sz="1050" dirty="0"/>
                  <a:t>70</a:t>
                </a:r>
                <a:endParaRPr lang="de-AT" sz="500" dirty="0"/>
              </a:p>
              <a:p>
                <a:endParaRPr lang="en-AT" sz="300" dirty="0"/>
              </a:p>
              <a:p>
                <a:endParaRPr lang="en-AT" sz="300" dirty="0"/>
              </a:p>
              <a:p>
                <a:endParaRPr lang="en-AT" sz="300" dirty="0"/>
              </a:p>
              <a:p>
                <a:endParaRPr lang="en-AT" sz="300" dirty="0"/>
              </a:p>
              <a:p>
                <a:endParaRPr lang="en-AT" sz="300" dirty="0"/>
              </a:p>
              <a:p>
                <a:r>
                  <a:rPr lang="de-AT" sz="1050" dirty="0"/>
                  <a:t>50</a:t>
                </a:r>
              </a:p>
              <a:p>
                <a:endParaRPr lang="en-AT" sz="300" dirty="0"/>
              </a:p>
              <a:p>
                <a:endParaRPr lang="en-AT" sz="300" dirty="0"/>
              </a:p>
              <a:p>
                <a:endParaRPr lang="en-AT" sz="300" dirty="0"/>
              </a:p>
              <a:p>
                <a:endParaRPr lang="en-AT" sz="300" dirty="0"/>
              </a:p>
              <a:p>
                <a:r>
                  <a:rPr lang="de-AT" sz="1050" dirty="0"/>
                  <a:t>40</a:t>
                </a:r>
              </a:p>
              <a:p>
                <a:endParaRPr lang="en-AT" sz="700" dirty="0"/>
              </a:p>
              <a:p>
                <a:r>
                  <a:rPr lang="de-AT" sz="1000" dirty="0"/>
                  <a:t>30</a:t>
                </a:r>
              </a:p>
              <a:p>
                <a:endParaRPr lang="en-AT" sz="600" dirty="0"/>
              </a:p>
              <a:p>
                <a:endParaRPr lang="en-AT" sz="600" dirty="0"/>
              </a:p>
              <a:p>
                <a:r>
                  <a:rPr lang="de-AT" sz="1000" dirty="0"/>
                  <a:t>25</a:t>
                </a:r>
                <a:endParaRPr lang="en-AT" sz="500" dirty="0"/>
              </a:p>
              <a:p>
                <a:endParaRPr lang="en-AT" sz="500" dirty="0"/>
              </a:p>
              <a:p>
                <a:r>
                  <a:rPr lang="de-AT" sz="1000" dirty="0"/>
                  <a:t>15</a:t>
                </a:r>
                <a:endParaRPr lang="en-AT" sz="1000" dirty="0"/>
              </a:p>
              <a:p>
                <a:r>
                  <a:rPr lang="de-AT" sz="1000" dirty="0"/>
                  <a:t>10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D21290E-74D6-4CF7-9620-1E0D92AB7A56}"/>
                  </a:ext>
                </a:extLst>
              </p:cNvPr>
              <p:cNvSpPr txBox="1"/>
              <p:nvPr/>
            </p:nvSpPr>
            <p:spPr>
              <a:xfrm>
                <a:off x="4321270" y="7216304"/>
                <a:ext cx="3132519" cy="355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AT" sz="1100" dirty="0"/>
                  <a:t>Po</a:t>
                </a:r>
                <a:r>
                  <a:rPr lang="en-AT" sz="1100" dirty="0"/>
                  <a:t>o</a:t>
                </a:r>
                <a:r>
                  <a:rPr lang="de-AT" sz="1100" dirty="0"/>
                  <a:t>l</a:t>
                </a:r>
                <a:r>
                  <a:rPr lang="en-AT" sz="1100" dirty="0"/>
                  <a:t>e</a:t>
                </a:r>
                <a:r>
                  <a:rPr lang="de-AT" sz="1100" dirty="0"/>
                  <a:t>d</a:t>
                </a:r>
                <a:r>
                  <a:rPr lang="en-AT" sz="1100" dirty="0"/>
                  <a:t>: EF3-7</a:t>
                </a:r>
                <a:endParaRPr lang="de-AT" sz="1100" dirty="0"/>
              </a:p>
            </p:txBody>
          </p:sp>
        </p:grp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E8BEDDFC-B397-4E58-8A59-BBD6086D9B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008" t="27137"/>
          <a:stretch/>
        </p:blipFill>
        <p:spPr>
          <a:xfrm rot="10800000">
            <a:off x="8089896" y="2742682"/>
            <a:ext cx="1745083" cy="11428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C091AEC-68C3-4BF0-AEEF-6837A0565483}"/>
              </a:ext>
            </a:extLst>
          </p:cNvPr>
          <p:cNvSpPr txBox="1"/>
          <p:nvPr/>
        </p:nvSpPr>
        <p:spPr bwMode="auto">
          <a:xfrm>
            <a:off x="2423592" y="5808768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N</a:t>
            </a:r>
            <a:r>
              <a:rPr lang="de-AT" dirty="0"/>
              <a:t>i</a:t>
            </a:r>
            <a:r>
              <a:rPr lang="en-AT" dirty="0"/>
              <a:t>-</a:t>
            </a:r>
            <a:r>
              <a:rPr lang="de-AT" dirty="0"/>
              <a:t>a</a:t>
            </a:r>
            <a:r>
              <a:rPr lang="en-AT" dirty="0"/>
              <a:t>f</a:t>
            </a:r>
            <a:r>
              <a:rPr lang="de-AT" dirty="0"/>
              <a:t>f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 err="1"/>
              <a:t>i</a:t>
            </a:r>
            <a:r>
              <a:rPr lang="de-AT" dirty="0"/>
              <a:t>t</a:t>
            </a:r>
            <a:r>
              <a:rPr lang="en-AT" dirty="0"/>
              <a:t>y </a:t>
            </a:r>
            <a:r>
              <a:rPr lang="de-AT" dirty="0"/>
              <a:t>c</a:t>
            </a:r>
            <a:r>
              <a:rPr lang="en-AT" dirty="0"/>
              <a:t>h</a:t>
            </a:r>
            <a:r>
              <a:rPr lang="de-AT" dirty="0"/>
              <a:t>r</a:t>
            </a:r>
            <a:r>
              <a:rPr lang="en-AT" dirty="0"/>
              <a:t>o</a:t>
            </a:r>
            <a:r>
              <a:rPr lang="de-AT" dirty="0"/>
              <a:t>m</a:t>
            </a:r>
            <a:r>
              <a:rPr lang="en-AT" dirty="0"/>
              <a:t>a</a:t>
            </a:r>
            <a:r>
              <a:rPr lang="de-AT" dirty="0"/>
              <a:t>t</a:t>
            </a:r>
            <a:r>
              <a:rPr lang="en-AT" dirty="0"/>
              <a:t>o</a:t>
            </a:r>
            <a:r>
              <a:rPr lang="de-AT" dirty="0"/>
              <a:t>g</a:t>
            </a:r>
            <a:r>
              <a:rPr lang="en-AT" dirty="0"/>
              <a:t>r</a:t>
            </a:r>
            <a:r>
              <a:rPr lang="de-AT" dirty="0"/>
              <a:t>a</a:t>
            </a:r>
            <a:r>
              <a:rPr lang="en-AT" dirty="0"/>
              <a:t>p</a:t>
            </a:r>
            <a:r>
              <a:rPr lang="de-AT" dirty="0"/>
              <a:t>h</a:t>
            </a:r>
            <a:r>
              <a:rPr lang="en-AT" dirty="0"/>
              <a:t>y concentrated 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d</a:t>
            </a:r>
            <a:r>
              <a:rPr lang="en-AT" dirty="0"/>
              <a:t>s – </a:t>
            </a:r>
            <a:r>
              <a:rPr lang="de-AT" dirty="0"/>
              <a:t>still </a:t>
            </a:r>
            <a:r>
              <a:rPr lang="de-AT" dirty="0" err="1"/>
              <a:t>many</a:t>
            </a:r>
            <a:r>
              <a:rPr lang="en-AT" dirty="0"/>
              <a:t> </a:t>
            </a:r>
            <a:r>
              <a:rPr lang="de-AT" dirty="0"/>
              <a:t>i</a:t>
            </a:r>
            <a:r>
              <a:rPr lang="en-AT" dirty="0"/>
              <a:t>m</a:t>
            </a:r>
            <a:r>
              <a:rPr lang="de-AT" dirty="0"/>
              <a:t>p</a:t>
            </a:r>
            <a:r>
              <a:rPr lang="en-AT" dirty="0"/>
              <a:t>u</a:t>
            </a:r>
            <a:r>
              <a:rPr lang="de-AT" dirty="0"/>
              <a:t>r</a:t>
            </a:r>
            <a:r>
              <a:rPr lang="en-AT" dirty="0" err="1"/>
              <a:t>i</a:t>
            </a:r>
            <a:r>
              <a:rPr lang="de-AT" dirty="0"/>
              <a:t>t</a:t>
            </a:r>
            <a:r>
              <a:rPr lang="en-AT" dirty="0" err="1"/>
              <a:t>i</a:t>
            </a:r>
            <a:r>
              <a:rPr lang="de-AT" dirty="0"/>
              <a:t>e</a:t>
            </a:r>
            <a:r>
              <a:rPr lang="en-AT" dirty="0"/>
              <a:t>s.</a:t>
            </a:r>
            <a:endParaRPr lang="de-AT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C470DF-A261-4502-9E6A-A124BB5F4CF3}"/>
              </a:ext>
            </a:extLst>
          </p:cNvPr>
          <p:cNvSpPr txBox="1"/>
          <p:nvPr/>
        </p:nvSpPr>
        <p:spPr>
          <a:xfrm>
            <a:off x="7772056" y="4641004"/>
            <a:ext cx="2448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AT" sz="1600" dirty="0" err="1"/>
              <a:t>Cu</a:t>
            </a:r>
            <a:r>
              <a:rPr lang="en-AT" sz="1600" dirty="0"/>
              <a:t>l</a:t>
            </a:r>
            <a:r>
              <a:rPr lang="de-AT" sz="1600" dirty="0"/>
              <a:t>t</a:t>
            </a:r>
            <a:r>
              <a:rPr lang="en-AT" sz="1600" dirty="0" err="1"/>
              <a:t>i</a:t>
            </a:r>
            <a:r>
              <a:rPr lang="de-AT" sz="1600" dirty="0"/>
              <a:t>v</a:t>
            </a:r>
            <a:r>
              <a:rPr lang="en-AT" sz="1600" dirty="0"/>
              <a:t>a</a:t>
            </a:r>
            <a:r>
              <a:rPr lang="de-AT" sz="1600" dirty="0"/>
              <a:t>t</a:t>
            </a:r>
            <a:r>
              <a:rPr lang="en-AT" sz="1600" dirty="0"/>
              <a:t>e</a:t>
            </a:r>
            <a:r>
              <a:rPr lang="de-AT" sz="1600" dirty="0"/>
              <a:t>d</a:t>
            </a:r>
            <a:r>
              <a:rPr lang="en-AT" sz="1600" dirty="0"/>
              <a:t> </a:t>
            </a:r>
            <a:r>
              <a:rPr lang="de-AT" sz="1600" dirty="0"/>
              <a:t>i</a:t>
            </a:r>
            <a:r>
              <a:rPr lang="en-AT" sz="1600" dirty="0"/>
              <a:t>n 450</a:t>
            </a:r>
            <a:r>
              <a:rPr lang="de-AT" sz="1600" dirty="0"/>
              <a:t>m</a:t>
            </a:r>
            <a:r>
              <a:rPr lang="en-AT" sz="1600" dirty="0"/>
              <a:t>L </a:t>
            </a:r>
            <a:r>
              <a:rPr lang="de-AT" sz="1600" dirty="0"/>
              <a:t>L</a:t>
            </a:r>
            <a:r>
              <a:rPr lang="en-AT" sz="1600" dirty="0"/>
              <a:t>B-Kan, 1</a:t>
            </a:r>
            <a:r>
              <a:rPr lang="de-AT" sz="1600" dirty="0"/>
              <a:t>m</a:t>
            </a:r>
            <a:r>
              <a:rPr lang="en-AT" sz="1600" dirty="0"/>
              <a:t>M </a:t>
            </a:r>
            <a:r>
              <a:rPr lang="de-AT" sz="1600" dirty="0"/>
              <a:t>I</a:t>
            </a:r>
            <a:r>
              <a:rPr lang="en-AT" sz="1600" dirty="0"/>
              <a:t>P</a:t>
            </a:r>
            <a:r>
              <a:rPr lang="de-AT" sz="1600" dirty="0"/>
              <a:t>T</a:t>
            </a:r>
            <a:r>
              <a:rPr lang="en-AT" sz="1600" dirty="0"/>
              <a:t>G, 20°</a:t>
            </a:r>
            <a:r>
              <a:rPr lang="de-AT" sz="1600" dirty="0"/>
              <a:t>C</a:t>
            </a:r>
            <a:r>
              <a:rPr lang="en-AT" sz="1600" dirty="0"/>
              <a:t> </a:t>
            </a:r>
            <a:r>
              <a:rPr lang="de-AT" sz="1600" dirty="0"/>
              <a:t>f</a:t>
            </a:r>
            <a:r>
              <a:rPr lang="en-AT" sz="1600" dirty="0"/>
              <a:t>o</a:t>
            </a:r>
            <a:r>
              <a:rPr lang="de-AT" sz="1600" dirty="0"/>
              <a:t>r</a:t>
            </a:r>
            <a:r>
              <a:rPr lang="en-AT" sz="1600" dirty="0"/>
              <a:t> 48 </a:t>
            </a:r>
            <a:r>
              <a:rPr lang="de-AT" sz="1600" dirty="0"/>
              <a:t>h</a:t>
            </a:r>
            <a:endParaRPr lang="en-AT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T" sz="1600" dirty="0"/>
          </a:p>
        </p:txBody>
      </p:sp>
      <p:sp>
        <p:nvSpPr>
          <p:cNvPr id="22" name="Date Placeholder 4">
            <a:extLst>
              <a:ext uri="{FF2B5EF4-FFF2-40B4-BE49-F238E27FC236}">
                <a16:creationId xmlns:a16="http://schemas.microsoft.com/office/drawing/2014/main" id="{26BF4FB7-FE78-4EDA-863C-D97D877504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24" name="Fußzeilenplatzhalter 5">
            <a:extLst>
              <a:ext uri="{FF2B5EF4-FFF2-40B4-BE49-F238E27FC236}">
                <a16:creationId xmlns:a16="http://schemas.microsoft.com/office/drawing/2014/main" id="{2C6CF863-D69A-459D-AA9F-D24AB90BD1C0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344D1F2D-FD94-48C4-9C3F-FF3F133784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607523"/>
              </p:ext>
            </p:extLst>
          </p:nvPr>
        </p:nvGraphicFramePr>
        <p:xfrm>
          <a:off x="3610552" y="1371389"/>
          <a:ext cx="25304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CS ChemDraw Drawing" r:id="rId5" imgW="4661519" imgH="1340765" progId="ChemDraw.Document.6.0">
                  <p:embed/>
                </p:oleObj>
              </mc:Choice>
              <mc:Fallback>
                <p:oleObj name="CS ChemDraw Drawing" r:id="rId5" imgW="4661519" imgH="1340765" progId="ChemDraw.Document.6.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F16D7AE4-5632-4333-BDB2-4A9B462BB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10552" y="1371389"/>
                        <a:ext cx="2530475" cy="727075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6333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51B03-F089-4D2F-B466-D3CB7EB7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480989" cy="1143000"/>
          </a:xfrm>
        </p:spPr>
        <p:txBody>
          <a:bodyPr/>
          <a:lstStyle/>
          <a:p>
            <a:r>
              <a:rPr lang="de-AT" dirty="0"/>
              <a:t>Al</a:t>
            </a:r>
            <a:r>
              <a:rPr lang="en-AT" dirty="0"/>
              <a:t>d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i</a:t>
            </a:r>
            <a:r>
              <a:rPr lang="en-AT" dirty="0"/>
              <a:t>m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d</a:t>
            </a:r>
            <a:r>
              <a:rPr lang="en-AT" dirty="0"/>
              <a:t>e</a:t>
            </a:r>
            <a:r>
              <a:rPr lang="de-AT" dirty="0"/>
              <a:t>h</a:t>
            </a:r>
            <a:r>
              <a:rPr lang="en-AT" dirty="0"/>
              <a:t>y</a:t>
            </a:r>
            <a:r>
              <a:rPr lang="de-AT" dirty="0"/>
              <a:t>d</a:t>
            </a:r>
            <a:r>
              <a:rPr lang="en-AT" dirty="0"/>
              <a:t>r</a:t>
            </a:r>
            <a:r>
              <a:rPr lang="de-AT" dirty="0"/>
              <a:t>a</a:t>
            </a:r>
            <a:r>
              <a:rPr lang="en-AT" dirty="0"/>
              <a:t>ta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s</a:t>
            </a:r>
            <a:r>
              <a:rPr lang="en-AT" dirty="0"/>
              <a:t>-</a:t>
            </a:r>
            <a:r>
              <a:rPr lang="de-AT" dirty="0"/>
              <a:t>T</a:t>
            </a:r>
            <a:r>
              <a:rPr lang="en-AT" dirty="0"/>
              <a:t>A</a:t>
            </a:r>
            <a:r>
              <a:rPr lang="de-AT" dirty="0"/>
              <a:t>L</a:t>
            </a:r>
            <a:r>
              <a:rPr lang="en-AT" dirty="0"/>
              <a:t>O</a:t>
            </a:r>
            <a:r>
              <a:rPr lang="de-AT" dirty="0"/>
              <a:t>N</a:t>
            </a:r>
            <a:r>
              <a:rPr lang="en-AT" dirty="0"/>
              <a:t> </a:t>
            </a:r>
            <a:r>
              <a:rPr lang="de-AT" dirty="0"/>
              <a:t>p</a:t>
            </a:r>
            <a:r>
              <a:rPr lang="en-AT" dirty="0"/>
              <a:t>u</a:t>
            </a:r>
            <a:r>
              <a:rPr lang="de-AT" dirty="0"/>
              <a:t>r</a:t>
            </a:r>
            <a:r>
              <a:rPr lang="en-AT" dirty="0" err="1"/>
              <a:t>i</a:t>
            </a:r>
            <a:r>
              <a:rPr lang="de-AT" dirty="0"/>
              <a:t>f</a:t>
            </a:r>
            <a:r>
              <a:rPr lang="en-AT" dirty="0" err="1"/>
              <a:t>i</a:t>
            </a:r>
            <a:r>
              <a:rPr lang="de-AT" dirty="0"/>
              <a:t>c</a:t>
            </a:r>
            <a:r>
              <a:rPr lang="en-AT" dirty="0"/>
              <a:t>a</a:t>
            </a:r>
            <a:r>
              <a:rPr lang="de-AT" dirty="0"/>
              <a:t>t</a:t>
            </a:r>
            <a:r>
              <a:rPr lang="en-AT" dirty="0" err="1"/>
              <a:t>i</a:t>
            </a:r>
            <a:r>
              <a:rPr lang="de-AT" dirty="0"/>
              <a:t>o</a:t>
            </a:r>
            <a:r>
              <a:rPr lang="en-AT" dirty="0"/>
              <a:t>n</a:t>
            </a:r>
            <a:endParaRPr lang="de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FA20A-2559-4CAC-BE45-18B87D120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90AEB1FF-B233-42FE-9A50-49B505EE5FA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8" name="Fußzeilenplatzhalter 5">
            <a:extLst>
              <a:ext uri="{FF2B5EF4-FFF2-40B4-BE49-F238E27FC236}">
                <a16:creationId xmlns:a16="http://schemas.microsoft.com/office/drawing/2014/main" id="{C830339D-70B4-4EDE-AD70-1F165FBC619B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8BEDDFC-B397-4E58-8A59-BBD6086D9B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08" t="27137"/>
          <a:stretch/>
        </p:blipFill>
        <p:spPr>
          <a:xfrm rot="10800000">
            <a:off x="8473516" y="1232936"/>
            <a:ext cx="1745083" cy="11428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9C470DF-A261-4502-9E6A-A124BB5F4CF3}"/>
              </a:ext>
            </a:extLst>
          </p:cNvPr>
          <p:cNvSpPr txBox="1"/>
          <p:nvPr/>
        </p:nvSpPr>
        <p:spPr>
          <a:xfrm>
            <a:off x="7393952" y="2811594"/>
            <a:ext cx="3368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AT" sz="1600" dirty="0" err="1"/>
              <a:t>Cu</a:t>
            </a:r>
            <a:r>
              <a:rPr lang="en-AT" sz="1600" dirty="0"/>
              <a:t>l</a:t>
            </a:r>
            <a:r>
              <a:rPr lang="de-AT" sz="1600" dirty="0"/>
              <a:t>t</a:t>
            </a:r>
            <a:r>
              <a:rPr lang="en-AT" sz="1600" dirty="0" err="1"/>
              <a:t>i</a:t>
            </a:r>
            <a:r>
              <a:rPr lang="de-AT" sz="1600" dirty="0"/>
              <a:t>v</a:t>
            </a:r>
            <a:r>
              <a:rPr lang="en-AT" sz="1600" dirty="0"/>
              <a:t>a</a:t>
            </a:r>
            <a:r>
              <a:rPr lang="de-AT" sz="1600" dirty="0"/>
              <a:t>t</a:t>
            </a:r>
            <a:r>
              <a:rPr lang="en-AT" sz="1600" dirty="0"/>
              <a:t>e</a:t>
            </a:r>
            <a:r>
              <a:rPr lang="de-AT" sz="1600" dirty="0"/>
              <a:t>d</a:t>
            </a:r>
            <a:r>
              <a:rPr lang="en-AT" sz="1600" dirty="0"/>
              <a:t> </a:t>
            </a:r>
            <a:r>
              <a:rPr lang="de-AT" sz="1600" dirty="0"/>
              <a:t>i</a:t>
            </a:r>
            <a:r>
              <a:rPr lang="en-AT" sz="1600" dirty="0"/>
              <a:t>n 450</a:t>
            </a:r>
            <a:r>
              <a:rPr lang="de-AT" sz="1600" dirty="0"/>
              <a:t>m</a:t>
            </a:r>
            <a:r>
              <a:rPr lang="en-AT" sz="1600" dirty="0"/>
              <a:t>L 2x YT-Kan, 1</a:t>
            </a:r>
            <a:r>
              <a:rPr lang="de-AT" sz="1600" dirty="0"/>
              <a:t>m</a:t>
            </a:r>
            <a:r>
              <a:rPr lang="en-AT" sz="1600" dirty="0"/>
              <a:t>M </a:t>
            </a:r>
            <a:r>
              <a:rPr lang="de-AT" sz="1600" dirty="0"/>
              <a:t>I</a:t>
            </a:r>
            <a:r>
              <a:rPr lang="en-AT" sz="1600" dirty="0"/>
              <a:t>P</a:t>
            </a:r>
            <a:r>
              <a:rPr lang="de-AT" sz="1600" dirty="0"/>
              <a:t>T</a:t>
            </a:r>
            <a:r>
              <a:rPr lang="en-AT" sz="1600" dirty="0"/>
              <a:t>G, 16°</a:t>
            </a:r>
            <a:r>
              <a:rPr lang="de-AT" sz="1600" dirty="0"/>
              <a:t>C</a:t>
            </a:r>
            <a:r>
              <a:rPr lang="en-AT" sz="1600" dirty="0"/>
              <a:t> </a:t>
            </a:r>
            <a:r>
              <a:rPr lang="de-AT" sz="1600" dirty="0"/>
              <a:t>f</a:t>
            </a:r>
            <a:r>
              <a:rPr lang="en-AT" sz="1600" dirty="0"/>
              <a:t>o</a:t>
            </a:r>
            <a:r>
              <a:rPr lang="de-AT" sz="1600" dirty="0"/>
              <a:t>r</a:t>
            </a:r>
            <a:r>
              <a:rPr lang="en-AT" sz="1600" dirty="0"/>
              <a:t> 48 </a:t>
            </a:r>
            <a:r>
              <a:rPr lang="de-AT" sz="1600" dirty="0"/>
              <a:t>h</a:t>
            </a:r>
            <a:endParaRPr lang="en-AT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T" sz="1600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1D8E956-25BC-4D15-B406-07D576E77C7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294098" y="1371387"/>
          <a:ext cx="2744142" cy="909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CS ChemDraw Drawing" r:id="rId4" imgW="4047181" imgH="1340765" progId="ChemDraw.Document.6.0">
                  <p:embed/>
                </p:oleObj>
              </mc:Choice>
              <mc:Fallback>
                <p:oleObj name="CS ChemDraw Drawing" r:id="rId4" imgW="4047181" imgH="1340765" progId="ChemDraw.Document.6.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1D8E956-25BC-4D15-B406-07D576E77C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94098" y="1371387"/>
                        <a:ext cx="2744142" cy="909690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B9C053E-6689-423A-A506-2E7581EDD4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6404" y="2436466"/>
            <a:ext cx="4520573" cy="34670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A92695-C315-4B4D-9CC1-048C9CB3536D}"/>
              </a:ext>
            </a:extLst>
          </p:cNvPr>
          <p:cNvSpPr/>
          <p:nvPr/>
        </p:nvSpPr>
        <p:spPr>
          <a:xfrm>
            <a:off x="7393952" y="4024626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insoluble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fraction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AT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soluble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fraction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AT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washing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TALON,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check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protein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binding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TALON, </a:t>
            </a:r>
            <a:endParaRPr lang="en-AT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6-8</a:t>
            </a:r>
            <a:r>
              <a:rPr lang="en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elution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impurities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endParaRPr lang="en-AT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9-10</a:t>
            </a:r>
            <a:r>
              <a:rPr lang="en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pure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protein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HIS-tag </a:t>
            </a:r>
            <a:endParaRPr lang="en-AT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(+</a:t>
            </a:r>
            <a:r>
              <a:rPr lang="en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- 10 mg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OxdCp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125 ml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r>
              <a:rPr lang="de-AT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AD4F87-16CF-448C-B357-B3664877E1CE}"/>
              </a:ext>
            </a:extLst>
          </p:cNvPr>
          <p:cNvSpPr txBox="1"/>
          <p:nvPr/>
        </p:nvSpPr>
        <p:spPr bwMode="auto">
          <a:xfrm>
            <a:off x="2324456" y="5990602"/>
            <a:ext cx="4905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/>
              <a:t>P</a:t>
            </a:r>
            <a:r>
              <a:rPr lang="en-AT" sz="1600" dirty="0" err="1"/>
              <a:t>erformed</a:t>
            </a:r>
            <a:r>
              <a:rPr lang="en-AT" sz="1600" dirty="0"/>
              <a:t> by </a:t>
            </a:r>
            <a:r>
              <a:rPr lang="en-AT" sz="1600" dirty="0" err="1"/>
              <a:t>cooperat</a:t>
            </a:r>
            <a:r>
              <a:rPr lang="de-AT" sz="1600" dirty="0"/>
              <a:t>i</a:t>
            </a:r>
            <a:r>
              <a:rPr lang="en-AT" sz="1600" dirty="0"/>
              <a:t>o</a:t>
            </a:r>
            <a:r>
              <a:rPr lang="de-AT" sz="1600" dirty="0"/>
              <a:t>n</a:t>
            </a:r>
            <a:r>
              <a:rPr lang="en-AT" sz="1600" dirty="0"/>
              <a:t> </a:t>
            </a:r>
            <a:r>
              <a:rPr lang="de-AT" sz="1600" dirty="0"/>
              <a:t>p</a:t>
            </a:r>
            <a:r>
              <a:rPr lang="en-AT" sz="1600" dirty="0"/>
              <a:t>a</a:t>
            </a:r>
            <a:r>
              <a:rPr lang="de-AT" sz="1600" dirty="0"/>
              <a:t>r</a:t>
            </a:r>
            <a:r>
              <a:rPr lang="en-AT" sz="1600" dirty="0"/>
              <a:t>t</a:t>
            </a:r>
            <a:r>
              <a:rPr lang="de-AT" sz="1600" dirty="0"/>
              <a:t>n</a:t>
            </a:r>
            <a:r>
              <a:rPr lang="en-AT" sz="1600" dirty="0"/>
              <a:t>e</a:t>
            </a:r>
            <a:r>
              <a:rPr lang="de-AT" sz="1600" dirty="0"/>
              <a:t>r</a:t>
            </a:r>
            <a:r>
              <a:rPr lang="en-AT" sz="1600" dirty="0"/>
              <a:t> </a:t>
            </a:r>
            <a:r>
              <a:rPr lang="de-AT" sz="1600" dirty="0"/>
              <a:t>i</a:t>
            </a:r>
            <a:r>
              <a:rPr lang="en-AT" sz="1600" dirty="0"/>
              <a:t>n </a:t>
            </a:r>
            <a:r>
              <a:rPr lang="de-AT" sz="1600" dirty="0"/>
              <a:t>P</a:t>
            </a:r>
            <a:r>
              <a:rPr lang="en-AT" sz="1600" dirty="0"/>
              <a:t>r</a:t>
            </a:r>
            <a:r>
              <a:rPr lang="de-AT" sz="1600" dirty="0"/>
              <a:t>a</a:t>
            </a:r>
            <a:r>
              <a:rPr lang="en-AT" sz="1600" dirty="0"/>
              <a:t>g.</a:t>
            </a:r>
            <a:endParaRPr lang="de-AT" sz="1600" dirty="0"/>
          </a:p>
        </p:txBody>
      </p:sp>
    </p:spTree>
    <p:extLst>
      <p:ext uri="{BB962C8B-B14F-4D97-AF65-F5344CB8AC3E}">
        <p14:creationId xmlns:p14="http://schemas.microsoft.com/office/powerpoint/2010/main" val="1927513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51B03-F089-4D2F-B466-D3CB7EB7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726" y="601663"/>
            <a:ext cx="7667698" cy="1143000"/>
          </a:xfrm>
        </p:spPr>
        <p:txBody>
          <a:bodyPr>
            <a:normAutofit/>
          </a:bodyPr>
          <a:lstStyle/>
          <a:p>
            <a:r>
              <a:rPr lang="en-AT" sz="2800" dirty="0"/>
              <a:t>3.	</a:t>
            </a:r>
            <a:r>
              <a:rPr lang="de-AT" sz="2800" dirty="0"/>
              <a:t>Al</a:t>
            </a:r>
            <a:r>
              <a:rPr lang="en-AT" sz="2800" dirty="0"/>
              <a:t>d</a:t>
            </a:r>
            <a:r>
              <a:rPr lang="de-AT" sz="2800" dirty="0"/>
              <a:t>o</a:t>
            </a:r>
            <a:r>
              <a:rPr lang="en-AT" sz="2800" dirty="0"/>
              <a:t>x</a:t>
            </a:r>
            <a:r>
              <a:rPr lang="de-AT" sz="2800" dirty="0"/>
              <a:t>i</a:t>
            </a:r>
            <a:r>
              <a:rPr lang="en-AT" sz="2800" dirty="0"/>
              <a:t>m</a:t>
            </a:r>
            <a:r>
              <a:rPr lang="de-AT" sz="2800" dirty="0"/>
              <a:t>e</a:t>
            </a:r>
            <a:r>
              <a:rPr lang="en-AT" sz="2800" dirty="0"/>
              <a:t> </a:t>
            </a:r>
            <a:r>
              <a:rPr lang="de-AT" sz="2800" dirty="0"/>
              <a:t>d</a:t>
            </a:r>
            <a:r>
              <a:rPr lang="en-AT" sz="2800" dirty="0"/>
              <a:t>e</a:t>
            </a:r>
            <a:r>
              <a:rPr lang="de-AT" sz="2800" dirty="0"/>
              <a:t>h</a:t>
            </a:r>
            <a:r>
              <a:rPr lang="en-AT" sz="2800" dirty="0"/>
              <a:t>y</a:t>
            </a:r>
            <a:r>
              <a:rPr lang="de-AT" sz="2800" dirty="0"/>
              <a:t>d</a:t>
            </a:r>
            <a:r>
              <a:rPr lang="en-AT" sz="2800" dirty="0"/>
              <a:t>r</a:t>
            </a:r>
            <a:r>
              <a:rPr lang="de-AT" sz="2800" dirty="0"/>
              <a:t>a</a:t>
            </a:r>
            <a:r>
              <a:rPr lang="en-AT" sz="2800" dirty="0"/>
              <a:t>ta</a:t>
            </a:r>
            <a:r>
              <a:rPr lang="de-AT" sz="2800" dirty="0"/>
              <a:t>s</a:t>
            </a:r>
            <a:r>
              <a:rPr lang="en-AT" sz="2800" dirty="0"/>
              <a:t>e</a:t>
            </a:r>
            <a:r>
              <a:rPr lang="de-AT" sz="2800" dirty="0"/>
              <a:t>s</a:t>
            </a:r>
            <a:r>
              <a:rPr lang="en-AT" sz="2800" dirty="0"/>
              <a:t>-</a:t>
            </a:r>
            <a:r>
              <a:rPr lang="de-AT" sz="2800" dirty="0"/>
              <a:t>s</a:t>
            </a:r>
            <a:r>
              <a:rPr lang="en-AT" sz="2800" dirty="0"/>
              <a:t>u</a:t>
            </a:r>
            <a:r>
              <a:rPr lang="de-AT" sz="2800" dirty="0"/>
              <a:t>b</a:t>
            </a:r>
            <a:r>
              <a:rPr lang="en-AT" sz="2800" dirty="0"/>
              <a:t>s</a:t>
            </a:r>
            <a:r>
              <a:rPr lang="de-AT" sz="2800" dirty="0"/>
              <a:t>t</a:t>
            </a:r>
            <a:r>
              <a:rPr lang="en-AT" sz="2800" dirty="0"/>
              <a:t>r</a:t>
            </a:r>
            <a:r>
              <a:rPr lang="de-AT" sz="2800" dirty="0"/>
              <a:t>a</a:t>
            </a:r>
            <a:r>
              <a:rPr lang="en-AT" sz="2800" dirty="0"/>
              <a:t>t</a:t>
            </a:r>
            <a:r>
              <a:rPr lang="de-AT" sz="2800" dirty="0"/>
              <a:t>e</a:t>
            </a:r>
            <a:r>
              <a:rPr lang="en-AT" sz="2800" dirty="0"/>
              <a:t> </a:t>
            </a:r>
            <a:r>
              <a:rPr lang="de-AT" sz="2800" dirty="0"/>
              <a:t>s</a:t>
            </a:r>
            <a:r>
              <a:rPr lang="en-AT" sz="2800" dirty="0"/>
              <a:t>c</a:t>
            </a:r>
            <a:r>
              <a:rPr lang="de-AT" sz="2800" dirty="0"/>
              <a:t>o</a:t>
            </a:r>
            <a:r>
              <a:rPr lang="en-AT" sz="2800" dirty="0"/>
              <a:t>p</a:t>
            </a:r>
            <a:r>
              <a:rPr lang="de-AT" sz="2800" dirty="0"/>
              <a:t>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FA20A-2559-4CAC-BE45-18B87D120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CDDB489E-7904-40F3-8BD9-AD6111FC065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82874" y="2441725"/>
          <a:ext cx="62293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A47E2B3-E823-4DC1-B2C3-9707E8F8724A}"/>
              </a:ext>
            </a:extLst>
          </p:cNvPr>
          <p:cNvSpPr txBox="1"/>
          <p:nvPr/>
        </p:nvSpPr>
        <p:spPr>
          <a:xfrm>
            <a:off x="8274421" y="3460808"/>
            <a:ext cx="2231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20 µg </a:t>
            </a:r>
            <a:r>
              <a:rPr lang="en-AT" sz="1200" dirty="0" err="1"/>
              <a:t>enzym</a:t>
            </a:r>
            <a:r>
              <a:rPr lang="de-AT" sz="1200" dirty="0"/>
              <a:t>e</a:t>
            </a:r>
            <a:r>
              <a:rPr lang="en-AT" sz="1200" dirty="0"/>
              <a:t> (1</a:t>
            </a:r>
            <a:r>
              <a:rPr lang="de-AT" sz="1200" dirty="0"/>
              <a:t>m</a:t>
            </a:r>
            <a:r>
              <a:rPr lang="en-AT" sz="1200" dirty="0"/>
              <a:t>g/</a:t>
            </a:r>
            <a:r>
              <a:rPr lang="de-AT" sz="1200" dirty="0"/>
              <a:t>m</a:t>
            </a:r>
            <a:r>
              <a:rPr lang="en-AT" sz="1200" dirty="0"/>
              <a:t>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2 h, 28°C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320 rpm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H</a:t>
            </a:r>
            <a:r>
              <a:rPr lang="de-AT" sz="1200" dirty="0"/>
              <a:t>E</a:t>
            </a:r>
            <a:r>
              <a:rPr lang="en-AT" sz="1200" dirty="0"/>
              <a:t>P</a:t>
            </a:r>
            <a:r>
              <a:rPr lang="de-AT" sz="1200" dirty="0"/>
              <a:t>E</a:t>
            </a:r>
            <a:r>
              <a:rPr lang="en-AT" sz="1200" dirty="0"/>
              <a:t>S </a:t>
            </a:r>
            <a:r>
              <a:rPr lang="de-AT" sz="1200" dirty="0"/>
              <a:t>p</a:t>
            </a:r>
            <a:r>
              <a:rPr lang="en-AT" sz="1200" dirty="0"/>
              <a:t>H 7.5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5 mM Na</a:t>
            </a:r>
            <a:r>
              <a:rPr lang="en-AT" sz="1200" baseline="-25000" dirty="0"/>
              <a:t>2</a:t>
            </a:r>
            <a:r>
              <a:rPr lang="en-AT" sz="1200" dirty="0"/>
              <a:t>S</a:t>
            </a:r>
            <a:r>
              <a:rPr lang="en-AT" sz="1200" baseline="-25000" dirty="0"/>
              <a:t>2</a:t>
            </a:r>
            <a:r>
              <a:rPr lang="en-AT" sz="1200" dirty="0"/>
              <a:t>O</a:t>
            </a:r>
            <a:r>
              <a:rPr lang="en-AT" sz="1200" baseline="-25000" dirty="0"/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10 mM substrate</a:t>
            </a:r>
            <a:endParaRPr lang="de-AT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A48F2C-A7FE-4F0F-872A-04A6D43CE309}"/>
              </a:ext>
            </a:extLst>
          </p:cNvPr>
          <p:cNvSpPr txBox="1"/>
          <p:nvPr/>
        </p:nvSpPr>
        <p:spPr bwMode="auto">
          <a:xfrm>
            <a:off x="2495600" y="55964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O</a:t>
            </a:r>
            <a:r>
              <a:rPr lang="de-AT" dirty="0"/>
              <a:t>x</a:t>
            </a:r>
            <a:r>
              <a:rPr lang="en-AT" dirty="0"/>
              <a:t>d</a:t>
            </a:r>
            <a:r>
              <a:rPr lang="de-AT" dirty="0"/>
              <a:t>B</a:t>
            </a:r>
            <a:r>
              <a:rPr lang="en-AT" dirty="0"/>
              <a:t>r1 </a:t>
            </a:r>
            <a:r>
              <a:rPr lang="de-AT" dirty="0"/>
              <a:t>s</a:t>
            </a:r>
            <a:r>
              <a:rPr lang="en-AT" dirty="0"/>
              <a:t>h</a:t>
            </a:r>
            <a:r>
              <a:rPr lang="de-AT" dirty="0"/>
              <a:t>o</a:t>
            </a:r>
            <a:r>
              <a:rPr lang="en-AT" dirty="0"/>
              <a:t>w</a:t>
            </a:r>
            <a:r>
              <a:rPr lang="de-AT" dirty="0"/>
              <a:t>e</a:t>
            </a:r>
            <a:r>
              <a:rPr lang="en-AT" dirty="0"/>
              <a:t>d most promising substrate scope.</a:t>
            </a:r>
            <a:endParaRPr lang="de-AT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6E425E1-EFB9-4691-80B5-A1F439F036F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9ED2BED1-BC18-4F81-90D9-D095A8C5BE99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ADA324DC-3924-4E2D-BA72-7BF0079753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048836"/>
              </p:ext>
            </p:extLst>
          </p:nvPr>
        </p:nvGraphicFramePr>
        <p:xfrm>
          <a:off x="3794341" y="1366119"/>
          <a:ext cx="25304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CS ChemDraw Drawing" r:id="rId4" imgW="4661519" imgH="1340765" progId="ChemDraw.Document.6.0">
                  <p:embed/>
                </p:oleObj>
              </mc:Choice>
              <mc:Fallback>
                <p:oleObj name="CS ChemDraw Drawing" r:id="rId4" imgW="4661519" imgH="1340765" progId="ChemDraw.Document.6.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F16D7AE4-5632-4333-BDB2-4A9B462BB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4341" y="1366119"/>
                        <a:ext cx="2530475" cy="727075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3095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B7678-12ED-4257-A9BA-58B5D0633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5. </a:t>
            </a:r>
            <a:r>
              <a:rPr lang="de-AT" dirty="0" err="1"/>
              <a:t>Ou</a:t>
            </a:r>
            <a:r>
              <a:rPr lang="en-AT" dirty="0"/>
              <a:t>t</a:t>
            </a:r>
            <a:r>
              <a:rPr lang="de-AT" dirty="0"/>
              <a:t>l</a:t>
            </a:r>
            <a:r>
              <a:rPr lang="en-AT" dirty="0"/>
              <a:t>o</a:t>
            </a:r>
            <a:r>
              <a:rPr lang="de-AT" dirty="0"/>
              <a:t>o</a:t>
            </a:r>
            <a:r>
              <a:rPr lang="en-AT" dirty="0"/>
              <a:t>k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127A51-9376-4D60-83CF-F47EC5022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964" y="2072081"/>
            <a:ext cx="8650478" cy="446202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dirty="0"/>
              <a:t>C</a:t>
            </a:r>
            <a:r>
              <a:rPr lang="en-AT" sz="2000" dirty="0"/>
              <a:t>u</a:t>
            </a:r>
            <a:r>
              <a:rPr lang="de-AT" sz="2000" dirty="0"/>
              <a:t>l</a:t>
            </a:r>
            <a:r>
              <a:rPr lang="en-AT" sz="2000" dirty="0"/>
              <a:t>t</a:t>
            </a:r>
            <a:r>
              <a:rPr lang="de-AT" sz="2000" dirty="0"/>
              <a:t>i</a:t>
            </a:r>
            <a:r>
              <a:rPr lang="en-AT" sz="2000" dirty="0"/>
              <a:t>v</a:t>
            </a:r>
            <a:r>
              <a:rPr lang="de-AT" sz="2000" dirty="0"/>
              <a:t>a</a:t>
            </a:r>
            <a:r>
              <a:rPr lang="en-AT" sz="2000" dirty="0"/>
              <a:t>t</a:t>
            </a:r>
            <a:r>
              <a:rPr lang="de-AT" sz="2000" dirty="0"/>
              <a:t>i</a:t>
            </a:r>
            <a:r>
              <a:rPr lang="en-AT" sz="2000" dirty="0"/>
              <a:t>o</a:t>
            </a:r>
            <a:r>
              <a:rPr lang="de-AT" sz="2000" dirty="0"/>
              <a:t>n</a:t>
            </a:r>
            <a:r>
              <a:rPr lang="en-AT" sz="2000" dirty="0"/>
              <a:t> </a:t>
            </a:r>
            <a:r>
              <a:rPr lang="de-AT" sz="2000" dirty="0"/>
              <a:t>o</a:t>
            </a:r>
            <a:r>
              <a:rPr lang="en-AT" sz="2000" dirty="0"/>
              <a:t>f </a:t>
            </a:r>
            <a:r>
              <a:rPr lang="en-AT" sz="2000" dirty="0" err="1"/>
              <a:t>OxdTv</a:t>
            </a:r>
            <a:r>
              <a:rPr lang="en-AT" sz="2000" dirty="0"/>
              <a:t> and </a:t>
            </a:r>
            <a:r>
              <a:rPr lang="en-AT" sz="2000" dirty="0" err="1"/>
              <a:t>purificat</a:t>
            </a:r>
            <a:r>
              <a:rPr lang="de-AT" sz="2000" dirty="0"/>
              <a:t>i</a:t>
            </a:r>
            <a:r>
              <a:rPr lang="en-AT" sz="2000" dirty="0"/>
              <a:t>o</a:t>
            </a:r>
            <a:r>
              <a:rPr lang="de-AT" sz="2000" dirty="0"/>
              <a:t>n</a:t>
            </a:r>
            <a:r>
              <a:rPr lang="en-AT" sz="2000" dirty="0"/>
              <a:t> </a:t>
            </a:r>
            <a:r>
              <a:rPr lang="de-AT" sz="2000" dirty="0"/>
              <a:t>w</a:t>
            </a:r>
            <a:r>
              <a:rPr lang="en-AT" sz="2000" dirty="0" err="1"/>
              <a:t>i</a:t>
            </a:r>
            <a:r>
              <a:rPr lang="de-AT" sz="2000" dirty="0"/>
              <a:t>t</a:t>
            </a:r>
            <a:r>
              <a:rPr lang="en-AT" sz="2000" dirty="0"/>
              <a:t>h </a:t>
            </a:r>
            <a:r>
              <a:rPr lang="de-AT" sz="2000" dirty="0"/>
              <a:t>T</a:t>
            </a:r>
            <a:r>
              <a:rPr lang="en-AT" sz="2000" dirty="0"/>
              <a:t>A</a:t>
            </a:r>
            <a:r>
              <a:rPr lang="de-AT" sz="2000" dirty="0"/>
              <a:t>L</a:t>
            </a:r>
            <a:r>
              <a:rPr lang="en-AT" sz="2000" dirty="0"/>
              <a:t>O</a:t>
            </a:r>
            <a:r>
              <a:rPr lang="de-AT" sz="2000" dirty="0"/>
              <a:t>N</a:t>
            </a:r>
            <a:r>
              <a:rPr lang="en-AT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T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000" dirty="0"/>
              <a:t>D</a:t>
            </a:r>
            <a:r>
              <a:rPr lang="en-AT" sz="2000" dirty="0" err="1"/>
              <a:t>irect</a:t>
            </a:r>
            <a:r>
              <a:rPr lang="en-AT" sz="2000" dirty="0"/>
              <a:t> comparison of </a:t>
            </a:r>
            <a:r>
              <a:rPr lang="de-AT" sz="2000" dirty="0"/>
              <a:t>O</a:t>
            </a:r>
            <a:r>
              <a:rPr lang="en-AT" sz="2000" dirty="0"/>
              <a:t>x</a:t>
            </a:r>
            <a:r>
              <a:rPr lang="de-AT" sz="2000" dirty="0"/>
              <a:t>dB</a:t>
            </a:r>
            <a:r>
              <a:rPr lang="en-AT" sz="2000" dirty="0"/>
              <a:t>r1, </a:t>
            </a:r>
            <a:r>
              <a:rPr lang="de-AT" sz="2000" dirty="0"/>
              <a:t>O</a:t>
            </a:r>
            <a:r>
              <a:rPr lang="en-AT" sz="2000" dirty="0"/>
              <a:t>x</a:t>
            </a:r>
            <a:r>
              <a:rPr lang="de-AT" sz="2000" dirty="0"/>
              <a:t>dB</a:t>
            </a:r>
            <a:r>
              <a:rPr lang="en-AT" sz="2000" dirty="0"/>
              <a:t>r2, </a:t>
            </a:r>
            <a:r>
              <a:rPr lang="de-AT" sz="2000" dirty="0"/>
              <a:t>O</a:t>
            </a:r>
            <a:r>
              <a:rPr lang="en-AT" sz="2000" dirty="0"/>
              <a:t>x</a:t>
            </a:r>
            <a:r>
              <a:rPr lang="de-AT" sz="2000" dirty="0" err="1"/>
              <a:t>dC</a:t>
            </a:r>
            <a:r>
              <a:rPr lang="en-AT" sz="2000" dirty="0"/>
              <a:t>p, </a:t>
            </a:r>
            <a:r>
              <a:rPr lang="de-AT" sz="2000" dirty="0"/>
              <a:t>O</a:t>
            </a:r>
            <a:r>
              <a:rPr lang="en-AT" sz="2000" dirty="0" err="1"/>
              <a:t>xdTv</a:t>
            </a:r>
            <a:r>
              <a:rPr lang="en-AT" sz="2000" dirty="0"/>
              <a:t> </a:t>
            </a:r>
            <a:r>
              <a:rPr lang="de-AT" sz="2000" dirty="0"/>
              <a:t>a</a:t>
            </a:r>
            <a:r>
              <a:rPr lang="en-AT" sz="2000" dirty="0"/>
              <a:t>n</a:t>
            </a:r>
            <a:r>
              <a:rPr lang="de-AT" sz="2000" dirty="0"/>
              <a:t>d</a:t>
            </a:r>
            <a:r>
              <a:rPr lang="en-AT" sz="2000" dirty="0"/>
              <a:t> </a:t>
            </a:r>
            <a:r>
              <a:rPr lang="de-AT" sz="2000" dirty="0"/>
              <a:t>O</a:t>
            </a:r>
            <a:r>
              <a:rPr lang="en-AT" sz="2000" dirty="0"/>
              <a:t>x</a:t>
            </a:r>
            <a:r>
              <a:rPr lang="de-AT" sz="2000" dirty="0" err="1"/>
              <a:t>dN</a:t>
            </a:r>
            <a:r>
              <a:rPr lang="en-AT" sz="2000" dirty="0"/>
              <a:t>h </a:t>
            </a:r>
            <a:r>
              <a:rPr lang="de-AT" sz="2000" dirty="0"/>
              <a:t>t</a:t>
            </a:r>
            <a:r>
              <a:rPr lang="en-AT" sz="2000" dirty="0"/>
              <a:t>o </a:t>
            </a:r>
            <a:r>
              <a:rPr lang="de-AT" sz="2000" dirty="0"/>
              <a:t>l</a:t>
            </a:r>
            <a:r>
              <a:rPr lang="en-AT" sz="2000" dirty="0" err="1"/>
              <a:t>iterature</a:t>
            </a:r>
            <a:r>
              <a:rPr lang="en-AT" sz="2000" dirty="0"/>
              <a:t>-</a:t>
            </a:r>
            <a:r>
              <a:rPr lang="de-AT" sz="2000" dirty="0"/>
              <a:t>k</a:t>
            </a:r>
            <a:r>
              <a:rPr lang="en-AT" sz="2000" dirty="0"/>
              <a:t>n</a:t>
            </a:r>
            <a:r>
              <a:rPr lang="de-AT" sz="2000" dirty="0"/>
              <a:t>o</a:t>
            </a:r>
            <a:r>
              <a:rPr lang="en-AT" sz="2000" dirty="0"/>
              <a:t>w</a:t>
            </a:r>
            <a:r>
              <a:rPr lang="de-AT" sz="2000" dirty="0"/>
              <a:t>n</a:t>
            </a:r>
            <a:r>
              <a:rPr lang="en-AT" sz="2000" dirty="0"/>
              <a:t> </a:t>
            </a:r>
            <a:r>
              <a:rPr lang="de-AT" sz="2000" dirty="0"/>
              <a:t>O</a:t>
            </a:r>
            <a:r>
              <a:rPr lang="en-AT" sz="2000" dirty="0"/>
              <a:t>x</a:t>
            </a:r>
            <a:r>
              <a:rPr lang="de-AT" sz="2000" dirty="0"/>
              <a:t>d</a:t>
            </a:r>
            <a:r>
              <a:rPr lang="en-AT" sz="2000" dirty="0"/>
              <a:t>s (</a:t>
            </a:r>
            <a:r>
              <a:rPr lang="de-AT" sz="2000" dirty="0"/>
              <a:t>O</a:t>
            </a:r>
            <a:r>
              <a:rPr lang="en-AT" sz="2000" dirty="0"/>
              <a:t>x</a:t>
            </a:r>
            <a:r>
              <a:rPr lang="de-AT" sz="2000" dirty="0"/>
              <a:t>d</a:t>
            </a:r>
            <a:r>
              <a:rPr lang="en-AT" sz="2000" dirty="0"/>
              <a:t>F</a:t>
            </a:r>
            <a:r>
              <a:rPr lang="de-AT" sz="2000" dirty="0"/>
              <a:t>G</a:t>
            </a:r>
            <a:r>
              <a:rPr lang="en-AT" sz="2000" dirty="0"/>
              <a:t>, </a:t>
            </a:r>
            <a:r>
              <a:rPr lang="en-AT" sz="2000" dirty="0" err="1"/>
              <a:t>OxdRE</a:t>
            </a:r>
            <a:r>
              <a:rPr lang="en-AT" sz="2000" dirty="0"/>
              <a:t>, </a:t>
            </a:r>
            <a:r>
              <a:rPr lang="en-AT" sz="2000" dirty="0" err="1"/>
              <a:t>OxdRG</a:t>
            </a:r>
            <a:r>
              <a:rPr lang="en-AT" sz="2000" dirty="0"/>
              <a:t>)</a:t>
            </a:r>
            <a:endParaRPr lang="de-AT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T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T" sz="2000" dirty="0" err="1"/>
              <a:t>Oxd</a:t>
            </a:r>
            <a:r>
              <a:rPr lang="de-AT" sz="2000" dirty="0"/>
              <a:t>s</a:t>
            </a:r>
            <a:r>
              <a:rPr lang="en-AT" sz="2000" dirty="0"/>
              <a:t> screen </a:t>
            </a:r>
            <a:r>
              <a:rPr lang="de-AT" sz="2000" dirty="0"/>
              <a:t>f</a:t>
            </a:r>
            <a:r>
              <a:rPr lang="en-AT" sz="2000" dirty="0"/>
              <a:t>o</a:t>
            </a:r>
            <a:r>
              <a:rPr lang="de-AT" sz="2000" dirty="0"/>
              <a:t>r</a:t>
            </a:r>
            <a:r>
              <a:rPr lang="en-AT" sz="2000" dirty="0"/>
              <a:t> </a:t>
            </a:r>
            <a:r>
              <a:rPr lang="de-AT" sz="2000" dirty="0"/>
              <a:t>C</a:t>
            </a:r>
            <a:r>
              <a:rPr lang="en-AT" sz="2000" dirty="0"/>
              <a:t>4 </a:t>
            </a:r>
            <a:r>
              <a:rPr lang="de-AT" sz="2000" dirty="0"/>
              <a:t>a</a:t>
            </a:r>
            <a:r>
              <a:rPr lang="en-AT" sz="2000" dirty="0"/>
              <a:t>n</a:t>
            </a:r>
            <a:r>
              <a:rPr lang="de-AT" sz="2000" dirty="0"/>
              <a:t>d</a:t>
            </a:r>
            <a:r>
              <a:rPr lang="en-AT" sz="2000" dirty="0"/>
              <a:t> </a:t>
            </a:r>
            <a:r>
              <a:rPr lang="de-AT" sz="2000" dirty="0"/>
              <a:t>C</a:t>
            </a:r>
            <a:r>
              <a:rPr lang="en-AT" sz="2000" dirty="0"/>
              <a:t>12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T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T" sz="2000" dirty="0"/>
              <a:t>A</a:t>
            </a:r>
            <a:r>
              <a:rPr lang="de-AT" sz="2000" dirty="0"/>
              <a:t>l</a:t>
            </a:r>
            <a:r>
              <a:rPr lang="en-AT" sz="2000" dirty="0"/>
              <a:t>a</a:t>
            </a:r>
            <a:r>
              <a:rPr lang="de-AT" sz="2000" dirty="0"/>
              <a:t>n</a:t>
            </a:r>
            <a:r>
              <a:rPr lang="en-AT" sz="2000" dirty="0" err="1"/>
              <a:t>i</a:t>
            </a:r>
            <a:r>
              <a:rPr lang="de-AT" sz="2000" dirty="0"/>
              <a:t>n</a:t>
            </a:r>
            <a:r>
              <a:rPr lang="en-AT" sz="2000" dirty="0"/>
              <a:t>e-</a:t>
            </a:r>
            <a:r>
              <a:rPr lang="de-AT" sz="2000" dirty="0"/>
              <a:t>S</a:t>
            </a:r>
            <a:r>
              <a:rPr lang="en-AT" sz="2000" dirty="0"/>
              <a:t>c</a:t>
            </a:r>
            <a:r>
              <a:rPr lang="de-AT" sz="2000" dirty="0"/>
              <a:t>a</a:t>
            </a:r>
            <a:r>
              <a:rPr lang="en-AT" sz="2000" dirty="0"/>
              <a:t>n </a:t>
            </a:r>
            <a:r>
              <a:rPr lang="de-AT" sz="2000" dirty="0"/>
              <a:t>o</a:t>
            </a:r>
            <a:r>
              <a:rPr lang="en-AT" sz="2000" dirty="0"/>
              <a:t>f </a:t>
            </a:r>
            <a:r>
              <a:rPr lang="de-AT" sz="2000" dirty="0"/>
              <a:t>O</a:t>
            </a:r>
            <a:r>
              <a:rPr lang="en-AT" sz="2000" dirty="0"/>
              <a:t>x</a:t>
            </a:r>
            <a:r>
              <a:rPr lang="de-AT" sz="2000" dirty="0"/>
              <a:t>d</a:t>
            </a:r>
            <a:endParaRPr lang="en-AT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T" sz="2000" dirty="0"/>
          </a:p>
          <a:p>
            <a:pPr marL="728663" lvl="1" indent="-457200">
              <a:buFont typeface="Arial" panose="020B0604020202020204" pitchFamily="34" charset="0"/>
              <a:buChar char="•"/>
            </a:pPr>
            <a:endParaRPr lang="de-AT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AT" sz="20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92284E-B29D-4F5E-8DD2-E752091A8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9" name="Picture 4" descr="What lies ahead - Hope For Widows Foundation">
            <a:extLst>
              <a:ext uri="{FF2B5EF4-FFF2-40B4-BE49-F238E27FC236}">
                <a16:creationId xmlns:a16="http://schemas.microsoft.com/office/drawing/2014/main" id="{303D4EDF-1C07-47AE-B827-5235F8C2C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446" y="601663"/>
            <a:ext cx="2511879" cy="1406480"/>
          </a:xfrm>
          <a:prstGeom prst="rect">
            <a:avLst/>
          </a:prstGeom>
          <a:noFill/>
          <a:ln w="28575">
            <a:solidFill>
              <a:srgbClr val="00787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D0A498A4-961E-4874-B33E-1033623CB07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5D0A0B18-90A4-4709-832C-1A731D7781E8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5391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270" name="Picture 6" descr="The Research Foundation – Flanders (FWO) announces the launch of a new call  for joint collaboration projects with the Czech Academy of Sciences (CAS).  | Compendium Coast and Sea">
            <a:extLst>
              <a:ext uri="{FF2B5EF4-FFF2-40B4-BE49-F238E27FC236}">
                <a16:creationId xmlns:a16="http://schemas.microsoft.com/office/drawing/2014/main" id="{D1BC3357-C1A4-4BBF-AC31-D7284A058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80" y="1916833"/>
            <a:ext cx="2880320" cy="143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FWF-Langzeitsicherungsprojekt bewilligt. - Illuminierte Urkunden">
            <a:extLst>
              <a:ext uri="{FF2B5EF4-FFF2-40B4-BE49-F238E27FC236}">
                <a16:creationId xmlns:a16="http://schemas.microsoft.com/office/drawing/2014/main" id="{2B68B7BF-E870-4063-B404-F0C83DE27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184" y="143163"/>
            <a:ext cx="1899632" cy="126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Datei:TU Wien-Logo.svg – Wikipedia">
            <a:extLst>
              <a:ext uri="{FF2B5EF4-FFF2-40B4-BE49-F238E27FC236}">
                <a16:creationId xmlns:a16="http://schemas.microsoft.com/office/drawing/2014/main" id="{06F6F341-B387-479F-809E-EAE9AF823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941" y="2273299"/>
            <a:ext cx="2482794" cy="72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Datei:TU Graz.svg – Wikipedia">
            <a:extLst>
              <a:ext uri="{FF2B5EF4-FFF2-40B4-BE49-F238E27FC236}">
                <a16:creationId xmlns:a16="http://schemas.microsoft.com/office/drawing/2014/main" id="{761EEB00-5471-4633-8E27-05B0FE7EC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588" y="2131627"/>
            <a:ext cx="1728192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5FFD21-9434-4145-9155-FAE6D693565C}"/>
              </a:ext>
            </a:extLst>
          </p:cNvPr>
          <p:cNvSpPr txBox="1"/>
          <p:nvPr/>
        </p:nvSpPr>
        <p:spPr bwMode="auto">
          <a:xfrm>
            <a:off x="1847528" y="357301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Miroslav Patek Ludmila </a:t>
            </a:r>
            <a:r>
              <a:rPr lang="de-AT" dirty="0" err="1"/>
              <a:t>Martinkovà</a:t>
            </a:r>
            <a:r>
              <a:rPr lang="de-AT" dirty="0"/>
              <a:t> Robert </a:t>
            </a:r>
            <a:r>
              <a:rPr lang="de-AT" dirty="0" err="1"/>
              <a:t>Rädisch</a:t>
            </a:r>
            <a:endParaRPr lang="de-AT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080213-BBA6-497E-AF28-FC1055233594}"/>
              </a:ext>
            </a:extLst>
          </p:cNvPr>
          <p:cNvSpPr txBox="1"/>
          <p:nvPr/>
        </p:nvSpPr>
        <p:spPr bwMode="auto">
          <a:xfrm>
            <a:off x="5101941" y="357301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Florian </a:t>
            </a:r>
            <a:r>
              <a:rPr lang="de-AT" dirty="0" err="1"/>
              <a:t>Rudroff</a:t>
            </a:r>
            <a:r>
              <a:rPr lang="de-AT" dirty="0"/>
              <a:t> Sebastian </a:t>
            </a:r>
            <a:r>
              <a:rPr lang="de-AT" dirty="0" err="1"/>
              <a:t>Hecko</a:t>
            </a:r>
            <a:endParaRPr lang="en-AT" dirty="0"/>
          </a:p>
          <a:p>
            <a:r>
              <a:rPr lang="en-AT" dirty="0"/>
              <a:t>Astrid Schiefer</a:t>
            </a:r>
            <a:endParaRPr lang="de-AT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616C0D-E162-4950-887E-A4AEEEF68606}"/>
              </a:ext>
            </a:extLst>
          </p:cNvPr>
          <p:cNvSpPr txBox="1"/>
          <p:nvPr/>
        </p:nvSpPr>
        <p:spPr bwMode="auto">
          <a:xfrm>
            <a:off x="8382013" y="357301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M</a:t>
            </a:r>
            <a:r>
              <a:rPr lang="de-AT" dirty="0"/>
              <a:t>a</a:t>
            </a:r>
            <a:r>
              <a:rPr lang="en-AT" dirty="0" err="1"/>
              <a:t>rgit</a:t>
            </a:r>
            <a:r>
              <a:rPr lang="en-AT" dirty="0"/>
              <a:t> Winkler</a:t>
            </a:r>
          </a:p>
          <a:p>
            <a:r>
              <a:rPr lang="de-AT" dirty="0"/>
              <a:t>M</a:t>
            </a:r>
            <a:r>
              <a:rPr lang="en-AT" dirty="0"/>
              <a:t>e</a:t>
            </a:r>
            <a:r>
              <a:rPr lang="de-AT" dirty="0"/>
              <a:t>l</a:t>
            </a:r>
            <a:r>
              <a:rPr lang="en-AT" dirty="0" err="1"/>
              <a:t>i</a:t>
            </a:r>
            <a:r>
              <a:rPr lang="de-AT" dirty="0"/>
              <a:t>s</a:t>
            </a:r>
            <a:r>
              <a:rPr lang="en-AT" dirty="0"/>
              <a:t>s</a:t>
            </a:r>
            <a:r>
              <a:rPr lang="de-AT" dirty="0"/>
              <a:t>a</a:t>
            </a:r>
            <a:r>
              <a:rPr lang="en-AT" dirty="0"/>
              <a:t> </a:t>
            </a:r>
            <a:r>
              <a:rPr lang="de-AT" dirty="0"/>
              <a:t>H</a:t>
            </a:r>
            <a:r>
              <a:rPr lang="en-AT" dirty="0"/>
              <a:t>o</a:t>
            </a:r>
            <a:r>
              <a:rPr lang="de-AT" dirty="0"/>
              <a:t>r</a:t>
            </a:r>
            <a:r>
              <a:rPr lang="en-AT" dirty="0"/>
              <a:t>v</a:t>
            </a:r>
            <a:r>
              <a:rPr lang="de-AT" dirty="0"/>
              <a:t>a</a:t>
            </a:r>
            <a:r>
              <a:rPr lang="en-AT" dirty="0"/>
              <a:t>t</a:t>
            </a:r>
          </a:p>
          <a:p>
            <a:r>
              <a:rPr lang="de-AT" dirty="0"/>
              <a:t>V</a:t>
            </a:r>
            <a:r>
              <a:rPr lang="en-AT" dirty="0" err="1"/>
              <a:t>i</a:t>
            </a:r>
            <a:r>
              <a:rPr lang="de-AT" dirty="0"/>
              <a:t>c</a:t>
            </a:r>
            <a:r>
              <a:rPr lang="en-AT" dirty="0"/>
              <a:t>t</a:t>
            </a:r>
            <a:r>
              <a:rPr lang="de-AT" dirty="0"/>
              <a:t>o</a:t>
            </a:r>
            <a:r>
              <a:rPr lang="en-AT" dirty="0"/>
              <a:t>r</a:t>
            </a:r>
            <a:r>
              <a:rPr lang="de-AT" dirty="0"/>
              <a:t>i</a:t>
            </a:r>
            <a:r>
              <a:rPr lang="en-AT" dirty="0"/>
              <a:t>a </a:t>
            </a:r>
            <a:r>
              <a:rPr lang="de-AT" dirty="0"/>
              <a:t>W</a:t>
            </a:r>
            <a:r>
              <a:rPr lang="en-AT" dirty="0"/>
              <a:t>e</a:t>
            </a:r>
            <a:r>
              <a:rPr lang="de-AT" dirty="0"/>
              <a:t>i</a:t>
            </a:r>
            <a:r>
              <a:rPr lang="en-AT" dirty="0"/>
              <a:t>l</a:t>
            </a:r>
            <a:r>
              <a:rPr lang="de-AT" dirty="0"/>
              <a:t>c</a:t>
            </a:r>
            <a:r>
              <a:rPr lang="en-AT" dirty="0"/>
              <a:t>h</a:t>
            </a:r>
            <a:endParaRPr lang="de-AT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56772C-8CFB-411A-AFFC-FA4593E8B1F4}"/>
              </a:ext>
            </a:extLst>
          </p:cNvPr>
          <p:cNvSpPr/>
          <p:nvPr/>
        </p:nvSpPr>
        <p:spPr>
          <a:xfrm>
            <a:off x="1813006" y="5003885"/>
            <a:ext cx="24827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Associated </a:t>
            </a:r>
            <a:r>
              <a:rPr lang="de-AT" u="sng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Collaborator</a:t>
            </a:r>
            <a:endParaRPr lang="de-AT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AT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Harald Gröger</a:t>
            </a:r>
            <a:endParaRPr lang="en-AT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de-AT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Anke Hummel</a:t>
            </a:r>
            <a:endParaRPr lang="de-AT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8" name="Picture 6" descr="Uni Bielefeld erneuert visuelle Identität – Design Tagebuch">
            <a:extLst>
              <a:ext uri="{FF2B5EF4-FFF2-40B4-BE49-F238E27FC236}">
                <a16:creationId xmlns:a16="http://schemas.microsoft.com/office/drawing/2014/main" id="{ED24FD9A-522A-420C-9D6F-104E9B608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00" y="5065523"/>
            <a:ext cx="1173510" cy="86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29418D-E536-4D5D-9A7E-B5EDD4DAEA5A}"/>
              </a:ext>
            </a:extLst>
          </p:cNvPr>
          <p:cNvSpPr txBox="1"/>
          <p:nvPr/>
        </p:nvSpPr>
        <p:spPr bwMode="auto">
          <a:xfrm>
            <a:off x="4734875" y="1484784"/>
            <a:ext cx="2722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P</a:t>
            </a:r>
            <a:r>
              <a:rPr lang="de-AT" dirty="0"/>
              <a:t>r</a:t>
            </a:r>
            <a:r>
              <a:rPr lang="en-AT" dirty="0" err="1"/>
              <a:t>ojekt</a:t>
            </a:r>
            <a:r>
              <a:rPr lang="en-AT" dirty="0"/>
              <a:t> No.: </a:t>
            </a:r>
            <a:r>
              <a:rPr lang="de-AT" dirty="0"/>
              <a:t>I</a:t>
            </a:r>
            <a:r>
              <a:rPr lang="en-AT" dirty="0"/>
              <a:t> 4607-</a:t>
            </a:r>
            <a:r>
              <a:rPr lang="de-AT" dirty="0"/>
              <a:t>N</a:t>
            </a:r>
            <a:r>
              <a:rPr lang="en-AT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4052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theme/theme1.xml><?xml version="1.0" encoding="utf-8"?>
<a:theme xmlns:a="http://schemas.openxmlformats.org/drawingml/2006/main" name="TU Graz Standard">
  <a:themeElements>
    <a:clrScheme name="Benutzerdefiniert 3">
      <a:dk1>
        <a:srgbClr val="0F0F0F"/>
      </a:dk1>
      <a:lt1>
        <a:srgbClr val="FFFFFF"/>
      </a:lt1>
      <a:dk2>
        <a:srgbClr val="3B5A70"/>
      </a:dk2>
      <a:lt2>
        <a:srgbClr val="EEECE1"/>
      </a:lt2>
      <a:accent1>
        <a:srgbClr val="F70146"/>
      </a:accent1>
      <a:accent2>
        <a:srgbClr val="5191C1"/>
      </a:accent2>
      <a:accent3>
        <a:srgbClr val="A5A5A5"/>
      </a:accent3>
      <a:accent4>
        <a:srgbClr val="285F82"/>
      </a:accent4>
      <a:accent5>
        <a:srgbClr val="78BE73"/>
      </a:accent5>
      <a:accent6>
        <a:srgbClr val="E59352"/>
      </a:accent6>
      <a:hlink>
        <a:srgbClr val="0066D8"/>
      </a:hlink>
      <a:folHlink>
        <a:srgbClr val="6C2F91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/>
        </a:solidFill>
        <a:ln>
          <a:noFill/>
        </a:ln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  <a:tailEnd type="non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2763</Words>
  <Application>Microsoft Office PowerPoint</Application>
  <PresentationFormat>Widescreen</PresentationFormat>
  <Paragraphs>416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ＭＳ Ｐゴシック</vt:lpstr>
      <vt:lpstr>Arial</vt:lpstr>
      <vt:lpstr>Calibri</vt:lpstr>
      <vt:lpstr>Times New Roman</vt:lpstr>
      <vt:lpstr>Wingdings</vt:lpstr>
      <vt:lpstr>TU Graz Standard</vt:lpstr>
      <vt:lpstr>CS ChemDraw Drawing</vt:lpstr>
      <vt:lpstr>A new chemoenzymatic route from carboxylic acids to nitriles</vt:lpstr>
      <vt:lpstr>Chemoenzymatic route: carboxylic acid to nitrile</vt:lpstr>
      <vt:lpstr>Substrate scope to be explored</vt:lpstr>
      <vt:lpstr>2. Analytics</vt:lpstr>
      <vt:lpstr>GC-FID method vanillic acid</vt:lpstr>
      <vt:lpstr>Chemoenzymatic route: carboxylic acid to nitrile</vt:lpstr>
      <vt:lpstr>Aldoxime dehydratases</vt:lpstr>
      <vt:lpstr>Aldoxime dehydratases- alanine scan</vt:lpstr>
      <vt:lpstr>Aldoxime dehydratases</vt:lpstr>
      <vt:lpstr>Aldoxime dehydratases-expression</vt:lpstr>
      <vt:lpstr>Aldoxime dehydratases: whole cell-mediated conversions</vt:lpstr>
      <vt:lpstr>Aldoxime dehydratases-purification</vt:lpstr>
      <vt:lpstr>Aldoxime dehydratases-TALON purification</vt:lpstr>
      <vt:lpstr>3. Aldoxime dehydratases-substrate scope</vt:lpstr>
      <vt:lpstr>5. Outlook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chemoenzymatic route from carboxylic acids to nitriles</dc:title>
  <dc:creator>Melissa Horvat</dc:creator>
  <cp:lastModifiedBy>Melissa Horvat</cp:lastModifiedBy>
  <cp:revision>34</cp:revision>
  <dcterms:created xsi:type="dcterms:W3CDTF">2021-03-22T19:42:11Z</dcterms:created>
  <dcterms:modified xsi:type="dcterms:W3CDTF">2021-03-23T19:18:29Z</dcterms:modified>
</cp:coreProperties>
</file>