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ink/ink1.xml" ContentType="application/inkml+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77" r:id="rId2"/>
  </p:sldMasterIdLst>
  <p:notesMasterIdLst>
    <p:notesMasterId r:id="rId71"/>
  </p:notesMasterIdLst>
  <p:handoutMasterIdLst>
    <p:handoutMasterId r:id="rId72"/>
  </p:handoutMasterIdLst>
  <p:sldIdLst>
    <p:sldId id="256" r:id="rId3"/>
    <p:sldId id="1014" r:id="rId4"/>
    <p:sldId id="1101" r:id="rId5"/>
    <p:sldId id="1103" r:id="rId6"/>
    <p:sldId id="1104" r:id="rId7"/>
    <p:sldId id="1105" r:id="rId8"/>
    <p:sldId id="1106" r:id="rId9"/>
    <p:sldId id="1108" r:id="rId10"/>
    <p:sldId id="1109" r:id="rId11"/>
    <p:sldId id="1110" r:id="rId12"/>
    <p:sldId id="1116" r:id="rId13"/>
    <p:sldId id="1117" r:id="rId14"/>
    <p:sldId id="1118" r:id="rId15"/>
    <p:sldId id="1168" r:id="rId16"/>
    <p:sldId id="1112" r:id="rId17"/>
    <p:sldId id="1113" r:id="rId18"/>
    <p:sldId id="1122" r:id="rId19"/>
    <p:sldId id="1123" r:id="rId20"/>
    <p:sldId id="1124" r:id="rId21"/>
    <p:sldId id="1139" r:id="rId22"/>
    <p:sldId id="1143" r:id="rId23"/>
    <p:sldId id="1144" r:id="rId24"/>
    <p:sldId id="1133" r:id="rId25"/>
    <p:sldId id="1145" r:id="rId26"/>
    <p:sldId id="1134" r:id="rId27"/>
    <p:sldId id="1147" r:id="rId28"/>
    <p:sldId id="1148" r:id="rId29"/>
    <p:sldId id="1149" r:id="rId30"/>
    <p:sldId id="1150" r:id="rId31"/>
    <p:sldId id="1136" r:id="rId32"/>
    <p:sldId id="1137" r:id="rId33"/>
    <p:sldId id="1151" r:id="rId34"/>
    <p:sldId id="1152" r:id="rId35"/>
    <p:sldId id="1126" r:id="rId36"/>
    <p:sldId id="1153" r:id="rId37"/>
    <p:sldId id="1127" r:id="rId38"/>
    <p:sldId id="1128" r:id="rId39"/>
    <p:sldId id="1154" r:id="rId40"/>
    <p:sldId id="1155" r:id="rId41"/>
    <p:sldId id="1157" r:id="rId42"/>
    <p:sldId id="1158" r:id="rId43"/>
    <p:sldId id="1159" r:id="rId44"/>
    <p:sldId id="1160" r:id="rId45"/>
    <p:sldId id="1169" r:id="rId46"/>
    <p:sldId id="1161" r:id="rId47"/>
    <p:sldId id="1164" r:id="rId48"/>
    <p:sldId id="1162" r:id="rId49"/>
    <p:sldId id="1166" r:id="rId50"/>
    <p:sldId id="1165" r:id="rId51"/>
    <p:sldId id="1167" r:id="rId52"/>
    <p:sldId id="819" r:id="rId53"/>
    <p:sldId id="923" r:id="rId54"/>
    <p:sldId id="862" r:id="rId55"/>
    <p:sldId id="892" r:id="rId56"/>
    <p:sldId id="949" r:id="rId57"/>
    <p:sldId id="950" r:id="rId58"/>
    <p:sldId id="952" r:id="rId59"/>
    <p:sldId id="953" r:id="rId60"/>
    <p:sldId id="948" r:id="rId61"/>
    <p:sldId id="954" r:id="rId62"/>
    <p:sldId id="955" r:id="rId63"/>
    <p:sldId id="956" r:id="rId64"/>
    <p:sldId id="957" r:id="rId65"/>
    <p:sldId id="958" r:id="rId66"/>
    <p:sldId id="976" r:id="rId67"/>
    <p:sldId id="975" r:id="rId68"/>
    <p:sldId id="1156" r:id="rId69"/>
    <p:sldId id="544"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90" autoAdjust="0"/>
    <p:restoredTop sz="86469"/>
  </p:normalViewPr>
  <p:slideViewPr>
    <p:cSldViewPr snapToGrid="0">
      <p:cViewPr varScale="1">
        <p:scale>
          <a:sx n="94" d="100"/>
          <a:sy n="94" d="100"/>
        </p:scale>
        <p:origin x="624"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E6C1E1-3AEC-9EB3-D0E9-0CC72AA756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313F9D1-964C-1D36-2570-B7E0F6E4C3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AE8FD5-2255-4322-A1C0-2A9C8EDFAAEF}" type="datetime1">
              <a:rPr lang="en-GB" smtClean="0"/>
              <a:t>30/09/2026</a:t>
            </a:fld>
            <a:endParaRPr lang="en-GB"/>
          </a:p>
        </p:txBody>
      </p:sp>
      <p:sp>
        <p:nvSpPr>
          <p:cNvPr id="4" name="Footer Placeholder 3">
            <a:extLst>
              <a:ext uri="{FF2B5EF4-FFF2-40B4-BE49-F238E27FC236}">
                <a16:creationId xmlns:a16="http://schemas.microsoft.com/office/drawing/2014/main" id="{6B1C5540-B208-BFE8-5D0E-37829FBAC4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9EE3E5E-E09F-CA7A-64D6-F3FBA70A834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8A45BE-5D18-4776-99DC-A032FBC1543C}" type="slidenum">
              <a:rPr lang="en-GB" smtClean="0"/>
              <a:t>‹Nr.›</a:t>
            </a:fld>
            <a:endParaRPr lang="en-GB"/>
          </a:p>
        </p:txBody>
      </p:sp>
    </p:spTree>
    <p:extLst>
      <p:ext uri="{BB962C8B-B14F-4D97-AF65-F5344CB8AC3E}">
        <p14:creationId xmlns:p14="http://schemas.microsoft.com/office/powerpoint/2010/main" val="117418461"/>
      </p:ext>
    </p:extLst>
  </p:cSld>
  <p:clrMap bg1="lt1" tx1="dk1" bg2="lt2" tx2="dk2" accent1="accent1" accent2="accent2" accent3="accent3" accent4="accent4" accent5="accent5" accent6="accent6" hlink="hlink" folHlink="folHlink"/>
  <p:hf hdr="0" ftr="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9T08:54:29.626"/>
    </inkml:context>
    <inkml:brush xml:id="br0">
      <inkml:brushProperty name="width" value="0.035" units="cm"/>
      <inkml:brushProperty name="height" value="0.035" units="cm"/>
    </inkml:brush>
  </inkml:definitions>
  <inkml:trace contextRef="#ctx0" brushRef="#br0">0 1 32767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798CC4-3DD0-4CD1-8937-67FE519150FC}" type="datetime1">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C6BC8-62D3-4403-968B-47BDBE4C35E1}" type="slidenum">
              <a:rPr lang="en-GB" smtClean="0"/>
              <a:t>‹Nr.›</a:t>
            </a:fld>
            <a:endParaRPr lang="en-GB"/>
          </a:p>
        </p:txBody>
      </p:sp>
    </p:spTree>
    <p:extLst>
      <p:ext uri="{BB962C8B-B14F-4D97-AF65-F5344CB8AC3E}">
        <p14:creationId xmlns:p14="http://schemas.microsoft.com/office/powerpoint/2010/main" val="313164122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Datumsplatzhalter 3"/>
          <p:cNvSpPr>
            <a:spLocks noGrp="1"/>
          </p:cNvSpPr>
          <p:nvPr>
            <p:ph type="dt" idx="1"/>
          </p:nvPr>
        </p:nvSpPr>
        <p:spPr/>
        <p:txBody>
          <a:bodyPr/>
          <a:lstStyle/>
          <a:p>
            <a:fld id="{089372C0-6E03-4375-AB15-A4F2FF5973DC}" type="datetime1">
              <a:rPr lang="en-GB" smtClean="0"/>
              <a:t>30/09/2026</a:t>
            </a:fld>
            <a:endParaRPr lang="en-GB" dirty="0"/>
          </a:p>
        </p:txBody>
      </p:sp>
      <p:sp>
        <p:nvSpPr>
          <p:cNvPr id="5" name="Foliennummernplatzhalter 4"/>
          <p:cNvSpPr>
            <a:spLocks noGrp="1"/>
          </p:cNvSpPr>
          <p:nvPr>
            <p:ph type="sldNum" sz="quarter" idx="5"/>
          </p:nvPr>
        </p:nvSpPr>
        <p:spPr/>
        <p:txBody>
          <a:bodyPr/>
          <a:lstStyle/>
          <a:p>
            <a:fld id="{80BC6BC8-62D3-4403-968B-47BDBE4C35E1}" type="slidenum">
              <a:rPr lang="en-GB" smtClean="0"/>
              <a:t>1</a:t>
            </a:fld>
            <a:endParaRPr lang="en-GB" dirty="0"/>
          </a:p>
        </p:txBody>
      </p:sp>
    </p:spTree>
    <p:extLst>
      <p:ext uri="{BB962C8B-B14F-4D97-AF65-F5344CB8AC3E}">
        <p14:creationId xmlns:p14="http://schemas.microsoft.com/office/powerpoint/2010/main" val="2379251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B189B-D078-694E-16A5-7FE005F21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1E236-1468-229E-3BEE-5AA7D32F2BC2}"/>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1A21584E-7B88-F385-E7C1-79379622573F}"/>
              </a:ext>
            </a:extLst>
          </p:cNvPr>
          <p:cNvSpPr>
            <a:spLocks noGrp="1"/>
          </p:cNvSpPr>
          <p:nvPr>
            <p:ph type="body" idx="1"/>
          </p:nvPr>
        </p:nvSpPr>
        <p:spPr/>
        <p:txBody>
          <a:bodyPr/>
          <a:lstStyle/>
          <a:p>
            <a:endParaRPr lang="de-DE" dirty="0"/>
          </a:p>
        </p:txBody>
      </p:sp>
      <p:sp>
        <p:nvSpPr>
          <p:cNvPr id="4" name="Header Placeholder 3">
            <a:extLst>
              <a:ext uri="{FF2B5EF4-FFF2-40B4-BE49-F238E27FC236}">
                <a16:creationId xmlns:a16="http://schemas.microsoft.com/office/drawing/2014/main" id="{8F2587B0-FD64-E8A1-624E-0D7B10518329}"/>
              </a:ext>
            </a:extLst>
          </p:cNvPr>
          <p:cNvSpPr>
            <a:spLocks noGrp="1"/>
          </p:cNvSpPr>
          <p:nvPr>
            <p:ph type="hdr" sz="quarter"/>
          </p:nvPr>
        </p:nvSpPr>
        <p:spPr/>
        <p:txBody>
          <a:bodyPr/>
          <a:lstStyle/>
          <a:p>
            <a:r>
              <a:rPr lang="de-DE"/>
              <a:t>QE&amp;B</a:t>
            </a:r>
          </a:p>
        </p:txBody>
      </p:sp>
      <p:sp>
        <p:nvSpPr>
          <p:cNvPr id="5" name="Slide Number Placeholder 4">
            <a:extLst>
              <a:ext uri="{FF2B5EF4-FFF2-40B4-BE49-F238E27FC236}">
                <a16:creationId xmlns:a16="http://schemas.microsoft.com/office/drawing/2014/main" id="{5A3D3F5E-48B2-4D44-A9B9-2F47D135D717}"/>
              </a:ext>
            </a:extLst>
          </p:cNvPr>
          <p:cNvSpPr>
            <a:spLocks noGrp="1"/>
          </p:cNvSpPr>
          <p:nvPr>
            <p:ph type="sldNum" sz="quarter" idx="5"/>
          </p:nvPr>
        </p:nvSpPr>
        <p:spPr/>
        <p:txBody>
          <a:bodyPr/>
          <a:lstStyle/>
          <a:p>
            <a:fld id="{5DACABA8-235B-9747-A3D2-12573A6AFA9D}" type="slidenum">
              <a:rPr lang="de-DE" smtClean="0"/>
              <a:t>12</a:t>
            </a:fld>
            <a:endParaRPr lang="de-DE"/>
          </a:p>
        </p:txBody>
      </p:sp>
    </p:spTree>
    <p:extLst>
      <p:ext uri="{BB962C8B-B14F-4D97-AF65-F5344CB8AC3E}">
        <p14:creationId xmlns:p14="http://schemas.microsoft.com/office/powerpoint/2010/main" val="3532191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B189B-D078-694E-16A5-7FE005F21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1E236-1468-229E-3BEE-5AA7D32F2BC2}"/>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1A21584E-7B88-F385-E7C1-79379622573F}"/>
              </a:ext>
            </a:extLst>
          </p:cNvPr>
          <p:cNvSpPr>
            <a:spLocks noGrp="1"/>
          </p:cNvSpPr>
          <p:nvPr>
            <p:ph type="body" idx="1"/>
          </p:nvPr>
        </p:nvSpPr>
        <p:spPr/>
        <p:txBody>
          <a:bodyPr/>
          <a:lstStyle/>
          <a:p>
            <a:endParaRPr lang="de-DE" dirty="0"/>
          </a:p>
        </p:txBody>
      </p:sp>
      <p:sp>
        <p:nvSpPr>
          <p:cNvPr id="4" name="Header Placeholder 3">
            <a:extLst>
              <a:ext uri="{FF2B5EF4-FFF2-40B4-BE49-F238E27FC236}">
                <a16:creationId xmlns:a16="http://schemas.microsoft.com/office/drawing/2014/main" id="{8F2587B0-FD64-E8A1-624E-0D7B10518329}"/>
              </a:ext>
            </a:extLst>
          </p:cNvPr>
          <p:cNvSpPr>
            <a:spLocks noGrp="1"/>
          </p:cNvSpPr>
          <p:nvPr>
            <p:ph type="hdr" sz="quarter"/>
          </p:nvPr>
        </p:nvSpPr>
        <p:spPr/>
        <p:txBody>
          <a:bodyPr/>
          <a:lstStyle/>
          <a:p>
            <a:r>
              <a:rPr lang="de-DE"/>
              <a:t>QE&amp;B</a:t>
            </a:r>
          </a:p>
        </p:txBody>
      </p:sp>
      <p:sp>
        <p:nvSpPr>
          <p:cNvPr id="5" name="Slide Number Placeholder 4">
            <a:extLst>
              <a:ext uri="{FF2B5EF4-FFF2-40B4-BE49-F238E27FC236}">
                <a16:creationId xmlns:a16="http://schemas.microsoft.com/office/drawing/2014/main" id="{5A3D3F5E-48B2-4D44-A9B9-2F47D135D717}"/>
              </a:ext>
            </a:extLst>
          </p:cNvPr>
          <p:cNvSpPr>
            <a:spLocks noGrp="1"/>
          </p:cNvSpPr>
          <p:nvPr>
            <p:ph type="sldNum" sz="quarter" idx="5"/>
          </p:nvPr>
        </p:nvSpPr>
        <p:spPr/>
        <p:txBody>
          <a:bodyPr/>
          <a:lstStyle/>
          <a:p>
            <a:fld id="{5DACABA8-235B-9747-A3D2-12573A6AFA9D}" type="slidenum">
              <a:rPr lang="de-DE" smtClean="0"/>
              <a:t>13</a:t>
            </a:fld>
            <a:endParaRPr lang="de-DE"/>
          </a:p>
        </p:txBody>
      </p:sp>
    </p:spTree>
    <p:extLst>
      <p:ext uri="{BB962C8B-B14F-4D97-AF65-F5344CB8AC3E}">
        <p14:creationId xmlns:p14="http://schemas.microsoft.com/office/powerpoint/2010/main" val="3350067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B189B-D078-694E-16A5-7FE005F21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1E236-1468-229E-3BEE-5AA7D32F2BC2}"/>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1A21584E-7B88-F385-E7C1-79379622573F}"/>
              </a:ext>
            </a:extLst>
          </p:cNvPr>
          <p:cNvSpPr>
            <a:spLocks noGrp="1"/>
          </p:cNvSpPr>
          <p:nvPr>
            <p:ph type="body" idx="1"/>
          </p:nvPr>
        </p:nvSpPr>
        <p:spPr/>
        <p:txBody>
          <a:bodyPr/>
          <a:lstStyle/>
          <a:p>
            <a:endParaRPr lang="de-DE" dirty="0"/>
          </a:p>
        </p:txBody>
      </p:sp>
      <p:sp>
        <p:nvSpPr>
          <p:cNvPr id="4" name="Header Placeholder 3">
            <a:extLst>
              <a:ext uri="{FF2B5EF4-FFF2-40B4-BE49-F238E27FC236}">
                <a16:creationId xmlns:a16="http://schemas.microsoft.com/office/drawing/2014/main" id="{8F2587B0-FD64-E8A1-624E-0D7B10518329}"/>
              </a:ext>
            </a:extLst>
          </p:cNvPr>
          <p:cNvSpPr>
            <a:spLocks noGrp="1"/>
          </p:cNvSpPr>
          <p:nvPr>
            <p:ph type="hdr" sz="quarter"/>
          </p:nvPr>
        </p:nvSpPr>
        <p:spPr/>
        <p:txBody>
          <a:bodyPr/>
          <a:lstStyle/>
          <a:p>
            <a:r>
              <a:rPr lang="de-DE"/>
              <a:t>QE&amp;B</a:t>
            </a:r>
          </a:p>
        </p:txBody>
      </p:sp>
      <p:sp>
        <p:nvSpPr>
          <p:cNvPr id="5" name="Slide Number Placeholder 4">
            <a:extLst>
              <a:ext uri="{FF2B5EF4-FFF2-40B4-BE49-F238E27FC236}">
                <a16:creationId xmlns:a16="http://schemas.microsoft.com/office/drawing/2014/main" id="{5A3D3F5E-48B2-4D44-A9B9-2F47D135D717}"/>
              </a:ext>
            </a:extLst>
          </p:cNvPr>
          <p:cNvSpPr>
            <a:spLocks noGrp="1"/>
          </p:cNvSpPr>
          <p:nvPr>
            <p:ph type="sldNum" sz="quarter" idx="5"/>
          </p:nvPr>
        </p:nvSpPr>
        <p:spPr/>
        <p:txBody>
          <a:bodyPr/>
          <a:lstStyle/>
          <a:p>
            <a:fld id="{5DACABA8-235B-9747-A3D2-12573A6AFA9D}" type="slidenum">
              <a:rPr lang="de-DE" smtClean="0"/>
              <a:t>14</a:t>
            </a:fld>
            <a:endParaRPr lang="de-DE"/>
          </a:p>
        </p:txBody>
      </p:sp>
    </p:spTree>
    <p:extLst>
      <p:ext uri="{BB962C8B-B14F-4D97-AF65-F5344CB8AC3E}">
        <p14:creationId xmlns:p14="http://schemas.microsoft.com/office/powerpoint/2010/main" val="935819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51</a:t>
            </a:fld>
            <a:endParaRPr lang="de-DE"/>
          </a:p>
        </p:txBody>
      </p:sp>
    </p:spTree>
    <p:extLst>
      <p:ext uri="{BB962C8B-B14F-4D97-AF65-F5344CB8AC3E}">
        <p14:creationId xmlns:p14="http://schemas.microsoft.com/office/powerpoint/2010/main" val="2814873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52</a:t>
            </a:fld>
            <a:endParaRPr lang="de-DE"/>
          </a:p>
        </p:txBody>
      </p:sp>
    </p:spTree>
    <p:extLst>
      <p:ext uri="{BB962C8B-B14F-4D97-AF65-F5344CB8AC3E}">
        <p14:creationId xmlns:p14="http://schemas.microsoft.com/office/powerpoint/2010/main" val="346811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FB1E7-FA3B-B5D5-3536-61F96F8DC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56FC1-7575-1B31-DFC0-3B952DB55781}"/>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FCFA39AD-2C70-86DA-0E84-03542F873597}"/>
              </a:ext>
            </a:extLst>
          </p:cNvPr>
          <p:cNvSpPr>
            <a:spLocks noGrp="1"/>
          </p:cNvSpPr>
          <p:nvPr>
            <p:ph type="body" idx="1"/>
          </p:nvPr>
        </p:nvSpPr>
        <p:spPr/>
        <p:txBody>
          <a:bodyPr/>
          <a:lstStyle/>
          <a:p>
            <a:endParaRPr lang="de-DE" dirty="0"/>
          </a:p>
        </p:txBody>
      </p:sp>
      <p:sp>
        <p:nvSpPr>
          <p:cNvPr id="4" name="Header Placeholder 3">
            <a:extLst>
              <a:ext uri="{FF2B5EF4-FFF2-40B4-BE49-F238E27FC236}">
                <a16:creationId xmlns:a16="http://schemas.microsoft.com/office/drawing/2014/main" id="{C4B1A7E9-FE30-1C7E-A2DF-59E938A1333F}"/>
              </a:ext>
            </a:extLst>
          </p:cNvPr>
          <p:cNvSpPr>
            <a:spLocks noGrp="1"/>
          </p:cNvSpPr>
          <p:nvPr>
            <p:ph type="hdr" sz="quarter"/>
          </p:nvPr>
        </p:nvSpPr>
        <p:spPr/>
        <p:txBody>
          <a:bodyPr/>
          <a:lstStyle/>
          <a:p>
            <a:r>
              <a:rPr lang="de-DE"/>
              <a:t>QE&amp;B</a:t>
            </a:r>
          </a:p>
        </p:txBody>
      </p:sp>
      <p:sp>
        <p:nvSpPr>
          <p:cNvPr id="5" name="Slide Number Placeholder 4">
            <a:extLst>
              <a:ext uri="{FF2B5EF4-FFF2-40B4-BE49-F238E27FC236}">
                <a16:creationId xmlns:a16="http://schemas.microsoft.com/office/drawing/2014/main" id="{4F76D49B-B4F6-8267-90D9-06BE98B3E80A}"/>
              </a:ext>
            </a:extLst>
          </p:cNvPr>
          <p:cNvSpPr>
            <a:spLocks noGrp="1"/>
          </p:cNvSpPr>
          <p:nvPr>
            <p:ph type="sldNum" sz="quarter" idx="5"/>
          </p:nvPr>
        </p:nvSpPr>
        <p:spPr/>
        <p:txBody>
          <a:bodyPr/>
          <a:lstStyle/>
          <a:p>
            <a:fld id="{5DACABA8-235B-9747-A3D2-12573A6AFA9D}" type="slidenum">
              <a:rPr lang="de-DE" smtClean="0"/>
              <a:t>53</a:t>
            </a:fld>
            <a:endParaRPr lang="de-DE"/>
          </a:p>
        </p:txBody>
      </p:sp>
    </p:spTree>
    <p:extLst>
      <p:ext uri="{BB962C8B-B14F-4D97-AF65-F5344CB8AC3E}">
        <p14:creationId xmlns:p14="http://schemas.microsoft.com/office/powerpoint/2010/main" val="3550455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54</a:t>
            </a:fld>
            <a:endParaRPr lang="de-DE"/>
          </a:p>
        </p:txBody>
      </p:sp>
    </p:spTree>
    <p:extLst>
      <p:ext uri="{BB962C8B-B14F-4D97-AF65-F5344CB8AC3E}">
        <p14:creationId xmlns:p14="http://schemas.microsoft.com/office/powerpoint/2010/main" val="1508469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DACABA8-235B-9747-A3D2-12573A6AFA9D}" type="slidenum">
              <a:rPr lang="de-DE" smtClean="0"/>
              <a:t>68</a:t>
            </a:fld>
            <a:endParaRPr lang="de-DE" dirty="0"/>
          </a:p>
        </p:txBody>
      </p:sp>
      <p:sp>
        <p:nvSpPr>
          <p:cNvPr id="5" name="Kopfzeilenplatzhalter 4">
            <a:extLst>
              <a:ext uri="{FF2B5EF4-FFF2-40B4-BE49-F238E27FC236}">
                <a16:creationId xmlns:a16="http://schemas.microsoft.com/office/drawing/2014/main" id="{13073D68-BB1C-442C-9872-DAA7606F75BF}"/>
              </a:ext>
            </a:extLst>
          </p:cNvPr>
          <p:cNvSpPr>
            <a:spLocks noGrp="1"/>
          </p:cNvSpPr>
          <p:nvPr>
            <p:ph type="hdr" sz="quarter"/>
          </p:nvPr>
        </p:nvSpPr>
        <p:spPr/>
        <p:txBody>
          <a:bodyPr/>
          <a:lstStyle/>
          <a:p>
            <a:r>
              <a:rPr lang="de-DE" dirty="0"/>
              <a:t>QE&amp;B</a:t>
            </a:r>
          </a:p>
        </p:txBody>
      </p:sp>
    </p:spTree>
    <p:extLst>
      <p:ext uri="{BB962C8B-B14F-4D97-AF65-F5344CB8AC3E}">
        <p14:creationId xmlns:p14="http://schemas.microsoft.com/office/powerpoint/2010/main" val="3355164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01">
    <p:spTree>
      <p:nvGrpSpPr>
        <p:cNvPr id="1" name=""/>
        <p:cNvGrpSpPr/>
        <p:nvPr/>
      </p:nvGrpSpPr>
      <p:grpSpPr>
        <a:xfrm>
          <a:off x="0" y="0"/>
          <a:ext cx="0" cy="0"/>
          <a:chOff x="0" y="0"/>
          <a:chExt cx="0" cy="0"/>
        </a:xfrm>
      </p:grpSpPr>
      <p:sp>
        <p:nvSpPr>
          <p:cNvPr id="8" name="Graphic 7">
            <a:extLst>
              <a:ext uri="{FF2B5EF4-FFF2-40B4-BE49-F238E27FC236}">
                <a16:creationId xmlns:a16="http://schemas.microsoft.com/office/drawing/2014/main" id="{C164EFA6-E61D-CCE8-90A4-3C2A6009CD15}"/>
              </a:ext>
            </a:extLst>
          </p:cNvPr>
          <p:cNvSpPr/>
          <p:nvPr userDrawn="1"/>
        </p:nvSpPr>
        <p:spPr>
          <a:xfrm>
            <a:off x="-506843" y="641350"/>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D294B903-D8AC-EC2B-3774-D857762EB31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GB"/>
          </a:p>
        </p:txBody>
      </p:sp>
      <p:sp>
        <p:nvSpPr>
          <p:cNvPr id="3" name="Text Placeholder 2">
            <a:extLst>
              <a:ext uri="{FF2B5EF4-FFF2-40B4-BE49-F238E27FC236}">
                <a16:creationId xmlns:a16="http://schemas.microsoft.com/office/drawing/2014/main" id="{AD2A720F-3284-D719-164C-D2CDC32A04C3}"/>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6" name="Slide Number Placeholder 5">
            <a:extLst>
              <a:ext uri="{FF2B5EF4-FFF2-40B4-BE49-F238E27FC236}">
                <a16:creationId xmlns:a16="http://schemas.microsoft.com/office/drawing/2014/main" id="{36549401-9AE9-085F-1AF4-B8AD5892F2D1}"/>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2535386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8842B-2634-6022-A5E5-F04D5972125B}"/>
              </a:ext>
            </a:extLst>
          </p:cNvPr>
          <p:cNvSpPr>
            <a:spLocks noGrp="1"/>
          </p:cNvSpPr>
          <p:nvPr>
            <p:ph type="title"/>
          </p:nvPr>
        </p:nvSpPr>
        <p:spPr>
          <a:xfrm>
            <a:off x="838200" y="840728"/>
            <a:ext cx="10515600" cy="705667"/>
          </a:xfrm>
        </p:spPr>
        <p:txBody>
          <a:bodyPr>
            <a:normAutofit/>
          </a:bodyPr>
          <a:lstStyle>
            <a:lvl1pPr>
              <a:defRPr sz="3000"/>
            </a:lvl1pPr>
          </a:lstStyle>
          <a:p>
            <a:r>
              <a:rPr lang="de-DE" dirty="0"/>
              <a:t>Mastertitelformat bearbeiten</a:t>
            </a:r>
            <a:endParaRPr lang="en-GB" dirty="0"/>
          </a:p>
        </p:txBody>
      </p:sp>
      <p:sp>
        <p:nvSpPr>
          <p:cNvPr id="3" name="Content Placeholder 2">
            <a:extLst>
              <a:ext uri="{FF2B5EF4-FFF2-40B4-BE49-F238E27FC236}">
                <a16:creationId xmlns:a16="http://schemas.microsoft.com/office/drawing/2014/main" id="{0AC11256-7668-DD89-FACC-2475DC18A7B6}"/>
              </a:ext>
            </a:extLst>
          </p:cNvPr>
          <p:cNvSpPr>
            <a:spLocks noGrp="1"/>
          </p:cNvSpPr>
          <p:nvPr>
            <p:ph idx="1"/>
          </p:nvPr>
        </p:nvSpPr>
        <p:spPr/>
        <p:txBody>
          <a:bodyPr/>
          <a:lstStyle>
            <a:lvl1pPr>
              <a:lnSpc>
                <a:spcPct val="100000"/>
              </a:lnSpc>
              <a:defRPr sz="2600"/>
            </a:lvl1pPr>
            <a:lvl2pPr marL="534988" indent="-268288">
              <a:lnSpc>
                <a:spcPct val="100000"/>
              </a:lnSpc>
              <a:defRPr/>
            </a:lvl2pPr>
            <a:lvl3pPr marL="801688" indent="-266700">
              <a:lnSpc>
                <a:spcPct val="100000"/>
              </a:lnSpc>
              <a:defRPr sz="2200"/>
            </a:lvl3pPr>
            <a:lvl4pPr marL="1079500" indent="-277813">
              <a:lnSpc>
                <a:spcPct val="100000"/>
              </a:lnSpc>
              <a:defRPr sz="2000"/>
            </a:lvl4pPr>
            <a:lvl5pPr marL="1346200" indent="-266700">
              <a:lnSpc>
                <a:spcPct val="100000"/>
              </a:lnSpc>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Slide Number Placeholder 5">
            <a:extLst>
              <a:ext uri="{FF2B5EF4-FFF2-40B4-BE49-F238E27FC236}">
                <a16:creationId xmlns:a16="http://schemas.microsoft.com/office/drawing/2014/main" id="{C4A357D5-9E11-54CC-EB5C-DF37A5326719}"/>
              </a:ext>
            </a:extLst>
          </p:cNvPr>
          <p:cNvSpPr>
            <a:spLocks noGrp="1"/>
          </p:cNvSpPr>
          <p:nvPr>
            <p:ph type="sldNum" sz="quarter" idx="12"/>
          </p:nvPr>
        </p:nvSpPr>
        <p:spPr/>
        <p:txBody>
          <a:bodyPr/>
          <a:lstStyle/>
          <a:p>
            <a:fld id="{2447F044-20D3-4F07-BFBB-8BE1F51E7E03}" type="slidenum">
              <a:rPr lang="en-GB" smtClean="0"/>
              <a:pPr/>
              <a:t>‹Nr.›</a:t>
            </a:fld>
            <a:endParaRPr lang="en-GB" dirty="0"/>
          </a:p>
        </p:txBody>
      </p:sp>
      <p:pic>
        <p:nvPicPr>
          <p:cNvPr id="7" name="Grafik 6">
            <a:extLst>
              <a:ext uri="{FF2B5EF4-FFF2-40B4-BE49-F238E27FC236}">
                <a16:creationId xmlns:a16="http://schemas.microsoft.com/office/drawing/2014/main" id="{11CC6B6A-BC58-431D-818A-E12991858C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3707" y="6296502"/>
            <a:ext cx="1227411" cy="429442"/>
          </a:xfrm>
          <a:prstGeom prst="rect">
            <a:avLst/>
          </a:prstGeom>
        </p:spPr>
      </p:pic>
    </p:spTree>
    <p:extLst>
      <p:ext uri="{BB962C8B-B14F-4D97-AF65-F5344CB8AC3E}">
        <p14:creationId xmlns:p14="http://schemas.microsoft.com/office/powerpoint/2010/main" val="253745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9B058-656A-7150-1A29-393DA79B4D52}"/>
              </a:ext>
            </a:extLst>
          </p:cNvPr>
          <p:cNvSpPr>
            <a:spLocks noGrp="1"/>
          </p:cNvSpPr>
          <p:nvPr>
            <p:ph type="title"/>
          </p:nvPr>
        </p:nvSpPr>
        <p:spPr/>
        <p:txBody>
          <a:bodyPr/>
          <a:lstStyle/>
          <a:p>
            <a:r>
              <a:rPr lang="de-DE"/>
              <a:t>Mastertitelformat bearbeiten</a:t>
            </a:r>
            <a:endParaRPr lang="en-GB"/>
          </a:p>
        </p:txBody>
      </p:sp>
      <p:sp>
        <p:nvSpPr>
          <p:cNvPr id="3" name="Content Placeholder 2">
            <a:extLst>
              <a:ext uri="{FF2B5EF4-FFF2-40B4-BE49-F238E27FC236}">
                <a16:creationId xmlns:a16="http://schemas.microsoft.com/office/drawing/2014/main" id="{F935AB28-64B1-05EB-5013-2C700AA1C4D7}"/>
              </a:ext>
            </a:extLst>
          </p:cNvPr>
          <p:cNvSpPr>
            <a:spLocks noGrp="1"/>
          </p:cNvSpPr>
          <p:nvPr>
            <p:ph sz="half" idx="1"/>
          </p:nvPr>
        </p:nvSpPr>
        <p:spPr>
          <a:xfrm>
            <a:off x="838200" y="1825625"/>
            <a:ext cx="5181600" cy="419164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a:extLst>
              <a:ext uri="{FF2B5EF4-FFF2-40B4-BE49-F238E27FC236}">
                <a16:creationId xmlns:a16="http://schemas.microsoft.com/office/drawing/2014/main" id="{AA7E04D6-9E20-AD70-AEEA-58ECD46D0994}"/>
              </a:ext>
            </a:extLst>
          </p:cNvPr>
          <p:cNvSpPr>
            <a:spLocks noGrp="1"/>
          </p:cNvSpPr>
          <p:nvPr>
            <p:ph sz="half" idx="2"/>
          </p:nvPr>
        </p:nvSpPr>
        <p:spPr>
          <a:xfrm>
            <a:off x="6172200" y="1825625"/>
            <a:ext cx="5181600" cy="419164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e Placeholder 4">
            <a:extLst>
              <a:ext uri="{FF2B5EF4-FFF2-40B4-BE49-F238E27FC236}">
                <a16:creationId xmlns:a16="http://schemas.microsoft.com/office/drawing/2014/main" id="{DCAADF57-01FF-5A0D-7917-DCE26D1D8CDC}"/>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ADB6D4A5-4F89-76EF-AAE9-7DCA79CC1903}"/>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3682877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96E05-57AD-F4F0-4C79-8B61EF07C42F}"/>
              </a:ext>
            </a:extLst>
          </p:cNvPr>
          <p:cNvSpPr>
            <a:spLocks noGrp="1"/>
          </p:cNvSpPr>
          <p:nvPr>
            <p:ph type="title"/>
          </p:nvPr>
        </p:nvSpPr>
        <p:spPr>
          <a:xfrm>
            <a:off x="839788" y="828675"/>
            <a:ext cx="10515600" cy="862013"/>
          </a:xfrm>
        </p:spPr>
        <p:txBody>
          <a:bodyPr/>
          <a:lstStyle/>
          <a:p>
            <a:r>
              <a:rPr lang="de-DE"/>
              <a:t>Mastertitelformat bearbeiten</a:t>
            </a:r>
            <a:endParaRPr lang="en-GB"/>
          </a:p>
        </p:txBody>
      </p:sp>
      <p:sp>
        <p:nvSpPr>
          <p:cNvPr id="3" name="Text Placeholder 2">
            <a:extLst>
              <a:ext uri="{FF2B5EF4-FFF2-40B4-BE49-F238E27FC236}">
                <a16:creationId xmlns:a16="http://schemas.microsoft.com/office/drawing/2014/main" id="{9B5EC647-99F5-9EB0-837B-9264113835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a:extLst>
              <a:ext uri="{FF2B5EF4-FFF2-40B4-BE49-F238E27FC236}">
                <a16:creationId xmlns:a16="http://schemas.microsoft.com/office/drawing/2014/main" id="{F4CC71EC-05DA-E8C4-B720-0B0E9AE19467}"/>
              </a:ext>
            </a:extLst>
          </p:cNvPr>
          <p:cNvSpPr>
            <a:spLocks noGrp="1"/>
          </p:cNvSpPr>
          <p:nvPr>
            <p:ph sz="half" idx="2"/>
          </p:nvPr>
        </p:nvSpPr>
        <p:spPr>
          <a:xfrm>
            <a:off x="839788" y="2505075"/>
            <a:ext cx="5157787" cy="3524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 Placeholder 4">
            <a:extLst>
              <a:ext uri="{FF2B5EF4-FFF2-40B4-BE49-F238E27FC236}">
                <a16:creationId xmlns:a16="http://schemas.microsoft.com/office/drawing/2014/main" id="{DF7C101F-FA9D-55F6-F849-1223AD5C0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a:extLst>
              <a:ext uri="{FF2B5EF4-FFF2-40B4-BE49-F238E27FC236}">
                <a16:creationId xmlns:a16="http://schemas.microsoft.com/office/drawing/2014/main" id="{E09C2FB2-91CF-7479-1B12-FC8CAEE2A8A5}"/>
              </a:ext>
            </a:extLst>
          </p:cNvPr>
          <p:cNvSpPr>
            <a:spLocks noGrp="1"/>
          </p:cNvSpPr>
          <p:nvPr>
            <p:ph sz="quarter" idx="4"/>
          </p:nvPr>
        </p:nvSpPr>
        <p:spPr>
          <a:xfrm>
            <a:off x="6172200" y="2505075"/>
            <a:ext cx="5183188" cy="3524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e Placeholder 6">
            <a:extLst>
              <a:ext uri="{FF2B5EF4-FFF2-40B4-BE49-F238E27FC236}">
                <a16:creationId xmlns:a16="http://schemas.microsoft.com/office/drawing/2014/main" id="{8AB239A5-55CF-3C33-73DC-703A07608216}"/>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45F4D6DC-B8AC-AC22-1AFD-D0B9468775B8}"/>
              </a:ext>
            </a:extLst>
          </p:cNvPr>
          <p:cNvSpPr>
            <a:spLocks noGrp="1"/>
          </p:cNvSpPr>
          <p:nvPr>
            <p:ph type="sldNum" sz="quarter" idx="12"/>
          </p:nvPr>
        </p:nvSpPr>
        <p:spPr/>
        <p:txBody>
          <a:bodyPr/>
          <a:lstStyle/>
          <a:p>
            <a:fld id="{D1CE53A6-EA07-4470-8EDB-4231586FEE68}" type="slidenum">
              <a:rPr lang="en-GB" smtClean="0"/>
              <a:t>‹Nr.›</a:t>
            </a:fld>
            <a:endParaRPr lang="en-GB" dirty="0"/>
          </a:p>
        </p:txBody>
      </p:sp>
    </p:spTree>
    <p:extLst>
      <p:ext uri="{BB962C8B-B14F-4D97-AF65-F5344CB8AC3E}">
        <p14:creationId xmlns:p14="http://schemas.microsoft.com/office/powerpoint/2010/main" val="3528972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aption 01">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8610600" y="1047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a:p>
        </p:txBody>
      </p:sp>
      <p:sp>
        <p:nvSpPr>
          <p:cNvPr id="6" name="Subtitle 2">
            <a:extLst>
              <a:ext uri="{FF2B5EF4-FFF2-40B4-BE49-F238E27FC236}">
                <a16:creationId xmlns:a16="http://schemas.microsoft.com/office/drawing/2014/main" id="{D0522199-CC15-97E1-762B-2680AF125621}"/>
              </a:ext>
            </a:extLst>
          </p:cNvPr>
          <p:cNvSpPr>
            <a:spLocks noGrp="1"/>
          </p:cNvSpPr>
          <p:nvPr>
            <p:ph type="subTitle" idx="1"/>
          </p:nvPr>
        </p:nvSpPr>
        <p:spPr>
          <a:xfrm>
            <a:off x="838200" y="1773238"/>
            <a:ext cx="10515600" cy="46513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954088"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4476000"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0" name="Picture Placeholder 2">
            <a:extLst>
              <a:ext uri="{FF2B5EF4-FFF2-40B4-BE49-F238E27FC236}">
                <a16:creationId xmlns:a16="http://schemas.microsoft.com/office/drawing/2014/main" id="{45BEFB3E-2A84-E8AF-5327-6EA642C8CF1F}"/>
              </a:ext>
            </a:extLst>
          </p:cNvPr>
          <p:cNvSpPr>
            <a:spLocks noGrp="1"/>
          </p:cNvSpPr>
          <p:nvPr>
            <p:ph type="pic" idx="15"/>
          </p:nvPr>
        </p:nvSpPr>
        <p:spPr>
          <a:xfrm>
            <a:off x="7997914"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1433921"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4914900"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3" name="Text Placeholder 3">
            <a:extLst>
              <a:ext uri="{FF2B5EF4-FFF2-40B4-BE49-F238E27FC236}">
                <a16:creationId xmlns:a16="http://schemas.microsoft.com/office/drawing/2014/main" id="{8BD4191C-1EF2-E22F-2C88-0BF8D2A0A095}"/>
              </a:ext>
            </a:extLst>
          </p:cNvPr>
          <p:cNvSpPr>
            <a:spLocks noGrp="1"/>
          </p:cNvSpPr>
          <p:nvPr>
            <p:ph type="body" sz="half" idx="17"/>
          </p:nvPr>
        </p:nvSpPr>
        <p:spPr>
          <a:xfrm>
            <a:off x="8455114"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grpSp>
        <p:nvGrpSpPr>
          <p:cNvPr id="19" name="Group 18">
            <a:extLst>
              <a:ext uri="{FF2B5EF4-FFF2-40B4-BE49-F238E27FC236}">
                <a16:creationId xmlns:a16="http://schemas.microsoft.com/office/drawing/2014/main" id="{45B6A2D3-D3B7-E998-7F31-AD7CD8A315CE}"/>
              </a:ext>
            </a:extLst>
          </p:cNvPr>
          <p:cNvGrpSpPr/>
          <p:nvPr userDrawn="1"/>
        </p:nvGrpSpPr>
        <p:grpSpPr>
          <a:xfrm>
            <a:off x="954086" y="5600376"/>
            <a:ext cx="330391" cy="330848"/>
            <a:chOff x="196674" y="5376445"/>
            <a:chExt cx="560029" cy="560805"/>
          </a:xfrm>
        </p:grpSpPr>
        <p:sp>
          <p:nvSpPr>
            <p:cNvPr id="17" name="Free-form: Shape 16">
              <a:extLst>
                <a:ext uri="{FF2B5EF4-FFF2-40B4-BE49-F238E27FC236}">
                  <a16:creationId xmlns:a16="http://schemas.microsoft.com/office/drawing/2014/main" id="{B051FC44-80EA-2BFC-A032-27EC23034EE5}"/>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A2A42F4-3D8E-4EFE-5BA3-4E1A9DC7A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0" name="Group 19">
            <a:extLst>
              <a:ext uri="{FF2B5EF4-FFF2-40B4-BE49-F238E27FC236}">
                <a16:creationId xmlns:a16="http://schemas.microsoft.com/office/drawing/2014/main" id="{474B8553-A919-0D59-48F6-8D20E546E496}"/>
              </a:ext>
            </a:extLst>
          </p:cNvPr>
          <p:cNvGrpSpPr/>
          <p:nvPr userDrawn="1"/>
        </p:nvGrpSpPr>
        <p:grpSpPr>
          <a:xfrm>
            <a:off x="4476000" y="5634976"/>
            <a:ext cx="330391" cy="330848"/>
            <a:chOff x="196674" y="5376445"/>
            <a:chExt cx="560029" cy="560805"/>
          </a:xfrm>
        </p:grpSpPr>
        <p:sp>
          <p:nvSpPr>
            <p:cNvPr id="21" name="Free-form: Shape 20">
              <a:extLst>
                <a:ext uri="{FF2B5EF4-FFF2-40B4-BE49-F238E27FC236}">
                  <a16:creationId xmlns:a16="http://schemas.microsoft.com/office/drawing/2014/main" id="{4BE01BED-D755-2DEC-46D1-1A488DFBC082}"/>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D4E07ED-C6C2-9C41-87E6-6688B4840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3" name="Group 22">
            <a:extLst>
              <a:ext uri="{FF2B5EF4-FFF2-40B4-BE49-F238E27FC236}">
                <a16:creationId xmlns:a16="http://schemas.microsoft.com/office/drawing/2014/main" id="{036292FE-BA04-6017-A16C-D8ED100BDED0}"/>
              </a:ext>
            </a:extLst>
          </p:cNvPr>
          <p:cNvGrpSpPr/>
          <p:nvPr userDrawn="1"/>
        </p:nvGrpSpPr>
        <p:grpSpPr>
          <a:xfrm>
            <a:off x="7997914" y="5600376"/>
            <a:ext cx="330391" cy="330848"/>
            <a:chOff x="196674" y="5376445"/>
            <a:chExt cx="560029" cy="560805"/>
          </a:xfrm>
        </p:grpSpPr>
        <p:sp>
          <p:nvSpPr>
            <p:cNvPr id="24" name="Free-form: Shape 23">
              <a:extLst>
                <a:ext uri="{FF2B5EF4-FFF2-40B4-BE49-F238E27FC236}">
                  <a16:creationId xmlns:a16="http://schemas.microsoft.com/office/drawing/2014/main" id="{E1F36458-8624-75AC-B524-DCD4FC8E9CCB}"/>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041D2C5-A4E1-4FB2-AF8F-8321CD25139E}"/>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3664283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aption 02">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8610600" y="1047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6" name="Subtitle 2">
            <a:extLst>
              <a:ext uri="{FF2B5EF4-FFF2-40B4-BE49-F238E27FC236}">
                <a16:creationId xmlns:a16="http://schemas.microsoft.com/office/drawing/2014/main" id="{D0522199-CC15-97E1-762B-2680AF125621}"/>
              </a:ext>
            </a:extLst>
          </p:cNvPr>
          <p:cNvSpPr>
            <a:spLocks noGrp="1"/>
          </p:cNvSpPr>
          <p:nvPr>
            <p:ph type="subTitle" idx="1"/>
          </p:nvPr>
        </p:nvSpPr>
        <p:spPr>
          <a:xfrm>
            <a:off x="838200" y="1773238"/>
            <a:ext cx="10515600" cy="46513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954088"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4476000"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0" name="Picture Placeholder 2">
            <a:extLst>
              <a:ext uri="{FF2B5EF4-FFF2-40B4-BE49-F238E27FC236}">
                <a16:creationId xmlns:a16="http://schemas.microsoft.com/office/drawing/2014/main" id="{45BEFB3E-2A84-E8AF-5327-6EA642C8CF1F}"/>
              </a:ext>
            </a:extLst>
          </p:cNvPr>
          <p:cNvSpPr>
            <a:spLocks noGrp="1"/>
          </p:cNvSpPr>
          <p:nvPr>
            <p:ph type="pic" idx="15"/>
          </p:nvPr>
        </p:nvSpPr>
        <p:spPr>
          <a:xfrm>
            <a:off x="7997914"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1433921" y="5606402"/>
            <a:ext cx="2782800" cy="387997"/>
          </a:xfrm>
        </p:spPr>
        <p:txBody>
          <a:bodyPr anchor="ctr">
            <a:no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4914900" y="5606402"/>
            <a:ext cx="2782800" cy="387997"/>
          </a:xfrm>
        </p:spPr>
        <p:txBody>
          <a:bodyPr anchor="ctr">
            <a:norm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3" name="Text Placeholder 3">
            <a:extLst>
              <a:ext uri="{FF2B5EF4-FFF2-40B4-BE49-F238E27FC236}">
                <a16:creationId xmlns:a16="http://schemas.microsoft.com/office/drawing/2014/main" id="{8BD4191C-1EF2-E22F-2C88-0BF8D2A0A095}"/>
              </a:ext>
            </a:extLst>
          </p:cNvPr>
          <p:cNvSpPr>
            <a:spLocks noGrp="1"/>
          </p:cNvSpPr>
          <p:nvPr>
            <p:ph type="body" sz="half" idx="17"/>
          </p:nvPr>
        </p:nvSpPr>
        <p:spPr>
          <a:xfrm>
            <a:off x="8455114" y="5606402"/>
            <a:ext cx="2782800" cy="387997"/>
          </a:xfrm>
        </p:spPr>
        <p:txBody>
          <a:bodyPr anchor="ctr">
            <a:no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grpSp>
        <p:nvGrpSpPr>
          <p:cNvPr id="19" name="Group 18">
            <a:extLst>
              <a:ext uri="{FF2B5EF4-FFF2-40B4-BE49-F238E27FC236}">
                <a16:creationId xmlns:a16="http://schemas.microsoft.com/office/drawing/2014/main" id="{45B6A2D3-D3B7-E998-7F31-AD7CD8A315CE}"/>
              </a:ext>
            </a:extLst>
          </p:cNvPr>
          <p:cNvGrpSpPr/>
          <p:nvPr userDrawn="1"/>
        </p:nvGrpSpPr>
        <p:grpSpPr>
          <a:xfrm>
            <a:off x="954086" y="5600376"/>
            <a:ext cx="330391" cy="330848"/>
            <a:chOff x="196674" y="5376445"/>
            <a:chExt cx="560029" cy="560805"/>
          </a:xfrm>
        </p:grpSpPr>
        <p:sp>
          <p:nvSpPr>
            <p:cNvPr id="17" name="Free-form: Shape 16">
              <a:extLst>
                <a:ext uri="{FF2B5EF4-FFF2-40B4-BE49-F238E27FC236}">
                  <a16:creationId xmlns:a16="http://schemas.microsoft.com/office/drawing/2014/main" id="{B051FC44-80EA-2BFC-A032-27EC23034EE5}"/>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A2A42F4-3D8E-4EFE-5BA3-4E1A9DC7A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0" name="Group 19">
            <a:extLst>
              <a:ext uri="{FF2B5EF4-FFF2-40B4-BE49-F238E27FC236}">
                <a16:creationId xmlns:a16="http://schemas.microsoft.com/office/drawing/2014/main" id="{474B8553-A919-0D59-48F6-8D20E546E496}"/>
              </a:ext>
            </a:extLst>
          </p:cNvPr>
          <p:cNvGrpSpPr/>
          <p:nvPr userDrawn="1"/>
        </p:nvGrpSpPr>
        <p:grpSpPr>
          <a:xfrm>
            <a:off x="4476000" y="5634976"/>
            <a:ext cx="330391" cy="330848"/>
            <a:chOff x="196674" y="5376445"/>
            <a:chExt cx="560029" cy="560805"/>
          </a:xfrm>
        </p:grpSpPr>
        <p:sp>
          <p:nvSpPr>
            <p:cNvPr id="21" name="Free-form: Shape 20">
              <a:extLst>
                <a:ext uri="{FF2B5EF4-FFF2-40B4-BE49-F238E27FC236}">
                  <a16:creationId xmlns:a16="http://schemas.microsoft.com/office/drawing/2014/main" id="{4BE01BED-D755-2DEC-46D1-1A488DFBC082}"/>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D4E07ED-C6C2-9C41-87E6-6688B4840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3" name="Group 22">
            <a:extLst>
              <a:ext uri="{FF2B5EF4-FFF2-40B4-BE49-F238E27FC236}">
                <a16:creationId xmlns:a16="http://schemas.microsoft.com/office/drawing/2014/main" id="{036292FE-BA04-6017-A16C-D8ED100BDED0}"/>
              </a:ext>
            </a:extLst>
          </p:cNvPr>
          <p:cNvGrpSpPr/>
          <p:nvPr userDrawn="1"/>
        </p:nvGrpSpPr>
        <p:grpSpPr>
          <a:xfrm>
            <a:off x="7997914" y="5600376"/>
            <a:ext cx="330391" cy="330848"/>
            <a:chOff x="196674" y="5376445"/>
            <a:chExt cx="560029" cy="560805"/>
          </a:xfrm>
        </p:grpSpPr>
        <p:sp>
          <p:nvSpPr>
            <p:cNvPr id="24" name="Free-form: Shape 23">
              <a:extLst>
                <a:ext uri="{FF2B5EF4-FFF2-40B4-BE49-F238E27FC236}">
                  <a16:creationId xmlns:a16="http://schemas.microsoft.com/office/drawing/2014/main" id="{E1F36458-8624-75AC-B524-DCD4FC8E9CCB}"/>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041D2C5-A4E1-4FB2-AF8F-8321CD25139E}"/>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995517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aption 03">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1135493" y="-466973"/>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838203" y="2150076"/>
            <a:ext cx="2499840" cy="326357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3631341" y="2150076"/>
            <a:ext cx="2499841" cy="32635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838200" y="5600375"/>
            <a:ext cx="2499840" cy="387997"/>
          </a:xfrm>
        </p:spPr>
        <p:txBody>
          <a:bodyPr>
            <a:noAutofit/>
          </a:bodyPr>
          <a:lstStyle>
            <a:lvl1pPr marL="0" indent="0">
              <a:buNone/>
              <a:defRPr sz="10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3631341" y="5600376"/>
            <a:ext cx="2499840" cy="387997"/>
          </a:xfrm>
        </p:spPr>
        <p:txBody>
          <a:bodyPr>
            <a:normAutofit/>
          </a:bodyPr>
          <a:lstStyle>
            <a:lvl1pPr marL="0" indent="0">
              <a:buNone/>
              <a:defRPr sz="10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4" name="Title 1">
            <a:extLst>
              <a:ext uri="{FF2B5EF4-FFF2-40B4-BE49-F238E27FC236}">
                <a16:creationId xmlns:a16="http://schemas.microsoft.com/office/drawing/2014/main" id="{7782CEC0-2A73-BEC3-F2DA-123D2DEA4FA7}"/>
              </a:ext>
            </a:extLst>
          </p:cNvPr>
          <p:cNvSpPr txBox="1">
            <a:spLocks/>
          </p:cNvSpPr>
          <p:nvPr userDrawn="1"/>
        </p:nvSpPr>
        <p:spPr>
          <a:xfrm>
            <a:off x="7421561" y="1734726"/>
            <a:ext cx="3932237" cy="95767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GB" sz="2000" dirty="0"/>
              <a:t>Click to edit Master title style</a:t>
            </a:r>
          </a:p>
        </p:txBody>
      </p:sp>
      <p:sp>
        <p:nvSpPr>
          <p:cNvPr id="15" name="Text Placeholder 3">
            <a:extLst>
              <a:ext uri="{FF2B5EF4-FFF2-40B4-BE49-F238E27FC236}">
                <a16:creationId xmlns:a16="http://schemas.microsoft.com/office/drawing/2014/main" id="{BA16AF46-396B-0752-5E2D-C5636D35C1BD}"/>
              </a:ext>
            </a:extLst>
          </p:cNvPr>
          <p:cNvSpPr>
            <a:spLocks noGrp="1"/>
          </p:cNvSpPr>
          <p:nvPr>
            <p:ph type="body" sz="half" idx="17"/>
          </p:nvPr>
        </p:nvSpPr>
        <p:spPr>
          <a:xfrm>
            <a:off x="7421561" y="2692400"/>
            <a:ext cx="3932237" cy="32959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3418605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ption 04">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1135493" y="-466973"/>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6096000" y="2063857"/>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5" name="Text Placeholder 3">
            <a:extLst>
              <a:ext uri="{FF2B5EF4-FFF2-40B4-BE49-F238E27FC236}">
                <a16:creationId xmlns:a16="http://schemas.microsoft.com/office/drawing/2014/main" id="{BA16AF46-396B-0752-5E2D-C5636D35C1BD}"/>
              </a:ext>
            </a:extLst>
          </p:cNvPr>
          <p:cNvSpPr>
            <a:spLocks noGrp="1"/>
          </p:cNvSpPr>
          <p:nvPr>
            <p:ph type="body" sz="half" idx="17"/>
          </p:nvPr>
        </p:nvSpPr>
        <p:spPr>
          <a:xfrm>
            <a:off x="903115" y="2721300"/>
            <a:ext cx="5025695" cy="32341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Picture Placeholder 2">
            <a:extLst>
              <a:ext uri="{FF2B5EF4-FFF2-40B4-BE49-F238E27FC236}">
                <a16:creationId xmlns:a16="http://schemas.microsoft.com/office/drawing/2014/main" id="{0B76ACE2-550E-45BD-EDFB-BB20E1C3FABF}"/>
              </a:ext>
            </a:extLst>
          </p:cNvPr>
          <p:cNvSpPr>
            <a:spLocks noGrp="1"/>
          </p:cNvSpPr>
          <p:nvPr>
            <p:ph type="pic" idx="18"/>
          </p:nvPr>
        </p:nvSpPr>
        <p:spPr>
          <a:xfrm>
            <a:off x="8714789" y="2063857"/>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0" name="Picture Placeholder 2">
            <a:extLst>
              <a:ext uri="{FF2B5EF4-FFF2-40B4-BE49-F238E27FC236}">
                <a16:creationId xmlns:a16="http://schemas.microsoft.com/office/drawing/2014/main" id="{54BF118C-F43E-EA9F-9455-88C6B90CB480}"/>
              </a:ext>
            </a:extLst>
          </p:cNvPr>
          <p:cNvSpPr>
            <a:spLocks noGrp="1"/>
          </p:cNvSpPr>
          <p:nvPr>
            <p:ph type="pic" idx="19"/>
          </p:nvPr>
        </p:nvSpPr>
        <p:spPr>
          <a:xfrm>
            <a:off x="6096000" y="4116761"/>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3" name="Picture Placeholder 2">
            <a:extLst>
              <a:ext uri="{FF2B5EF4-FFF2-40B4-BE49-F238E27FC236}">
                <a16:creationId xmlns:a16="http://schemas.microsoft.com/office/drawing/2014/main" id="{829DCBCF-C0D8-A848-66EC-4D8362C0478D}"/>
              </a:ext>
            </a:extLst>
          </p:cNvPr>
          <p:cNvSpPr>
            <a:spLocks noGrp="1"/>
          </p:cNvSpPr>
          <p:nvPr>
            <p:ph type="pic" idx="20"/>
          </p:nvPr>
        </p:nvSpPr>
        <p:spPr>
          <a:xfrm>
            <a:off x="8714789" y="4116761"/>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6" name="Title 15">
            <a:extLst>
              <a:ext uri="{FF2B5EF4-FFF2-40B4-BE49-F238E27FC236}">
                <a16:creationId xmlns:a16="http://schemas.microsoft.com/office/drawing/2014/main" id="{D272EF0D-B10E-5634-BB23-AB4DA89DF6DE}"/>
              </a:ext>
            </a:extLst>
          </p:cNvPr>
          <p:cNvSpPr>
            <a:spLocks noGrp="1"/>
          </p:cNvSpPr>
          <p:nvPr>
            <p:ph type="title"/>
          </p:nvPr>
        </p:nvSpPr>
        <p:spPr/>
        <p:txBody>
          <a:bodyPr/>
          <a:lstStyle/>
          <a:p>
            <a:r>
              <a:rPr lang="de-DE"/>
              <a:t>Mastertitelformat bearbeiten</a:t>
            </a:r>
            <a:endParaRPr lang="en-GB"/>
          </a:p>
        </p:txBody>
      </p:sp>
      <p:sp>
        <p:nvSpPr>
          <p:cNvPr id="18" name="Text Placeholder 17">
            <a:extLst>
              <a:ext uri="{FF2B5EF4-FFF2-40B4-BE49-F238E27FC236}">
                <a16:creationId xmlns:a16="http://schemas.microsoft.com/office/drawing/2014/main" id="{90A2ECDA-B161-40CC-9664-85FADC4CA70C}"/>
              </a:ext>
            </a:extLst>
          </p:cNvPr>
          <p:cNvSpPr>
            <a:spLocks noGrp="1"/>
          </p:cNvSpPr>
          <p:nvPr>
            <p:ph type="body" sz="quarter" idx="21"/>
          </p:nvPr>
        </p:nvSpPr>
        <p:spPr>
          <a:xfrm>
            <a:off x="903288" y="1971793"/>
            <a:ext cx="5025522" cy="749507"/>
          </a:xfrm>
        </p:spPr>
        <p:txBody>
          <a:bodyPr anchor="b">
            <a:noAutofit/>
          </a:bodyPr>
          <a:lstStyle>
            <a:lvl1pPr marL="0" indent="0">
              <a:buNone/>
              <a:defRPr sz="2000">
                <a:latin typeface="+mj-lt"/>
              </a:defRPr>
            </a:lvl1pPr>
            <a:lvl2pPr marL="457200" indent="0">
              <a:buNone/>
              <a:defRPr sz="1800">
                <a:latin typeface="+mj-lt"/>
              </a:defRPr>
            </a:lvl2pPr>
            <a:lvl3pPr marL="914400" indent="0">
              <a:buNone/>
              <a:defRPr sz="1600">
                <a:latin typeface="+mj-lt"/>
              </a:defRPr>
            </a:lvl3pPr>
            <a:lvl4pPr marL="1371600" indent="0">
              <a:buNone/>
              <a:defRPr sz="1400">
                <a:latin typeface="+mj-lt"/>
              </a:defRPr>
            </a:lvl4pPr>
            <a:lvl5pPr marL="1828800" indent="0">
              <a:buNone/>
              <a:defRPr sz="1400">
                <a:latin typeface="+mj-lt"/>
              </a:defRPr>
            </a:lvl5pPr>
          </a:lstStyle>
          <a:p>
            <a:pPr lvl="0"/>
            <a:r>
              <a:rPr lang="de-DE"/>
              <a:t>Mastertextformat bearbeiten</a:t>
            </a:r>
          </a:p>
        </p:txBody>
      </p:sp>
    </p:spTree>
    <p:extLst>
      <p:ext uri="{BB962C8B-B14F-4D97-AF65-F5344CB8AC3E}">
        <p14:creationId xmlns:p14="http://schemas.microsoft.com/office/powerpoint/2010/main" val="2228322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8380-3142-3008-B242-10E790B6D5F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dirty="0"/>
          </a:p>
        </p:txBody>
      </p:sp>
      <p:sp>
        <p:nvSpPr>
          <p:cNvPr id="3" name="Content Placeholder 2">
            <a:extLst>
              <a:ext uri="{FF2B5EF4-FFF2-40B4-BE49-F238E27FC236}">
                <a16:creationId xmlns:a16="http://schemas.microsoft.com/office/drawing/2014/main" id="{9FD30E23-B177-3A05-9BC6-50B01607FC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 Placeholder 3">
            <a:extLst>
              <a:ext uri="{FF2B5EF4-FFF2-40B4-BE49-F238E27FC236}">
                <a16:creationId xmlns:a16="http://schemas.microsoft.com/office/drawing/2014/main" id="{80BF9000-4D86-9271-779A-B8A083AFD8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9877A751-EC81-0428-8D00-FA20B07F9B03}"/>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5E3D15E-74D7-A289-736F-EDFD07F9235B}"/>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31600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DC6BA-553B-4831-E788-E31D8F7CDB8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dirty="0"/>
          </a:p>
        </p:txBody>
      </p:sp>
      <p:sp>
        <p:nvSpPr>
          <p:cNvPr id="3" name="Picture Placeholder 2">
            <a:extLst>
              <a:ext uri="{FF2B5EF4-FFF2-40B4-BE49-F238E27FC236}">
                <a16:creationId xmlns:a16="http://schemas.microsoft.com/office/drawing/2014/main" id="{60F7AAFA-3C68-E3B3-C349-AA59B4EBEF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4" name="Text Placeholder 3">
            <a:extLst>
              <a:ext uri="{FF2B5EF4-FFF2-40B4-BE49-F238E27FC236}">
                <a16:creationId xmlns:a16="http://schemas.microsoft.com/office/drawing/2014/main" id="{A4507E07-8570-CB36-B89C-B81418EFC4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C74BD443-9255-EEAE-8BE9-5E8F1F2A1E3F}"/>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2E16CEE1-B37C-A0DC-D0CE-90574924B3DB}"/>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508980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0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365E47B-5C0C-05C4-5BE7-01146404C41B}"/>
              </a:ext>
            </a:extLst>
          </p:cNvPr>
          <p:cNvSpPr/>
          <p:nvPr userDrawn="1"/>
        </p:nvSpPr>
        <p:spPr>
          <a:xfrm>
            <a:off x="0" y="5955957"/>
            <a:ext cx="12192000" cy="9020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cture Placeholder 2">
            <a:extLst>
              <a:ext uri="{FF2B5EF4-FFF2-40B4-BE49-F238E27FC236}">
                <a16:creationId xmlns:a16="http://schemas.microsoft.com/office/drawing/2014/main" id="{60F7AAFA-3C68-E3B3-C349-AA59B4EBEF3B}"/>
              </a:ext>
            </a:extLst>
          </p:cNvPr>
          <p:cNvSpPr>
            <a:spLocks noGrp="1"/>
          </p:cNvSpPr>
          <p:nvPr>
            <p:ph type="pic" idx="1"/>
          </p:nvPr>
        </p:nvSpPr>
        <p:spPr>
          <a:xfrm>
            <a:off x="0" y="0"/>
            <a:ext cx="5696465"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7" name="Slide Number Placeholder 6">
            <a:extLst>
              <a:ext uri="{FF2B5EF4-FFF2-40B4-BE49-F238E27FC236}">
                <a16:creationId xmlns:a16="http://schemas.microsoft.com/office/drawing/2014/main" id="{2E16CEE1-B37C-A0DC-D0CE-90574924B3DB}"/>
              </a:ext>
            </a:extLst>
          </p:cNvPr>
          <p:cNvSpPr>
            <a:spLocks noGrp="1"/>
          </p:cNvSpPr>
          <p:nvPr>
            <p:ph type="sldNum" sz="quarter" idx="12"/>
          </p:nvPr>
        </p:nvSpPr>
        <p:spPr/>
        <p:txBody>
          <a:bodyPr/>
          <a:lstStyle/>
          <a:p>
            <a:fld id="{D1CE53A6-EA07-4470-8EDB-4231586FEE68}" type="slidenum">
              <a:rPr lang="en-GB" smtClean="0"/>
              <a:t>‹Nr.›</a:t>
            </a:fld>
            <a:endParaRPr lang="en-GB"/>
          </a:p>
        </p:txBody>
      </p:sp>
      <p:sp>
        <p:nvSpPr>
          <p:cNvPr id="5" name="Date Placeholder 4">
            <a:extLst>
              <a:ext uri="{FF2B5EF4-FFF2-40B4-BE49-F238E27FC236}">
                <a16:creationId xmlns:a16="http://schemas.microsoft.com/office/drawing/2014/main" id="{C74BD443-9255-EEAE-8BE9-5E8F1F2A1E3F}"/>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2" name="Title 1">
            <a:extLst>
              <a:ext uri="{FF2B5EF4-FFF2-40B4-BE49-F238E27FC236}">
                <a16:creationId xmlns:a16="http://schemas.microsoft.com/office/drawing/2014/main" id="{D31DC6BA-553B-4831-E788-E31D8F7CDB84}"/>
              </a:ext>
            </a:extLst>
          </p:cNvPr>
          <p:cNvSpPr>
            <a:spLocks noGrp="1"/>
          </p:cNvSpPr>
          <p:nvPr>
            <p:ph type="title"/>
          </p:nvPr>
        </p:nvSpPr>
        <p:spPr>
          <a:xfrm>
            <a:off x="6345753" y="2496065"/>
            <a:ext cx="5059533" cy="1600200"/>
          </a:xfrm>
        </p:spPr>
        <p:txBody>
          <a:bodyPr anchor="b"/>
          <a:lstStyle>
            <a:lvl1pPr>
              <a:defRPr sz="3200"/>
            </a:lvl1pPr>
          </a:lstStyle>
          <a:p>
            <a:r>
              <a:rPr lang="de-DE"/>
              <a:t>Mastertitelformat bearbeiten</a:t>
            </a:r>
            <a:endParaRPr lang="en-GB" dirty="0"/>
          </a:p>
        </p:txBody>
      </p:sp>
      <p:sp>
        <p:nvSpPr>
          <p:cNvPr id="4" name="Text Placeholder 3">
            <a:extLst>
              <a:ext uri="{FF2B5EF4-FFF2-40B4-BE49-F238E27FC236}">
                <a16:creationId xmlns:a16="http://schemas.microsoft.com/office/drawing/2014/main" id="{A4507E07-8570-CB36-B89C-B81418EFC498}"/>
              </a:ext>
            </a:extLst>
          </p:cNvPr>
          <p:cNvSpPr>
            <a:spLocks noGrp="1"/>
          </p:cNvSpPr>
          <p:nvPr>
            <p:ph type="body" sz="half" idx="2"/>
          </p:nvPr>
        </p:nvSpPr>
        <p:spPr>
          <a:xfrm>
            <a:off x="6345753" y="4096265"/>
            <a:ext cx="5059533" cy="187204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1" name="Graphic 7">
            <a:extLst>
              <a:ext uri="{FF2B5EF4-FFF2-40B4-BE49-F238E27FC236}">
                <a16:creationId xmlns:a16="http://schemas.microsoft.com/office/drawing/2014/main" id="{9EEDA9DC-285F-7C86-3F34-07A9D884ACC0}"/>
              </a:ext>
            </a:extLst>
          </p:cNvPr>
          <p:cNvSpPr/>
          <p:nvPr userDrawn="1"/>
        </p:nvSpPr>
        <p:spPr>
          <a:xfrm>
            <a:off x="10078397" y="4220542"/>
            <a:ext cx="3167688" cy="3168798"/>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gradFill flip="none" rotWithShape="1">
            <a:gsLst>
              <a:gs pos="0">
                <a:srgbClr val="FFC000">
                  <a:lumMod val="65000"/>
                  <a:lumOff val="35000"/>
                </a:srgbClr>
              </a:gs>
              <a:gs pos="100000">
                <a:srgbClr val="FF0000"/>
              </a:gs>
            </a:gsLst>
            <a:lin ang="16200000" scaled="1"/>
            <a:tileRect/>
          </a:gradFill>
          <a:ln w="9525" cap="flat">
            <a:noFill/>
            <a:prstDash val="solid"/>
            <a:miter/>
          </a:ln>
        </p:spPr>
        <p:txBody>
          <a:bodyPr rtlCol="0" anchor="ctr"/>
          <a:lstStyle/>
          <a:p>
            <a:endParaRPr lang="en-GB" dirty="0"/>
          </a:p>
        </p:txBody>
      </p:sp>
    </p:spTree>
    <p:extLst>
      <p:ext uri="{BB962C8B-B14F-4D97-AF65-F5344CB8AC3E}">
        <p14:creationId xmlns:p14="http://schemas.microsoft.com/office/powerpoint/2010/main" val="1538905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p:txBody>
          <a:bodyPr/>
          <a:lstStyle/>
          <a:p>
            <a:r>
              <a:rPr lang="de-DE"/>
              <a:t>Mastertitelformat bearbeiten</a:t>
            </a:r>
            <a:endParaRPr lang="en-GB"/>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3648272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CCFE15-402D-789E-7929-55BDFFF71239}"/>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9DBDC00C-E49D-7C9F-4CA1-56319CF1DCF9}"/>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96286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tro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54C4FF-4117-234F-703A-FAB48E0EC752}"/>
              </a:ext>
            </a:extLst>
          </p:cNvPr>
          <p:cNvSpPr>
            <a:spLocks noGrp="1" noRot="1" noMove="1" noResize="1" noEditPoints="1" noAdjustHandles="1" noChangeArrowheads="1" noChangeShapeType="1"/>
          </p:cNvSpPr>
          <p:nvPr userDrawn="1"/>
        </p:nvSpPr>
        <p:spPr>
          <a:xfrm>
            <a:off x="0" y="5955957"/>
            <a:ext cx="12192000" cy="9020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Graphic 7">
            <a:extLst>
              <a:ext uri="{FF2B5EF4-FFF2-40B4-BE49-F238E27FC236}">
                <a16:creationId xmlns:a16="http://schemas.microsoft.com/office/drawing/2014/main" id="{7CBA62D5-DB3B-23E2-512C-874EE78B6CB6}"/>
              </a:ext>
            </a:extLst>
          </p:cNvPr>
          <p:cNvSpPr/>
          <p:nvPr/>
        </p:nvSpPr>
        <p:spPr>
          <a:xfrm>
            <a:off x="8674883" y="21394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Picture Placeholder 2">
            <a:extLst>
              <a:ext uri="{FF2B5EF4-FFF2-40B4-BE49-F238E27FC236}">
                <a16:creationId xmlns:a16="http://schemas.microsoft.com/office/drawing/2014/main" id="{7BF0F430-44C7-9920-04DC-ACCD1DF2723E}"/>
              </a:ext>
            </a:extLst>
          </p:cNvPr>
          <p:cNvSpPr>
            <a:spLocks noGrp="1"/>
          </p:cNvSpPr>
          <p:nvPr>
            <p:ph type="pic" idx="1"/>
          </p:nvPr>
        </p:nvSpPr>
        <p:spPr>
          <a:xfrm>
            <a:off x="0" y="0"/>
            <a:ext cx="747510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itle 1">
            <a:extLst>
              <a:ext uri="{FF2B5EF4-FFF2-40B4-BE49-F238E27FC236}">
                <a16:creationId xmlns:a16="http://schemas.microsoft.com/office/drawing/2014/main" id="{BF50CD00-019C-5B2B-0269-CDD30A69AFF9}"/>
              </a:ext>
            </a:extLst>
          </p:cNvPr>
          <p:cNvSpPr>
            <a:spLocks noGrp="1"/>
          </p:cNvSpPr>
          <p:nvPr>
            <p:ph type="ctrTitle"/>
          </p:nvPr>
        </p:nvSpPr>
        <p:spPr>
          <a:xfrm>
            <a:off x="667751" y="662939"/>
            <a:ext cx="5320762" cy="1600905"/>
          </a:xfrm>
        </p:spPr>
        <p:txBody>
          <a:bodyPr anchor="b">
            <a:normAutofit/>
          </a:bodyPr>
          <a:lstStyle>
            <a:lvl1pPr algn="l">
              <a:defRPr sz="3600">
                <a:solidFill>
                  <a:schemeClr val="bg2"/>
                </a:solidFill>
              </a:defRPr>
            </a:lvl1pPr>
          </a:lstStyle>
          <a:p>
            <a:r>
              <a:rPr lang="de-DE"/>
              <a:t>Mastertitelformat bearbeiten</a:t>
            </a:r>
            <a:endParaRPr lang="en-GB" dirty="0"/>
          </a:p>
        </p:txBody>
      </p:sp>
      <p:sp>
        <p:nvSpPr>
          <p:cNvPr id="4" name="Text Placeholder 3">
            <a:extLst>
              <a:ext uri="{FF2B5EF4-FFF2-40B4-BE49-F238E27FC236}">
                <a16:creationId xmlns:a16="http://schemas.microsoft.com/office/drawing/2014/main" id="{96624351-5264-DE2D-DAC4-D5CD12C65CD4}"/>
              </a:ext>
            </a:extLst>
          </p:cNvPr>
          <p:cNvSpPr>
            <a:spLocks noGrp="1"/>
          </p:cNvSpPr>
          <p:nvPr>
            <p:ph type="body" sz="quarter" idx="10"/>
          </p:nvPr>
        </p:nvSpPr>
        <p:spPr>
          <a:xfrm>
            <a:off x="8323499" y="5387975"/>
            <a:ext cx="3657600" cy="1314450"/>
          </a:xfrm>
        </p:spPr>
        <p:txBody>
          <a:bodyPr anchor="b">
            <a:normAutofit/>
          </a:bodyPr>
          <a:lstStyle>
            <a:lvl1pPr marL="0" indent="0" algn="r">
              <a:buNone/>
              <a:defRPr sz="1400"/>
            </a:lvl1pPr>
          </a:lstStyle>
          <a:p>
            <a:pPr lvl="0"/>
            <a:r>
              <a:rPr lang="de-DE"/>
              <a:t>Mastertextformat bearbeiten</a:t>
            </a:r>
          </a:p>
        </p:txBody>
      </p:sp>
    </p:spTree>
    <p:extLst>
      <p:ext uri="{BB962C8B-B14F-4D97-AF65-F5344CB8AC3E}">
        <p14:creationId xmlns:p14="http://schemas.microsoft.com/office/powerpoint/2010/main" val="4173584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tro 02">
    <p:spTree>
      <p:nvGrpSpPr>
        <p:cNvPr id="1" name=""/>
        <p:cNvGrpSpPr/>
        <p:nvPr/>
      </p:nvGrpSpPr>
      <p:grpSpPr>
        <a:xfrm>
          <a:off x="0" y="0"/>
          <a:ext cx="0" cy="0"/>
          <a:chOff x="0" y="0"/>
          <a:chExt cx="0" cy="0"/>
        </a:xfrm>
      </p:grpSpPr>
      <p:sp>
        <p:nvSpPr>
          <p:cNvPr id="9" name="Graphic 7">
            <a:extLst>
              <a:ext uri="{FF2B5EF4-FFF2-40B4-BE49-F238E27FC236}">
                <a16:creationId xmlns:a16="http://schemas.microsoft.com/office/drawing/2014/main" id="{7CBA62D5-DB3B-23E2-512C-874EE78B6CB6}"/>
              </a:ext>
            </a:extLst>
          </p:cNvPr>
          <p:cNvSpPr/>
          <p:nvPr/>
        </p:nvSpPr>
        <p:spPr>
          <a:xfrm>
            <a:off x="-1221905" y="539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11" name="Title 1">
            <a:extLst>
              <a:ext uri="{FF2B5EF4-FFF2-40B4-BE49-F238E27FC236}">
                <a16:creationId xmlns:a16="http://schemas.microsoft.com/office/drawing/2014/main" id="{BF50CD00-019C-5B2B-0269-CDD30A69AFF9}"/>
              </a:ext>
            </a:extLst>
          </p:cNvPr>
          <p:cNvSpPr>
            <a:spLocks noGrp="1"/>
          </p:cNvSpPr>
          <p:nvPr>
            <p:ph type="ctrTitle"/>
          </p:nvPr>
        </p:nvSpPr>
        <p:spPr>
          <a:xfrm>
            <a:off x="1524000" y="1122363"/>
            <a:ext cx="9340312" cy="2387600"/>
          </a:xfrm>
        </p:spPr>
        <p:txBody>
          <a:bodyPr anchor="b">
            <a:normAutofit/>
          </a:bodyPr>
          <a:lstStyle>
            <a:lvl1pPr algn="l">
              <a:defRPr sz="4800"/>
            </a:lvl1pPr>
          </a:lstStyle>
          <a:p>
            <a:r>
              <a:rPr lang="de-DE"/>
              <a:t>Mastertitelformat bearbeiten</a:t>
            </a:r>
            <a:endParaRPr lang="en-GB" dirty="0"/>
          </a:p>
        </p:txBody>
      </p:sp>
      <p:sp>
        <p:nvSpPr>
          <p:cNvPr id="12" name="Subtitle 2">
            <a:extLst>
              <a:ext uri="{FF2B5EF4-FFF2-40B4-BE49-F238E27FC236}">
                <a16:creationId xmlns:a16="http://schemas.microsoft.com/office/drawing/2014/main" id="{FA4503B0-941B-AF7E-6C5F-D0438B2B5D19}"/>
              </a:ext>
            </a:extLst>
          </p:cNvPr>
          <p:cNvSpPr>
            <a:spLocks noGrp="1"/>
          </p:cNvSpPr>
          <p:nvPr>
            <p:ph type="subTitle" idx="1"/>
          </p:nvPr>
        </p:nvSpPr>
        <p:spPr>
          <a:xfrm>
            <a:off x="1524000" y="3602038"/>
            <a:ext cx="9340312" cy="1655762"/>
          </a:xfrm>
        </p:spPr>
        <p:txBody>
          <a:bodyPr>
            <a:norm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Tree>
    <p:extLst>
      <p:ext uri="{BB962C8B-B14F-4D97-AF65-F5344CB8AC3E}">
        <p14:creationId xmlns:p14="http://schemas.microsoft.com/office/powerpoint/2010/main" val="295133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B422F-4723-C0E8-9302-A9BC685E146A}"/>
              </a:ext>
            </a:extLst>
          </p:cNvPr>
          <p:cNvSpPr>
            <a:spLocks noGrp="1"/>
          </p:cNvSpPr>
          <p:nvPr>
            <p:ph type="title"/>
          </p:nvPr>
        </p:nvSpPr>
        <p:spPr/>
        <p:txBody>
          <a:bodyPr/>
          <a:lstStyle/>
          <a:p>
            <a:r>
              <a:rPr lang="de-DE"/>
              <a:t>Mastertitelformat bearbeiten</a:t>
            </a:r>
            <a:endParaRPr lang="en-GB"/>
          </a:p>
        </p:txBody>
      </p:sp>
      <p:sp>
        <p:nvSpPr>
          <p:cNvPr id="3" name="Vertical Text Placeholder 2">
            <a:extLst>
              <a:ext uri="{FF2B5EF4-FFF2-40B4-BE49-F238E27FC236}">
                <a16:creationId xmlns:a16="http://schemas.microsoft.com/office/drawing/2014/main" id="{11C3F265-4757-7A1F-9309-3E34246F534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e Placeholder 3">
            <a:extLst>
              <a:ext uri="{FF2B5EF4-FFF2-40B4-BE49-F238E27FC236}">
                <a16:creationId xmlns:a16="http://schemas.microsoft.com/office/drawing/2014/main" id="{E459F797-E2A7-A9EF-3D7A-F8690F40ABF4}"/>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1B6300E-D7FA-48ED-AE12-9F380B1D7554}"/>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84917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0F7F36-4F3E-1B96-954A-CA12097B4FC0}"/>
              </a:ext>
            </a:extLst>
          </p:cNvPr>
          <p:cNvSpPr>
            <a:spLocks noGrp="1"/>
          </p:cNvSpPr>
          <p:nvPr>
            <p:ph type="title" orient="vert"/>
          </p:nvPr>
        </p:nvSpPr>
        <p:spPr>
          <a:xfrm>
            <a:off x="8724900" y="919161"/>
            <a:ext cx="2628900" cy="5053014"/>
          </a:xfrm>
        </p:spPr>
        <p:txBody>
          <a:bodyPr vert="eaVert"/>
          <a:lstStyle/>
          <a:p>
            <a:r>
              <a:rPr lang="de-DE"/>
              <a:t>Mastertitelformat bearbeiten</a:t>
            </a:r>
            <a:endParaRPr lang="en-GB"/>
          </a:p>
        </p:txBody>
      </p:sp>
      <p:sp>
        <p:nvSpPr>
          <p:cNvPr id="3" name="Vertical Text Placeholder 2">
            <a:extLst>
              <a:ext uri="{FF2B5EF4-FFF2-40B4-BE49-F238E27FC236}">
                <a16:creationId xmlns:a16="http://schemas.microsoft.com/office/drawing/2014/main" id="{D71DFD76-DAC1-04C6-6AB0-D7DF2B9F7E00}"/>
              </a:ext>
            </a:extLst>
          </p:cNvPr>
          <p:cNvSpPr>
            <a:spLocks noGrp="1"/>
          </p:cNvSpPr>
          <p:nvPr>
            <p:ph type="body" orient="vert" idx="1"/>
          </p:nvPr>
        </p:nvSpPr>
        <p:spPr>
          <a:xfrm>
            <a:off x="838200" y="919162"/>
            <a:ext cx="7734300" cy="5053014"/>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Date Placeholder 3">
            <a:extLst>
              <a:ext uri="{FF2B5EF4-FFF2-40B4-BE49-F238E27FC236}">
                <a16:creationId xmlns:a16="http://schemas.microsoft.com/office/drawing/2014/main" id="{C0ADA0CC-D3D7-1C9B-0158-BB06DF04F64D}"/>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79177ED-D096-9182-AFD1-F047A880342E}"/>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653050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mj-lt"/>
                <a:ea typeface="Source Sans Pro" panose="020B0503030403020204" pitchFamily="34" charset="0"/>
              </a:defRPr>
            </a:lvl1pPr>
          </a:lstStyle>
          <a:p>
            <a:r>
              <a:rPr lang="de-AT" noProof="0" dirty="0"/>
              <a:t>Mastertitelformat</a:t>
            </a:r>
            <a:r>
              <a:rPr lang="de-AT" dirty="0"/>
              <a:t> bearbeiten</a:t>
            </a:r>
            <a:endParaRPr lang="de-DE" dirty="0"/>
          </a:p>
        </p:txBody>
      </p:sp>
      <p:sp>
        <p:nvSpPr>
          <p:cNvPr id="3" name="Inhaltsplatzhalter 2"/>
          <p:cNvSpPr>
            <a:spLocks noGrp="1"/>
          </p:cNvSpPr>
          <p:nvPr>
            <p:ph idx="1" hasCustomPrompt="1"/>
          </p:nvPr>
        </p:nvSpPr>
        <p:spPr/>
        <p:txBody>
          <a:bodyPr/>
          <a:lstStyle>
            <a:lvl1pPr marL="339328" indent="-339328">
              <a:defRPr sz="2438">
                <a:latin typeface="Calibri" panose="020F0502020204030204" pitchFamily="34" charset="0"/>
                <a:ea typeface="Calibri" panose="020F0502020204030204" pitchFamily="34" charset="0"/>
                <a:cs typeface="Calibri" panose="020F0502020204030204" pitchFamily="34" charset="0"/>
              </a:defRPr>
            </a:lvl1pPr>
            <a:lvl2pPr>
              <a:defRPr sz="2250">
                <a:latin typeface="Calibri" panose="020F0502020204030204" pitchFamily="34" charset="0"/>
                <a:ea typeface="Calibri" panose="020F0502020204030204" pitchFamily="34" charset="0"/>
                <a:cs typeface="Calibri" panose="020F0502020204030204" pitchFamily="34" charset="0"/>
              </a:defRPr>
            </a:lvl2pPr>
            <a:lvl3pPr marL="839391" indent="-250031">
              <a:tabLst/>
              <a:defRPr sz="2063">
                <a:latin typeface="Calibri" panose="020F0502020204030204" pitchFamily="34" charset="0"/>
                <a:ea typeface="Calibri" panose="020F0502020204030204" pitchFamily="34" charset="0"/>
                <a:cs typeface="Calibri" panose="020F0502020204030204" pitchFamily="34" charset="0"/>
              </a:defRPr>
            </a:lvl3pPr>
            <a:lvl4pPr marL="1089422" indent="-250031">
              <a:defRPr sz="1875">
                <a:latin typeface="Calibri" panose="020F0502020204030204" pitchFamily="34" charset="0"/>
                <a:ea typeface="Calibri" panose="020F0502020204030204" pitchFamily="34" charset="0"/>
                <a:cs typeface="Calibri" panose="020F0502020204030204" pitchFamily="34" charset="0"/>
              </a:defRPr>
            </a:lvl4pPr>
            <a:lvl5pPr>
              <a:defRPr/>
            </a:lvl5pPr>
          </a:lstStyle>
          <a:p>
            <a:pPr lvl="0"/>
            <a:r>
              <a:rPr lang="de-AT" dirty="0"/>
              <a:t>Mastertextformat bearbeiten</a:t>
            </a:r>
          </a:p>
          <a:p>
            <a:pPr lvl="1"/>
            <a:r>
              <a:rPr lang="de-AT" dirty="0"/>
              <a:t>Zweite Ebene</a:t>
            </a:r>
          </a:p>
          <a:p>
            <a:pPr lvl="2"/>
            <a:r>
              <a:rPr lang="de-AT" dirty="0"/>
              <a:t>Dritte Ebene</a:t>
            </a:r>
          </a:p>
          <a:p>
            <a:pPr lvl="3"/>
            <a:r>
              <a:rPr lang="de-AT" dirty="0"/>
              <a:t>Vierte Ebene</a:t>
            </a:r>
          </a:p>
          <a:p>
            <a:pPr lvl="0"/>
            <a:endParaRPr lang="de-DE" dirty="0"/>
          </a:p>
        </p:txBody>
      </p:sp>
      <p:sp>
        <p:nvSpPr>
          <p:cNvPr id="7" name="Datumsplatzhalter 6">
            <a:extLst>
              <a:ext uri="{FF2B5EF4-FFF2-40B4-BE49-F238E27FC236}">
                <a16:creationId xmlns:a16="http://schemas.microsoft.com/office/drawing/2014/main" id="{2F1D4272-E2B5-43B5-B218-573D62DA27E9}"/>
              </a:ext>
            </a:extLst>
          </p:cNvPr>
          <p:cNvSpPr>
            <a:spLocks noGrp="1"/>
          </p:cNvSpPr>
          <p:nvPr>
            <p:ph type="dt" sz="half" idx="14"/>
          </p:nvPr>
        </p:nvSpPr>
        <p:spPr>
          <a:xfrm>
            <a:off x="829803" y="6572395"/>
            <a:ext cx="11040000" cy="205184"/>
          </a:xfrm>
          <a:prstGeom prst="rect">
            <a:avLst/>
          </a:prstGeom>
        </p:spPr>
        <p:txBody>
          <a:bodyPr/>
          <a:lstStyle/>
          <a:p>
            <a:endParaRPr lang="de-DE" dirty="0"/>
          </a:p>
        </p:txBody>
      </p:sp>
      <p:sp>
        <p:nvSpPr>
          <p:cNvPr id="10" name="Foliennummernplatzhalter 9">
            <a:extLst>
              <a:ext uri="{FF2B5EF4-FFF2-40B4-BE49-F238E27FC236}">
                <a16:creationId xmlns:a16="http://schemas.microsoft.com/office/drawing/2014/main" id="{93C65BD7-AAB4-4DEE-B1FB-0D6CF53EE9E2}"/>
              </a:ext>
            </a:extLst>
          </p:cNvPr>
          <p:cNvSpPr>
            <a:spLocks noGrp="1"/>
          </p:cNvSpPr>
          <p:nvPr>
            <p:ph type="sldNum" sz="quarter" idx="16"/>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2599171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16" name="Rechteck 15"/>
          <p:cNvSpPr/>
          <p:nvPr userDrawn="1"/>
        </p:nvSpPr>
        <p:spPr>
          <a:xfrm>
            <a:off x="1" y="6125554"/>
            <a:ext cx="640956" cy="7381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449" dirty="0">
              <a:solidFill>
                <a:srgbClr val="FFFFFF"/>
              </a:solidFill>
              <a:ea typeface="ＭＳ Ｐゴシック" pitchFamily="-105" charset="-128"/>
              <a:cs typeface="ＭＳ Ｐゴシック" pitchFamily="-105" charset="-128"/>
            </a:endParaRPr>
          </a:p>
        </p:txBody>
      </p:sp>
      <p:pic>
        <p:nvPicPr>
          <p:cNvPr id="17" name="Bild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267456"/>
          </a:xfrm>
          <a:prstGeom prst="rect">
            <a:avLst/>
          </a:prstGeom>
        </p:spPr>
      </p:pic>
      <p:sp>
        <p:nvSpPr>
          <p:cNvPr id="18" name="Bildplatzhalter 20"/>
          <p:cNvSpPr>
            <a:spLocks noGrp="1"/>
          </p:cNvSpPr>
          <p:nvPr>
            <p:ph type="pic" sz="quarter" idx="16" hasCustomPrompt="1"/>
          </p:nvPr>
        </p:nvSpPr>
        <p:spPr>
          <a:xfrm>
            <a:off x="1" y="0"/>
            <a:ext cx="12191999" cy="3264000"/>
          </a:xfrm>
        </p:spPr>
        <p:txBody>
          <a:bodyPr/>
          <a:lstStyle/>
          <a:p>
            <a:r>
              <a:rPr lang="de-DE" dirty="0"/>
              <a:t>Klicken und Bild einfügen/click and add a picture</a:t>
            </a:r>
            <a:br>
              <a:rPr lang="de-DE" dirty="0"/>
            </a:br>
            <a:r>
              <a:rPr lang="de-DE" dirty="0"/>
              <a:t>25,4x9,4 cm, optimal 200dpi</a:t>
            </a:r>
          </a:p>
          <a:p>
            <a:endParaRPr lang="de-DE" dirty="0"/>
          </a:p>
        </p:txBody>
      </p:sp>
      <p:sp>
        <p:nvSpPr>
          <p:cNvPr id="19" name="Bildplatzhalter 18"/>
          <p:cNvSpPr>
            <a:spLocks noGrp="1"/>
          </p:cNvSpPr>
          <p:nvPr>
            <p:ph type="pic" sz="quarter" idx="15" hasCustomPrompt="1"/>
          </p:nvPr>
        </p:nvSpPr>
        <p:spPr>
          <a:xfrm>
            <a:off x="10560052" y="287868"/>
            <a:ext cx="1282700" cy="472017"/>
          </a:xfrm>
        </p:spPr>
        <p:txBody>
          <a:bodyPr/>
          <a:lstStyle/>
          <a:p>
            <a:r>
              <a:rPr lang="de-DE" dirty="0"/>
              <a:t>Logo TU Graz</a:t>
            </a:r>
          </a:p>
        </p:txBody>
      </p:sp>
      <p:sp>
        <p:nvSpPr>
          <p:cNvPr id="20" name="Titel 1"/>
          <p:cNvSpPr>
            <a:spLocks noGrp="1"/>
          </p:cNvSpPr>
          <p:nvPr>
            <p:ph type="title" hasCustomPrompt="1"/>
          </p:nvPr>
        </p:nvSpPr>
        <p:spPr>
          <a:xfrm>
            <a:off x="0" y="3216000"/>
            <a:ext cx="12192000" cy="720000"/>
          </a:xfrm>
          <a:solidFill>
            <a:schemeClr val="accent1"/>
          </a:solidFill>
        </p:spPr>
        <p:txBody>
          <a:bodyPr bIns="54000" anchor="ctr" anchorCtr="0">
            <a:normAutofit/>
          </a:bodyPr>
          <a:lstStyle>
            <a:lvl1pPr marL="826125">
              <a:defRPr sz="3980">
                <a:solidFill>
                  <a:schemeClr val="bg1"/>
                </a:solidFill>
              </a:defRPr>
            </a:lvl1pPr>
          </a:lstStyle>
          <a:p>
            <a:r>
              <a:rPr lang="de-AT" dirty="0"/>
              <a:t>Titel hinzufügen/</a:t>
            </a:r>
            <a:r>
              <a:rPr lang="de-AT" dirty="0" err="1"/>
              <a:t>add</a:t>
            </a:r>
            <a:r>
              <a:rPr lang="de-AT" dirty="0"/>
              <a:t> a title</a:t>
            </a:r>
            <a:endParaRPr lang="de-DE" dirty="0"/>
          </a:p>
        </p:txBody>
      </p:sp>
      <p:sp>
        <p:nvSpPr>
          <p:cNvPr id="21" name="Textplatzhalter 15"/>
          <p:cNvSpPr>
            <a:spLocks noGrp="1"/>
          </p:cNvSpPr>
          <p:nvPr>
            <p:ph type="body" sz="quarter" idx="14" hasCustomPrompt="1"/>
          </p:nvPr>
        </p:nvSpPr>
        <p:spPr>
          <a:xfrm>
            <a:off x="829735" y="4017602"/>
            <a:ext cx="11013017" cy="1640363"/>
          </a:xfrm>
        </p:spPr>
        <p:txBody>
          <a:bodyPr/>
          <a:lstStyle>
            <a:lvl1pPr>
              <a:spcBef>
                <a:spcPts val="0"/>
              </a:spcBef>
              <a:spcAft>
                <a:spcPts val="796"/>
              </a:spcAft>
              <a:defRPr/>
            </a:lvl1pPr>
          </a:lstStyle>
          <a:p>
            <a:pPr lvl="0"/>
            <a:r>
              <a:rPr lang="de-AT" dirty="0"/>
              <a:t>Klicken und hinzufügen: Eventname, Datum, Ort, ... </a:t>
            </a:r>
            <a:br>
              <a:rPr lang="de-AT" dirty="0"/>
            </a:br>
            <a:r>
              <a:rPr lang="de-AT" dirty="0"/>
              <a:t>Click </a:t>
            </a:r>
            <a:r>
              <a:rPr lang="de-AT" dirty="0" err="1"/>
              <a:t>and</a:t>
            </a:r>
            <a:r>
              <a:rPr lang="de-AT" dirty="0"/>
              <a:t> </a:t>
            </a:r>
            <a:r>
              <a:rPr lang="de-AT" dirty="0" err="1"/>
              <a:t>add</a:t>
            </a:r>
            <a:r>
              <a:rPr lang="de-AT" dirty="0"/>
              <a:t>: </a:t>
            </a:r>
            <a:r>
              <a:rPr lang="de-AT" dirty="0" err="1"/>
              <a:t>event</a:t>
            </a:r>
            <a:r>
              <a:rPr lang="de-AT" dirty="0"/>
              <a:t> </a:t>
            </a:r>
            <a:r>
              <a:rPr lang="de-AT" dirty="0" err="1"/>
              <a:t>name</a:t>
            </a:r>
            <a:r>
              <a:rPr lang="de-AT" dirty="0"/>
              <a:t>, </a:t>
            </a:r>
            <a:r>
              <a:rPr lang="de-AT" dirty="0" err="1"/>
              <a:t>date</a:t>
            </a:r>
            <a:r>
              <a:rPr lang="de-AT" dirty="0"/>
              <a:t>, </a:t>
            </a:r>
            <a:r>
              <a:rPr lang="de-AT" dirty="0" err="1"/>
              <a:t>location</a:t>
            </a:r>
            <a:r>
              <a:rPr lang="de-AT" dirty="0"/>
              <a:t>, ...</a:t>
            </a:r>
          </a:p>
        </p:txBody>
      </p:sp>
      <p:sp>
        <p:nvSpPr>
          <p:cNvPr id="22" name="Textplatzhalter 26"/>
          <p:cNvSpPr>
            <a:spLocks noGrp="1"/>
          </p:cNvSpPr>
          <p:nvPr>
            <p:ph type="body" sz="quarter" idx="17" hasCustomPrompt="1"/>
          </p:nvPr>
        </p:nvSpPr>
        <p:spPr>
          <a:xfrm>
            <a:off x="7198785" y="2794831"/>
            <a:ext cx="4643968" cy="306916"/>
          </a:xfrm>
        </p:spPr>
        <p:txBody>
          <a:bodyPr anchor="b" anchorCtr="0">
            <a:noAutofit/>
          </a:bodyPr>
          <a:lstStyle>
            <a:lvl1pPr algn="r">
              <a:defRPr sz="1061"/>
            </a:lvl1pPr>
          </a:lstStyle>
          <a:p>
            <a:pPr lvl="0"/>
            <a:r>
              <a:rPr lang="de-AT" dirty="0"/>
              <a:t>Platzhalter Bildquelle/</a:t>
            </a:r>
            <a:r>
              <a:rPr lang="de-AT" dirty="0" err="1"/>
              <a:t>place</a:t>
            </a:r>
            <a:r>
              <a:rPr lang="de-AT" dirty="0"/>
              <a:t> holder </a:t>
            </a:r>
            <a:r>
              <a:rPr lang="de-AT" dirty="0" err="1"/>
              <a:t>image</a:t>
            </a:r>
            <a:r>
              <a:rPr lang="de-AT" dirty="0"/>
              <a:t> </a:t>
            </a:r>
            <a:r>
              <a:rPr lang="de-AT" dirty="0" err="1"/>
              <a:t>source</a:t>
            </a:r>
            <a:endParaRPr lang="de-DE" dirty="0"/>
          </a:p>
        </p:txBody>
      </p:sp>
      <p:sp>
        <p:nvSpPr>
          <p:cNvPr id="23" name="Textplatzhalter 14"/>
          <p:cNvSpPr>
            <a:spLocks noGrp="1"/>
          </p:cNvSpPr>
          <p:nvPr>
            <p:ph type="body" sz="quarter" idx="19" hasCustomPrompt="1"/>
          </p:nvPr>
        </p:nvSpPr>
        <p:spPr>
          <a:xfrm>
            <a:off x="829733" y="5657964"/>
            <a:ext cx="1976632" cy="467590"/>
          </a:xfrm>
        </p:spPr>
        <p:txBody>
          <a:bodyPr anchor="b" anchorCtr="0">
            <a:noAutofit/>
          </a:bodyPr>
          <a:lstStyle>
            <a:lvl1pPr>
              <a:defRPr sz="1327"/>
            </a:lvl1pPr>
          </a:lstStyle>
          <a:p>
            <a:pPr lvl="0"/>
            <a:r>
              <a:rPr lang="de-AT" dirty="0"/>
              <a:t>Platzhalter/</a:t>
            </a:r>
            <a:r>
              <a:rPr lang="de-AT" dirty="0" err="1"/>
              <a:t>place</a:t>
            </a:r>
            <a:r>
              <a:rPr lang="de-AT" dirty="0"/>
              <a:t> holder</a:t>
            </a:r>
            <a:br>
              <a:rPr lang="de-AT" dirty="0"/>
            </a:br>
            <a:r>
              <a:rPr lang="de-AT" dirty="0" err="1"/>
              <a:t>Supported</a:t>
            </a:r>
            <a:r>
              <a:rPr lang="de-AT" dirty="0"/>
              <a:t> </a:t>
            </a:r>
            <a:r>
              <a:rPr lang="de-AT" dirty="0" err="1"/>
              <a:t>by</a:t>
            </a:r>
            <a:r>
              <a:rPr lang="de-AT" dirty="0"/>
              <a:t>:</a:t>
            </a:r>
          </a:p>
        </p:txBody>
      </p:sp>
      <p:sp>
        <p:nvSpPr>
          <p:cNvPr id="24" name="Rechteck 23"/>
          <p:cNvSpPr/>
          <p:nvPr userDrawn="1"/>
        </p:nvSpPr>
        <p:spPr>
          <a:xfrm>
            <a:off x="1" y="6288000"/>
            <a:ext cx="717671" cy="575734"/>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449" dirty="0">
              <a:solidFill>
                <a:srgbClr val="FFFFFF"/>
              </a:solidFill>
              <a:ea typeface="ＭＳ Ｐゴシック" pitchFamily="-105" charset="-128"/>
              <a:cs typeface="ＭＳ Ｐゴシック" pitchFamily="-105" charset="-128"/>
            </a:endParaRPr>
          </a:p>
        </p:txBody>
      </p:sp>
      <p:sp>
        <p:nvSpPr>
          <p:cNvPr id="2" name="Datumsplatzhalter 1">
            <a:extLst>
              <a:ext uri="{FF2B5EF4-FFF2-40B4-BE49-F238E27FC236}">
                <a16:creationId xmlns:a16="http://schemas.microsoft.com/office/drawing/2014/main" id="{351AEFC6-5912-4C7D-9173-12CDCB6E11FA}"/>
              </a:ext>
            </a:extLst>
          </p:cNvPr>
          <p:cNvSpPr>
            <a:spLocks noGrp="1"/>
          </p:cNvSpPr>
          <p:nvPr>
            <p:ph type="dt" sz="half" idx="20"/>
          </p:nvPr>
        </p:nvSpPr>
        <p:spPr>
          <a:xfrm>
            <a:off x="829803" y="6572395"/>
            <a:ext cx="11040000" cy="205184"/>
          </a:xfrm>
          <a:prstGeom prst="rect">
            <a:avLst/>
          </a:prstGeom>
        </p:spPr>
        <p:txBody>
          <a:bodyPr/>
          <a:lstStyle/>
          <a:p>
            <a:endParaRPr lang="de-DE" dirty="0"/>
          </a:p>
        </p:txBody>
      </p:sp>
      <p:sp>
        <p:nvSpPr>
          <p:cNvPr id="4" name="Foliennummernplatzhalter 3">
            <a:extLst>
              <a:ext uri="{FF2B5EF4-FFF2-40B4-BE49-F238E27FC236}">
                <a16:creationId xmlns:a16="http://schemas.microsoft.com/office/drawing/2014/main" id="{0BE1B464-8DDE-4ED3-B7F3-C4402ED8112F}"/>
              </a:ext>
            </a:extLst>
          </p:cNvPr>
          <p:cNvSpPr>
            <a:spLocks noGrp="1"/>
          </p:cNvSpPr>
          <p:nvPr>
            <p:ph type="sldNum" sz="quarter" idx="22"/>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1625465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6A563-FE7C-4959-88D9-AD89214B24F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a:p>
        </p:txBody>
      </p:sp>
      <p:sp>
        <p:nvSpPr>
          <p:cNvPr id="3" name="Untertitel 2">
            <a:extLst>
              <a:ext uri="{FF2B5EF4-FFF2-40B4-BE49-F238E27FC236}">
                <a16:creationId xmlns:a16="http://schemas.microsoft.com/office/drawing/2014/main" id="{5A862969-34F9-479A-8DAE-649089FA44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a:p>
        </p:txBody>
      </p:sp>
      <p:sp>
        <p:nvSpPr>
          <p:cNvPr id="4" name="Datumsplatzhalter 3">
            <a:extLst>
              <a:ext uri="{FF2B5EF4-FFF2-40B4-BE49-F238E27FC236}">
                <a16:creationId xmlns:a16="http://schemas.microsoft.com/office/drawing/2014/main" id="{3D789C31-EE24-40F6-A2B3-0CB6869C7F9F}"/>
              </a:ext>
            </a:extLst>
          </p:cNvPr>
          <p:cNvSpPr>
            <a:spLocks noGrp="1"/>
          </p:cNvSpPr>
          <p:nvPr>
            <p:ph type="dt" sz="half" idx="10"/>
          </p:nvPr>
        </p:nvSpPr>
        <p:spPr/>
        <p:txBody>
          <a:bodyPr/>
          <a:lstStyle/>
          <a:p>
            <a:endParaRPr lang="en-US"/>
          </a:p>
        </p:txBody>
      </p:sp>
      <p:sp>
        <p:nvSpPr>
          <p:cNvPr id="5" name="Fußzeilenplatzhalter 4">
            <a:extLst>
              <a:ext uri="{FF2B5EF4-FFF2-40B4-BE49-F238E27FC236}">
                <a16:creationId xmlns:a16="http://schemas.microsoft.com/office/drawing/2014/main" id="{A4DA9A91-C5F1-417D-80B2-4E9CBA4B757A}"/>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055756D3-35B7-4832-99A1-4A9854B50073}"/>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3981342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10591B-C56E-4391-9D9C-34AE44C72E61}"/>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19BDBADB-E975-496E-AA72-4AA6BBFCA39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EAF7575B-4D3D-4E95-97CD-D41557C70317}"/>
              </a:ext>
            </a:extLst>
          </p:cNvPr>
          <p:cNvSpPr>
            <a:spLocks noGrp="1"/>
          </p:cNvSpPr>
          <p:nvPr>
            <p:ph type="dt" sz="half" idx="10"/>
          </p:nvPr>
        </p:nvSpPr>
        <p:spPr/>
        <p:txBody>
          <a:bodyPr/>
          <a:lstStyle/>
          <a:p>
            <a:endParaRPr lang="en-US"/>
          </a:p>
        </p:txBody>
      </p:sp>
      <p:sp>
        <p:nvSpPr>
          <p:cNvPr id="5" name="Fußzeilenplatzhalter 4">
            <a:extLst>
              <a:ext uri="{FF2B5EF4-FFF2-40B4-BE49-F238E27FC236}">
                <a16:creationId xmlns:a16="http://schemas.microsoft.com/office/drawing/2014/main" id="{8FB039CF-F8A2-4690-A96B-332691FD5C16}"/>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A75BEC44-50E0-459D-94DC-F349DF2986FC}"/>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9305292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81E71F-8EB7-486C-A374-A6C84359211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US"/>
          </a:p>
        </p:txBody>
      </p:sp>
      <p:sp>
        <p:nvSpPr>
          <p:cNvPr id="3" name="Textplatzhalter 2">
            <a:extLst>
              <a:ext uri="{FF2B5EF4-FFF2-40B4-BE49-F238E27FC236}">
                <a16:creationId xmlns:a16="http://schemas.microsoft.com/office/drawing/2014/main" id="{34159FC5-C31F-4947-B16B-7543CCFAA8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9155EE3A-CF19-4B07-B76C-27DB4ADA6988}"/>
              </a:ext>
            </a:extLst>
          </p:cNvPr>
          <p:cNvSpPr>
            <a:spLocks noGrp="1"/>
          </p:cNvSpPr>
          <p:nvPr>
            <p:ph type="dt" sz="half" idx="10"/>
          </p:nvPr>
        </p:nvSpPr>
        <p:spPr/>
        <p:txBody>
          <a:bodyPr/>
          <a:lstStyle/>
          <a:p>
            <a:endParaRPr lang="en-US"/>
          </a:p>
        </p:txBody>
      </p:sp>
      <p:sp>
        <p:nvSpPr>
          <p:cNvPr id="5" name="Fußzeilenplatzhalter 4">
            <a:extLst>
              <a:ext uri="{FF2B5EF4-FFF2-40B4-BE49-F238E27FC236}">
                <a16:creationId xmlns:a16="http://schemas.microsoft.com/office/drawing/2014/main" id="{6957C015-FA38-40AB-9971-9DE76DF57AE6}"/>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4AF95384-DD33-4AAA-9CF2-3208B4F521A4}"/>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2645572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1D01DC-976F-4D30-8841-28B84A19DEF1}"/>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3BA956E7-2BCC-4213-8788-6EB763858C5C}"/>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Inhaltsplatzhalter 3">
            <a:extLst>
              <a:ext uri="{FF2B5EF4-FFF2-40B4-BE49-F238E27FC236}">
                <a16:creationId xmlns:a16="http://schemas.microsoft.com/office/drawing/2014/main" id="{239E2CFE-3BF7-42D3-A127-E9C485B864E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umsplatzhalter 4">
            <a:extLst>
              <a:ext uri="{FF2B5EF4-FFF2-40B4-BE49-F238E27FC236}">
                <a16:creationId xmlns:a16="http://schemas.microsoft.com/office/drawing/2014/main" id="{2F6BB898-B3FC-4665-9AF6-F4599A84194D}"/>
              </a:ext>
            </a:extLst>
          </p:cNvPr>
          <p:cNvSpPr>
            <a:spLocks noGrp="1"/>
          </p:cNvSpPr>
          <p:nvPr>
            <p:ph type="dt" sz="half" idx="10"/>
          </p:nvPr>
        </p:nvSpPr>
        <p:spPr/>
        <p:txBody>
          <a:bodyPr/>
          <a:lstStyle/>
          <a:p>
            <a:endParaRPr lang="en-US"/>
          </a:p>
        </p:txBody>
      </p:sp>
      <p:sp>
        <p:nvSpPr>
          <p:cNvPr id="6" name="Fußzeilenplatzhalter 5">
            <a:extLst>
              <a:ext uri="{FF2B5EF4-FFF2-40B4-BE49-F238E27FC236}">
                <a16:creationId xmlns:a16="http://schemas.microsoft.com/office/drawing/2014/main" id="{DE204EA1-C079-4991-AEDE-6F09E9F69C2A}"/>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7110E664-7C85-4408-A13A-4693C08747CD}"/>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1184593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A08EE4-38A5-4824-B0DD-26A57A730218}"/>
              </a:ext>
            </a:extLst>
          </p:cNvPr>
          <p:cNvSpPr>
            <a:spLocks noGrp="1"/>
          </p:cNvSpPr>
          <p:nvPr>
            <p:ph type="title"/>
          </p:nvPr>
        </p:nvSpPr>
        <p:spPr>
          <a:xfrm>
            <a:off x="839788" y="365125"/>
            <a:ext cx="10515600" cy="1325563"/>
          </a:xfrm>
        </p:spPr>
        <p:txBody>
          <a:bodyPr/>
          <a:lstStyle/>
          <a:p>
            <a:r>
              <a:rPr lang="de-DE"/>
              <a:t>Mastertitelformat bearbeiten</a:t>
            </a:r>
            <a:endParaRPr lang="en-US"/>
          </a:p>
        </p:txBody>
      </p:sp>
      <p:sp>
        <p:nvSpPr>
          <p:cNvPr id="3" name="Textplatzhalter 2">
            <a:extLst>
              <a:ext uri="{FF2B5EF4-FFF2-40B4-BE49-F238E27FC236}">
                <a16:creationId xmlns:a16="http://schemas.microsoft.com/office/drawing/2014/main" id="{6CC112FF-2503-487C-B042-503955BBF4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E579493-239A-488C-9294-2FD29CB91A5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platzhalter 4">
            <a:extLst>
              <a:ext uri="{FF2B5EF4-FFF2-40B4-BE49-F238E27FC236}">
                <a16:creationId xmlns:a16="http://schemas.microsoft.com/office/drawing/2014/main" id="{7FCDD8C6-B635-442B-80C4-79F2E1ADF3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48C3F45-85C6-49E0-A15A-CA368249306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umsplatzhalter 6">
            <a:extLst>
              <a:ext uri="{FF2B5EF4-FFF2-40B4-BE49-F238E27FC236}">
                <a16:creationId xmlns:a16="http://schemas.microsoft.com/office/drawing/2014/main" id="{38294C48-AFF5-4933-95E0-17AD9842C91B}"/>
              </a:ext>
            </a:extLst>
          </p:cNvPr>
          <p:cNvSpPr>
            <a:spLocks noGrp="1"/>
          </p:cNvSpPr>
          <p:nvPr>
            <p:ph type="dt" sz="half" idx="10"/>
          </p:nvPr>
        </p:nvSpPr>
        <p:spPr/>
        <p:txBody>
          <a:bodyPr/>
          <a:lstStyle/>
          <a:p>
            <a:endParaRPr lang="en-US"/>
          </a:p>
        </p:txBody>
      </p:sp>
      <p:sp>
        <p:nvSpPr>
          <p:cNvPr id="8" name="Fußzeilenplatzhalter 7">
            <a:extLst>
              <a:ext uri="{FF2B5EF4-FFF2-40B4-BE49-F238E27FC236}">
                <a16:creationId xmlns:a16="http://schemas.microsoft.com/office/drawing/2014/main" id="{6E578E7B-0CE1-4CBE-9F23-9933842F4523}"/>
              </a:ext>
            </a:extLst>
          </p:cNvPr>
          <p:cNvSpPr>
            <a:spLocks noGrp="1"/>
          </p:cNvSpPr>
          <p:nvPr>
            <p:ph type="ftr" sz="quarter" idx="11"/>
          </p:nvPr>
        </p:nvSpPr>
        <p:spPr/>
        <p:txBody>
          <a:bodyPr/>
          <a:lstStyle/>
          <a:p>
            <a:endParaRPr lang="en-US"/>
          </a:p>
        </p:txBody>
      </p:sp>
      <p:sp>
        <p:nvSpPr>
          <p:cNvPr id="9" name="Foliennummernplatzhalter 8">
            <a:extLst>
              <a:ext uri="{FF2B5EF4-FFF2-40B4-BE49-F238E27FC236}">
                <a16:creationId xmlns:a16="http://schemas.microsoft.com/office/drawing/2014/main" id="{868B597B-1242-4E77-A5C9-643C86861413}"/>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18808689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1CAE24-CF5F-432D-98C2-669E9D4D5A72}"/>
              </a:ext>
            </a:extLst>
          </p:cNvPr>
          <p:cNvSpPr>
            <a:spLocks noGrp="1"/>
          </p:cNvSpPr>
          <p:nvPr>
            <p:ph type="title"/>
          </p:nvPr>
        </p:nvSpPr>
        <p:spPr/>
        <p:txBody>
          <a:bodyPr/>
          <a:lstStyle/>
          <a:p>
            <a:r>
              <a:rPr lang="de-DE"/>
              <a:t>Mastertitelformat bearbeiten</a:t>
            </a:r>
            <a:endParaRPr lang="en-US"/>
          </a:p>
        </p:txBody>
      </p:sp>
      <p:sp>
        <p:nvSpPr>
          <p:cNvPr id="3" name="Datumsplatzhalter 2">
            <a:extLst>
              <a:ext uri="{FF2B5EF4-FFF2-40B4-BE49-F238E27FC236}">
                <a16:creationId xmlns:a16="http://schemas.microsoft.com/office/drawing/2014/main" id="{EB08A595-F5B2-436B-8FAC-8BCA7371690C}"/>
              </a:ext>
            </a:extLst>
          </p:cNvPr>
          <p:cNvSpPr>
            <a:spLocks noGrp="1"/>
          </p:cNvSpPr>
          <p:nvPr>
            <p:ph type="dt" sz="half" idx="10"/>
          </p:nvPr>
        </p:nvSpPr>
        <p:spPr/>
        <p:txBody>
          <a:bodyPr/>
          <a:lstStyle/>
          <a:p>
            <a:endParaRPr lang="en-US"/>
          </a:p>
        </p:txBody>
      </p:sp>
      <p:sp>
        <p:nvSpPr>
          <p:cNvPr id="4" name="Fußzeilenplatzhalter 3">
            <a:extLst>
              <a:ext uri="{FF2B5EF4-FFF2-40B4-BE49-F238E27FC236}">
                <a16:creationId xmlns:a16="http://schemas.microsoft.com/office/drawing/2014/main" id="{1FB5DFB6-11E4-413C-A7A4-C539BEC7A508}"/>
              </a:ext>
            </a:extLst>
          </p:cNvPr>
          <p:cNvSpPr>
            <a:spLocks noGrp="1"/>
          </p:cNvSpPr>
          <p:nvPr>
            <p:ph type="ftr" sz="quarter" idx="11"/>
          </p:nvPr>
        </p:nvSpPr>
        <p:spPr/>
        <p:txBody>
          <a:bodyPr/>
          <a:lstStyle/>
          <a:p>
            <a:endParaRPr lang="en-US"/>
          </a:p>
        </p:txBody>
      </p:sp>
      <p:sp>
        <p:nvSpPr>
          <p:cNvPr id="5" name="Foliennummernplatzhalter 4">
            <a:extLst>
              <a:ext uri="{FF2B5EF4-FFF2-40B4-BE49-F238E27FC236}">
                <a16:creationId xmlns:a16="http://schemas.microsoft.com/office/drawing/2014/main" id="{6662BB95-95CC-4B1D-A547-E741A349F507}"/>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38297302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C2C9AC0-6BE4-4B6E-85AF-3D8FFACAE32A}"/>
              </a:ext>
            </a:extLst>
          </p:cNvPr>
          <p:cNvSpPr>
            <a:spLocks noGrp="1"/>
          </p:cNvSpPr>
          <p:nvPr>
            <p:ph type="dt" sz="half" idx="10"/>
          </p:nvPr>
        </p:nvSpPr>
        <p:spPr/>
        <p:txBody>
          <a:bodyPr/>
          <a:lstStyle/>
          <a:p>
            <a:endParaRPr lang="en-US"/>
          </a:p>
        </p:txBody>
      </p:sp>
      <p:sp>
        <p:nvSpPr>
          <p:cNvPr id="3" name="Fußzeilenplatzhalter 2">
            <a:extLst>
              <a:ext uri="{FF2B5EF4-FFF2-40B4-BE49-F238E27FC236}">
                <a16:creationId xmlns:a16="http://schemas.microsoft.com/office/drawing/2014/main" id="{FD399FEB-6F86-4CD0-B2DA-D01FF1161AE5}"/>
              </a:ext>
            </a:extLst>
          </p:cNvPr>
          <p:cNvSpPr>
            <a:spLocks noGrp="1"/>
          </p:cNvSpPr>
          <p:nvPr>
            <p:ph type="ftr" sz="quarter" idx="11"/>
          </p:nvPr>
        </p:nvSpPr>
        <p:spPr/>
        <p:txBody>
          <a:bodyPr/>
          <a:lstStyle/>
          <a:p>
            <a:endParaRPr lang="en-US"/>
          </a:p>
        </p:txBody>
      </p:sp>
      <p:sp>
        <p:nvSpPr>
          <p:cNvPr id="4" name="Foliennummernplatzhalter 3">
            <a:extLst>
              <a:ext uri="{FF2B5EF4-FFF2-40B4-BE49-F238E27FC236}">
                <a16:creationId xmlns:a16="http://schemas.microsoft.com/office/drawing/2014/main" id="{ADBD3230-D6FC-4953-B27B-32CFCC0EF16A}"/>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10827544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DA29A-AD7B-4A7F-904C-7414E0693BD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Inhaltsplatzhalter 2">
            <a:extLst>
              <a:ext uri="{FF2B5EF4-FFF2-40B4-BE49-F238E27FC236}">
                <a16:creationId xmlns:a16="http://schemas.microsoft.com/office/drawing/2014/main" id="{570D0CA6-179F-4F75-8989-B474B50037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platzhalter 3">
            <a:extLst>
              <a:ext uri="{FF2B5EF4-FFF2-40B4-BE49-F238E27FC236}">
                <a16:creationId xmlns:a16="http://schemas.microsoft.com/office/drawing/2014/main" id="{2E4518F8-42CD-4DFA-8FAF-4D2ECC1070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C3909E0-40CB-4A0B-926F-90188099ABB2}"/>
              </a:ext>
            </a:extLst>
          </p:cNvPr>
          <p:cNvSpPr>
            <a:spLocks noGrp="1"/>
          </p:cNvSpPr>
          <p:nvPr>
            <p:ph type="dt" sz="half" idx="10"/>
          </p:nvPr>
        </p:nvSpPr>
        <p:spPr/>
        <p:txBody>
          <a:bodyPr/>
          <a:lstStyle/>
          <a:p>
            <a:endParaRPr lang="en-US"/>
          </a:p>
        </p:txBody>
      </p:sp>
      <p:sp>
        <p:nvSpPr>
          <p:cNvPr id="6" name="Fußzeilenplatzhalter 5">
            <a:extLst>
              <a:ext uri="{FF2B5EF4-FFF2-40B4-BE49-F238E27FC236}">
                <a16:creationId xmlns:a16="http://schemas.microsoft.com/office/drawing/2014/main" id="{DFF7F047-A39B-4ACD-8EF3-EFF781B866F2}"/>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640BAC9E-854C-4E15-B220-9FB73F20A39E}"/>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1724752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96E017-02EE-4C34-BA77-DCF7AB5B3A9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Bildplatzhalter 2">
            <a:extLst>
              <a:ext uri="{FF2B5EF4-FFF2-40B4-BE49-F238E27FC236}">
                <a16:creationId xmlns:a16="http://schemas.microsoft.com/office/drawing/2014/main" id="{B9B3C363-67F7-407B-AFBD-AAA4F78A4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a:extLst>
              <a:ext uri="{FF2B5EF4-FFF2-40B4-BE49-F238E27FC236}">
                <a16:creationId xmlns:a16="http://schemas.microsoft.com/office/drawing/2014/main" id="{347CE6DF-C68F-4276-9C19-384B22690A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1EA71DC-092A-4AD1-9676-616310DF3399}"/>
              </a:ext>
            </a:extLst>
          </p:cNvPr>
          <p:cNvSpPr>
            <a:spLocks noGrp="1"/>
          </p:cNvSpPr>
          <p:nvPr>
            <p:ph type="dt" sz="half" idx="10"/>
          </p:nvPr>
        </p:nvSpPr>
        <p:spPr/>
        <p:txBody>
          <a:bodyPr/>
          <a:lstStyle/>
          <a:p>
            <a:endParaRPr lang="en-US"/>
          </a:p>
        </p:txBody>
      </p:sp>
      <p:sp>
        <p:nvSpPr>
          <p:cNvPr id="6" name="Fußzeilenplatzhalter 5">
            <a:extLst>
              <a:ext uri="{FF2B5EF4-FFF2-40B4-BE49-F238E27FC236}">
                <a16:creationId xmlns:a16="http://schemas.microsoft.com/office/drawing/2014/main" id="{4DB3C8A6-D32B-44B7-96A9-5A9968731061}"/>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E9B8D69E-5704-48FF-BDEE-B479B5FB3136}"/>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11060215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1CB426-C113-4BE6-873B-AE7BAF3A7B91}"/>
              </a:ext>
            </a:extLst>
          </p:cNvPr>
          <p:cNvSpPr>
            <a:spLocks noGrp="1"/>
          </p:cNvSpPr>
          <p:nvPr>
            <p:ph type="title"/>
          </p:nvPr>
        </p:nvSpPr>
        <p:spPr/>
        <p:txBody>
          <a:bodyPr/>
          <a:lstStyle/>
          <a:p>
            <a:r>
              <a:rPr lang="de-DE"/>
              <a:t>Mastertitelformat bearbeiten</a:t>
            </a:r>
            <a:endParaRPr lang="en-US"/>
          </a:p>
        </p:txBody>
      </p:sp>
      <p:sp>
        <p:nvSpPr>
          <p:cNvPr id="3" name="Vertikaler Textplatzhalter 2">
            <a:extLst>
              <a:ext uri="{FF2B5EF4-FFF2-40B4-BE49-F238E27FC236}">
                <a16:creationId xmlns:a16="http://schemas.microsoft.com/office/drawing/2014/main" id="{CB234E8B-4F7B-4E02-B82E-651CBACECFC0}"/>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43F92565-27A4-4A40-AC3F-D5C8ECE1DCB8}"/>
              </a:ext>
            </a:extLst>
          </p:cNvPr>
          <p:cNvSpPr>
            <a:spLocks noGrp="1"/>
          </p:cNvSpPr>
          <p:nvPr>
            <p:ph type="dt" sz="half" idx="10"/>
          </p:nvPr>
        </p:nvSpPr>
        <p:spPr/>
        <p:txBody>
          <a:bodyPr/>
          <a:lstStyle/>
          <a:p>
            <a:endParaRPr lang="en-US"/>
          </a:p>
        </p:txBody>
      </p:sp>
      <p:sp>
        <p:nvSpPr>
          <p:cNvPr id="5" name="Fußzeilenplatzhalter 4">
            <a:extLst>
              <a:ext uri="{FF2B5EF4-FFF2-40B4-BE49-F238E27FC236}">
                <a16:creationId xmlns:a16="http://schemas.microsoft.com/office/drawing/2014/main" id="{09D3F9D7-753D-4FE9-9FDE-9D538E93CC75}"/>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04D330A7-AD86-4374-8600-700336DDB7BF}"/>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37868905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A6A0145-90E1-492E-97A7-A6289FF13FCC}"/>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en-US"/>
          </a:p>
        </p:txBody>
      </p:sp>
      <p:sp>
        <p:nvSpPr>
          <p:cNvPr id="3" name="Vertikaler Textplatzhalter 2">
            <a:extLst>
              <a:ext uri="{FF2B5EF4-FFF2-40B4-BE49-F238E27FC236}">
                <a16:creationId xmlns:a16="http://schemas.microsoft.com/office/drawing/2014/main" id="{3DBD18DB-09F2-4F91-B20A-B456164C5F62}"/>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978948FF-7C43-493A-BE7A-AA512700BB5B}"/>
              </a:ext>
            </a:extLst>
          </p:cNvPr>
          <p:cNvSpPr>
            <a:spLocks noGrp="1"/>
          </p:cNvSpPr>
          <p:nvPr>
            <p:ph type="dt" sz="half" idx="10"/>
          </p:nvPr>
        </p:nvSpPr>
        <p:spPr/>
        <p:txBody>
          <a:bodyPr/>
          <a:lstStyle/>
          <a:p>
            <a:endParaRPr lang="en-US"/>
          </a:p>
        </p:txBody>
      </p:sp>
      <p:sp>
        <p:nvSpPr>
          <p:cNvPr id="5" name="Fußzeilenplatzhalter 4">
            <a:extLst>
              <a:ext uri="{FF2B5EF4-FFF2-40B4-BE49-F238E27FC236}">
                <a16:creationId xmlns:a16="http://schemas.microsoft.com/office/drawing/2014/main" id="{8E945450-871A-4CF0-BD16-F2C4AF3ACA8A}"/>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AAF991A6-C5B3-41AF-8984-E8CCBC27DCE2}"/>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2903454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customXml" Target="../ink/ink1.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EDBF374-631D-EF94-4B93-A86DF4F67CD5}"/>
              </a:ext>
            </a:extLst>
          </p:cNvPr>
          <p:cNvSpPr>
            <a:spLocks/>
          </p:cNvSpPr>
          <p:nvPr userDrawn="1"/>
        </p:nvSpPr>
        <p:spPr>
          <a:xfrm>
            <a:off x="1" y="6093081"/>
            <a:ext cx="12192000" cy="764919"/>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Placeholder 1">
            <a:extLst>
              <a:ext uri="{FF2B5EF4-FFF2-40B4-BE49-F238E27FC236}">
                <a16:creationId xmlns:a16="http://schemas.microsoft.com/office/drawing/2014/main" id="{BC27BEBD-CEB7-AE70-4BEB-F867AEF950DA}"/>
              </a:ext>
            </a:extLst>
          </p:cNvPr>
          <p:cNvSpPr>
            <a:spLocks noGrp="1"/>
          </p:cNvSpPr>
          <p:nvPr>
            <p:ph type="title"/>
          </p:nvPr>
        </p:nvSpPr>
        <p:spPr>
          <a:xfrm>
            <a:off x="838200" y="840728"/>
            <a:ext cx="10515600" cy="84996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 Placeholder 2">
            <a:extLst>
              <a:ext uri="{FF2B5EF4-FFF2-40B4-BE49-F238E27FC236}">
                <a16:creationId xmlns:a16="http://schemas.microsoft.com/office/drawing/2014/main" id="{B5A27DCD-4C56-8D66-085E-0AF0F4EC00BC}"/>
              </a:ext>
            </a:extLst>
          </p:cNvPr>
          <p:cNvSpPr>
            <a:spLocks noGrp="1"/>
          </p:cNvSpPr>
          <p:nvPr>
            <p:ph type="body" idx="1"/>
          </p:nvPr>
        </p:nvSpPr>
        <p:spPr>
          <a:xfrm>
            <a:off x="838200" y="1825625"/>
            <a:ext cx="10515600" cy="4191647"/>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a:p>
            <a:pPr lvl="4"/>
            <a:endParaRPr lang="en-GB" dirty="0"/>
          </a:p>
        </p:txBody>
      </p:sp>
      <p:sp>
        <p:nvSpPr>
          <p:cNvPr id="6" name="Slide Number Placeholder 5">
            <a:extLst>
              <a:ext uri="{FF2B5EF4-FFF2-40B4-BE49-F238E27FC236}">
                <a16:creationId xmlns:a16="http://schemas.microsoft.com/office/drawing/2014/main" id="{4A4BF1E0-95B2-6C14-D760-A02F9EDD83DD}"/>
              </a:ext>
            </a:extLst>
          </p:cNvPr>
          <p:cNvSpPr>
            <a:spLocks noGrp="1"/>
          </p:cNvSpPr>
          <p:nvPr>
            <p:ph type="sldNum" sz="quarter" idx="4"/>
          </p:nvPr>
        </p:nvSpPr>
        <p:spPr>
          <a:xfrm>
            <a:off x="8610600" y="6360819"/>
            <a:ext cx="623383"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36A1E7FE-178E-4F5E-839D-53F043587458}" type="slidenum">
              <a:rPr lang="en-GB" smtClean="0"/>
              <a:pPr/>
              <a:t>‹Nr.›</a:t>
            </a:fld>
            <a:endParaRPr lang="en-GB" dirty="0"/>
          </a:p>
        </p:txBody>
      </p:sp>
      <p:pic>
        <p:nvPicPr>
          <p:cNvPr id="12" name="Picture 11">
            <a:extLst>
              <a:ext uri="{FF2B5EF4-FFF2-40B4-BE49-F238E27FC236}">
                <a16:creationId xmlns:a16="http://schemas.microsoft.com/office/drawing/2014/main" id="{86BE74A6-7B65-D1F2-65AA-CA372749E3F9}"/>
              </a:ext>
            </a:extLst>
          </p:cNvPr>
          <p:cNvPicPr>
            <a:picLocks noChangeAspect="1"/>
          </p:cNvPicPr>
          <p:nvPr userDrawn="1"/>
        </p:nvPicPr>
        <p:blipFill>
          <a:blip r:embed="rId21" cstate="hqprint">
            <a:extLst>
              <a:ext uri="{28A0092B-C50C-407E-A947-70E740481C1C}">
                <a14:useLocalDpi xmlns:a14="http://schemas.microsoft.com/office/drawing/2010/main"/>
              </a:ext>
            </a:extLst>
          </a:blip>
          <a:srcRect t="2261" b="2261"/>
          <a:stretch/>
        </p:blipFill>
        <p:spPr>
          <a:xfrm>
            <a:off x="10073163" y="75809"/>
            <a:ext cx="2023814" cy="764919"/>
          </a:xfrm>
          <a:prstGeom prst="rect">
            <a:avLst/>
          </a:prstGeom>
        </p:spPr>
      </p:pic>
      <p:pic>
        <p:nvPicPr>
          <p:cNvPr id="8" name="Picture 7">
            <a:extLst>
              <a:ext uri="{FF2B5EF4-FFF2-40B4-BE49-F238E27FC236}">
                <a16:creationId xmlns:a16="http://schemas.microsoft.com/office/drawing/2014/main" id="{0253A1B2-FC7F-E5EB-B88B-7C6768D1746B}"/>
              </a:ext>
            </a:extLst>
          </p:cNvPr>
          <p:cNvPicPr>
            <a:picLocks noChangeAspect="1"/>
          </p:cNvPicPr>
          <p:nvPr userDrawn="1"/>
        </p:nvPicPr>
        <p:blipFill>
          <a:blip r:embed="rId22" cstate="hqprint">
            <a:extLst>
              <a:ext uri="{28A0092B-C50C-407E-A947-70E740481C1C}">
                <a14:useLocalDpi xmlns:a14="http://schemas.microsoft.com/office/drawing/2010/main"/>
              </a:ext>
            </a:extLst>
          </a:blip>
          <a:stretch>
            <a:fillRect/>
          </a:stretch>
        </p:blipFill>
        <p:spPr>
          <a:xfrm>
            <a:off x="10639425" y="6193706"/>
            <a:ext cx="1457552" cy="565280"/>
          </a:xfrm>
          <a:prstGeom prst="rect">
            <a:avLst/>
          </a:prstGeom>
        </p:spPr>
      </p:pic>
      <mc:AlternateContent xmlns:mc="http://schemas.openxmlformats.org/markup-compatibility/2006" xmlns:p14="http://schemas.microsoft.com/office/powerpoint/2010/main">
        <mc:Choice Requires="p14">
          <p:contentPart p14:bwMode="auto" r:id="rId23">
            <p14:nvContentPartPr>
              <p14:cNvPr id="10" name="Ink 9">
                <a:extLst>
                  <a:ext uri="{FF2B5EF4-FFF2-40B4-BE49-F238E27FC236}">
                    <a16:creationId xmlns:a16="http://schemas.microsoft.com/office/drawing/2014/main" id="{C4BED390-91E2-4F62-1A0F-442C70548FD6}"/>
                  </a:ext>
                </a:extLst>
              </p14:cNvPr>
              <p14:cNvContentPartPr/>
              <p14:nvPr userDrawn="1"/>
            </p14:nvContentPartPr>
            <p14:xfrm>
              <a:off x="11881800" y="6586200"/>
              <a:ext cx="360" cy="360"/>
            </p14:xfrm>
          </p:contentPart>
        </mc:Choice>
        <mc:Fallback xmlns="">
          <p:pic>
            <p:nvPicPr>
              <p:cNvPr id="10" name="Ink 9">
                <a:extLst>
                  <a:ext uri="{FF2B5EF4-FFF2-40B4-BE49-F238E27FC236}">
                    <a16:creationId xmlns:a16="http://schemas.microsoft.com/office/drawing/2014/main" id="{C4BED390-91E2-4F62-1A0F-442C70548FD6}"/>
                  </a:ext>
                </a:extLst>
              </p:cNvPr>
              <p:cNvPicPr/>
              <p:nvPr/>
            </p:nvPicPr>
            <p:blipFill>
              <a:blip r:embed="rId28"/>
              <a:stretch>
                <a:fillRect/>
              </a:stretch>
            </p:blipFill>
            <p:spPr>
              <a:xfrm>
                <a:off x="11875680" y="6580080"/>
                <a:ext cx="12600" cy="12600"/>
              </a:xfrm>
              <a:prstGeom prst="rect">
                <a:avLst/>
              </a:prstGeom>
            </p:spPr>
          </p:pic>
        </mc:Fallback>
      </mc:AlternateContent>
    </p:spTree>
    <p:extLst>
      <p:ext uri="{BB962C8B-B14F-4D97-AF65-F5344CB8AC3E}">
        <p14:creationId xmlns:p14="http://schemas.microsoft.com/office/powerpoint/2010/main" val="66027253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2" r:id="rId3"/>
    <p:sldLayoutId id="2147483653" r:id="rId4"/>
    <p:sldLayoutId id="2147483661" r:id="rId5"/>
    <p:sldLayoutId id="2147483663" r:id="rId6"/>
    <p:sldLayoutId id="2147483666" r:id="rId7"/>
    <p:sldLayoutId id="2147483667" r:id="rId8"/>
    <p:sldLayoutId id="2147483656" r:id="rId9"/>
    <p:sldLayoutId id="2147483657" r:id="rId10"/>
    <p:sldLayoutId id="2147483664" r:id="rId11"/>
    <p:sldLayoutId id="2147483654" r:id="rId12"/>
    <p:sldLayoutId id="2147483655" r:id="rId13"/>
    <p:sldLayoutId id="2147483671" r:id="rId14"/>
    <p:sldLayoutId id="2147483670" r:id="rId15"/>
    <p:sldLayoutId id="2147483658" r:id="rId16"/>
    <p:sldLayoutId id="2147483659" r:id="rId17"/>
    <p:sldLayoutId id="2147483690" r:id="rId18"/>
    <p:sldLayoutId id="2147483691" r:id="rId19"/>
  </p:sldLayoutIdLst>
  <p:hf hdr="0" ft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600" kern="1200">
          <a:solidFill>
            <a:schemeClr val="tx1"/>
          </a:solidFill>
          <a:latin typeface="+mn-lt"/>
          <a:ea typeface="+mn-ea"/>
          <a:cs typeface="+mn-cs"/>
        </a:defRPr>
      </a:lvl1pPr>
      <a:lvl2pPr marL="539750" indent="-269875" algn="l" defTabSz="914400" rtl="0" eaLnBrk="1" latinLnBrk="0" hangingPunct="1">
        <a:lnSpc>
          <a:spcPct val="10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809625" indent="-269875" algn="l" defTabSz="914400" rtl="0" eaLnBrk="1" latinLnBrk="0" hangingPunct="1">
        <a:lnSpc>
          <a:spcPct val="100000"/>
        </a:lnSpc>
        <a:spcBef>
          <a:spcPts val="500"/>
        </a:spcBef>
        <a:buFont typeface="Wingdings" pitchFamily="2" charset="2"/>
        <a:buChar char="§"/>
        <a:defRPr sz="2200" kern="1200">
          <a:solidFill>
            <a:schemeClr val="tx1"/>
          </a:solidFill>
          <a:latin typeface="+mn-lt"/>
          <a:ea typeface="+mn-ea"/>
          <a:cs typeface="+mn-cs"/>
        </a:defRPr>
      </a:lvl3pPr>
      <a:lvl4pPr marL="1077913" indent="-268288" algn="l" defTabSz="914400" rtl="0" eaLnBrk="1" latinLnBrk="0" hangingPunct="1">
        <a:lnSpc>
          <a:spcPct val="100000"/>
        </a:lnSpc>
        <a:spcBef>
          <a:spcPts val="500"/>
        </a:spcBef>
        <a:buFont typeface="Wingdings" pitchFamily="2" charset="2"/>
        <a:buChar char="§"/>
        <a:defRPr sz="2000" kern="1200">
          <a:solidFill>
            <a:schemeClr val="tx1"/>
          </a:solidFill>
          <a:latin typeface="+mn-lt"/>
          <a:ea typeface="+mn-ea"/>
          <a:cs typeface="+mn-cs"/>
        </a:defRPr>
      </a:lvl4pPr>
      <a:lvl5pPr marL="1347788" indent="-269875"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502B6B2-7548-432A-8500-796E38F9C2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platzhalter 2">
            <a:extLst>
              <a:ext uri="{FF2B5EF4-FFF2-40B4-BE49-F238E27FC236}">
                <a16:creationId xmlns:a16="http://schemas.microsoft.com/office/drawing/2014/main" id="{36EA1816-0478-45B2-AED6-1206E1BD24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7F29BD97-FC38-424E-9A8F-D5C5782435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ußzeilenplatzhalter 4">
            <a:extLst>
              <a:ext uri="{FF2B5EF4-FFF2-40B4-BE49-F238E27FC236}">
                <a16:creationId xmlns:a16="http://schemas.microsoft.com/office/drawing/2014/main" id="{E74E92CA-DC49-43CF-99B1-142742923A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a:extLst>
              <a:ext uri="{FF2B5EF4-FFF2-40B4-BE49-F238E27FC236}">
                <a16:creationId xmlns:a16="http://schemas.microsoft.com/office/drawing/2014/main" id="{2F17DA23-9D6D-4182-825C-3B1E8ACC5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549722-9686-4C87-A69C-4BEA1DEA7F50}" type="slidenum">
              <a:rPr lang="en-US" smtClean="0"/>
              <a:t>‹Nr.›</a:t>
            </a:fld>
            <a:endParaRPr lang="en-US"/>
          </a:p>
        </p:txBody>
      </p:sp>
    </p:spTree>
    <p:extLst>
      <p:ext uri="{BB962C8B-B14F-4D97-AF65-F5344CB8AC3E}">
        <p14:creationId xmlns:p14="http://schemas.microsoft.com/office/powerpoint/2010/main" val="415229623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doi.org/10.3998/mpub.2173936"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hyperlink" Target="https://www.tugraz.at/en/studying-and-teaching/studying-at-tu-graz/students/graduation-support" TargetMode="External"/><Relationship Id="rId13" Type="http://schemas.openxmlformats.org/officeDocument/2006/relationships/hyperlink" Target="https://tu4u.tugraz.at/fileadmin/public/Studierende_und_Bedienstete/Information/TU_Graz/Ethics_Compass_TU_Graz.pdf?sword_list%5B0%5D=ethics_compass_tu_graz&amp;no_cache=1" TargetMode="External"/><Relationship Id="rId3" Type="http://schemas.openxmlformats.org/officeDocument/2006/relationships/hyperlink" Target="https://ub.uni-graz.at/en/" TargetMode="External"/><Relationship Id="rId7" Type="http://schemas.openxmlformats.org/officeDocument/2006/relationships/hyperlink" Target="https://tu4u.tugraz.at/fileadmin/public/Studierende_und_Bedienstete/Guidelines/ai_guideline_teaching.pdf" TargetMode="External"/><Relationship Id="rId12" Type="http://schemas.openxmlformats.org/officeDocument/2006/relationships/hyperlink" Target="https://oehunigraz.at/plagiatssoftware/"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sword_list%5B0%5D=satzungsteil&amp;sword_list%5B1%5D=gute&amp;sword_list%5B2%5D=wissenschaftliche&amp;no_cache=1" TargetMode="External"/><Relationship Id="rId1" Type="http://schemas.openxmlformats.org/officeDocument/2006/relationships/slideLayout" Target="../slideLayouts/slideLayout2.xml"/><Relationship Id="rId6" Type="http://schemas.openxmlformats.org/officeDocument/2006/relationships/hyperlink" Target="https://static.uni-graz.at/fileadmin/_files/_project_sites/_lehren-und-lernen-mit-ki/KI-Orientierungsrahmen_230901.pdf" TargetMode="External"/><Relationship Id="rId11" Type="http://schemas.openxmlformats.org/officeDocument/2006/relationships/hyperlink" Target="https://htugraz.at/en/web/htu/service/plagiarism-check" TargetMode="External"/><Relationship Id="rId5" Type="http://schemas.openxmlformats.org/officeDocument/2006/relationships/hyperlink" Target="https://tu4u.tugraz.at/fileadmin/public/Studierende_und_Bedienstete/Guidelines/AI_Guideline_for_Researchers_at_TU_Graz.pdf?sword_list%5B0%5D=Guidelines&amp;sword_list%5B1%5D=from&amp;sword_list%5B2%5D=the&amp;sword_list%5B3%5D=Rector%E2%80%99s&amp;sword_list%5B4%5D=Office&amp;sword_list%5B5%5D=on&amp;sword_list%5B6%5D=the&amp;sword_list%5B7%5D=use&amp;sword_list%5B8%5D=of&amp;sword_list%5B9%5D=artificial&amp;sword_list%5B10%5D=intelligence&amp;sword_list%5B11%5D=%5C%28AI%5C%29-supported&amp;sword_list%5B12%5D=tools&amp;sword_list%5B13%5D=in&amp;sword_list%5B14%5D=teaching&amp;no_cache=1" TargetMode="External"/><Relationship Id="rId10" Type="http://schemas.openxmlformats.org/officeDocument/2006/relationships/hyperlink" Target="https://tu4u.tugraz.at/fileadmin/public/Studierende_und_Bedienstete/Information/TU_Graz/Ethikkompass_TU_Graz.pdf?sword_list%5B0%5D=Ethikkompass&amp;no_cache=1" TargetMode="External"/><Relationship Id="rId4" Type="http://schemas.openxmlformats.org/officeDocument/2006/relationships/hyperlink" Target="https://tu4u.tugraz.at/en/students/my-current-study-programme/bachelor-paper" TargetMode="External"/><Relationship Id="rId9" Type="http://schemas.openxmlformats.org/officeDocument/2006/relationships/hyperlink" Target="https://www.uni-graz.at/en/study/faqs-and-instructions/completing-your-studies/"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www.tugraz.at/en/sites/library-and-archives/search-the-collections/reference-management" TargetMode="External"/><Relationship Id="rId13" Type="http://schemas.openxmlformats.org/officeDocument/2006/relationships/hyperlink" Target="https://tu4u.tugraz.at/en/students/service-departments/representation-of-members-of-tu-graz/commission-for-scientific-integrity?sword_list%5B0%5D=csi&amp;no_cache=1" TargetMode="External"/><Relationship Id="rId3" Type="http://schemas.openxmlformats.org/officeDocument/2006/relationships/hyperlink" Target="https://ub.uni-graz.at/en/" TargetMode="External"/><Relationship Id="rId7" Type="http://schemas.openxmlformats.org/officeDocument/2006/relationships/hyperlink" Target="https://unikat.uni-graz.at/primo-explore/search?vid=UGR" TargetMode="External"/><Relationship Id="rId12" Type="http://schemas.openxmlformats.org/officeDocument/2006/relationships/hyperlink" Target="https://www.uni-graz.at/en/studies/students/" TargetMode="External"/><Relationship Id="rId2" Type="http://schemas.openxmlformats.org/officeDocument/2006/relationships/hyperlink" Target="https://www.tugraz.at/en/sites/library-and-archives/home" TargetMode="External"/><Relationship Id="rId1" Type="http://schemas.openxmlformats.org/officeDocument/2006/relationships/slideLayout" Target="../slideLayouts/slideLayout2.xml"/><Relationship Id="rId6" Type="http://schemas.openxmlformats.org/officeDocument/2006/relationships/hyperlink" Target="https://www.tugraz.at/en/sites/library-and-archives/search-the-collections/search-portals" TargetMode="External"/><Relationship Id="rId11" Type="http://schemas.openxmlformats.org/officeDocument/2006/relationships/hyperlink" Target="https://www.tugraz.at/en/studying-and-teaching/studying-at-tu-graz/students/key-competencies" TargetMode="External"/><Relationship Id="rId5" Type="http://schemas.openxmlformats.org/officeDocument/2006/relationships/hyperlink" Target="https://ub.uni-graz.at/en/support-courses/workshops-events/" TargetMode="External"/><Relationship Id="rId10" Type="http://schemas.openxmlformats.org/officeDocument/2006/relationships/hyperlink" Target="https://www.tugraz.at/en/tu-graz/organisational-structure/service-departments-and-staff-units/languages-key-competencies-and-in-house-training" TargetMode="External"/><Relationship Id="rId4" Type="http://schemas.openxmlformats.org/officeDocument/2006/relationships/hyperlink" Target="https://www.tugraz.at/en/sites/bibliothek-und-archiv/kurse-beratung/events" TargetMode="External"/><Relationship Id="rId9" Type="http://schemas.openxmlformats.org/officeDocument/2006/relationships/hyperlink" Target="https://ub.uni-graz.at/en/search-borrow/literature-management-and-smart-searching/" TargetMode="External"/><Relationship Id="rId14" Type="http://schemas.openxmlformats.org/officeDocument/2006/relationships/hyperlink" Target="https://www.uni-graz.at/en/research-profile/commission-for-scientific-integrity/"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rdm.tugraz.at/"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1" Type="http://schemas.openxmlformats.org/officeDocument/2006/relationships/slideLayout" Target="../slideLayouts/slideLayout2.xml"/><Relationship Id="rId5" Type="http://schemas.openxmlformats.org/officeDocument/2006/relationships/hyperlink" Target="mailto:ub.fdm@uni-graz.at" TargetMode="External"/><Relationship Id="rId4" Type="http://schemas.openxmlformats.org/officeDocument/2006/relationships/hyperlink" Target="mailto:rdmteam@tugraz.at"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https://it.uni-graz.at/de/it-services/speichern/fileservice/" TargetMode="External"/><Relationship Id="rId3" Type="http://schemas.openxmlformats.org/officeDocument/2006/relationships/hyperlink" Target="https://online.tugraz.at/tug_online/wb_anm.kursliste?pWbKursGrpNr=1" TargetMode="External"/><Relationship Id="rId7" Type="http://schemas.openxmlformats.org/officeDocument/2006/relationships/hyperlink" Target="https://tu4u.tugraz.at/studierende/it-services-fuer-studierende/it-basisservices/daten-und-backup-server" TargetMode="External"/><Relationship Id="rId12" Type="http://schemas.openxmlformats.org/officeDocument/2006/relationships/hyperlink" Target="https://git.uni-graz.at/users/sign_in" TargetMode="External"/><Relationship Id="rId2" Type="http://schemas.openxmlformats.org/officeDocument/2006/relationships/hyperlink" Target="https://rdm.tugraz.at/dashboard" TargetMode="External"/><Relationship Id="rId1" Type="http://schemas.openxmlformats.org/officeDocument/2006/relationships/slideLayout" Target="../slideLayouts/slideLayout2.xml"/><Relationship Id="rId6" Type="http://schemas.openxmlformats.org/officeDocument/2006/relationships/hyperlink" Target="https://cloud.uni-graz.at/" TargetMode="External"/><Relationship Id="rId11" Type="http://schemas.openxmlformats.org/officeDocument/2006/relationships/hyperlink" Target="https://gitlab.tugraz.at/" TargetMode="External"/><Relationship Id="rId5" Type="http://schemas.openxmlformats.org/officeDocument/2006/relationships/hyperlink" Target="https://cloud.tugraz.at/" TargetMode="External"/><Relationship Id="rId10" Type="http://schemas.openxmlformats.org/officeDocument/2006/relationships/hyperlink" Target="https://elabftw.tugraz.at/" TargetMode="External"/><Relationship Id="rId4" Type="http://schemas.openxmlformats.org/officeDocument/2006/relationships/hyperlink" Target="https://forschungsdatenmanagement.uni-graz.at/en/" TargetMode="External"/><Relationship Id="rId9" Type="http://schemas.openxmlformats.org/officeDocument/2006/relationships/hyperlink" Target="https://tu4u.tugraz.at/studierende/it-anleitungen-studierende/dokumentenaustausch-und-zusammenarbeit/ausserhalb-der-tu-graz-auf-persoenliche-daten-zugreifen?sword_list%5B0%5D=netzlaufwerk&amp;no_cache=1"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tu4u.tugraz.at/fileadmin/public/Studierende_und_Bedienstete/Anleitungen/Leitlinie_KI_in_der_Lehre_TU_Graz.pdf" TargetMode="External"/><Relationship Id="rId3" Type="http://schemas.openxmlformats.org/officeDocument/2006/relationships/hyperlink" Target="https://oeawi.at/gwp-richtlinien" TargetMode="External"/><Relationship Id="rId7" Type="http://schemas.openxmlformats.org/officeDocument/2006/relationships/hyperlink" Target="https://oeawi.at/wp-content/uploads/2020/11/Praxisleitfaden-fuer-Integritaet-und-Ethik-in-der-Wissenschaft_Stand_29-9-2020_Final.pdf" TargetMode="External"/><Relationship Id="rId2" Type="http://schemas.openxmlformats.org/officeDocument/2006/relationships/hyperlink" Target="https://www.allea.org/wp-content/uploads/2023/05/ALLEA-European-Code-of-Conduct-for-Research-Integrity-2023.pdf" TargetMode="External"/><Relationship Id="rId1" Type="http://schemas.openxmlformats.org/officeDocument/2006/relationships/slideLayout" Target="../slideLayouts/slideLayout2.xml"/><Relationship Id="rId6" Type="http://schemas.openxmlformats.org/officeDocument/2006/relationships/hyperlink" Target="https://www.bmfwf.gv.at/wissenschaft/hochschulgovernance/steuerungsinstrumente/guep.html#systemziele" TargetMode="External"/><Relationship Id="rId5" Type="http://schemas.openxmlformats.org/officeDocument/2006/relationships/hyperlink" Target="https://www.qualifikationsregister.at/" TargetMode="External"/><Relationship Id="rId4" Type="http://schemas.openxmlformats.org/officeDocument/2006/relationships/hyperlink" Target="https://www.deepl.com/translator"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copilot.microsoft.com/" TargetMode="External"/><Relationship Id="rId3"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7" Type="http://schemas.openxmlformats.org/officeDocument/2006/relationships/hyperlink" Target="https://www.doi.org/" TargetMode="External"/><Relationship Id="rId2" Type="http://schemas.openxmlformats.org/officeDocument/2006/relationships/hyperlink" Target="https://tu4u.tugraz.at/fileadmin/Studierende_und_Bedienstete/Information/Unsere_TU_Graz/Lehre_an_der_TU_Graz/Zitiervorschlaege_KI.pdf" TargetMode="External"/><Relationship Id="rId1" Type="http://schemas.openxmlformats.org/officeDocument/2006/relationships/slideLayout" Target="../slideLayouts/slideLayout2.xml"/><Relationship Id="rId6" Type="http://schemas.openxmlformats.org/officeDocument/2006/relationships/hyperlink" Target="https://ris.bka.gv.at/NormDokument.wxe?Abfrage=Bundesnormen&amp;Gesetzesnummer=20007384&amp;Artikel=&amp;Paragraf=2a&amp;Anlage=&amp;Uebergangsrecht=" TargetMode="External"/><Relationship Id="rId5" Type="http://schemas.openxmlformats.org/officeDocument/2006/relationships/hyperlink" Target="https://doi.org/10.14361/9783839459669" TargetMode="External"/><Relationship Id="rId4" Type="http://schemas.openxmlformats.org/officeDocument/2006/relationships/hyperlink" Target="https://teachcenter.tugraz.at/" TargetMode="External"/><Relationship Id="rId9" Type="http://schemas.openxmlformats.org/officeDocument/2006/relationships/hyperlink" Target="https://www.library.yorku.ca/spark/faculty/Integrity%20in%20Practice.pdf"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s://doi.org/10.3139/9783446474659.fm" TargetMode="External"/><Relationship Id="rId3" Type="http://schemas.openxmlformats.org/officeDocument/2006/relationships/hyperlink" Target="https://htugraz.at/service/plagiats-check" TargetMode="External"/><Relationship Id="rId7" Type="http://schemas.openxmlformats.org/officeDocument/2006/relationships/hyperlink" Target="https://mitteilungsblatt.uni-graz.at/de/2025-26/33.a/pdf/" TargetMode="External"/><Relationship Id="rId2" Type="http://schemas.openxmlformats.org/officeDocument/2006/relationships/hyperlink" Target="https://authorservices.springernature.com/" TargetMode="External"/><Relationship Id="rId1" Type="http://schemas.openxmlformats.org/officeDocument/2006/relationships/slideLayout" Target="../slideLayouts/slideLayout2.xml"/><Relationship Id="rId6" Type="http://schemas.openxmlformats.org/officeDocument/2006/relationships/hyperlink" Target="https://mitteilungsblatt.uni-graz.at/de/2023-24/12.c/pdf/" TargetMode="External"/><Relationship Id="rId11" Type="http://schemas.openxmlformats.org/officeDocument/2006/relationships/hyperlink" Target="https://wrexham.ac.uk/media/marketing/quality-and-student-admin-documents/Academic-Integrity-a-brief-guide-for-students.pdf" TargetMode="External"/><Relationship Id="rId5" Type="http://schemas.openxmlformats.org/officeDocument/2006/relationships/hyperlink" Target="https://static.uni-graz.at/fileadmin/_files/_project_sites/_lehren-und-lernen-mit-ki/KI-Orientierungsrahmen_230901.pdf" TargetMode="External"/><Relationship Id="rId10" Type="http://schemas.openxmlformats.org/officeDocument/2006/relationships/hyperlink" Target="https://www.wissenschaftsrat.de/download/archiv/4609-15.html" TargetMode="External"/><Relationship Id="rId4" Type="http://schemas.openxmlformats.org/officeDocument/2006/relationships/hyperlink" Target="https://www.ris.bka.gv.at/GeltendeFassung.wxe?Abfrage=Bundesnormen&amp;Gesetzesnummer=20002128" TargetMode="External"/><Relationship Id="rId9" Type="http://schemas.openxmlformats.org/officeDocument/2006/relationships/hyperlink" Target="https://en.wikipedia.org/wiki/Wikipedia:Citing_Wikipedia"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www.tugraz.at/go/qm" TargetMode="External"/><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B2C860-5E7F-3C90-C0BE-7692FD544891}"/>
              </a:ext>
            </a:extLst>
          </p:cNvPr>
          <p:cNvSpPr>
            <a:spLocks noGrp="1"/>
          </p:cNvSpPr>
          <p:nvPr>
            <p:ph type="title"/>
          </p:nvPr>
        </p:nvSpPr>
        <p:spPr>
          <a:xfrm>
            <a:off x="831850" y="1709739"/>
            <a:ext cx="10515600" cy="2293302"/>
          </a:xfrm>
        </p:spPr>
        <p:txBody>
          <a:bodyPr>
            <a:normAutofit/>
          </a:bodyPr>
          <a:lstStyle/>
          <a:p>
            <a:pPr marL="0" indent="0">
              <a:buNone/>
            </a:pPr>
            <a:r>
              <a:rPr lang="en-US" sz="5000" noProof="0" dirty="0">
                <a:latin typeface="Source Sans Pro" panose="020B0503030403020204" pitchFamily="34" charset="0"/>
                <a:ea typeface="Source Sans Pro" panose="020B0503030403020204" pitchFamily="34" charset="0"/>
              </a:rPr>
              <a:t>Good Scientific and Artistic Practice</a:t>
            </a:r>
            <a:br>
              <a:rPr lang="en-US" sz="4400" noProof="0" dirty="0">
                <a:latin typeface="Source Sans Pro" panose="020B0503030403020204" pitchFamily="34" charset="0"/>
                <a:ea typeface="Source Sans Pro" panose="020B0503030403020204" pitchFamily="34" charset="0"/>
              </a:rPr>
            </a:br>
            <a:r>
              <a:rPr lang="en-US" sz="4000" noProof="0" dirty="0">
                <a:solidFill>
                  <a:schemeClr val="tx1"/>
                </a:solidFill>
                <a:latin typeface="Source Sans Pro" panose="020B0503030403020204" pitchFamily="34" charset="0"/>
                <a:ea typeface="Source Sans Pro" panose="020B0503030403020204" pitchFamily="34" charset="0"/>
              </a:rPr>
              <a:t>for Bachelor's Degree </a:t>
            </a:r>
            <a:r>
              <a:rPr lang="en-US" sz="4000" noProof="0" dirty="0" err="1">
                <a:solidFill>
                  <a:schemeClr val="tx1"/>
                </a:solidFill>
                <a:latin typeface="Source Sans Pro" panose="020B0503030403020204" pitchFamily="34" charset="0"/>
                <a:ea typeface="Source Sans Pro" panose="020B0503030403020204" pitchFamily="34" charset="0"/>
              </a:rPr>
              <a:t>Programmes</a:t>
            </a:r>
            <a:endParaRPr lang="en-GB" dirty="0"/>
          </a:p>
        </p:txBody>
      </p:sp>
      <p:sp>
        <p:nvSpPr>
          <p:cNvPr id="3" name="Textplatzhalter 2">
            <a:extLst>
              <a:ext uri="{FF2B5EF4-FFF2-40B4-BE49-F238E27FC236}">
                <a16:creationId xmlns:a16="http://schemas.microsoft.com/office/drawing/2014/main" id="{B038CA59-17EA-27E2-6FC6-3DFB3BFED177}"/>
              </a:ext>
            </a:extLst>
          </p:cNvPr>
          <p:cNvSpPr>
            <a:spLocks noGrp="1"/>
          </p:cNvSpPr>
          <p:nvPr>
            <p:ph type="body" idx="1"/>
          </p:nvPr>
        </p:nvSpPr>
        <p:spPr>
          <a:xfrm>
            <a:off x="838200" y="4157708"/>
            <a:ext cx="10515600" cy="990553"/>
          </a:xfrm>
        </p:spPr>
        <p:txBody>
          <a:bodyPr>
            <a:normAutofit lnSpcReduction="10000"/>
          </a:bodyPr>
          <a:lstStyle/>
          <a:p>
            <a:r>
              <a:rPr lang="en-US" sz="2100" dirty="0"/>
              <a:t>Quality Management, Evaluation &amp; Reporting, Graz University of Technology</a:t>
            </a:r>
            <a:br>
              <a:rPr lang="de-DE" sz="2200" dirty="0"/>
            </a:br>
            <a:r>
              <a:rPr lang="de-DE" sz="2000" dirty="0" err="1"/>
              <a:t>October</a:t>
            </a:r>
            <a:r>
              <a:rPr lang="de-DE" sz="2000" dirty="0"/>
              <a:t> 2026</a:t>
            </a:r>
            <a:br>
              <a:rPr lang="de-DE" sz="2000" dirty="0">
                <a:highlight>
                  <a:srgbClr val="FFFF00"/>
                </a:highlight>
              </a:rPr>
            </a:br>
            <a:r>
              <a:rPr lang="de-DE" sz="2000" dirty="0"/>
              <a:t>https://doi.org.</a:t>
            </a:r>
            <a:r>
              <a:rPr lang="de-AT" sz="2000" dirty="0"/>
              <a:t>10.3217/na9h1-rb285</a:t>
            </a:r>
            <a:endParaRPr lang="en-GB" sz="2200" dirty="0">
              <a:highlight>
                <a:srgbClr val="FFFF00"/>
              </a:highlight>
            </a:endParaRPr>
          </a:p>
        </p:txBody>
      </p:sp>
      <p:sp>
        <p:nvSpPr>
          <p:cNvPr id="6" name="Inhaltsplatzhalter 5">
            <a:extLst>
              <a:ext uri="{FF2B5EF4-FFF2-40B4-BE49-F238E27FC236}">
                <a16:creationId xmlns:a16="http://schemas.microsoft.com/office/drawing/2014/main" id="{FA45B7FC-65B3-4749-AC96-7F9FADE483BD}"/>
              </a:ext>
            </a:extLst>
          </p:cNvPr>
          <p:cNvSpPr txBox="1">
            <a:spLocks/>
          </p:cNvSpPr>
          <p:nvPr/>
        </p:nvSpPr>
        <p:spPr>
          <a:xfrm>
            <a:off x="922599" y="5264426"/>
            <a:ext cx="5752521" cy="801093"/>
          </a:xfrm>
          <a:prstGeom prst="rect">
            <a:avLst/>
          </a:prstGeom>
        </p:spPr>
        <p:txBody>
          <a:bodyPr vert="horz" wrap="square" lIns="0" tIns="0" rIns="0" bIns="0" rtlCol="0" anchor="t">
            <a:noAutofit/>
          </a:bodyPr>
          <a:lstStyle>
            <a:lvl1pPr marL="361950" indent="-361950" algn="l" defTabSz="648081" rtl="0" eaLnBrk="1" latinLnBrk="0" hangingPunct="1">
              <a:spcBef>
                <a:spcPct val="20000"/>
              </a:spcBef>
              <a:buFont typeface="Wingdings" panose="05000000000000000000" pitchFamily="2" charset="2"/>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lnSpc>
                <a:spcPct val="120000"/>
              </a:lnSpc>
              <a:buNone/>
            </a:pPr>
            <a:r>
              <a:rPr lang="en-US" sz="1406" dirty="0">
                <a:latin typeface="+mn-lt"/>
                <a:ea typeface="+mj-ea"/>
                <a:cs typeface="+mj-cs"/>
              </a:rPr>
              <a:t>This document is licensed under the Creative Commons Attribution 4.0 International (CC BY 4.0) license. </a:t>
            </a:r>
          </a:p>
          <a:p>
            <a:pPr marL="0" indent="0">
              <a:lnSpc>
                <a:spcPct val="120000"/>
              </a:lnSpc>
              <a:buNone/>
            </a:pPr>
            <a:r>
              <a:rPr lang="en-US" sz="1406" dirty="0">
                <a:latin typeface="+mn-lt"/>
                <a:ea typeface="+mj-ea"/>
                <a:cs typeface="+mj-cs"/>
              </a:rPr>
              <a:t>This document has been agreed with the NAWI Graz Coordination Office.</a:t>
            </a:r>
            <a:r>
              <a:rPr lang="de-DE" sz="1406" dirty="0">
                <a:latin typeface="+mn-lt"/>
                <a:ea typeface="+mj-ea"/>
                <a:cs typeface="+mj-cs"/>
              </a:rPr>
              <a:t>  </a:t>
            </a:r>
          </a:p>
          <a:p>
            <a:pPr marL="0" indent="0">
              <a:buNone/>
            </a:pPr>
            <a:endParaRPr lang="de-DE" sz="1688" dirty="0"/>
          </a:p>
        </p:txBody>
      </p:sp>
      <p:pic>
        <p:nvPicPr>
          <p:cNvPr id="7" name="Picture 3" descr="Symbol der Creative-Commons-Lizenz CC BY, die die Nutzung unter Angabe des Urhebers erlaubt. Dieses Symbol ist auf allen weiteren Folien in der Fußzeile abgebildet. ">
            <a:extLst>
              <a:ext uri="{FF2B5EF4-FFF2-40B4-BE49-F238E27FC236}">
                <a16:creationId xmlns:a16="http://schemas.microsoft.com/office/drawing/2014/main" id="{3BC80BDF-E69E-4469-97F8-3EDCCD7F2475}"/>
              </a:ext>
            </a:extLst>
          </p:cNvPr>
          <p:cNvPicPr>
            <a:picLocks noChangeAspect="1"/>
          </p:cNvPicPr>
          <p:nvPr/>
        </p:nvPicPr>
        <p:blipFill>
          <a:blip r:embed="rId3"/>
          <a:stretch>
            <a:fillRect/>
          </a:stretch>
        </p:blipFill>
        <p:spPr>
          <a:xfrm>
            <a:off x="6675120" y="5264426"/>
            <a:ext cx="1534981" cy="537053"/>
          </a:xfrm>
          <a:prstGeom prst="rect">
            <a:avLst/>
          </a:prstGeom>
        </p:spPr>
      </p:pic>
    </p:spTree>
    <p:extLst>
      <p:ext uri="{BB962C8B-B14F-4D97-AF65-F5344CB8AC3E}">
        <p14:creationId xmlns:p14="http://schemas.microsoft.com/office/powerpoint/2010/main" val="2295698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D9F01E-F5E1-4C83-AE40-E331B65B0A69}"/>
              </a:ext>
            </a:extLst>
          </p:cNvPr>
          <p:cNvSpPr>
            <a:spLocks noGrp="1"/>
          </p:cNvSpPr>
          <p:nvPr>
            <p:ph type="title"/>
          </p:nvPr>
        </p:nvSpPr>
        <p:spPr/>
        <p:txBody>
          <a:bodyPr>
            <a:normAutofit/>
          </a:bodyPr>
          <a:lstStyle/>
          <a:p>
            <a:r>
              <a:rPr lang="en-US" sz="2800" noProof="0" dirty="0"/>
              <a:t>Development and Use of the Teaching Materials:</a:t>
            </a:r>
            <a:endParaRPr lang="en-US" dirty="0"/>
          </a:p>
        </p:txBody>
      </p:sp>
      <p:sp>
        <p:nvSpPr>
          <p:cNvPr id="3" name="Inhaltsplatzhalter 2">
            <a:extLst>
              <a:ext uri="{FF2B5EF4-FFF2-40B4-BE49-F238E27FC236}">
                <a16:creationId xmlns:a16="http://schemas.microsoft.com/office/drawing/2014/main" id="{129BE596-8641-4D3B-B3C9-1C2290AD616D}"/>
              </a:ext>
            </a:extLst>
          </p:cNvPr>
          <p:cNvSpPr>
            <a:spLocks noGrp="1"/>
          </p:cNvSpPr>
          <p:nvPr>
            <p:ph idx="1"/>
          </p:nvPr>
        </p:nvSpPr>
        <p:spPr>
          <a:xfrm>
            <a:off x="838200" y="1546395"/>
            <a:ext cx="10515600" cy="4706487"/>
          </a:xfrm>
        </p:spPr>
        <p:txBody>
          <a:bodyPr>
            <a:normAutofit lnSpcReduction="10000"/>
          </a:bodyPr>
          <a:lstStyle/>
          <a:p>
            <a:pPr marL="0" indent="0">
              <a:lnSpc>
                <a:spcPct val="130000"/>
              </a:lnSpc>
              <a:spcBef>
                <a:spcPts val="0"/>
              </a:spcBef>
              <a:buNone/>
            </a:pPr>
            <a:r>
              <a:rPr lang="en-US" sz="1800" dirty="0"/>
              <a:t>These slide sets have been developed to provide an introduction to the fundamentals of good scientific and artistic practice at Graz University of Technology (TU Graz), as well as in inter-university degree </a:t>
            </a:r>
            <a:r>
              <a:rPr lang="en-US" sz="1800" dirty="0" err="1"/>
              <a:t>programmes</a:t>
            </a:r>
            <a:r>
              <a:rPr lang="en-US" sz="1800" dirty="0"/>
              <a:t>  such as NAWI Graz. The </a:t>
            </a:r>
            <a:r>
              <a:rPr lang="en-US" sz="1800" noProof="0" dirty="0"/>
              <a:t>current set of slides has been adapted </a:t>
            </a:r>
            <a:r>
              <a:rPr lang="en-US" sz="1800" dirty="0"/>
              <a:t>for Bachelor’s degree </a:t>
            </a:r>
            <a:r>
              <a:rPr lang="en-US" sz="1800" noProof="0" dirty="0" err="1"/>
              <a:t>programmes</a:t>
            </a:r>
            <a:r>
              <a:rPr lang="en-US" sz="1800" noProof="0" dirty="0"/>
              <a:t>. Where identical content or the same visual material is used across different sets of slides, no reference is made to other sets of slides, but rather to the original source of the content or material used in each instance.</a:t>
            </a:r>
          </a:p>
          <a:p>
            <a:pPr marL="0" indent="0">
              <a:lnSpc>
                <a:spcPct val="130000"/>
              </a:lnSpc>
              <a:spcBef>
                <a:spcPts val="0"/>
              </a:spcBef>
              <a:buNone/>
            </a:pPr>
            <a:r>
              <a:rPr lang="en-US" sz="1800" noProof="0" dirty="0"/>
              <a:t>This applies equally to the English-language slide sets. These are, in principle, direct translations of the German-language versions and differ only in terms of the inclusion of, or references to, English-language information and source materials.</a:t>
            </a:r>
          </a:p>
          <a:p>
            <a:pPr marL="0" indent="0">
              <a:lnSpc>
                <a:spcPct val="130000"/>
              </a:lnSpc>
              <a:spcBef>
                <a:spcPts val="0"/>
              </a:spcBef>
              <a:buNone/>
            </a:pPr>
            <a:r>
              <a:rPr lang="en-US" sz="1800" noProof="0" dirty="0"/>
              <a:t>This teaching material will be piloted at TU Graz during the 2026/2027 academic year.</a:t>
            </a:r>
          </a:p>
          <a:p>
            <a:pPr marL="0" indent="0">
              <a:lnSpc>
                <a:spcPct val="130000"/>
              </a:lnSpc>
              <a:spcBef>
                <a:spcPts val="1200"/>
              </a:spcBef>
              <a:buNone/>
            </a:pPr>
            <a:r>
              <a:rPr lang="en-US" sz="1800" b="1" noProof="0" dirty="0"/>
              <a:t>Licensing:</a:t>
            </a:r>
          </a:p>
          <a:p>
            <a:pPr marL="0" indent="0">
              <a:lnSpc>
                <a:spcPct val="130000"/>
              </a:lnSpc>
              <a:spcBef>
                <a:spcPts val="0"/>
              </a:spcBef>
              <a:buNone/>
            </a:pPr>
            <a:r>
              <a:rPr lang="en-US" sz="1800" noProof="0" dirty="0"/>
              <a:t>This work by the staff Unit Quality Management, Evaluation &amp; Reporting is licensed under CC BY 4.0. For further information, see the appendix. </a:t>
            </a:r>
            <a:endParaRPr lang="en-US" sz="1800" noProof="0" dirty="0">
              <a:highlight>
                <a:srgbClr val="FFFF00"/>
              </a:highlight>
            </a:endParaRPr>
          </a:p>
        </p:txBody>
      </p:sp>
      <p:sp>
        <p:nvSpPr>
          <p:cNvPr id="4" name="Foliennummernplatzhalter 3">
            <a:extLst>
              <a:ext uri="{FF2B5EF4-FFF2-40B4-BE49-F238E27FC236}">
                <a16:creationId xmlns:a16="http://schemas.microsoft.com/office/drawing/2014/main" id="{8206DA93-CB0D-4B7D-8367-97E07B66C5EB}"/>
              </a:ext>
            </a:extLst>
          </p:cNvPr>
          <p:cNvSpPr>
            <a:spLocks noGrp="1"/>
          </p:cNvSpPr>
          <p:nvPr>
            <p:ph type="sldNum" sz="quarter" idx="12"/>
          </p:nvPr>
        </p:nvSpPr>
        <p:spPr/>
        <p:txBody>
          <a:bodyPr/>
          <a:lstStyle/>
          <a:p>
            <a:fld id="{D1CE53A6-EA07-4470-8EDB-4231586FEE68}" type="slidenum">
              <a:rPr lang="en-GB" smtClean="0"/>
              <a:t>2</a:t>
            </a:fld>
            <a:endParaRPr lang="en-GB" dirty="0"/>
          </a:p>
        </p:txBody>
      </p:sp>
    </p:spTree>
    <p:extLst>
      <p:ext uri="{BB962C8B-B14F-4D97-AF65-F5344CB8AC3E}">
        <p14:creationId xmlns:p14="http://schemas.microsoft.com/office/powerpoint/2010/main" val="4156041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65CB40-346D-4EC6-A339-ECB3D5B6701A}"/>
              </a:ext>
            </a:extLst>
          </p:cNvPr>
          <p:cNvSpPr>
            <a:spLocks noGrp="1"/>
          </p:cNvSpPr>
          <p:nvPr>
            <p:ph type="title"/>
          </p:nvPr>
        </p:nvSpPr>
        <p:spPr/>
        <p:txBody>
          <a:bodyPr>
            <a:normAutofit fontScale="90000"/>
          </a:bodyPr>
          <a:lstStyle/>
          <a:p>
            <a:r>
              <a:rPr lang="en-US" sz="3200" dirty="0"/>
              <a:t>Good Scientific and Artistic Practice (GSP) – Why Is This an Issue Today?</a:t>
            </a:r>
            <a:endParaRPr lang="en-US" dirty="0"/>
          </a:p>
        </p:txBody>
      </p:sp>
      <p:sp>
        <p:nvSpPr>
          <p:cNvPr id="4" name="Foliennummernplatzhalter 3">
            <a:extLst>
              <a:ext uri="{FF2B5EF4-FFF2-40B4-BE49-F238E27FC236}">
                <a16:creationId xmlns:a16="http://schemas.microsoft.com/office/drawing/2014/main" id="{7C532047-F632-4045-9FCF-7C5C6630785E}"/>
              </a:ext>
            </a:extLst>
          </p:cNvPr>
          <p:cNvSpPr>
            <a:spLocks noGrp="1"/>
          </p:cNvSpPr>
          <p:nvPr>
            <p:ph type="sldNum" sz="quarter" idx="12"/>
          </p:nvPr>
        </p:nvSpPr>
        <p:spPr/>
        <p:txBody>
          <a:bodyPr/>
          <a:lstStyle/>
          <a:p>
            <a:fld id="{2447F044-20D3-4F07-BFBB-8BE1F51E7E03}" type="slidenum">
              <a:rPr lang="en-GB" smtClean="0"/>
              <a:pPr/>
              <a:t>3</a:t>
            </a:fld>
            <a:endParaRPr lang="en-GB" dirty="0"/>
          </a:p>
        </p:txBody>
      </p:sp>
      <p:pic>
        <p:nvPicPr>
          <p:cNvPr id="5" name="Grafik 4">
            <a:extLst>
              <a:ext uri="{FF2B5EF4-FFF2-40B4-BE49-F238E27FC236}">
                <a16:creationId xmlns:a16="http://schemas.microsoft.com/office/drawing/2014/main" id="{6701A787-93FF-407D-B80B-09B08EF07D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42935"/>
            <a:ext cx="5648325" cy="4124325"/>
          </a:xfrm>
          <a:prstGeom prst="rect">
            <a:avLst/>
          </a:prstGeom>
        </p:spPr>
      </p:pic>
      <p:sp>
        <p:nvSpPr>
          <p:cNvPr id="6" name="Content Placeholder 2">
            <a:extLst>
              <a:ext uri="{FF2B5EF4-FFF2-40B4-BE49-F238E27FC236}">
                <a16:creationId xmlns:a16="http://schemas.microsoft.com/office/drawing/2014/main" id="{DA07499D-4338-4608-96CF-23D529CEFDBE}"/>
              </a:ext>
            </a:extLst>
          </p:cNvPr>
          <p:cNvSpPr>
            <a:spLocks noGrp="1"/>
          </p:cNvSpPr>
          <p:nvPr>
            <p:ph idx="1"/>
          </p:nvPr>
        </p:nvSpPr>
        <p:spPr>
          <a:xfrm>
            <a:off x="6537916" y="1942935"/>
            <a:ext cx="4973637" cy="4191000"/>
          </a:xfrm>
        </p:spPr>
        <p:txBody>
          <a:bodyPr>
            <a:normAutofit/>
          </a:bodyPr>
          <a:lstStyle/>
          <a:p>
            <a:pPr marL="0" indent="0">
              <a:buNone/>
            </a:pPr>
            <a:r>
              <a:rPr lang="en-US" sz="2400" noProof="0" dirty="0"/>
              <a:t>The standards of good scientific practice ensure integrity, quality, and social responsibility in all phases of research (ÖAWI, 2026). From the very beginning of one’s studies, they provide guidance for academic work and everyday student life.</a:t>
            </a:r>
            <a:endParaRPr lang="en-US" sz="2400" noProof="0" dirty="0">
              <a:highlight>
                <a:srgbClr val="FFFF00"/>
              </a:highlight>
            </a:endParaRPr>
          </a:p>
        </p:txBody>
      </p:sp>
    </p:spTree>
    <p:extLst>
      <p:ext uri="{BB962C8B-B14F-4D97-AF65-F5344CB8AC3E}">
        <p14:creationId xmlns:p14="http://schemas.microsoft.com/office/powerpoint/2010/main" val="1114316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662B6A-EBC1-445A-AEF5-9D37C6A43F00}"/>
              </a:ext>
            </a:extLst>
          </p:cNvPr>
          <p:cNvSpPr>
            <a:spLocks noGrp="1"/>
          </p:cNvSpPr>
          <p:nvPr>
            <p:ph type="title"/>
          </p:nvPr>
        </p:nvSpPr>
        <p:spPr/>
        <p:txBody>
          <a:bodyPr/>
          <a:lstStyle/>
          <a:p>
            <a:r>
              <a:rPr lang="en-US" sz="3200" dirty="0"/>
              <a:t>What can you expect?</a:t>
            </a:r>
            <a:endParaRPr lang="en-US" dirty="0"/>
          </a:p>
        </p:txBody>
      </p:sp>
      <p:sp>
        <p:nvSpPr>
          <p:cNvPr id="3" name="Inhaltsplatzhalter 2">
            <a:extLst>
              <a:ext uri="{FF2B5EF4-FFF2-40B4-BE49-F238E27FC236}">
                <a16:creationId xmlns:a16="http://schemas.microsoft.com/office/drawing/2014/main" id="{5A2C92FA-7793-4FB8-B17C-C0398EBFC405}"/>
              </a:ext>
            </a:extLst>
          </p:cNvPr>
          <p:cNvSpPr>
            <a:spLocks noGrp="1"/>
          </p:cNvSpPr>
          <p:nvPr>
            <p:ph idx="1"/>
          </p:nvPr>
        </p:nvSpPr>
        <p:spPr/>
        <p:txBody>
          <a:bodyPr/>
          <a:lstStyle/>
          <a:p>
            <a:pPr marL="428625" indent="-428625">
              <a:spcBef>
                <a:spcPts val="1688"/>
              </a:spcBef>
              <a:spcAft>
                <a:spcPts val="1688"/>
              </a:spcAft>
            </a:pPr>
            <a:r>
              <a:rPr lang="en-US" noProof="0" dirty="0"/>
              <a:t>Part 1: Fundamentals of Good Scientific and Artistic Practice (GSP)</a:t>
            </a:r>
          </a:p>
          <a:p>
            <a:pPr marL="428625" indent="-428625">
              <a:spcBef>
                <a:spcPts val="1688"/>
              </a:spcBef>
              <a:spcAft>
                <a:spcPts val="1688"/>
              </a:spcAft>
            </a:pPr>
            <a:r>
              <a:rPr lang="en-US" noProof="0" dirty="0"/>
              <a:t>Part 2: Examples of GSP in the Context of Academic Work </a:t>
            </a:r>
          </a:p>
          <a:p>
            <a:pPr marL="428625" indent="-428625">
              <a:spcBef>
                <a:spcPts val="1688"/>
              </a:spcBef>
              <a:spcAft>
                <a:spcPts val="1688"/>
              </a:spcAft>
            </a:pPr>
            <a:r>
              <a:rPr lang="en-US" noProof="0" dirty="0"/>
              <a:t>Part 3: Understanding and Avoiding Academic Misconduct</a:t>
            </a:r>
          </a:p>
          <a:p>
            <a:pPr marL="428625" indent="-428625">
              <a:spcBef>
                <a:spcPts val="1688"/>
              </a:spcBef>
              <a:spcAft>
                <a:spcPts val="1688"/>
              </a:spcAft>
            </a:pPr>
            <a:r>
              <a:rPr lang="en-US" noProof="0" dirty="0"/>
              <a:t>Part 4: Appendix</a:t>
            </a:r>
          </a:p>
          <a:p>
            <a:pPr marL="678656" lvl="1" indent="-428625">
              <a:spcBef>
                <a:spcPts val="563"/>
              </a:spcBef>
            </a:pPr>
            <a:r>
              <a:rPr lang="en-US" noProof="0" dirty="0"/>
              <a:t>Further Information, Sources, Licensing, AI Use, Acknowledgements</a:t>
            </a:r>
          </a:p>
        </p:txBody>
      </p:sp>
      <p:sp>
        <p:nvSpPr>
          <p:cNvPr id="4" name="Foliennummernplatzhalter 3">
            <a:extLst>
              <a:ext uri="{FF2B5EF4-FFF2-40B4-BE49-F238E27FC236}">
                <a16:creationId xmlns:a16="http://schemas.microsoft.com/office/drawing/2014/main" id="{D8D7EF98-445E-4BEC-89F3-E86907B1D392}"/>
              </a:ext>
            </a:extLst>
          </p:cNvPr>
          <p:cNvSpPr>
            <a:spLocks noGrp="1"/>
          </p:cNvSpPr>
          <p:nvPr>
            <p:ph type="sldNum" sz="quarter" idx="12"/>
          </p:nvPr>
        </p:nvSpPr>
        <p:spPr/>
        <p:txBody>
          <a:bodyPr/>
          <a:lstStyle/>
          <a:p>
            <a:fld id="{2447F044-20D3-4F07-BFBB-8BE1F51E7E03}" type="slidenum">
              <a:rPr lang="en-GB" smtClean="0"/>
              <a:pPr/>
              <a:t>4</a:t>
            </a:fld>
            <a:endParaRPr lang="en-GB" dirty="0"/>
          </a:p>
        </p:txBody>
      </p:sp>
    </p:spTree>
    <p:extLst>
      <p:ext uri="{BB962C8B-B14F-4D97-AF65-F5344CB8AC3E}">
        <p14:creationId xmlns:p14="http://schemas.microsoft.com/office/powerpoint/2010/main" val="2690159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6FBD7F-A69E-4F46-A950-C734EA1AA630}"/>
              </a:ext>
            </a:extLst>
          </p:cNvPr>
          <p:cNvSpPr>
            <a:spLocks noGrp="1"/>
          </p:cNvSpPr>
          <p:nvPr>
            <p:ph type="title"/>
          </p:nvPr>
        </p:nvSpPr>
        <p:spPr>
          <a:xfrm>
            <a:off x="838200" y="1212868"/>
            <a:ext cx="10515600" cy="705667"/>
          </a:xfrm>
        </p:spPr>
        <p:txBody>
          <a:bodyPr>
            <a:normAutofit fontScale="90000"/>
          </a:bodyPr>
          <a:lstStyle/>
          <a:p>
            <a:pPr algn="ctr"/>
            <a:r>
              <a:rPr lang="en-US" sz="2800" dirty="0">
                <a:ea typeface="Calibri" panose="020F0502020204030204" pitchFamily="34" charset="0"/>
                <a:cs typeface="Calibri" panose="020F0502020204030204" pitchFamily="34" charset="0"/>
              </a:rPr>
              <a:t>Part 1: </a:t>
            </a:r>
            <a:br>
              <a:rPr lang="en-US" sz="2800" dirty="0">
                <a:latin typeface="Calibri" panose="020F0502020204030204" pitchFamily="34" charset="0"/>
                <a:ea typeface="Calibri" panose="020F0502020204030204" pitchFamily="34" charset="0"/>
                <a:cs typeface="Calibri" panose="020F0502020204030204" pitchFamily="34" charset="0"/>
              </a:rPr>
            </a:br>
            <a:r>
              <a:rPr lang="en-US" sz="2800" dirty="0"/>
              <a:t>Fundamentals of Good Scientific and Artistic Practice (GSP) </a:t>
            </a:r>
            <a:br>
              <a:rPr lang="en-US" sz="3200" dirty="0"/>
            </a:br>
            <a:endParaRPr lang="en-US" dirty="0"/>
          </a:p>
        </p:txBody>
      </p:sp>
      <p:sp>
        <p:nvSpPr>
          <p:cNvPr id="3" name="Inhaltsplatzhalter 2">
            <a:extLst>
              <a:ext uri="{FF2B5EF4-FFF2-40B4-BE49-F238E27FC236}">
                <a16:creationId xmlns:a16="http://schemas.microsoft.com/office/drawing/2014/main" id="{33DD2B8C-62DE-41E9-9C1E-8C012A7ED607}"/>
              </a:ext>
            </a:extLst>
          </p:cNvPr>
          <p:cNvSpPr>
            <a:spLocks noGrp="1"/>
          </p:cNvSpPr>
          <p:nvPr>
            <p:ph idx="1"/>
          </p:nvPr>
        </p:nvSpPr>
        <p:spPr>
          <a:xfrm>
            <a:off x="838200" y="2211572"/>
            <a:ext cx="5573233" cy="3583172"/>
          </a:xfrm>
        </p:spPr>
        <p:txBody>
          <a:bodyPr>
            <a:normAutofit/>
          </a:bodyPr>
          <a:lstStyle/>
          <a:p>
            <a:pPr marL="0" indent="0">
              <a:spcBef>
                <a:spcPts val="1688"/>
              </a:spcBef>
              <a:spcAft>
                <a:spcPts val="1688"/>
              </a:spcAft>
              <a:buNone/>
            </a:pPr>
            <a:r>
              <a:rPr lang="en-US" sz="2400" dirty="0"/>
              <a:t>1.1 What Is GSP?</a:t>
            </a:r>
          </a:p>
          <a:p>
            <a:pPr marL="0" indent="0">
              <a:spcBef>
                <a:spcPts val="1688"/>
              </a:spcBef>
              <a:spcAft>
                <a:spcPts val="1688"/>
              </a:spcAft>
              <a:buNone/>
            </a:pPr>
            <a:r>
              <a:rPr lang="en-US" sz="2400" dirty="0"/>
              <a:t>1.2 The Importance of GSP in Research and Academic Studies</a:t>
            </a:r>
          </a:p>
          <a:p>
            <a:pPr marL="0" indent="0">
              <a:spcBef>
                <a:spcPts val="1688"/>
              </a:spcBef>
              <a:spcAft>
                <a:spcPts val="1688"/>
              </a:spcAft>
              <a:buNone/>
            </a:pPr>
            <a:r>
              <a:rPr lang="en-US" sz="2400" dirty="0"/>
              <a:t>1.3 The Four Principles of Scientific Integrity</a:t>
            </a:r>
          </a:p>
        </p:txBody>
      </p:sp>
      <p:sp>
        <p:nvSpPr>
          <p:cNvPr id="4" name="Foliennummernplatzhalter 3">
            <a:extLst>
              <a:ext uri="{FF2B5EF4-FFF2-40B4-BE49-F238E27FC236}">
                <a16:creationId xmlns:a16="http://schemas.microsoft.com/office/drawing/2014/main" id="{B9ABB378-F593-42B3-B0BD-0856C71D34CD}"/>
              </a:ext>
            </a:extLst>
          </p:cNvPr>
          <p:cNvSpPr>
            <a:spLocks noGrp="1"/>
          </p:cNvSpPr>
          <p:nvPr>
            <p:ph type="sldNum" sz="quarter" idx="12"/>
          </p:nvPr>
        </p:nvSpPr>
        <p:spPr/>
        <p:txBody>
          <a:bodyPr/>
          <a:lstStyle/>
          <a:p>
            <a:fld id="{2447F044-20D3-4F07-BFBB-8BE1F51E7E03}" type="slidenum">
              <a:rPr lang="en-GB" smtClean="0"/>
              <a:pPr/>
              <a:t>5</a:t>
            </a:fld>
            <a:endParaRPr lang="en-GB" dirty="0"/>
          </a:p>
        </p:txBody>
      </p:sp>
      <p:pic>
        <p:nvPicPr>
          <p:cNvPr id="5" name="Grafik 4">
            <a:extLst>
              <a:ext uri="{FF2B5EF4-FFF2-40B4-BE49-F238E27FC236}">
                <a16:creationId xmlns:a16="http://schemas.microsoft.com/office/drawing/2014/main" id="{D2CF4FFC-ADA4-4804-A0C0-8AF3980BE08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153234" y="2437486"/>
            <a:ext cx="3440906" cy="3131344"/>
          </a:xfrm>
          <a:prstGeom prst="rect">
            <a:avLst/>
          </a:prstGeom>
        </p:spPr>
      </p:pic>
      <p:sp>
        <p:nvSpPr>
          <p:cNvPr id="7" name="TextBox 7">
            <a:extLst>
              <a:ext uri="{FF2B5EF4-FFF2-40B4-BE49-F238E27FC236}">
                <a16:creationId xmlns:a16="http://schemas.microsoft.com/office/drawing/2014/main" id="{9363FE06-9412-460A-8DF3-996CE1FEF041}"/>
              </a:ext>
            </a:extLst>
          </p:cNvPr>
          <p:cNvSpPr txBox="1"/>
          <p:nvPr/>
        </p:nvSpPr>
        <p:spPr>
          <a:xfrm>
            <a:off x="7189043" y="5613234"/>
            <a:ext cx="4672013" cy="738664"/>
          </a:xfrm>
          <a:prstGeom prst="rect">
            <a:avLst/>
          </a:prstGeom>
          <a:noFill/>
        </p:spPr>
        <p:txBody>
          <a:bodyPr wrap="square">
            <a:spAutoFit/>
          </a:bodyPr>
          <a:lstStyle/>
          <a:p>
            <a:pPr>
              <a:spcBef>
                <a:spcPct val="20000"/>
              </a:spcBef>
            </a:pPr>
            <a:r>
              <a:rPr lang="en-US" sz="1400" dirty="0">
                <a:ea typeface="Calibri" panose="020F0502020204030204" pitchFamily="34" charset="0"/>
                <a:cs typeface="Calibri" panose="020F0502020204030204" pitchFamily="34" charset="0"/>
              </a:rPr>
              <a:t>Fig. 2: Magnifying Glass. Source: Own AI-generated figure, created by the author using the Academic AI Image Generator, 17.06.2026 </a:t>
            </a:r>
          </a:p>
        </p:txBody>
      </p:sp>
    </p:spTree>
    <p:extLst>
      <p:ext uri="{BB962C8B-B14F-4D97-AF65-F5344CB8AC3E}">
        <p14:creationId xmlns:p14="http://schemas.microsoft.com/office/powerpoint/2010/main" val="2268030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60EA70-FE11-43C0-96BC-9F879850BB16}"/>
              </a:ext>
            </a:extLst>
          </p:cNvPr>
          <p:cNvSpPr>
            <a:spLocks noGrp="1"/>
          </p:cNvSpPr>
          <p:nvPr>
            <p:ph type="title"/>
          </p:nvPr>
        </p:nvSpPr>
        <p:spPr/>
        <p:txBody>
          <a:bodyPr/>
          <a:lstStyle/>
          <a:p>
            <a:r>
              <a:rPr lang="en-US" noProof="0" dirty="0"/>
              <a:t>1.1 What Is GSP? </a:t>
            </a:r>
            <a:endParaRPr lang="en-US" dirty="0"/>
          </a:p>
        </p:txBody>
      </p:sp>
      <p:sp>
        <p:nvSpPr>
          <p:cNvPr id="3" name="Inhaltsplatzhalter 2">
            <a:extLst>
              <a:ext uri="{FF2B5EF4-FFF2-40B4-BE49-F238E27FC236}">
                <a16:creationId xmlns:a16="http://schemas.microsoft.com/office/drawing/2014/main" id="{3FF553B9-339F-4085-B7ED-AEDEA677A569}"/>
              </a:ext>
            </a:extLst>
          </p:cNvPr>
          <p:cNvSpPr>
            <a:spLocks noGrp="1"/>
          </p:cNvSpPr>
          <p:nvPr>
            <p:ph idx="1"/>
          </p:nvPr>
        </p:nvSpPr>
        <p:spPr>
          <a:xfrm>
            <a:off x="838200" y="1892595"/>
            <a:ext cx="10515600" cy="4124677"/>
          </a:xfrm>
        </p:spPr>
        <p:txBody>
          <a:bodyPr>
            <a:normAutofit lnSpcReduction="10000"/>
          </a:bodyPr>
          <a:lstStyle/>
          <a:p>
            <a:pPr>
              <a:spcAft>
                <a:spcPts val="1125"/>
              </a:spcAft>
            </a:pPr>
            <a:r>
              <a:rPr lang="en-US" sz="2438" dirty="0"/>
              <a:t>Good Scientific and Artistic Practice:</a:t>
            </a:r>
          </a:p>
          <a:p>
            <a:pPr marL="675680" lvl="1" indent="-296168">
              <a:lnSpc>
                <a:spcPct val="120000"/>
              </a:lnSpc>
              <a:spcBef>
                <a:spcPts val="0"/>
              </a:spcBef>
              <a:spcAft>
                <a:spcPts val="563"/>
              </a:spcAft>
              <a:buFont typeface="Wingdings" panose="05000000000000000000" pitchFamily="2" charset="2"/>
              <a:buChar char="§"/>
            </a:pPr>
            <a:r>
              <a:rPr lang="en-US" sz="2250" dirty="0"/>
              <a:t>Covers norms and standards for scientific work</a:t>
            </a:r>
          </a:p>
          <a:p>
            <a:pPr marL="675680" lvl="1" indent="-296168">
              <a:lnSpc>
                <a:spcPct val="120000"/>
              </a:lnSpc>
              <a:spcBef>
                <a:spcPts val="0"/>
              </a:spcBef>
              <a:spcAft>
                <a:spcPts val="563"/>
              </a:spcAft>
              <a:buFont typeface="Wingdings" panose="05000000000000000000" pitchFamily="2" charset="2"/>
              <a:buChar char="§"/>
            </a:pPr>
            <a:r>
              <a:rPr lang="en-US" sz="2250" dirty="0"/>
              <a:t>Rules that support researchers and research institutions in addressing various challenges in the context of their work</a:t>
            </a:r>
          </a:p>
          <a:p>
            <a:pPr marL="675680" lvl="1" indent="-296168">
              <a:lnSpc>
                <a:spcPct val="120000"/>
              </a:lnSpc>
              <a:spcBef>
                <a:spcPts val="0"/>
              </a:spcBef>
              <a:spcAft>
                <a:spcPts val="563"/>
              </a:spcAft>
            </a:pPr>
            <a:r>
              <a:rPr lang="en-US" sz="2250" dirty="0"/>
              <a:t>Examples: </a:t>
            </a:r>
          </a:p>
          <a:p>
            <a:pPr marL="925711" lvl="2" indent="-296168">
              <a:lnSpc>
                <a:spcPct val="120000"/>
              </a:lnSpc>
              <a:spcBef>
                <a:spcPts val="0"/>
              </a:spcBef>
              <a:spcAft>
                <a:spcPts val="563"/>
              </a:spcAft>
            </a:pPr>
            <a:r>
              <a:rPr lang="en-US" sz="2063" dirty="0"/>
              <a:t>Citation of all sources used in a text</a:t>
            </a:r>
          </a:p>
          <a:p>
            <a:pPr marL="925711" lvl="2" indent="-296168">
              <a:lnSpc>
                <a:spcPct val="120000"/>
              </a:lnSpc>
              <a:spcBef>
                <a:spcPts val="0"/>
              </a:spcBef>
              <a:spcAft>
                <a:spcPts val="563"/>
              </a:spcAft>
              <a:buFont typeface="Wingdings" panose="05000000000000000000" pitchFamily="2" charset="2"/>
              <a:buChar char="§"/>
            </a:pPr>
            <a:r>
              <a:rPr lang="en-US" sz="2063" dirty="0"/>
              <a:t>Transparent documentation of data analysis</a:t>
            </a:r>
          </a:p>
          <a:p>
            <a:pPr marL="925711" lvl="2" indent="-296168">
              <a:lnSpc>
                <a:spcPct val="120000"/>
              </a:lnSpc>
              <a:spcBef>
                <a:spcPts val="0"/>
              </a:spcBef>
              <a:spcAft>
                <a:spcPts val="563"/>
              </a:spcAft>
              <a:buFont typeface="Wingdings" panose="05000000000000000000" pitchFamily="2" charset="2"/>
              <a:buChar char="§"/>
            </a:pPr>
            <a:r>
              <a:rPr lang="en-US" sz="2063" dirty="0"/>
              <a:t>Compliance with laboratory safety regulations</a:t>
            </a:r>
          </a:p>
          <a:p>
            <a:pPr marL="925711" lvl="2" indent="-296168">
              <a:lnSpc>
                <a:spcPct val="120000"/>
              </a:lnSpc>
              <a:spcBef>
                <a:spcPts val="0"/>
              </a:spcBef>
              <a:spcAft>
                <a:spcPts val="563"/>
              </a:spcAft>
              <a:buFont typeface="Wingdings" panose="05000000000000000000" pitchFamily="2" charset="2"/>
              <a:buChar char="§"/>
            </a:pPr>
            <a:r>
              <a:rPr lang="en-US" sz="2063" dirty="0"/>
              <a:t>Storage of research data in accordance with statutory retention periods</a:t>
            </a:r>
          </a:p>
          <a:p>
            <a:endParaRPr lang="en-US" dirty="0"/>
          </a:p>
        </p:txBody>
      </p:sp>
      <p:sp>
        <p:nvSpPr>
          <p:cNvPr id="4" name="Foliennummernplatzhalter 3">
            <a:extLst>
              <a:ext uri="{FF2B5EF4-FFF2-40B4-BE49-F238E27FC236}">
                <a16:creationId xmlns:a16="http://schemas.microsoft.com/office/drawing/2014/main" id="{4D064079-6722-46F9-845D-B5A2D7797B20}"/>
              </a:ext>
            </a:extLst>
          </p:cNvPr>
          <p:cNvSpPr>
            <a:spLocks noGrp="1"/>
          </p:cNvSpPr>
          <p:nvPr>
            <p:ph type="sldNum" sz="quarter" idx="12"/>
          </p:nvPr>
        </p:nvSpPr>
        <p:spPr/>
        <p:txBody>
          <a:bodyPr/>
          <a:lstStyle/>
          <a:p>
            <a:fld id="{2447F044-20D3-4F07-BFBB-8BE1F51E7E03}" type="slidenum">
              <a:rPr lang="en-GB" smtClean="0"/>
              <a:pPr/>
              <a:t>6</a:t>
            </a:fld>
            <a:endParaRPr lang="en-GB" dirty="0"/>
          </a:p>
        </p:txBody>
      </p:sp>
      <p:sp>
        <p:nvSpPr>
          <p:cNvPr id="5" name="Textfeld 4">
            <a:extLst>
              <a:ext uri="{FF2B5EF4-FFF2-40B4-BE49-F238E27FC236}">
                <a16:creationId xmlns:a16="http://schemas.microsoft.com/office/drawing/2014/main" id="{C8C70AFA-FFB7-4C92-9E04-FAFBF4D240AF}"/>
              </a:ext>
            </a:extLst>
          </p:cNvPr>
          <p:cNvSpPr txBox="1"/>
          <p:nvPr/>
        </p:nvSpPr>
        <p:spPr>
          <a:xfrm>
            <a:off x="838200" y="1355958"/>
            <a:ext cx="6062869" cy="380873"/>
          </a:xfrm>
          <a:prstGeom prst="rect">
            <a:avLst/>
          </a:prstGeom>
          <a:noFill/>
        </p:spPr>
        <p:txBody>
          <a:bodyPr wrap="square">
            <a:spAutoFit/>
          </a:bodyPr>
          <a:lstStyle/>
          <a:p>
            <a:r>
              <a:rPr lang="en-US" sz="1875" dirty="0"/>
              <a:t>(</a:t>
            </a:r>
            <a:r>
              <a:rPr lang="de-DE" sz="1800" dirty="0"/>
              <a:t>HS-QSG, 2024</a:t>
            </a:r>
            <a:r>
              <a:rPr lang="en-US" sz="1875" dirty="0"/>
              <a:t>)</a:t>
            </a:r>
            <a:endParaRPr lang="en-US" sz="1688" dirty="0"/>
          </a:p>
        </p:txBody>
      </p:sp>
    </p:spTree>
    <p:extLst>
      <p:ext uri="{BB962C8B-B14F-4D97-AF65-F5344CB8AC3E}">
        <p14:creationId xmlns:p14="http://schemas.microsoft.com/office/powerpoint/2010/main" val="1152120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6A2048-4DB2-4256-ABEC-BC1946AE5A2A}"/>
              </a:ext>
            </a:extLst>
          </p:cNvPr>
          <p:cNvSpPr>
            <a:spLocks noGrp="1"/>
          </p:cNvSpPr>
          <p:nvPr>
            <p:ph type="title"/>
          </p:nvPr>
        </p:nvSpPr>
        <p:spPr>
          <a:xfrm>
            <a:off x="838200" y="999460"/>
            <a:ext cx="10634330" cy="546935"/>
          </a:xfrm>
        </p:spPr>
        <p:txBody>
          <a:bodyPr>
            <a:normAutofit fontScale="90000"/>
          </a:bodyPr>
          <a:lstStyle/>
          <a:p>
            <a:r>
              <a:rPr lang="en-US" noProof="0" dirty="0"/>
              <a:t>1.2 The Importance of GSP for Research and Academic Study (1/4)</a:t>
            </a:r>
            <a:br>
              <a:rPr lang="en-US" noProof="0" dirty="0"/>
            </a:br>
            <a:endParaRPr lang="en-US" dirty="0"/>
          </a:p>
        </p:txBody>
      </p:sp>
      <p:sp>
        <p:nvSpPr>
          <p:cNvPr id="3" name="Inhaltsplatzhalter 2">
            <a:extLst>
              <a:ext uri="{FF2B5EF4-FFF2-40B4-BE49-F238E27FC236}">
                <a16:creationId xmlns:a16="http://schemas.microsoft.com/office/drawing/2014/main" id="{E2879990-8096-48A7-8E89-EEB3344CFBC3}"/>
              </a:ext>
            </a:extLst>
          </p:cNvPr>
          <p:cNvSpPr>
            <a:spLocks noGrp="1"/>
          </p:cNvSpPr>
          <p:nvPr>
            <p:ph idx="1"/>
          </p:nvPr>
        </p:nvSpPr>
        <p:spPr>
          <a:xfrm>
            <a:off x="838200" y="2020697"/>
            <a:ext cx="10515600" cy="4191647"/>
          </a:xfrm>
        </p:spPr>
        <p:txBody>
          <a:bodyPr>
            <a:normAutofit fontScale="92500" lnSpcReduction="10000"/>
          </a:bodyPr>
          <a:lstStyle/>
          <a:p>
            <a:pPr marL="0" indent="0" algn="ctr">
              <a:spcAft>
                <a:spcPts val="563"/>
              </a:spcAft>
              <a:buNone/>
            </a:pPr>
            <a:r>
              <a:rPr lang="en-US" i="1" noProof="0" dirty="0"/>
              <a:t>”</a:t>
            </a:r>
            <a:r>
              <a:rPr lang="en-US" noProof="0" dirty="0"/>
              <a:t>The quality of research is a precious asset for every society.“ </a:t>
            </a:r>
          </a:p>
          <a:p>
            <a:pPr marL="0" indent="0" algn="ctr">
              <a:lnSpc>
                <a:spcPct val="100000"/>
              </a:lnSpc>
              <a:spcBef>
                <a:spcPts val="600"/>
              </a:spcBef>
              <a:spcAft>
                <a:spcPts val="1200"/>
              </a:spcAft>
              <a:buNone/>
            </a:pPr>
            <a:r>
              <a:rPr lang="en-US" sz="1875" dirty="0"/>
              <a:t>(ÖAWI, 2015, p. 3)</a:t>
            </a:r>
          </a:p>
          <a:p>
            <a:pPr>
              <a:spcBef>
                <a:spcPts val="1800"/>
              </a:spcBef>
              <a:spcAft>
                <a:spcPts val="1125"/>
              </a:spcAft>
            </a:pPr>
            <a:r>
              <a:rPr lang="en-US" noProof="0" dirty="0"/>
              <a:t>Quality in research ensures that … </a:t>
            </a:r>
          </a:p>
          <a:p>
            <a:pPr lvl="1">
              <a:spcBef>
                <a:spcPct val="20000"/>
              </a:spcBef>
              <a:spcAft>
                <a:spcPts val="1125"/>
              </a:spcAft>
            </a:pPr>
            <a:r>
              <a:rPr lang="en-US" noProof="0" dirty="0"/>
              <a:t>the public can have confidence in scientific findings.</a:t>
            </a:r>
          </a:p>
          <a:p>
            <a:pPr lvl="1">
              <a:spcBef>
                <a:spcPct val="20000"/>
              </a:spcBef>
              <a:spcAft>
                <a:spcPts val="1125"/>
              </a:spcAft>
            </a:pPr>
            <a:r>
              <a:rPr lang="en-US" noProof="0" dirty="0"/>
              <a:t>innovations can be built on reliably documented findings.</a:t>
            </a:r>
          </a:p>
          <a:p>
            <a:pPr lvl="1">
              <a:spcBef>
                <a:spcPct val="20000"/>
              </a:spcBef>
              <a:spcAft>
                <a:spcPts val="1125"/>
              </a:spcAft>
            </a:pPr>
            <a:r>
              <a:rPr lang="en-US" noProof="0" dirty="0"/>
              <a:t>a high standard is set in education (= a guarantee of the quality of your education!)</a:t>
            </a:r>
          </a:p>
          <a:p>
            <a:pPr lvl="1">
              <a:spcBef>
                <a:spcPct val="20000"/>
              </a:spcBef>
              <a:spcAft>
                <a:spcPts val="1125"/>
              </a:spcAft>
            </a:pPr>
            <a:r>
              <a:rPr lang="en-US" noProof="0" dirty="0"/>
              <a:t>your paper/thesis is credible.</a:t>
            </a:r>
          </a:p>
          <a:p>
            <a:endParaRPr lang="en-US" dirty="0"/>
          </a:p>
        </p:txBody>
      </p:sp>
      <p:sp>
        <p:nvSpPr>
          <p:cNvPr id="4" name="Foliennummernplatzhalter 3">
            <a:extLst>
              <a:ext uri="{FF2B5EF4-FFF2-40B4-BE49-F238E27FC236}">
                <a16:creationId xmlns:a16="http://schemas.microsoft.com/office/drawing/2014/main" id="{7281CD3F-79C0-4BE7-8DD9-76E11D22DBB5}"/>
              </a:ext>
            </a:extLst>
          </p:cNvPr>
          <p:cNvSpPr>
            <a:spLocks noGrp="1"/>
          </p:cNvSpPr>
          <p:nvPr>
            <p:ph type="sldNum" sz="quarter" idx="12"/>
          </p:nvPr>
        </p:nvSpPr>
        <p:spPr/>
        <p:txBody>
          <a:bodyPr/>
          <a:lstStyle/>
          <a:p>
            <a:fld id="{2447F044-20D3-4F07-BFBB-8BE1F51E7E03}" type="slidenum">
              <a:rPr lang="en-GB" smtClean="0"/>
              <a:pPr/>
              <a:t>7</a:t>
            </a:fld>
            <a:endParaRPr lang="en-GB" dirty="0"/>
          </a:p>
        </p:txBody>
      </p:sp>
      <p:sp>
        <p:nvSpPr>
          <p:cNvPr id="5" name="Textfeld 4">
            <a:extLst>
              <a:ext uri="{FF2B5EF4-FFF2-40B4-BE49-F238E27FC236}">
                <a16:creationId xmlns:a16="http://schemas.microsoft.com/office/drawing/2014/main" id="{FD11A2F3-CD9A-47CA-A355-DDC80A3EE4F4}"/>
              </a:ext>
            </a:extLst>
          </p:cNvPr>
          <p:cNvSpPr txBox="1"/>
          <p:nvPr/>
        </p:nvSpPr>
        <p:spPr>
          <a:xfrm>
            <a:off x="751842" y="1263662"/>
            <a:ext cx="6062869" cy="380873"/>
          </a:xfrm>
          <a:prstGeom prst="rect">
            <a:avLst/>
          </a:prstGeom>
          <a:noFill/>
        </p:spPr>
        <p:txBody>
          <a:bodyPr wrap="square">
            <a:spAutoFit/>
          </a:bodyPr>
          <a:lstStyle/>
          <a:p>
            <a:r>
              <a:rPr lang="en-US" sz="1875" dirty="0"/>
              <a:t>(BMBWF, 2019; ÖAWI, 2015; ÖAWI, 2026)</a:t>
            </a:r>
            <a:endParaRPr lang="en-US" sz="1688" dirty="0"/>
          </a:p>
        </p:txBody>
      </p:sp>
    </p:spTree>
    <p:extLst>
      <p:ext uri="{BB962C8B-B14F-4D97-AF65-F5344CB8AC3E}">
        <p14:creationId xmlns:p14="http://schemas.microsoft.com/office/powerpoint/2010/main" val="3848132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6A2048-4DB2-4256-ABEC-BC1946AE5A2A}"/>
              </a:ext>
            </a:extLst>
          </p:cNvPr>
          <p:cNvSpPr>
            <a:spLocks noGrp="1"/>
          </p:cNvSpPr>
          <p:nvPr>
            <p:ph type="title"/>
          </p:nvPr>
        </p:nvSpPr>
        <p:spPr>
          <a:xfrm>
            <a:off x="838200" y="999460"/>
            <a:ext cx="10634330" cy="546935"/>
          </a:xfrm>
        </p:spPr>
        <p:txBody>
          <a:bodyPr>
            <a:normAutofit fontScale="90000"/>
          </a:bodyPr>
          <a:lstStyle/>
          <a:p>
            <a:r>
              <a:rPr lang="en-US" noProof="0" dirty="0"/>
              <a:t>1.2 The Importance of GSP for Research and Academic Study (2/4)</a:t>
            </a:r>
            <a:br>
              <a:rPr lang="en-US" noProof="0" dirty="0"/>
            </a:br>
            <a:endParaRPr lang="en-US" dirty="0"/>
          </a:p>
        </p:txBody>
      </p:sp>
      <p:sp>
        <p:nvSpPr>
          <p:cNvPr id="3" name="Inhaltsplatzhalter 2">
            <a:extLst>
              <a:ext uri="{FF2B5EF4-FFF2-40B4-BE49-F238E27FC236}">
                <a16:creationId xmlns:a16="http://schemas.microsoft.com/office/drawing/2014/main" id="{E2879990-8096-48A7-8E89-EEB3344CFBC3}"/>
              </a:ext>
            </a:extLst>
          </p:cNvPr>
          <p:cNvSpPr>
            <a:spLocks noGrp="1"/>
          </p:cNvSpPr>
          <p:nvPr>
            <p:ph idx="1"/>
          </p:nvPr>
        </p:nvSpPr>
        <p:spPr/>
        <p:txBody>
          <a:bodyPr/>
          <a:lstStyle/>
          <a:p>
            <a:endParaRPr lang="en-US"/>
          </a:p>
        </p:txBody>
      </p:sp>
      <p:sp>
        <p:nvSpPr>
          <p:cNvPr id="4" name="Foliennummernplatzhalter 3">
            <a:extLst>
              <a:ext uri="{FF2B5EF4-FFF2-40B4-BE49-F238E27FC236}">
                <a16:creationId xmlns:a16="http://schemas.microsoft.com/office/drawing/2014/main" id="{7281CD3F-79C0-4BE7-8DD9-76E11D22DBB5}"/>
              </a:ext>
            </a:extLst>
          </p:cNvPr>
          <p:cNvSpPr>
            <a:spLocks noGrp="1"/>
          </p:cNvSpPr>
          <p:nvPr>
            <p:ph type="sldNum" sz="quarter" idx="12"/>
          </p:nvPr>
        </p:nvSpPr>
        <p:spPr/>
        <p:txBody>
          <a:bodyPr/>
          <a:lstStyle/>
          <a:p>
            <a:fld id="{2447F044-20D3-4F07-BFBB-8BE1F51E7E03}" type="slidenum">
              <a:rPr lang="en-GB" smtClean="0"/>
              <a:pPr/>
              <a:t>8</a:t>
            </a:fld>
            <a:endParaRPr lang="en-GB" dirty="0"/>
          </a:p>
        </p:txBody>
      </p:sp>
      <p:pic>
        <p:nvPicPr>
          <p:cNvPr id="5" name="Grafik 4" descr="A speech bubble states: I don't wand to do any research at al, I just want to get my bachelors' degree! The answer is: The bachelor's program is a standard university degree program that you complete with a thesis you write on your own! You will acquire foundational knowledge, and you are also responsible for applying it correctly.">
            <a:extLst>
              <a:ext uri="{FF2B5EF4-FFF2-40B4-BE49-F238E27FC236}">
                <a16:creationId xmlns:a16="http://schemas.microsoft.com/office/drawing/2014/main" id="{A02AE9B5-F93E-44A1-A537-772B3C6C9B08}"/>
              </a:ext>
            </a:extLst>
          </p:cNvPr>
          <p:cNvPicPr>
            <a:picLocks noChangeAspect="1"/>
          </p:cNvPicPr>
          <p:nvPr/>
        </p:nvPicPr>
        <p:blipFill>
          <a:blip r:embed="rId2"/>
          <a:stretch>
            <a:fillRect/>
          </a:stretch>
        </p:blipFill>
        <p:spPr>
          <a:xfrm>
            <a:off x="856806" y="1608756"/>
            <a:ext cx="10608469" cy="4438055"/>
          </a:xfrm>
          <a:prstGeom prst="rect">
            <a:avLst/>
          </a:prstGeom>
        </p:spPr>
      </p:pic>
    </p:spTree>
    <p:extLst>
      <p:ext uri="{BB962C8B-B14F-4D97-AF65-F5344CB8AC3E}">
        <p14:creationId xmlns:p14="http://schemas.microsoft.com/office/powerpoint/2010/main" val="1986449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6A2048-4DB2-4256-ABEC-BC1946AE5A2A}"/>
              </a:ext>
            </a:extLst>
          </p:cNvPr>
          <p:cNvSpPr>
            <a:spLocks noGrp="1"/>
          </p:cNvSpPr>
          <p:nvPr>
            <p:ph type="title"/>
          </p:nvPr>
        </p:nvSpPr>
        <p:spPr>
          <a:xfrm>
            <a:off x="838200" y="999460"/>
            <a:ext cx="10634330" cy="546935"/>
          </a:xfrm>
        </p:spPr>
        <p:txBody>
          <a:bodyPr>
            <a:normAutofit fontScale="90000"/>
          </a:bodyPr>
          <a:lstStyle/>
          <a:p>
            <a:r>
              <a:rPr lang="en-US" noProof="0" dirty="0"/>
              <a:t>1.2 The Importance of GSP for Research and Academic Study (3/4)</a:t>
            </a:r>
            <a:br>
              <a:rPr lang="en-US" noProof="0" dirty="0"/>
            </a:br>
            <a:endParaRPr lang="en-US" dirty="0"/>
          </a:p>
        </p:txBody>
      </p:sp>
      <p:sp>
        <p:nvSpPr>
          <p:cNvPr id="3" name="Inhaltsplatzhalter 2">
            <a:extLst>
              <a:ext uri="{FF2B5EF4-FFF2-40B4-BE49-F238E27FC236}">
                <a16:creationId xmlns:a16="http://schemas.microsoft.com/office/drawing/2014/main" id="{E2879990-8096-48A7-8E89-EEB3344CFBC3}"/>
              </a:ext>
            </a:extLst>
          </p:cNvPr>
          <p:cNvSpPr>
            <a:spLocks noGrp="1"/>
          </p:cNvSpPr>
          <p:nvPr>
            <p:ph idx="1"/>
          </p:nvPr>
        </p:nvSpPr>
        <p:spPr>
          <a:xfrm>
            <a:off x="838200" y="1825625"/>
            <a:ext cx="10515600" cy="885677"/>
          </a:xfrm>
        </p:spPr>
        <p:txBody>
          <a:bodyPr>
            <a:normAutofit/>
          </a:bodyPr>
          <a:lstStyle/>
          <a:p>
            <a:r>
              <a:rPr lang="en-US" sz="2200" dirty="0">
                <a:solidFill>
                  <a:srgbClr val="000000"/>
                </a:solidFill>
              </a:rPr>
              <a:t>The higher the academic degree, the greater the scientific autonomy and responsibility for generating new knowledge</a:t>
            </a:r>
            <a:r>
              <a:rPr lang="en-US" sz="2200" dirty="0"/>
              <a:t> </a:t>
            </a:r>
            <a:endParaRPr lang="en-US" sz="2200" dirty="0">
              <a:solidFill>
                <a:srgbClr val="000000"/>
              </a:solidFill>
              <a:highlight>
                <a:srgbClr val="FFFF00"/>
              </a:highlight>
            </a:endParaRPr>
          </a:p>
          <a:p>
            <a:endParaRPr lang="en-US" sz="2400" dirty="0"/>
          </a:p>
        </p:txBody>
      </p:sp>
      <p:sp>
        <p:nvSpPr>
          <p:cNvPr id="4" name="Foliennummernplatzhalter 3">
            <a:extLst>
              <a:ext uri="{FF2B5EF4-FFF2-40B4-BE49-F238E27FC236}">
                <a16:creationId xmlns:a16="http://schemas.microsoft.com/office/drawing/2014/main" id="{7281CD3F-79C0-4BE7-8DD9-76E11D22DBB5}"/>
              </a:ext>
            </a:extLst>
          </p:cNvPr>
          <p:cNvSpPr>
            <a:spLocks noGrp="1"/>
          </p:cNvSpPr>
          <p:nvPr>
            <p:ph type="sldNum" sz="quarter" idx="12"/>
          </p:nvPr>
        </p:nvSpPr>
        <p:spPr/>
        <p:txBody>
          <a:bodyPr/>
          <a:lstStyle/>
          <a:p>
            <a:fld id="{2447F044-20D3-4F07-BFBB-8BE1F51E7E03}" type="slidenum">
              <a:rPr lang="en-GB" smtClean="0"/>
              <a:pPr/>
              <a:t>9</a:t>
            </a:fld>
            <a:endParaRPr lang="en-GB" dirty="0"/>
          </a:p>
        </p:txBody>
      </p:sp>
      <p:sp>
        <p:nvSpPr>
          <p:cNvPr id="6" name="Textfeld 5">
            <a:extLst>
              <a:ext uri="{FF2B5EF4-FFF2-40B4-BE49-F238E27FC236}">
                <a16:creationId xmlns:a16="http://schemas.microsoft.com/office/drawing/2014/main" id="{0ED26079-CF12-4BF4-9EE6-29767BE525FA}"/>
              </a:ext>
            </a:extLst>
          </p:cNvPr>
          <p:cNvSpPr txBox="1"/>
          <p:nvPr/>
        </p:nvSpPr>
        <p:spPr>
          <a:xfrm>
            <a:off x="765379" y="1209903"/>
            <a:ext cx="6066234" cy="409792"/>
          </a:xfrm>
          <a:prstGeom prst="rect">
            <a:avLst/>
          </a:prstGeom>
          <a:noFill/>
        </p:spPr>
        <p:txBody>
          <a:bodyPr wrap="square">
            <a:spAutoFit/>
          </a:bodyPr>
          <a:lstStyle/>
          <a:p>
            <a:r>
              <a:rPr lang="en-US" sz="2063" dirty="0"/>
              <a:t>(</a:t>
            </a:r>
            <a:r>
              <a:rPr lang="en-US" sz="1875" dirty="0"/>
              <a:t>BMBWF, 2017, 2019; UG, 2002) </a:t>
            </a:r>
            <a:endParaRPr lang="en-US" sz="1688" dirty="0"/>
          </a:p>
        </p:txBody>
      </p:sp>
      <p:pic>
        <p:nvPicPr>
          <p:cNvPr id="7" name="Grafik 6" descr="The Bachelor's Degree (BA) is a General Education Phase&#10;Providing a solid foundation in subject-specific knowledge and methodology; it teaches Taking responsibility for learning: Mastering methods, citing, conducting research with academic integrity">
            <a:extLst>
              <a:ext uri="{FF2B5EF4-FFF2-40B4-BE49-F238E27FC236}">
                <a16:creationId xmlns:a16="http://schemas.microsoft.com/office/drawing/2014/main" id="{FA7B359D-B05F-4FDE-B549-459BC91C8615}"/>
              </a:ext>
            </a:extLst>
          </p:cNvPr>
          <p:cNvPicPr>
            <a:picLocks noChangeAspect="1"/>
          </p:cNvPicPr>
          <p:nvPr/>
        </p:nvPicPr>
        <p:blipFill>
          <a:blip r:embed="rId2"/>
          <a:stretch>
            <a:fillRect/>
          </a:stretch>
        </p:blipFill>
        <p:spPr>
          <a:xfrm>
            <a:off x="726610" y="2594468"/>
            <a:ext cx="11236316" cy="1605188"/>
          </a:xfrm>
          <a:prstGeom prst="rect">
            <a:avLst/>
          </a:prstGeom>
        </p:spPr>
      </p:pic>
      <p:sp>
        <p:nvSpPr>
          <p:cNvPr id="9" name="Textfeld 8">
            <a:extLst>
              <a:ext uri="{FF2B5EF4-FFF2-40B4-BE49-F238E27FC236}">
                <a16:creationId xmlns:a16="http://schemas.microsoft.com/office/drawing/2014/main" id="{A4214061-06B1-460D-A83F-178F6DD1D209}"/>
              </a:ext>
            </a:extLst>
          </p:cNvPr>
          <p:cNvSpPr txBox="1"/>
          <p:nvPr/>
        </p:nvSpPr>
        <p:spPr>
          <a:xfrm>
            <a:off x="838200" y="4194435"/>
            <a:ext cx="7940040" cy="1858329"/>
          </a:xfrm>
          <a:prstGeom prst="rect">
            <a:avLst/>
          </a:prstGeom>
          <a:noFill/>
        </p:spPr>
        <p:txBody>
          <a:bodyPr wrap="square">
            <a:spAutoFit/>
          </a:bodyPr>
          <a:lstStyle/>
          <a:p>
            <a:pPr marL="450850" lvl="1" indent="-268288">
              <a:lnSpc>
                <a:spcPct val="110000"/>
              </a:lnSpc>
              <a:spcBef>
                <a:spcPts val="1125"/>
              </a:spcBef>
              <a:buFont typeface="Wingdings" panose="05000000000000000000" pitchFamily="2" charset="2"/>
              <a:buChar char="§"/>
              <a:tabLst>
                <a:tab pos="669727" algn="l"/>
                <a:tab pos="5963543" algn="l"/>
              </a:tabLst>
            </a:pPr>
            <a:r>
              <a:rPr lang="en-US" sz="2200" dirty="0">
                <a:solidFill>
                  <a:srgbClr val="000000"/>
                </a:solidFill>
                <a:latin typeface="Calibri" panose="020F0502020204030204" pitchFamily="34" charset="0"/>
                <a:ea typeface="Calibri" panose="020F0502020204030204" pitchFamily="34" charset="0"/>
                <a:cs typeface="Calibri" panose="020F0502020204030204" pitchFamily="34" charset="0"/>
              </a:rPr>
              <a:t>Master‘s (MA): Advanced Studies</a:t>
            </a:r>
          </a:p>
          <a:p>
            <a:pPr marL="622300" lvl="2" indent="-268288">
              <a:lnSpc>
                <a:spcPct val="110000"/>
              </a:lnSpc>
              <a:spcBef>
                <a:spcPts val="600"/>
              </a:spcBef>
              <a:buFont typeface="Wingdings" panose="05000000000000000000" pitchFamily="2" charset="2"/>
              <a:buChar char="§"/>
              <a:tabLst>
                <a:tab pos="5962650" algn="l"/>
              </a:tabLst>
            </a:pPr>
            <a:r>
              <a:rPr lang="en-US" sz="2200" dirty="0">
                <a:solidFill>
                  <a:srgbClr val="000000"/>
                </a:solidFill>
                <a:latin typeface="Calibri" panose="020F0502020204030204" pitchFamily="34" charset="0"/>
                <a:ea typeface="Calibri" panose="020F0502020204030204" pitchFamily="34" charset="0"/>
                <a:cs typeface="Calibri" panose="020F0502020204030204" pitchFamily="34" charset="0"/>
              </a:rPr>
              <a:t>Teaching of in-depth theoretical knowledge</a:t>
            </a:r>
          </a:p>
          <a:p>
            <a:pPr marL="450850" lvl="1" indent="-268288">
              <a:lnSpc>
                <a:spcPct val="110000"/>
              </a:lnSpc>
              <a:spcBef>
                <a:spcPts val="1125"/>
              </a:spcBef>
              <a:buFont typeface="Wingdings" panose="05000000000000000000" pitchFamily="2" charset="2"/>
              <a:buChar char="§"/>
              <a:tabLst>
                <a:tab pos="669727" algn="l"/>
                <a:tab pos="5963543" algn="l"/>
              </a:tabLst>
            </a:pPr>
            <a:r>
              <a:rPr lang="en-US" sz="2200" dirty="0">
                <a:solidFill>
                  <a:srgbClr val="000000"/>
                </a:solidFill>
                <a:latin typeface="Calibri" panose="020F0502020204030204" pitchFamily="34" charset="0"/>
                <a:ea typeface="Calibri" panose="020F0502020204030204" pitchFamily="34" charset="0"/>
                <a:cs typeface="Calibri" panose="020F0502020204030204" pitchFamily="34" charset="0"/>
              </a:rPr>
              <a:t>Doctorate (Dr./PhD): Research Studies</a:t>
            </a:r>
          </a:p>
          <a:p>
            <a:pPr marL="622300" lvl="2" indent="-268288">
              <a:lnSpc>
                <a:spcPct val="110000"/>
              </a:lnSpc>
              <a:spcBef>
                <a:spcPts val="600"/>
              </a:spcBef>
              <a:buFont typeface="Wingdings" panose="05000000000000000000" pitchFamily="2" charset="2"/>
              <a:buChar char="§"/>
              <a:tabLst>
                <a:tab pos="5962650" algn="l"/>
              </a:tabLst>
            </a:pPr>
            <a:r>
              <a:rPr lang="en-US" sz="2200" dirty="0">
                <a:solidFill>
                  <a:srgbClr val="000000"/>
                </a:solidFill>
                <a:latin typeface="Calibri" panose="020F0502020204030204" pitchFamily="34" charset="0"/>
                <a:ea typeface="Calibri" panose="020F0502020204030204" pitchFamily="34" charset="0"/>
                <a:cs typeface="Calibri" panose="020F0502020204030204" pitchFamily="34" charset="0"/>
              </a:rPr>
              <a:t>Independent research, development of new scientific findings</a:t>
            </a:r>
          </a:p>
        </p:txBody>
      </p:sp>
    </p:spTree>
    <p:extLst>
      <p:ext uri="{BB962C8B-B14F-4D97-AF65-F5344CB8AC3E}">
        <p14:creationId xmlns:p14="http://schemas.microsoft.com/office/powerpoint/2010/main" val="349190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6A2048-4DB2-4256-ABEC-BC1946AE5A2A}"/>
              </a:ext>
            </a:extLst>
          </p:cNvPr>
          <p:cNvSpPr>
            <a:spLocks noGrp="1"/>
          </p:cNvSpPr>
          <p:nvPr>
            <p:ph type="title"/>
          </p:nvPr>
        </p:nvSpPr>
        <p:spPr>
          <a:xfrm>
            <a:off x="838200" y="999460"/>
            <a:ext cx="10634330" cy="546935"/>
          </a:xfrm>
        </p:spPr>
        <p:txBody>
          <a:bodyPr>
            <a:normAutofit fontScale="90000"/>
          </a:bodyPr>
          <a:lstStyle/>
          <a:p>
            <a:r>
              <a:rPr lang="en-US" noProof="0" dirty="0"/>
              <a:t>1.2 The Importance of GSP for Research and Academic Study (4/4)</a:t>
            </a:r>
            <a:br>
              <a:rPr lang="en-US" noProof="0" dirty="0"/>
            </a:br>
            <a:endParaRPr lang="en-US" dirty="0"/>
          </a:p>
        </p:txBody>
      </p:sp>
      <p:sp>
        <p:nvSpPr>
          <p:cNvPr id="3" name="Inhaltsplatzhalter 2">
            <a:extLst>
              <a:ext uri="{FF2B5EF4-FFF2-40B4-BE49-F238E27FC236}">
                <a16:creationId xmlns:a16="http://schemas.microsoft.com/office/drawing/2014/main" id="{E2879990-8096-48A7-8E89-EEB3344CFBC3}"/>
              </a:ext>
            </a:extLst>
          </p:cNvPr>
          <p:cNvSpPr>
            <a:spLocks noGrp="1"/>
          </p:cNvSpPr>
          <p:nvPr>
            <p:ph idx="1"/>
          </p:nvPr>
        </p:nvSpPr>
        <p:spPr/>
        <p:txBody>
          <a:bodyPr/>
          <a:lstStyle/>
          <a:p>
            <a:pPr>
              <a:lnSpc>
                <a:spcPct val="120000"/>
              </a:lnSpc>
            </a:pPr>
            <a:r>
              <a:rPr lang="en-US" noProof="0" dirty="0"/>
              <a:t>Adherence to the GSP guidelines will support you in your studies (among other things) with regard to:</a:t>
            </a:r>
          </a:p>
          <a:p>
            <a:pPr lvl="1">
              <a:lnSpc>
                <a:spcPct val="120000"/>
              </a:lnSpc>
            </a:pPr>
            <a:r>
              <a:rPr lang="en-US" noProof="0" dirty="0"/>
              <a:t>thorough source research</a:t>
            </a:r>
          </a:p>
          <a:p>
            <a:pPr lvl="1">
              <a:lnSpc>
                <a:spcPct val="120000"/>
              </a:lnSpc>
            </a:pPr>
            <a:r>
              <a:rPr lang="en-US" noProof="0" dirty="0"/>
              <a:t>correct citation</a:t>
            </a:r>
          </a:p>
          <a:p>
            <a:pPr lvl="1">
              <a:lnSpc>
                <a:spcPct val="120000"/>
              </a:lnSpc>
            </a:pPr>
            <a:r>
              <a:rPr lang="en-US" noProof="0" dirty="0"/>
              <a:t>correct documentation</a:t>
            </a:r>
          </a:p>
          <a:p>
            <a:pPr lvl="1">
              <a:lnSpc>
                <a:spcPct val="120000"/>
              </a:lnSpc>
            </a:pPr>
            <a:r>
              <a:rPr lang="en-US" noProof="0" dirty="0"/>
              <a:t>identifying plagiarism</a:t>
            </a:r>
          </a:p>
          <a:p>
            <a:pPr lvl="1">
              <a:lnSpc>
                <a:spcPct val="120000"/>
              </a:lnSpc>
            </a:pPr>
            <a:r>
              <a:rPr lang="en-US" noProof="0" dirty="0"/>
              <a:t>knowing how you are permitted to use Artificial Intelligence (AI)</a:t>
            </a:r>
          </a:p>
          <a:p>
            <a:pPr marL="339328" lvl="1" indent="0">
              <a:lnSpc>
                <a:spcPct val="120000"/>
              </a:lnSpc>
              <a:buNone/>
            </a:pPr>
            <a:r>
              <a:rPr lang="en-US" noProof="0" dirty="0"/>
              <a:t>→ and thus, in writing your own independent academic thesis!</a:t>
            </a:r>
          </a:p>
          <a:p>
            <a:endParaRPr lang="en-US" dirty="0"/>
          </a:p>
        </p:txBody>
      </p:sp>
      <p:sp>
        <p:nvSpPr>
          <p:cNvPr id="4" name="Foliennummernplatzhalter 3">
            <a:extLst>
              <a:ext uri="{FF2B5EF4-FFF2-40B4-BE49-F238E27FC236}">
                <a16:creationId xmlns:a16="http://schemas.microsoft.com/office/drawing/2014/main" id="{7281CD3F-79C0-4BE7-8DD9-76E11D22DBB5}"/>
              </a:ext>
            </a:extLst>
          </p:cNvPr>
          <p:cNvSpPr>
            <a:spLocks noGrp="1"/>
          </p:cNvSpPr>
          <p:nvPr>
            <p:ph type="sldNum" sz="quarter" idx="12"/>
          </p:nvPr>
        </p:nvSpPr>
        <p:spPr/>
        <p:txBody>
          <a:bodyPr/>
          <a:lstStyle/>
          <a:p>
            <a:fld id="{2447F044-20D3-4F07-BFBB-8BE1F51E7E03}" type="slidenum">
              <a:rPr lang="en-GB" smtClean="0"/>
              <a:pPr/>
              <a:t>10</a:t>
            </a:fld>
            <a:endParaRPr lang="en-GB" dirty="0"/>
          </a:p>
        </p:txBody>
      </p:sp>
    </p:spTree>
    <p:extLst>
      <p:ext uri="{BB962C8B-B14F-4D97-AF65-F5344CB8AC3E}">
        <p14:creationId xmlns:p14="http://schemas.microsoft.com/office/powerpoint/2010/main" val="796954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061C2-51B6-4B81-8105-D7EF5A27C434}"/>
              </a:ext>
            </a:extLst>
          </p:cNvPr>
          <p:cNvSpPr>
            <a:spLocks noGrp="1"/>
          </p:cNvSpPr>
          <p:nvPr>
            <p:ph type="title"/>
          </p:nvPr>
        </p:nvSpPr>
        <p:spPr/>
        <p:txBody>
          <a:bodyPr/>
          <a:lstStyle/>
          <a:p>
            <a:r>
              <a:rPr lang="en-US" noProof="0" dirty="0"/>
              <a:t>1.3 The Four Principles of Scientific Integrity (1/4)</a:t>
            </a:r>
            <a:endParaRPr lang="en-US" dirty="0"/>
          </a:p>
        </p:txBody>
      </p:sp>
      <p:sp>
        <p:nvSpPr>
          <p:cNvPr id="3" name="Inhaltsplatzhalter 2">
            <a:extLst>
              <a:ext uri="{FF2B5EF4-FFF2-40B4-BE49-F238E27FC236}">
                <a16:creationId xmlns:a16="http://schemas.microsoft.com/office/drawing/2014/main" id="{3816D03E-6AE6-46B3-B0F5-5C4FCFC959AA}"/>
              </a:ext>
            </a:extLst>
          </p:cNvPr>
          <p:cNvSpPr>
            <a:spLocks noGrp="1"/>
          </p:cNvSpPr>
          <p:nvPr>
            <p:ph idx="1"/>
          </p:nvPr>
        </p:nvSpPr>
        <p:spPr>
          <a:xfrm>
            <a:off x="838199" y="1825625"/>
            <a:ext cx="10719391" cy="4191647"/>
          </a:xfrm>
        </p:spPr>
        <p:txBody>
          <a:bodyPr>
            <a:normAutofit/>
          </a:bodyPr>
          <a:lstStyle/>
          <a:p>
            <a:r>
              <a:rPr lang="en-US" sz="2400" dirty="0"/>
              <a:t>Following to the four principles essentially ensures compliance with GSP:</a:t>
            </a:r>
          </a:p>
        </p:txBody>
      </p:sp>
      <p:sp>
        <p:nvSpPr>
          <p:cNvPr id="4" name="Foliennummernplatzhalter 3">
            <a:extLst>
              <a:ext uri="{FF2B5EF4-FFF2-40B4-BE49-F238E27FC236}">
                <a16:creationId xmlns:a16="http://schemas.microsoft.com/office/drawing/2014/main" id="{7F34226C-9BA5-4741-B5A3-2E08C06C37D2}"/>
              </a:ext>
            </a:extLst>
          </p:cNvPr>
          <p:cNvSpPr>
            <a:spLocks noGrp="1"/>
          </p:cNvSpPr>
          <p:nvPr>
            <p:ph type="sldNum" sz="quarter" idx="12"/>
          </p:nvPr>
        </p:nvSpPr>
        <p:spPr/>
        <p:txBody>
          <a:bodyPr/>
          <a:lstStyle/>
          <a:p>
            <a:fld id="{2447F044-20D3-4F07-BFBB-8BE1F51E7E03}" type="slidenum">
              <a:rPr lang="en-GB" smtClean="0"/>
              <a:pPr/>
              <a:t>11</a:t>
            </a:fld>
            <a:endParaRPr lang="en-GB" dirty="0"/>
          </a:p>
        </p:txBody>
      </p:sp>
      <p:sp>
        <p:nvSpPr>
          <p:cNvPr id="5" name="Textfeld 4">
            <a:extLst>
              <a:ext uri="{FF2B5EF4-FFF2-40B4-BE49-F238E27FC236}">
                <a16:creationId xmlns:a16="http://schemas.microsoft.com/office/drawing/2014/main" id="{0B497C0C-491E-4F44-AB8D-BBFBBA293CA1}"/>
              </a:ext>
            </a:extLst>
          </p:cNvPr>
          <p:cNvSpPr txBox="1"/>
          <p:nvPr/>
        </p:nvSpPr>
        <p:spPr>
          <a:xfrm>
            <a:off x="808676" y="1380633"/>
            <a:ext cx="6470650" cy="400110"/>
          </a:xfrm>
          <a:prstGeom prst="rect">
            <a:avLst/>
          </a:prstGeom>
          <a:noFill/>
        </p:spPr>
        <p:txBody>
          <a:bodyPr wrap="square">
            <a:spAutoFit/>
          </a:bodyPr>
          <a:lstStyle/>
          <a:p>
            <a:r>
              <a:rPr lang="en-US" sz="2000" noProof="0" dirty="0"/>
              <a:t>(ALLEA, 2023, p. 5)</a:t>
            </a:r>
            <a:endParaRPr lang="en-US" noProof="0" dirty="0"/>
          </a:p>
        </p:txBody>
      </p:sp>
      <p:pic>
        <p:nvPicPr>
          <p:cNvPr id="6" name="Grafik 5">
            <a:extLst>
              <a:ext uri="{FF2B5EF4-FFF2-40B4-BE49-F238E27FC236}">
                <a16:creationId xmlns:a16="http://schemas.microsoft.com/office/drawing/2014/main" id="{EC465A44-4A09-405B-B605-969997C8C16C}"/>
              </a:ext>
            </a:extLst>
          </p:cNvPr>
          <p:cNvPicPr>
            <a:picLocks noChangeAspect="1"/>
          </p:cNvPicPr>
          <p:nvPr/>
        </p:nvPicPr>
        <p:blipFill>
          <a:blip r:embed="rId2"/>
          <a:stretch>
            <a:fillRect/>
          </a:stretch>
        </p:blipFill>
        <p:spPr>
          <a:xfrm>
            <a:off x="2061484" y="2500950"/>
            <a:ext cx="8726118" cy="3505689"/>
          </a:xfrm>
          <a:prstGeom prst="rect">
            <a:avLst/>
          </a:prstGeom>
        </p:spPr>
      </p:pic>
    </p:spTree>
    <p:extLst>
      <p:ext uri="{BB962C8B-B14F-4D97-AF65-F5344CB8AC3E}">
        <p14:creationId xmlns:p14="http://schemas.microsoft.com/office/powerpoint/2010/main" val="1396009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7A86-4BB0-6A67-1313-BE835CA70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F3C86-4DEF-7834-5D80-711ECA6BFA63}"/>
              </a:ext>
            </a:extLst>
          </p:cNvPr>
          <p:cNvSpPr>
            <a:spLocks noGrp="1"/>
          </p:cNvSpPr>
          <p:nvPr>
            <p:ph type="title"/>
          </p:nvPr>
        </p:nvSpPr>
        <p:spPr>
          <a:xfrm>
            <a:off x="856806" y="843932"/>
            <a:ext cx="11135475" cy="575734"/>
          </a:xfrm>
        </p:spPr>
        <p:txBody>
          <a:bodyPr>
            <a:normAutofit fontScale="90000"/>
          </a:bodyPr>
          <a:lstStyle/>
          <a:p>
            <a:pPr>
              <a:spcAft>
                <a:spcPts val="563"/>
              </a:spcAft>
            </a:pPr>
            <a:r>
              <a:rPr lang="en-US" sz="3094" dirty="0"/>
              <a:t>1.3 The Four Principles of Scientific Integrity (2/4)</a:t>
            </a:r>
            <a:br>
              <a:rPr lang="en-US" noProof="0" dirty="0">
                <a:latin typeface="+mn-lt"/>
              </a:rPr>
            </a:br>
            <a:endParaRPr lang="en-US" sz="1875" dirty="0">
              <a:latin typeface="+mn-lt"/>
              <a:ea typeface="Calibri" panose="020F0502020204030204" pitchFamily="34" charset="0"/>
            </a:endParaRPr>
          </a:p>
        </p:txBody>
      </p:sp>
      <p:sp>
        <p:nvSpPr>
          <p:cNvPr id="3" name="Content Placeholder 2">
            <a:extLst>
              <a:ext uri="{FF2B5EF4-FFF2-40B4-BE49-F238E27FC236}">
                <a16:creationId xmlns:a16="http://schemas.microsoft.com/office/drawing/2014/main" id="{201ACF58-C4D8-B3BC-7156-E6A4DCD54654}"/>
              </a:ext>
            </a:extLst>
          </p:cNvPr>
          <p:cNvSpPr>
            <a:spLocks noGrp="1"/>
          </p:cNvSpPr>
          <p:nvPr>
            <p:ph idx="1"/>
          </p:nvPr>
        </p:nvSpPr>
        <p:spPr>
          <a:xfrm>
            <a:off x="856807" y="1864519"/>
            <a:ext cx="10666569" cy="480003"/>
          </a:xfrm>
        </p:spPr>
        <p:txBody>
          <a:bodyPr>
            <a:normAutofit/>
          </a:bodyPr>
          <a:lstStyle/>
          <a:p>
            <a:pPr>
              <a:spcBef>
                <a:spcPts val="0"/>
              </a:spcBef>
              <a:spcAft>
                <a:spcPts val="563"/>
              </a:spcAft>
            </a:pPr>
            <a:r>
              <a:rPr lang="en-US" noProof="0" dirty="0">
                <a:latin typeface="+mn-lt"/>
              </a:rPr>
              <a:t>Reliability:</a:t>
            </a:r>
            <a:endParaRPr lang="en-US" sz="1875" dirty="0">
              <a:latin typeface="+mn-lt"/>
            </a:endParaRPr>
          </a:p>
        </p:txBody>
      </p:sp>
      <p:sp>
        <p:nvSpPr>
          <p:cNvPr id="6" name="Rechteck: abgerundete Ecken 7">
            <a:extLst>
              <a:ext uri="{FF2B5EF4-FFF2-40B4-BE49-F238E27FC236}">
                <a16:creationId xmlns:a16="http://schemas.microsoft.com/office/drawing/2014/main" id="{E099B8B0-80EA-4136-857E-CF8F928587FA}"/>
              </a:ext>
            </a:extLst>
          </p:cNvPr>
          <p:cNvSpPr/>
          <p:nvPr/>
        </p:nvSpPr>
        <p:spPr>
          <a:xfrm>
            <a:off x="1126725" y="2344522"/>
            <a:ext cx="9938551" cy="1682205"/>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en-US" sz="2250" dirty="0">
                <a:solidFill>
                  <a:schemeClr val="tx1"/>
                </a:solidFill>
                <a:ea typeface="Calibri" panose="020F0502020204030204" pitchFamily="34" charset="0"/>
                <a:cs typeface="Calibri" panose="020F0502020204030204" pitchFamily="34" charset="0"/>
              </a:rPr>
              <a:t>By working carefully and accurately, you will acquire the skills that will be required of you throughout your studies and in your professional life. By taking a methodical approach and adhering to recognized standards, you will be able to produce compelling, high-quality results.</a:t>
            </a:r>
            <a:endParaRPr lang="en-US" sz="1875" dirty="0">
              <a:solidFill>
                <a:schemeClr val="tx1"/>
              </a:solidFill>
              <a:ea typeface="Calibri" panose="020F0502020204030204" pitchFamily="34" charset="0"/>
              <a:cs typeface="Calibri" panose="020F0502020204030204" pitchFamily="34" charset="0"/>
            </a:endParaRPr>
          </a:p>
        </p:txBody>
      </p:sp>
      <p:sp>
        <p:nvSpPr>
          <p:cNvPr id="4" name="Content Placeholder 2">
            <a:extLst>
              <a:ext uri="{FF2B5EF4-FFF2-40B4-BE49-F238E27FC236}">
                <a16:creationId xmlns:a16="http://schemas.microsoft.com/office/drawing/2014/main" id="{4BB457BD-2A51-3BB6-70C5-13EEC229D815}"/>
              </a:ext>
            </a:extLst>
          </p:cNvPr>
          <p:cNvSpPr txBox="1">
            <a:spLocks/>
          </p:cNvSpPr>
          <p:nvPr/>
        </p:nvSpPr>
        <p:spPr>
          <a:xfrm>
            <a:off x="856807" y="4348861"/>
            <a:ext cx="10666569" cy="480003"/>
          </a:xfrm>
          <a:prstGeom prst="rect">
            <a:avLst/>
          </a:prstGeom>
        </p:spPr>
        <p:txBody>
          <a:bodyPr vert="horz" lIns="0" tIns="0" rIns="0" bIns="0" rtlCol="0" anchor="t">
            <a:normAutofit/>
          </a:bodyPr>
          <a:lstStyle>
            <a:lvl1pPr marL="361950" indent="-361950" algn="l" defTabSz="648081" rtl="0" eaLnBrk="1" latinLnBrk="0" hangingPunct="1">
              <a:lnSpc>
                <a:spcPct val="120000"/>
              </a:lnSpc>
              <a:spcBef>
                <a:spcPts val="0"/>
              </a:spcBef>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buFont typeface="Wingdings" charset="2"/>
              <a:buChar char="§"/>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339328" lvl="1" indent="-339328">
              <a:spcAft>
                <a:spcPts val="563"/>
              </a:spcAft>
              <a:buFont typeface="Wingdings" panose="05000000000000000000" pitchFamily="2" charset="2"/>
              <a:buChar char="§"/>
            </a:pPr>
            <a:r>
              <a:rPr lang="en-US" sz="2438" dirty="0">
                <a:latin typeface="+mn-lt"/>
              </a:rPr>
              <a:t>Honesty:</a:t>
            </a:r>
            <a:endParaRPr lang="en-US" sz="1875" dirty="0">
              <a:latin typeface="+mn-lt"/>
            </a:endParaRPr>
          </a:p>
        </p:txBody>
      </p:sp>
      <p:sp>
        <p:nvSpPr>
          <p:cNvPr id="7" name="Rechteck: abgerundete Ecken 7">
            <a:extLst>
              <a:ext uri="{FF2B5EF4-FFF2-40B4-BE49-F238E27FC236}">
                <a16:creationId xmlns:a16="http://schemas.microsoft.com/office/drawing/2014/main" id="{9EBEB55C-06EE-49A1-B333-35426B873036}"/>
              </a:ext>
            </a:extLst>
          </p:cNvPr>
          <p:cNvSpPr/>
          <p:nvPr/>
        </p:nvSpPr>
        <p:spPr>
          <a:xfrm>
            <a:off x="1151229" y="4847103"/>
            <a:ext cx="9938550" cy="1046716"/>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en-US" sz="2250" dirty="0">
                <a:solidFill>
                  <a:schemeClr val="tx1"/>
                </a:solidFill>
                <a:ea typeface="Calibri" panose="020F0502020204030204" pitchFamily="34" charset="0"/>
                <a:cs typeface="Calibri" panose="020F0502020204030204" pitchFamily="34" charset="0"/>
              </a:rPr>
              <a:t>By refraining from gaining any unfair advantages and instead working transparently and honestly, you strengthen your own credibility.</a:t>
            </a:r>
          </a:p>
        </p:txBody>
      </p:sp>
      <p:sp>
        <p:nvSpPr>
          <p:cNvPr id="9" name="Textfeld 8">
            <a:extLst>
              <a:ext uri="{FF2B5EF4-FFF2-40B4-BE49-F238E27FC236}">
                <a16:creationId xmlns:a16="http://schemas.microsoft.com/office/drawing/2014/main" id="{90B58E65-2524-9C40-44DB-000A28C5266F}"/>
              </a:ext>
            </a:extLst>
          </p:cNvPr>
          <p:cNvSpPr txBox="1"/>
          <p:nvPr/>
        </p:nvSpPr>
        <p:spPr>
          <a:xfrm>
            <a:off x="801536" y="1266990"/>
            <a:ext cx="6062869" cy="380873"/>
          </a:xfrm>
          <a:prstGeom prst="rect">
            <a:avLst/>
          </a:prstGeom>
          <a:noFill/>
        </p:spPr>
        <p:txBody>
          <a:bodyPr wrap="square">
            <a:spAutoFit/>
          </a:bodyPr>
          <a:lstStyle/>
          <a:p>
            <a:r>
              <a:rPr lang="en-US" sz="1875" dirty="0"/>
              <a:t>(ALLEA, 2023; Wrexham University, n.d.)</a:t>
            </a:r>
            <a:endParaRPr lang="en-US" sz="1688" dirty="0"/>
          </a:p>
        </p:txBody>
      </p:sp>
      <p:sp>
        <p:nvSpPr>
          <p:cNvPr id="5" name="Slide Number Placeholder 4">
            <a:extLst>
              <a:ext uri="{FF2B5EF4-FFF2-40B4-BE49-F238E27FC236}">
                <a16:creationId xmlns:a16="http://schemas.microsoft.com/office/drawing/2014/main" id="{AC323564-ED59-EF21-2BF8-F2A410449C2C}"/>
              </a:ext>
            </a:extLst>
          </p:cNvPr>
          <p:cNvSpPr>
            <a:spLocks noGrp="1"/>
          </p:cNvSpPr>
          <p:nvPr>
            <p:ph type="sldNum" sz="quarter" idx="16"/>
          </p:nvPr>
        </p:nvSpPr>
        <p:spPr/>
        <p:txBody>
          <a:bodyPr/>
          <a:lstStyle/>
          <a:p>
            <a:fld id="{4B64EC4D-37E3-EF42-B9AB-6337577588CB}" type="slidenum">
              <a:rPr lang="en-US" noProof="0" smtClean="0"/>
              <a:pPr/>
              <a:t>12</a:t>
            </a:fld>
            <a:endParaRPr lang="en-US" noProof="0" dirty="0"/>
          </a:p>
        </p:txBody>
      </p:sp>
    </p:spTree>
    <p:extLst>
      <p:ext uri="{BB962C8B-B14F-4D97-AF65-F5344CB8AC3E}">
        <p14:creationId xmlns:p14="http://schemas.microsoft.com/office/powerpoint/2010/main" val="2845466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7A86-4BB0-6A67-1313-BE835CA70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F3C86-4DEF-7834-5D80-711ECA6BFA63}"/>
              </a:ext>
            </a:extLst>
          </p:cNvPr>
          <p:cNvSpPr>
            <a:spLocks noGrp="1"/>
          </p:cNvSpPr>
          <p:nvPr>
            <p:ph type="title"/>
          </p:nvPr>
        </p:nvSpPr>
        <p:spPr>
          <a:xfrm>
            <a:off x="856806" y="798230"/>
            <a:ext cx="11135475" cy="575734"/>
          </a:xfrm>
        </p:spPr>
        <p:txBody>
          <a:bodyPr>
            <a:normAutofit/>
          </a:bodyPr>
          <a:lstStyle/>
          <a:p>
            <a:pPr>
              <a:spcAft>
                <a:spcPts val="563"/>
              </a:spcAft>
            </a:pPr>
            <a:r>
              <a:rPr lang="en-US" noProof="0" dirty="0"/>
              <a:t>1.3 The Four Principles of Scientific Integrity (3/4)</a:t>
            </a:r>
            <a:endParaRPr lang="en-US" noProof="0" dirty="0">
              <a:latin typeface="Calibri" panose="020F0502020204030204" pitchFamily="34" charset="0"/>
              <a:ea typeface="Calibri" panose="020F0502020204030204" pitchFamily="34" charset="0"/>
            </a:endParaRPr>
          </a:p>
        </p:txBody>
      </p:sp>
      <p:sp>
        <p:nvSpPr>
          <p:cNvPr id="3" name="Content Placeholder 2">
            <a:extLst>
              <a:ext uri="{FF2B5EF4-FFF2-40B4-BE49-F238E27FC236}">
                <a16:creationId xmlns:a16="http://schemas.microsoft.com/office/drawing/2014/main" id="{201ACF58-C4D8-B3BC-7156-E6A4DCD54654}"/>
              </a:ext>
            </a:extLst>
          </p:cNvPr>
          <p:cNvSpPr>
            <a:spLocks noGrp="1"/>
          </p:cNvSpPr>
          <p:nvPr>
            <p:ph idx="1"/>
          </p:nvPr>
        </p:nvSpPr>
        <p:spPr>
          <a:xfrm>
            <a:off x="856806" y="1804516"/>
            <a:ext cx="10666569" cy="575734"/>
          </a:xfrm>
        </p:spPr>
        <p:txBody>
          <a:bodyPr>
            <a:normAutofit/>
          </a:bodyPr>
          <a:lstStyle/>
          <a:p>
            <a:pPr>
              <a:spcBef>
                <a:spcPts val="0"/>
              </a:spcBef>
              <a:spcAft>
                <a:spcPts val="563"/>
              </a:spcAft>
            </a:pPr>
            <a:r>
              <a:rPr lang="en-US" noProof="0" dirty="0">
                <a:latin typeface="+mn-lt"/>
              </a:rPr>
              <a:t>Respect:</a:t>
            </a:r>
          </a:p>
          <a:p>
            <a:pPr marL="571500" lvl="1" indent="-321469">
              <a:spcBef>
                <a:spcPts val="0"/>
              </a:spcBef>
              <a:spcAft>
                <a:spcPts val="2250"/>
              </a:spcAft>
            </a:pPr>
            <a:endParaRPr lang="en-US" sz="2438" dirty="0">
              <a:latin typeface="+mn-lt"/>
            </a:endParaRPr>
          </a:p>
        </p:txBody>
      </p:sp>
      <p:sp>
        <p:nvSpPr>
          <p:cNvPr id="6" name="Rechteck: abgerundete Ecken 7">
            <a:extLst>
              <a:ext uri="{FF2B5EF4-FFF2-40B4-BE49-F238E27FC236}">
                <a16:creationId xmlns:a16="http://schemas.microsoft.com/office/drawing/2014/main" id="{E099B8B0-80EA-4136-857E-CF8F928587FA}"/>
              </a:ext>
            </a:extLst>
          </p:cNvPr>
          <p:cNvSpPr/>
          <p:nvPr/>
        </p:nvSpPr>
        <p:spPr>
          <a:xfrm>
            <a:off x="1151229" y="2321953"/>
            <a:ext cx="9938551" cy="1334353"/>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en-US" sz="2250" dirty="0">
                <a:solidFill>
                  <a:schemeClr val="tx1"/>
                </a:solidFill>
                <a:ea typeface="Calibri" panose="020F0502020204030204" pitchFamily="34" charset="0"/>
                <a:cs typeface="Calibri" panose="020F0502020204030204" pitchFamily="34" charset="0"/>
              </a:rPr>
              <a:t>By showing respect for the work of other researchers and citing your sources or acknowledging your colleagues, you avoid research misconduct and ensure that your work is transparent.</a:t>
            </a:r>
            <a:endParaRPr lang="en-US" sz="1875" dirty="0">
              <a:solidFill>
                <a:schemeClr val="tx1"/>
              </a:solidFill>
              <a:ea typeface="Calibri" panose="020F0502020204030204" pitchFamily="34" charset="0"/>
              <a:cs typeface="Calibri" panose="020F0502020204030204" pitchFamily="34" charset="0"/>
            </a:endParaRPr>
          </a:p>
        </p:txBody>
      </p:sp>
      <p:sp>
        <p:nvSpPr>
          <p:cNvPr id="9" name="Content Placeholder 2">
            <a:extLst>
              <a:ext uri="{FF2B5EF4-FFF2-40B4-BE49-F238E27FC236}">
                <a16:creationId xmlns:a16="http://schemas.microsoft.com/office/drawing/2014/main" id="{4A37A2BF-D1B2-6F7D-B95C-80012C47A0AA}"/>
              </a:ext>
            </a:extLst>
          </p:cNvPr>
          <p:cNvSpPr txBox="1">
            <a:spLocks/>
          </p:cNvSpPr>
          <p:nvPr/>
        </p:nvSpPr>
        <p:spPr>
          <a:xfrm>
            <a:off x="801536" y="4119576"/>
            <a:ext cx="10666569" cy="596664"/>
          </a:xfrm>
          <a:prstGeom prst="rect">
            <a:avLst/>
          </a:prstGeom>
        </p:spPr>
        <p:txBody>
          <a:bodyPr vert="horz" lIns="0" tIns="0" rIns="0" bIns="0" rtlCol="0" anchor="t">
            <a:normAutofit/>
          </a:bodyPr>
          <a:lstStyle>
            <a:lvl1pPr marL="361950" indent="-361950" algn="l" defTabSz="648081" rtl="0" eaLnBrk="1" latinLnBrk="0" hangingPunct="1">
              <a:lnSpc>
                <a:spcPct val="120000"/>
              </a:lnSpc>
              <a:spcBef>
                <a:spcPts val="0"/>
              </a:spcBef>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buFont typeface="Wingdings" charset="2"/>
              <a:buChar char="§"/>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a:spcAft>
                <a:spcPts val="563"/>
              </a:spcAft>
            </a:pPr>
            <a:r>
              <a:rPr lang="en-US" sz="2438" dirty="0">
                <a:latin typeface="+mn-lt"/>
              </a:rPr>
              <a:t>Accountability:</a:t>
            </a:r>
            <a:endParaRPr lang="en-US" sz="1875" dirty="0">
              <a:latin typeface="+mn-lt"/>
            </a:endParaRPr>
          </a:p>
          <a:p>
            <a:pPr marL="571500" lvl="1" indent="-321469">
              <a:spcAft>
                <a:spcPts val="2250"/>
              </a:spcAft>
            </a:pPr>
            <a:endParaRPr lang="en-US" sz="2250" dirty="0">
              <a:latin typeface="+mn-lt"/>
            </a:endParaRPr>
          </a:p>
        </p:txBody>
      </p:sp>
      <p:sp>
        <p:nvSpPr>
          <p:cNvPr id="7" name="Rechteck: abgerundete Ecken 7">
            <a:extLst>
              <a:ext uri="{FF2B5EF4-FFF2-40B4-BE49-F238E27FC236}">
                <a16:creationId xmlns:a16="http://schemas.microsoft.com/office/drawing/2014/main" id="{9EBEB55C-06EE-49A1-B333-35426B873036}"/>
              </a:ext>
            </a:extLst>
          </p:cNvPr>
          <p:cNvSpPr/>
          <p:nvPr/>
        </p:nvSpPr>
        <p:spPr>
          <a:xfrm>
            <a:off x="1151229" y="4643284"/>
            <a:ext cx="9938550" cy="1308116"/>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en-US" sz="2250" dirty="0">
                <a:solidFill>
                  <a:schemeClr val="tx1"/>
                </a:solidFill>
                <a:ea typeface="Calibri" panose="020F0502020204030204" pitchFamily="34" charset="0"/>
                <a:cs typeface="Calibri" panose="020F0502020204030204" pitchFamily="34" charset="0"/>
              </a:rPr>
              <a:t>You know what you have accomplished in your seminar paper or thesis. By presenting your work steps in writing or orally, you can credibly defend your approach—for example, during exams.</a:t>
            </a:r>
          </a:p>
        </p:txBody>
      </p:sp>
      <p:sp>
        <p:nvSpPr>
          <p:cNvPr id="8" name="Textfeld 7">
            <a:extLst>
              <a:ext uri="{FF2B5EF4-FFF2-40B4-BE49-F238E27FC236}">
                <a16:creationId xmlns:a16="http://schemas.microsoft.com/office/drawing/2014/main" id="{172D5DF2-FF3C-DBD5-5116-A0B315663921}"/>
              </a:ext>
            </a:extLst>
          </p:cNvPr>
          <p:cNvSpPr txBox="1"/>
          <p:nvPr/>
        </p:nvSpPr>
        <p:spPr>
          <a:xfrm>
            <a:off x="801536" y="1266990"/>
            <a:ext cx="6062869" cy="380873"/>
          </a:xfrm>
          <a:prstGeom prst="rect">
            <a:avLst/>
          </a:prstGeom>
          <a:noFill/>
        </p:spPr>
        <p:txBody>
          <a:bodyPr wrap="square">
            <a:spAutoFit/>
          </a:bodyPr>
          <a:lstStyle/>
          <a:p>
            <a:r>
              <a:rPr lang="en-US" sz="1875" dirty="0"/>
              <a:t>(ALLEA, 2023; Wrexham University, n.d.)</a:t>
            </a:r>
            <a:endParaRPr lang="en-US" sz="1688" dirty="0"/>
          </a:p>
        </p:txBody>
      </p:sp>
      <p:sp>
        <p:nvSpPr>
          <p:cNvPr id="5" name="Slide Number Placeholder 4">
            <a:extLst>
              <a:ext uri="{FF2B5EF4-FFF2-40B4-BE49-F238E27FC236}">
                <a16:creationId xmlns:a16="http://schemas.microsoft.com/office/drawing/2014/main" id="{AC323564-ED59-EF21-2BF8-F2A410449C2C}"/>
              </a:ext>
            </a:extLst>
          </p:cNvPr>
          <p:cNvSpPr>
            <a:spLocks noGrp="1"/>
          </p:cNvSpPr>
          <p:nvPr>
            <p:ph type="sldNum" sz="quarter" idx="16"/>
          </p:nvPr>
        </p:nvSpPr>
        <p:spPr/>
        <p:txBody>
          <a:bodyPr/>
          <a:lstStyle/>
          <a:p>
            <a:fld id="{4B64EC4D-37E3-EF42-B9AB-6337577588CB}" type="slidenum">
              <a:rPr lang="en-US" noProof="0" smtClean="0"/>
              <a:pPr/>
              <a:t>13</a:t>
            </a:fld>
            <a:endParaRPr lang="en-US" noProof="0" dirty="0"/>
          </a:p>
        </p:txBody>
      </p:sp>
    </p:spTree>
    <p:extLst>
      <p:ext uri="{BB962C8B-B14F-4D97-AF65-F5344CB8AC3E}">
        <p14:creationId xmlns:p14="http://schemas.microsoft.com/office/powerpoint/2010/main" val="3365835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7A86-4BB0-6A67-1313-BE835CA70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F3C86-4DEF-7834-5D80-711ECA6BFA63}"/>
              </a:ext>
            </a:extLst>
          </p:cNvPr>
          <p:cNvSpPr>
            <a:spLocks noGrp="1"/>
          </p:cNvSpPr>
          <p:nvPr>
            <p:ph type="title"/>
          </p:nvPr>
        </p:nvSpPr>
        <p:spPr>
          <a:xfrm>
            <a:off x="856806" y="843932"/>
            <a:ext cx="11135475" cy="575734"/>
          </a:xfrm>
        </p:spPr>
        <p:txBody>
          <a:bodyPr>
            <a:normAutofit/>
          </a:bodyPr>
          <a:lstStyle/>
          <a:p>
            <a:pPr>
              <a:spcAft>
                <a:spcPts val="563"/>
              </a:spcAft>
            </a:pPr>
            <a:r>
              <a:rPr lang="en-US" noProof="0" dirty="0"/>
              <a:t>1.3 The Four Principles of Scientific Integrity (4/4)</a:t>
            </a:r>
            <a:endParaRPr lang="en-US" noProof="0" dirty="0">
              <a:latin typeface="Calibri" panose="020F0502020204030204" pitchFamily="34" charset="0"/>
              <a:ea typeface="Calibri" panose="020F0502020204030204" pitchFamily="34" charset="0"/>
            </a:endParaRPr>
          </a:p>
        </p:txBody>
      </p:sp>
      <p:sp>
        <p:nvSpPr>
          <p:cNvPr id="3" name="Content Placeholder 2">
            <a:extLst>
              <a:ext uri="{FF2B5EF4-FFF2-40B4-BE49-F238E27FC236}">
                <a16:creationId xmlns:a16="http://schemas.microsoft.com/office/drawing/2014/main" id="{201ACF58-C4D8-B3BC-7156-E6A4DCD54654}"/>
              </a:ext>
            </a:extLst>
          </p:cNvPr>
          <p:cNvSpPr>
            <a:spLocks noGrp="1"/>
          </p:cNvSpPr>
          <p:nvPr>
            <p:ph idx="1"/>
          </p:nvPr>
        </p:nvSpPr>
        <p:spPr>
          <a:xfrm>
            <a:off x="856807" y="1804515"/>
            <a:ext cx="5884236" cy="4468693"/>
          </a:xfrm>
        </p:spPr>
        <p:txBody>
          <a:bodyPr>
            <a:normAutofit/>
          </a:bodyPr>
          <a:lstStyle/>
          <a:p>
            <a:r>
              <a:rPr lang="en-US" sz="2400" dirty="0">
                <a:latin typeface="+mn-lt"/>
              </a:rPr>
              <a:t>Scientific integrity is </a:t>
            </a:r>
            <a:r>
              <a:rPr lang="en-US" sz="2000" dirty="0">
                <a:latin typeface="+mn-lt"/>
              </a:rPr>
              <a:t>(</a:t>
            </a:r>
            <a:r>
              <a:rPr lang="en-US" sz="2000" dirty="0" err="1">
                <a:latin typeface="+mn-lt"/>
              </a:rPr>
              <a:t>Wissenschaftsrat</a:t>
            </a:r>
            <a:r>
              <a:rPr lang="en-US" sz="2000" dirty="0">
                <a:latin typeface="+mn-lt"/>
              </a:rPr>
              <a:t> [German Science Council], 2015; ÖAWI, 2026)</a:t>
            </a:r>
            <a:r>
              <a:rPr lang="en-US" sz="2400" dirty="0">
                <a:latin typeface="+mn-lt"/>
              </a:rPr>
              <a:t>:</a:t>
            </a:r>
          </a:p>
          <a:p>
            <a:pPr lvl="1">
              <a:spcAft>
                <a:spcPts val="2250"/>
              </a:spcAft>
            </a:pPr>
            <a:r>
              <a:rPr lang="en-US" sz="2400" dirty="0">
                <a:latin typeface="+mn-lt"/>
              </a:rPr>
              <a:t>A commitment to conducting research with diligence, honesty, respect, and responsibility</a:t>
            </a:r>
          </a:p>
          <a:p>
            <a:r>
              <a:rPr lang="en-US" sz="2400" dirty="0">
                <a:latin typeface="+mn-lt"/>
              </a:rPr>
              <a:t>GSP stands for (ALLEA, 2023):</a:t>
            </a:r>
          </a:p>
          <a:p>
            <a:pPr lvl="1"/>
            <a:r>
              <a:rPr lang="en-US" sz="2400" dirty="0">
                <a:latin typeface="+mn-lt"/>
              </a:rPr>
              <a:t>Adherence to rules to ensure that research is reliable, honest, respectful, and responsible</a:t>
            </a:r>
          </a:p>
          <a:p>
            <a:pPr marL="571500" lvl="1" indent="-321469">
              <a:spcBef>
                <a:spcPts val="0"/>
              </a:spcBef>
              <a:spcAft>
                <a:spcPts val="2250"/>
              </a:spcAft>
            </a:pPr>
            <a:endParaRPr lang="en-US" sz="2438" dirty="0"/>
          </a:p>
        </p:txBody>
      </p:sp>
      <p:sp>
        <p:nvSpPr>
          <p:cNvPr id="5" name="Slide Number Placeholder 4">
            <a:extLst>
              <a:ext uri="{FF2B5EF4-FFF2-40B4-BE49-F238E27FC236}">
                <a16:creationId xmlns:a16="http://schemas.microsoft.com/office/drawing/2014/main" id="{AC323564-ED59-EF21-2BF8-F2A410449C2C}"/>
              </a:ext>
            </a:extLst>
          </p:cNvPr>
          <p:cNvSpPr>
            <a:spLocks noGrp="1"/>
          </p:cNvSpPr>
          <p:nvPr>
            <p:ph type="sldNum" sz="quarter" idx="16"/>
          </p:nvPr>
        </p:nvSpPr>
        <p:spPr/>
        <p:txBody>
          <a:bodyPr/>
          <a:lstStyle/>
          <a:p>
            <a:fld id="{4B64EC4D-37E3-EF42-B9AB-6337577588CB}" type="slidenum">
              <a:rPr lang="en-US" noProof="0" smtClean="0"/>
              <a:pPr/>
              <a:t>14</a:t>
            </a:fld>
            <a:endParaRPr lang="en-US" noProof="0" dirty="0"/>
          </a:p>
        </p:txBody>
      </p:sp>
      <p:pic>
        <p:nvPicPr>
          <p:cNvPr id="10" name="Grafik 9" descr="Yellow Post-It saying: Scientifig Integrity is an Attitude while GSP is a Behavior">
            <a:extLst>
              <a:ext uri="{FF2B5EF4-FFF2-40B4-BE49-F238E27FC236}">
                <a16:creationId xmlns:a16="http://schemas.microsoft.com/office/drawing/2014/main" id="{E8155BB1-8538-4586-A7C6-B2893C86AF53}"/>
              </a:ext>
            </a:extLst>
          </p:cNvPr>
          <p:cNvPicPr>
            <a:picLocks noChangeAspect="1"/>
          </p:cNvPicPr>
          <p:nvPr/>
        </p:nvPicPr>
        <p:blipFill>
          <a:blip r:embed="rId3"/>
          <a:stretch>
            <a:fillRect/>
          </a:stretch>
        </p:blipFill>
        <p:spPr>
          <a:xfrm>
            <a:off x="7088684" y="2086571"/>
            <a:ext cx="4762500" cy="3827859"/>
          </a:xfrm>
          <a:prstGeom prst="rect">
            <a:avLst/>
          </a:prstGeom>
        </p:spPr>
      </p:pic>
    </p:spTree>
    <p:extLst>
      <p:ext uri="{BB962C8B-B14F-4D97-AF65-F5344CB8AC3E}">
        <p14:creationId xmlns:p14="http://schemas.microsoft.com/office/powerpoint/2010/main" val="3974814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300C90-69D3-411C-AAAD-B421708E37B8}"/>
              </a:ext>
            </a:extLst>
          </p:cNvPr>
          <p:cNvSpPr>
            <a:spLocks noGrp="1"/>
          </p:cNvSpPr>
          <p:nvPr>
            <p:ph type="title"/>
          </p:nvPr>
        </p:nvSpPr>
        <p:spPr/>
        <p:txBody>
          <a:bodyPr/>
          <a:lstStyle/>
          <a:p>
            <a:pPr algn="ctr"/>
            <a:r>
              <a:rPr lang="en-US" sz="2800" dirty="0"/>
              <a:t>Part 2:</a:t>
            </a:r>
            <a:endParaRPr lang="en-US" dirty="0"/>
          </a:p>
        </p:txBody>
      </p:sp>
      <p:sp>
        <p:nvSpPr>
          <p:cNvPr id="4" name="Foliennummernplatzhalter 3">
            <a:extLst>
              <a:ext uri="{FF2B5EF4-FFF2-40B4-BE49-F238E27FC236}">
                <a16:creationId xmlns:a16="http://schemas.microsoft.com/office/drawing/2014/main" id="{C22334B1-81AC-4299-9613-B0BF88137D8B}"/>
              </a:ext>
            </a:extLst>
          </p:cNvPr>
          <p:cNvSpPr>
            <a:spLocks noGrp="1"/>
          </p:cNvSpPr>
          <p:nvPr>
            <p:ph type="sldNum" sz="quarter" idx="12"/>
          </p:nvPr>
        </p:nvSpPr>
        <p:spPr/>
        <p:txBody>
          <a:bodyPr/>
          <a:lstStyle/>
          <a:p>
            <a:fld id="{2447F044-20D3-4F07-BFBB-8BE1F51E7E03}" type="slidenum">
              <a:rPr lang="en-GB" smtClean="0"/>
              <a:pPr/>
              <a:t>15</a:t>
            </a:fld>
            <a:endParaRPr lang="en-GB" dirty="0"/>
          </a:p>
        </p:txBody>
      </p:sp>
      <p:sp>
        <p:nvSpPr>
          <p:cNvPr id="7" name="Textfeld 6">
            <a:extLst>
              <a:ext uri="{FF2B5EF4-FFF2-40B4-BE49-F238E27FC236}">
                <a16:creationId xmlns:a16="http://schemas.microsoft.com/office/drawing/2014/main" id="{0AAA75B2-AB05-44F0-A17B-320394C8FDC4}"/>
              </a:ext>
            </a:extLst>
          </p:cNvPr>
          <p:cNvSpPr txBox="1"/>
          <p:nvPr/>
        </p:nvSpPr>
        <p:spPr>
          <a:xfrm>
            <a:off x="478466" y="1584182"/>
            <a:ext cx="11025963" cy="4134722"/>
          </a:xfrm>
          <a:prstGeom prst="rect">
            <a:avLst/>
          </a:prstGeom>
          <a:noFill/>
        </p:spPr>
        <p:txBody>
          <a:bodyPr wrap="square">
            <a:spAutoFit/>
          </a:bodyPr>
          <a:lstStyle/>
          <a:p>
            <a:pPr marL="0" indent="0" algn="ctr">
              <a:spcAft>
                <a:spcPts val="600"/>
              </a:spcAft>
              <a:buNone/>
            </a:pPr>
            <a:r>
              <a:rPr lang="en-US" sz="2800" noProof="0" dirty="0"/>
              <a:t>Examples of GSP in the Context of Scholarly Work:</a:t>
            </a:r>
          </a:p>
          <a:p>
            <a:pPr marL="0" indent="0" algn="ctr">
              <a:spcAft>
                <a:spcPts val="600"/>
              </a:spcAft>
              <a:buNone/>
            </a:pPr>
            <a:r>
              <a:rPr lang="en-US" sz="2800" noProof="0" dirty="0"/>
              <a:t>Explanation Based on the Four Principles of Scientific Integrity</a:t>
            </a:r>
          </a:p>
          <a:p>
            <a:pPr marL="0" lvl="1" indent="747117">
              <a:spcBef>
                <a:spcPts val="1688"/>
              </a:spcBef>
              <a:spcAft>
                <a:spcPts val="1688"/>
              </a:spcAft>
              <a:buNone/>
            </a:pPr>
            <a:r>
              <a:rPr lang="en-US" sz="2438" dirty="0"/>
              <a:t>2.1 Reliability </a:t>
            </a:r>
          </a:p>
          <a:p>
            <a:pPr marL="0" lvl="1" indent="747117">
              <a:spcBef>
                <a:spcPts val="1688"/>
              </a:spcBef>
              <a:spcAft>
                <a:spcPts val="1688"/>
              </a:spcAft>
              <a:buNone/>
            </a:pPr>
            <a:r>
              <a:rPr lang="en-US" sz="2438" dirty="0"/>
              <a:t>2.2 Honesty</a:t>
            </a:r>
          </a:p>
          <a:p>
            <a:pPr marL="0" lvl="1" indent="747117">
              <a:spcBef>
                <a:spcPts val="1688"/>
              </a:spcBef>
              <a:spcAft>
                <a:spcPts val="1688"/>
              </a:spcAft>
              <a:buNone/>
            </a:pPr>
            <a:r>
              <a:rPr lang="en-US" sz="2438" dirty="0"/>
              <a:t>2.3 Resect </a:t>
            </a:r>
          </a:p>
          <a:p>
            <a:pPr marL="0" lvl="1" indent="747117">
              <a:spcBef>
                <a:spcPts val="1688"/>
              </a:spcBef>
              <a:spcAft>
                <a:spcPts val="1688"/>
              </a:spcAft>
              <a:buNone/>
            </a:pPr>
            <a:r>
              <a:rPr lang="en-US" sz="2438" dirty="0"/>
              <a:t>2.4 Accountability </a:t>
            </a:r>
          </a:p>
        </p:txBody>
      </p:sp>
      <p:sp>
        <p:nvSpPr>
          <p:cNvPr id="10" name="Textfeld 9">
            <a:extLst>
              <a:ext uri="{FF2B5EF4-FFF2-40B4-BE49-F238E27FC236}">
                <a16:creationId xmlns:a16="http://schemas.microsoft.com/office/drawing/2014/main" id="{3F02F3CB-2D79-410F-8D5F-0C3B620E52D8}"/>
              </a:ext>
            </a:extLst>
          </p:cNvPr>
          <p:cNvSpPr txBox="1"/>
          <p:nvPr/>
        </p:nvSpPr>
        <p:spPr>
          <a:xfrm>
            <a:off x="6188149" y="5595283"/>
            <a:ext cx="5471336" cy="523220"/>
          </a:xfrm>
          <a:prstGeom prst="rect">
            <a:avLst/>
          </a:prstGeom>
          <a:noFill/>
        </p:spPr>
        <p:txBody>
          <a:bodyPr wrap="square">
            <a:spAutoFit/>
          </a:bodyPr>
          <a:lstStyle/>
          <a:p>
            <a:pPr>
              <a:spcBef>
                <a:spcPct val="20000"/>
              </a:spcBef>
            </a:pPr>
            <a:r>
              <a:rPr lang="en-US" sz="1400" noProof="0" dirty="0">
                <a:ea typeface="Calibri" panose="020F0502020204030204" pitchFamily="34" charset="0"/>
                <a:cs typeface="Calibri" panose="020F0502020204030204" pitchFamily="34" charset="0"/>
              </a:rPr>
              <a:t>Fig 3: Work Desk. Source: Own AI-generated figure, created by the author using the Academic AI Image Generator, 25.06.2026 </a:t>
            </a:r>
          </a:p>
        </p:txBody>
      </p:sp>
      <p:pic>
        <p:nvPicPr>
          <p:cNvPr id="9" name="Grafik 8">
            <a:extLst>
              <a:ext uri="{FF2B5EF4-FFF2-40B4-BE49-F238E27FC236}">
                <a16:creationId xmlns:a16="http://schemas.microsoft.com/office/drawing/2014/main" id="{EF72428B-7D25-43A6-9E41-E15734C9915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492559" y="2597901"/>
            <a:ext cx="4214813" cy="3071813"/>
          </a:xfrm>
          <a:prstGeom prst="rect">
            <a:avLst/>
          </a:prstGeom>
        </p:spPr>
      </p:pic>
    </p:spTree>
    <p:extLst>
      <p:ext uri="{BB962C8B-B14F-4D97-AF65-F5344CB8AC3E}">
        <p14:creationId xmlns:p14="http://schemas.microsoft.com/office/powerpoint/2010/main" val="2728853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A9045A-7CDE-46C2-AAD2-A0D448FEFD2A}"/>
              </a:ext>
            </a:extLst>
          </p:cNvPr>
          <p:cNvSpPr>
            <a:spLocks noGrp="1"/>
          </p:cNvSpPr>
          <p:nvPr>
            <p:ph type="title"/>
          </p:nvPr>
        </p:nvSpPr>
        <p:spPr/>
        <p:txBody>
          <a:bodyPr/>
          <a:lstStyle/>
          <a:p>
            <a:r>
              <a:rPr lang="en-US" sz="3200" dirty="0"/>
              <a:t>2.1 Reliability: Working with Sources (1/4)</a:t>
            </a:r>
            <a:endParaRPr lang="en-US" dirty="0"/>
          </a:p>
        </p:txBody>
      </p:sp>
      <p:sp>
        <p:nvSpPr>
          <p:cNvPr id="3" name="Inhaltsplatzhalter 2">
            <a:extLst>
              <a:ext uri="{FF2B5EF4-FFF2-40B4-BE49-F238E27FC236}">
                <a16:creationId xmlns:a16="http://schemas.microsoft.com/office/drawing/2014/main" id="{8105D682-393B-4E70-AD6C-22324161423E}"/>
              </a:ext>
            </a:extLst>
          </p:cNvPr>
          <p:cNvSpPr>
            <a:spLocks noGrp="1"/>
          </p:cNvSpPr>
          <p:nvPr>
            <p:ph idx="1"/>
          </p:nvPr>
        </p:nvSpPr>
        <p:spPr/>
        <p:txBody>
          <a:bodyPr/>
          <a:lstStyle/>
          <a:p>
            <a:pPr>
              <a:lnSpc>
                <a:spcPct val="120000"/>
              </a:lnSpc>
              <a:spcBef>
                <a:spcPts val="0"/>
              </a:spcBef>
            </a:pPr>
            <a:r>
              <a:rPr lang="en-US" sz="2400" noProof="0" dirty="0"/>
              <a:t>Sources for a text or academic paper include:</a:t>
            </a:r>
          </a:p>
          <a:p>
            <a:pPr lvl="1">
              <a:lnSpc>
                <a:spcPct val="120000"/>
              </a:lnSpc>
              <a:spcBef>
                <a:spcPts val="0"/>
              </a:spcBef>
            </a:pPr>
            <a:r>
              <a:rPr lang="en-US" sz="2000" noProof="0" dirty="0"/>
              <a:t>All information on which the authors of a text rely</a:t>
            </a:r>
          </a:p>
          <a:p>
            <a:pPr lvl="1">
              <a:lnSpc>
                <a:spcPct val="120000"/>
              </a:lnSpc>
              <a:spcBef>
                <a:spcPts val="0"/>
              </a:spcBef>
            </a:pPr>
            <a:r>
              <a:rPr lang="en-US" sz="2000" noProof="0" dirty="0"/>
              <a:t>Information can be derived from various types of sources, e.g.:</a:t>
            </a:r>
          </a:p>
          <a:p>
            <a:pPr lvl="2">
              <a:lnSpc>
                <a:spcPct val="120000"/>
              </a:lnSpc>
              <a:spcBef>
                <a:spcPts val="0"/>
              </a:spcBef>
            </a:pPr>
            <a:r>
              <a:rPr lang="en-US" sz="2000" noProof="0" dirty="0"/>
              <a:t>Scholarly literature (books, conference proceedings, academic journals), interviews, vlogs, plans, material samples</a:t>
            </a:r>
          </a:p>
          <a:p>
            <a:pPr>
              <a:lnSpc>
                <a:spcPct val="120000"/>
              </a:lnSpc>
              <a:spcBef>
                <a:spcPts val="1800"/>
              </a:spcBef>
            </a:pPr>
            <a:r>
              <a:rPr lang="en-US" sz="2400" noProof="0" dirty="0"/>
              <a:t>Citing sources is an essential part of academic work</a:t>
            </a:r>
          </a:p>
          <a:p>
            <a:pPr lvl="1">
              <a:lnSpc>
                <a:spcPct val="120000"/>
              </a:lnSpc>
              <a:spcBef>
                <a:spcPts val="0"/>
              </a:spcBef>
            </a:pPr>
            <a:r>
              <a:rPr lang="en-US" sz="2000" noProof="0" dirty="0"/>
              <a:t>Academic research questions are based on theoretical assumptions that are either supported or challenged by sources </a:t>
            </a:r>
            <a:r>
              <a:rPr lang="en-US" sz="1600" dirty="0"/>
              <a:t>(ÖAWI, 2015; Pears and Shields, 2022)</a:t>
            </a:r>
          </a:p>
          <a:p>
            <a:pPr lvl="1">
              <a:lnSpc>
                <a:spcPct val="120000"/>
              </a:lnSpc>
              <a:spcBef>
                <a:spcPts val="0"/>
              </a:spcBef>
            </a:pPr>
            <a:r>
              <a:rPr lang="en-US" sz="2000" noProof="0" dirty="0"/>
              <a:t>Important for the evaluation of seminar papers and theses!</a:t>
            </a:r>
          </a:p>
          <a:p>
            <a:endParaRPr lang="en-US" dirty="0"/>
          </a:p>
        </p:txBody>
      </p:sp>
      <p:sp>
        <p:nvSpPr>
          <p:cNvPr id="4" name="Foliennummernplatzhalter 3">
            <a:extLst>
              <a:ext uri="{FF2B5EF4-FFF2-40B4-BE49-F238E27FC236}">
                <a16:creationId xmlns:a16="http://schemas.microsoft.com/office/drawing/2014/main" id="{F732485F-7AC5-4602-8955-576CB4E88F80}"/>
              </a:ext>
            </a:extLst>
          </p:cNvPr>
          <p:cNvSpPr>
            <a:spLocks noGrp="1"/>
          </p:cNvSpPr>
          <p:nvPr>
            <p:ph type="sldNum" sz="quarter" idx="12"/>
          </p:nvPr>
        </p:nvSpPr>
        <p:spPr/>
        <p:txBody>
          <a:bodyPr/>
          <a:lstStyle/>
          <a:p>
            <a:fld id="{2447F044-20D3-4F07-BFBB-8BE1F51E7E03}" type="slidenum">
              <a:rPr lang="en-GB" smtClean="0"/>
              <a:pPr/>
              <a:t>16</a:t>
            </a:fld>
            <a:endParaRPr lang="en-GB" dirty="0"/>
          </a:p>
        </p:txBody>
      </p:sp>
    </p:spTree>
    <p:extLst>
      <p:ext uri="{BB962C8B-B14F-4D97-AF65-F5344CB8AC3E}">
        <p14:creationId xmlns:p14="http://schemas.microsoft.com/office/powerpoint/2010/main" val="1489597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19FF42-6675-44B9-84E2-8C349B554E73}"/>
              </a:ext>
            </a:extLst>
          </p:cNvPr>
          <p:cNvSpPr>
            <a:spLocks noGrp="1"/>
          </p:cNvSpPr>
          <p:nvPr>
            <p:ph type="title"/>
          </p:nvPr>
        </p:nvSpPr>
        <p:spPr/>
        <p:txBody>
          <a:bodyPr/>
          <a:lstStyle/>
          <a:p>
            <a:r>
              <a:rPr lang="en-US" noProof="0" dirty="0"/>
              <a:t>2.1 Reliability: Working with Sources (2/4)</a:t>
            </a:r>
            <a:endParaRPr lang="en-US" dirty="0"/>
          </a:p>
        </p:txBody>
      </p:sp>
      <p:sp>
        <p:nvSpPr>
          <p:cNvPr id="4" name="Foliennummernplatzhalter 3">
            <a:extLst>
              <a:ext uri="{FF2B5EF4-FFF2-40B4-BE49-F238E27FC236}">
                <a16:creationId xmlns:a16="http://schemas.microsoft.com/office/drawing/2014/main" id="{32349E79-7DA7-43C6-9284-A3C9E2F10FA9}"/>
              </a:ext>
            </a:extLst>
          </p:cNvPr>
          <p:cNvSpPr>
            <a:spLocks noGrp="1"/>
          </p:cNvSpPr>
          <p:nvPr>
            <p:ph type="sldNum" sz="quarter" idx="12"/>
          </p:nvPr>
        </p:nvSpPr>
        <p:spPr/>
        <p:txBody>
          <a:bodyPr/>
          <a:lstStyle/>
          <a:p>
            <a:fld id="{2447F044-20D3-4F07-BFBB-8BE1F51E7E03}" type="slidenum">
              <a:rPr lang="en-GB" smtClean="0"/>
              <a:pPr/>
              <a:t>17</a:t>
            </a:fld>
            <a:endParaRPr lang="en-GB" dirty="0"/>
          </a:p>
        </p:txBody>
      </p:sp>
      <p:sp>
        <p:nvSpPr>
          <p:cNvPr id="5" name="Textfeld 4">
            <a:extLst>
              <a:ext uri="{FF2B5EF4-FFF2-40B4-BE49-F238E27FC236}">
                <a16:creationId xmlns:a16="http://schemas.microsoft.com/office/drawing/2014/main" id="{45BCC5F5-418E-4EB5-8C9F-687083AF8176}"/>
              </a:ext>
            </a:extLst>
          </p:cNvPr>
          <p:cNvSpPr txBox="1"/>
          <p:nvPr/>
        </p:nvSpPr>
        <p:spPr>
          <a:xfrm>
            <a:off x="785368" y="1288112"/>
            <a:ext cx="6066234" cy="380873"/>
          </a:xfrm>
          <a:prstGeom prst="rect">
            <a:avLst/>
          </a:prstGeom>
          <a:noFill/>
        </p:spPr>
        <p:txBody>
          <a:bodyPr wrap="square">
            <a:spAutoFit/>
          </a:bodyPr>
          <a:lstStyle/>
          <a:p>
            <a:r>
              <a:rPr lang="en-US" sz="1875" dirty="0"/>
              <a:t>(ÖAWI, 2015; Pears and Shields, 2022</a:t>
            </a:r>
            <a:endParaRPr lang="en-US" sz="1688" dirty="0"/>
          </a:p>
        </p:txBody>
      </p:sp>
      <p:sp>
        <p:nvSpPr>
          <p:cNvPr id="6" name="Inhaltsplatzhalter 2">
            <a:extLst>
              <a:ext uri="{FF2B5EF4-FFF2-40B4-BE49-F238E27FC236}">
                <a16:creationId xmlns:a16="http://schemas.microsoft.com/office/drawing/2014/main" id="{7BB6B7F8-F31E-4048-AE74-FC5C3A596696}"/>
              </a:ext>
            </a:extLst>
          </p:cNvPr>
          <p:cNvSpPr txBox="1">
            <a:spLocks/>
          </p:cNvSpPr>
          <p:nvPr/>
        </p:nvSpPr>
        <p:spPr>
          <a:xfrm>
            <a:off x="856806" y="2107393"/>
            <a:ext cx="11135475" cy="4117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Sources must be cited in order to</a:t>
            </a:r>
            <a:r>
              <a:rPr lang="en-US" sz="1875" dirty="0"/>
              <a:t> </a:t>
            </a:r>
            <a:r>
              <a:rPr lang="en-US" dirty="0"/>
              <a:t>…</a:t>
            </a:r>
          </a:p>
          <a:p>
            <a:pPr lvl="1">
              <a:lnSpc>
                <a:spcPct val="110000"/>
              </a:lnSpc>
              <a:spcBef>
                <a:spcPts val="563"/>
              </a:spcBef>
            </a:pPr>
            <a:r>
              <a:rPr lang="en-US" dirty="0"/>
              <a:t>distinguish between one’s own contributions and ideas and those of others</a:t>
            </a:r>
          </a:p>
          <a:p>
            <a:pPr lvl="1">
              <a:lnSpc>
                <a:spcPct val="110000"/>
              </a:lnSpc>
              <a:spcBef>
                <a:spcPts val="563"/>
              </a:spcBef>
            </a:pPr>
            <a:r>
              <a:rPr lang="en-US" dirty="0"/>
              <a:t>clearly acknowledge the authorship of others and respect their scholarly contributions</a:t>
            </a:r>
          </a:p>
          <a:p>
            <a:pPr lvl="1">
              <a:lnSpc>
                <a:spcPct val="110000"/>
              </a:lnSpc>
              <a:spcBef>
                <a:spcPts val="563"/>
              </a:spcBef>
            </a:pPr>
            <a:r>
              <a:rPr lang="en-US" dirty="0"/>
              <a:t>demonstrate thorough research and familiarity with standard works in a discipline</a:t>
            </a:r>
          </a:p>
          <a:p>
            <a:pPr lvl="1">
              <a:lnSpc>
                <a:spcPct val="110000"/>
              </a:lnSpc>
              <a:spcBef>
                <a:spcPts val="563"/>
              </a:spcBef>
            </a:pPr>
            <a:r>
              <a:rPr lang="en-US" dirty="0"/>
              <a:t>enable readers to conduct their own research and reflect on the sources</a:t>
            </a:r>
          </a:p>
        </p:txBody>
      </p:sp>
    </p:spTree>
    <p:extLst>
      <p:ext uri="{BB962C8B-B14F-4D97-AF65-F5344CB8AC3E}">
        <p14:creationId xmlns:p14="http://schemas.microsoft.com/office/powerpoint/2010/main" val="3096432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135EF0-D72C-4985-BF1E-4DA399AEE0A6}"/>
              </a:ext>
            </a:extLst>
          </p:cNvPr>
          <p:cNvSpPr>
            <a:spLocks noGrp="1"/>
          </p:cNvSpPr>
          <p:nvPr>
            <p:ph type="title"/>
          </p:nvPr>
        </p:nvSpPr>
        <p:spPr/>
        <p:txBody>
          <a:bodyPr/>
          <a:lstStyle/>
          <a:p>
            <a:r>
              <a:rPr lang="en-US" noProof="0" dirty="0"/>
              <a:t>2.1 Reliability: Working with Sources (3/4)</a:t>
            </a:r>
            <a:endParaRPr lang="en-US" dirty="0"/>
          </a:p>
        </p:txBody>
      </p:sp>
      <p:sp>
        <p:nvSpPr>
          <p:cNvPr id="3" name="Inhaltsplatzhalter 2">
            <a:extLst>
              <a:ext uri="{FF2B5EF4-FFF2-40B4-BE49-F238E27FC236}">
                <a16:creationId xmlns:a16="http://schemas.microsoft.com/office/drawing/2014/main" id="{DF0CD600-8DE6-46AF-B8C4-7EC427B78E86}"/>
              </a:ext>
            </a:extLst>
          </p:cNvPr>
          <p:cNvSpPr>
            <a:spLocks noGrp="1"/>
          </p:cNvSpPr>
          <p:nvPr>
            <p:ph idx="1"/>
          </p:nvPr>
        </p:nvSpPr>
        <p:spPr>
          <a:xfrm>
            <a:off x="838200" y="1881963"/>
            <a:ext cx="10515600" cy="4135309"/>
          </a:xfrm>
        </p:spPr>
        <p:txBody>
          <a:bodyPr>
            <a:normAutofit/>
          </a:bodyPr>
          <a:lstStyle/>
          <a:p>
            <a:pPr>
              <a:lnSpc>
                <a:spcPct val="110000"/>
              </a:lnSpc>
            </a:pPr>
            <a:r>
              <a:rPr lang="en-US" sz="2400" noProof="0" dirty="0"/>
              <a:t>A good source meets scientific credibility standards, i.e.:</a:t>
            </a:r>
          </a:p>
          <a:p>
            <a:pPr lvl="1">
              <a:lnSpc>
                <a:spcPct val="110000"/>
              </a:lnSpc>
            </a:pPr>
            <a:r>
              <a:rPr lang="en-US" sz="2000" noProof="0" dirty="0"/>
              <a:t>The author is known</a:t>
            </a:r>
          </a:p>
          <a:p>
            <a:pPr lvl="1">
              <a:lnSpc>
                <a:spcPct val="110000"/>
              </a:lnSpc>
            </a:pPr>
            <a:r>
              <a:rPr lang="en-US" sz="2000" noProof="0" dirty="0"/>
              <a:t>Objective reasoning, no personal opinions</a:t>
            </a:r>
          </a:p>
          <a:p>
            <a:pPr lvl="1">
              <a:lnSpc>
                <a:spcPct val="110000"/>
              </a:lnSpc>
            </a:pPr>
            <a:r>
              <a:rPr lang="en-US" sz="2000" noProof="0" dirty="0"/>
              <a:t>Accurate presentation of theories and facts, proper citations</a:t>
            </a:r>
          </a:p>
          <a:p>
            <a:pPr lvl="1">
              <a:lnSpc>
                <a:spcPct val="110000"/>
              </a:lnSpc>
            </a:pPr>
            <a:r>
              <a:rPr lang="en-US" sz="2000" noProof="0" dirty="0"/>
              <a:t>Correct and transparent use of methods</a:t>
            </a:r>
          </a:p>
          <a:p>
            <a:pPr lvl="1">
              <a:lnSpc>
                <a:spcPct val="110000"/>
              </a:lnSpc>
            </a:pPr>
            <a:r>
              <a:rPr lang="en-US" sz="2000" noProof="0" dirty="0"/>
              <a:t>Peer-reviewed (evaluation by independent experts)</a:t>
            </a:r>
          </a:p>
          <a:p>
            <a:pPr lvl="1">
              <a:lnSpc>
                <a:spcPct val="110000"/>
              </a:lnSpc>
            </a:pPr>
            <a:r>
              <a:rPr lang="en-US" sz="2000" noProof="0" dirty="0"/>
              <a:t>Relevance to the academic community</a:t>
            </a:r>
          </a:p>
          <a:p>
            <a:pPr lvl="1">
              <a:lnSpc>
                <a:spcPct val="110000"/>
              </a:lnSpc>
            </a:pPr>
            <a:r>
              <a:rPr lang="en-US" sz="2000" noProof="0" dirty="0"/>
              <a:t>Published by a scientifically recognized publisher</a:t>
            </a:r>
            <a:endParaRPr lang="en-US" sz="2000" dirty="0"/>
          </a:p>
        </p:txBody>
      </p:sp>
      <p:sp>
        <p:nvSpPr>
          <p:cNvPr id="4" name="Foliennummernplatzhalter 3">
            <a:extLst>
              <a:ext uri="{FF2B5EF4-FFF2-40B4-BE49-F238E27FC236}">
                <a16:creationId xmlns:a16="http://schemas.microsoft.com/office/drawing/2014/main" id="{0AD82C22-4D23-41A7-8490-023F26F7B702}"/>
              </a:ext>
            </a:extLst>
          </p:cNvPr>
          <p:cNvSpPr>
            <a:spLocks noGrp="1"/>
          </p:cNvSpPr>
          <p:nvPr>
            <p:ph type="sldNum" sz="quarter" idx="12"/>
          </p:nvPr>
        </p:nvSpPr>
        <p:spPr/>
        <p:txBody>
          <a:bodyPr/>
          <a:lstStyle/>
          <a:p>
            <a:fld id="{2447F044-20D3-4F07-BFBB-8BE1F51E7E03}" type="slidenum">
              <a:rPr lang="en-GB" smtClean="0"/>
              <a:pPr/>
              <a:t>18</a:t>
            </a:fld>
            <a:endParaRPr lang="en-GB" dirty="0"/>
          </a:p>
        </p:txBody>
      </p:sp>
      <p:sp>
        <p:nvSpPr>
          <p:cNvPr id="7" name="Textfeld 6">
            <a:extLst>
              <a:ext uri="{FF2B5EF4-FFF2-40B4-BE49-F238E27FC236}">
                <a16:creationId xmlns:a16="http://schemas.microsoft.com/office/drawing/2014/main" id="{DBA54BA5-B6E0-494C-B241-1A77125F2D19}"/>
              </a:ext>
            </a:extLst>
          </p:cNvPr>
          <p:cNvSpPr txBox="1"/>
          <p:nvPr/>
        </p:nvSpPr>
        <p:spPr>
          <a:xfrm>
            <a:off x="785368" y="1341277"/>
            <a:ext cx="6066234" cy="380873"/>
          </a:xfrm>
          <a:prstGeom prst="rect">
            <a:avLst/>
          </a:prstGeom>
          <a:noFill/>
        </p:spPr>
        <p:txBody>
          <a:bodyPr wrap="square">
            <a:spAutoFit/>
          </a:bodyPr>
          <a:lstStyle/>
          <a:p>
            <a:r>
              <a:rPr lang="en-US" sz="1875" dirty="0"/>
              <a:t>(ÖAWI, 2015; Pears and Shields, 2022</a:t>
            </a:r>
            <a:endParaRPr lang="en-US" sz="1688" dirty="0"/>
          </a:p>
        </p:txBody>
      </p:sp>
    </p:spTree>
    <p:extLst>
      <p:ext uri="{BB962C8B-B14F-4D97-AF65-F5344CB8AC3E}">
        <p14:creationId xmlns:p14="http://schemas.microsoft.com/office/powerpoint/2010/main" val="1941721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A82378-2F01-4C0D-8106-550C227A5B92}"/>
              </a:ext>
            </a:extLst>
          </p:cNvPr>
          <p:cNvSpPr>
            <a:spLocks noGrp="1"/>
          </p:cNvSpPr>
          <p:nvPr>
            <p:ph type="title"/>
          </p:nvPr>
        </p:nvSpPr>
        <p:spPr/>
        <p:txBody>
          <a:bodyPr/>
          <a:lstStyle/>
          <a:p>
            <a:r>
              <a:rPr lang="en-US" noProof="0" dirty="0"/>
              <a:t>2.1 Reliability: Working with Sources (4/4)</a:t>
            </a:r>
            <a:endParaRPr lang="en-US" dirty="0"/>
          </a:p>
        </p:txBody>
      </p:sp>
      <p:sp>
        <p:nvSpPr>
          <p:cNvPr id="3" name="Inhaltsplatzhalter 2">
            <a:extLst>
              <a:ext uri="{FF2B5EF4-FFF2-40B4-BE49-F238E27FC236}">
                <a16:creationId xmlns:a16="http://schemas.microsoft.com/office/drawing/2014/main" id="{EDE9EE38-FD7F-4FDD-A9E4-1CF232306FC8}"/>
              </a:ext>
            </a:extLst>
          </p:cNvPr>
          <p:cNvSpPr>
            <a:spLocks noGrp="1"/>
          </p:cNvSpPr>
          <p:nvPr>
            <p:ph idx="1"/>
          </p:nvPr>
        </p:nvSpPr>
        <p:spPr>
          <a:xfrm>
            <a:off x="838200" y="1860117"/>
            <a:ext cx="10515600" cy="4157156"/>
          </a:xfrm>
        </p:spPr>
        <p:txBody>
          <a:bodyPr/>
          <a:lstStyle/>
          <a:p>
            <a:r>
              <a:rPr lang="en-US" sz="2400" noProof="0" dirty="0"/>
              <a:t>Where can you find good sources? </a:t>
            </a:r>
          </a:p>
          <a:p>
            <a:pPr lvl="1"/>
            <a:r>
              <a:rPr lang="en-US" sz="2000" noProof="0" dirty="0"/>
              <a:t>Literature search via library catalogs</a:t>
            </a:r>
          </a:p>
          <a:p>
            <a:pPr lvl="2"/>
            <a:r>
              <a:rPr lang="en-US" sz="2000" noProof="0" dirty="0"/>
              <a:t>Free (online) access to a wide range of academic journals and books through the Library of TU Graz as well as of University of Graz </a:t>
            </a:r>
          </a:p>
          <a:p>
            <a:pPr lvl="1"/>
            <a:r>
              <a:rPr lang="en-US" sz="2000" noProof="0" dirty="0"/>
              <a:t>Literature databases (registration required for some!)</a:t>
            </a:r>
          </a:p>
          <a:p>
            <a:pPr lvl="2"/>
            <a:r>
              <a:rPr lang="en-US" sz="2000" noProof="0" dirty="0"/>
              <a:t>ResearchGate, Web of Science, Google Scholar, arXiv.org, ieeexplore.org</a:t>
            </a:r>
          </a:p>
          <a:p>
            <a:pPr lvl="1">
              <a:spcBef>
                <a:spcPts val="1125"/>
              </a:spcBef>
            </a:pPr>
            <a:r>
              <a:rPr lang="en-US" sz="2000" noProof="0" dirty="0"/>
              <a:t>Technology Reviews</a:t>
            </a:r>
          </a:p>
          <a:p>
            <a:pPr lvl="1">
              <a:spcBef>
                <a:spcPts val="1125"/>
              </a:spcBef>
            </a:pPr>
            <a:r>
              <a:rPr lang="en-US" sz="2000" noProof="0" dirty="0"/>
              <a:t>(High-quality) doctoral dissertations usually contain the relevant standard literature in a given field</a:t>
            </a:r>
          </a:p>
          <a:p>
            <a:endParaRPr lang="en-US" dirty="0"/>
          </a:p>
        </p:txBody>
      </p:sp>
      <p:sp>
        <p:nvSpPr>
          <p:cNvPr id="4" name="Foliennummernplatzhalter 3">
            <a:extLst>
              <a:ext uri="{FF2B5EF4-FFF2-40B4-BE49-F238E27FC236}">
                <a16:creationId xmlns:a16="http://schemas.microsoft.com/office/drawing/2014/main" id="{F9BA91F7-EFEC-4BD6-B2D9-F8BD4069655B}"/>
              </a:ext>
            </a:extLst>
          </p:cNvPr>
          <p:cNvSpPr>
            <a:spLocks noGrp="1"/>
          </p:cNvSpPr>
          <p:nvPr>
            <p:ph type="sldNum" sz="quarter" idx="12"/>
          </p:nvPr>
        </p:nvSpPr>
        <p:spPr/>
        <p:txBody>
          <a:bodyPr/>
          <a:lstStyle/>
          <a:p>
            <a:fld id="{2447F044-20D3-4F07-BFBB-8BE1F51E7E03}" type="slidenum">
              <a:rPr lang="en-GB" smtClean="0"/>
              <a:pPr/>
              <a:t>19</a:t>
            </a:fld>
            <a:endParaRPr lang="en-GB" dirty="0"/>
          </a:p>
        </p:txBody>
      </p:sp>
      <p:sp>
        <p:nvSpPr>
          <p:cNvPr id="5" name="Textfeld 4">
            <a:extLst>
              <a:ext uri="{FF2B5EF4-FFF2-40B4-BE49-F238E27FC236}">
                <a16:creationId xmlns:a16="http://schemas.microsoft.com/office/drawing/2014/main" id="{F7C8B9F0-2CFD-4D35-8431-AED33403F93C}"/>
              </a:ext>
            </a:extLst>
          </p:cNvPr>
          <p:cNvSpPr txBox="1"/>
          <p:nvPr/>
        </p:nvSpPr>
        <p:spPr>
          <a:xfrm>
            <a:off x="838200" y="1479243"/>
            <a:ext cx="6066234" cy="380873"/>
          </a:xfrm>
          <a:prstGeom prst="rect">
            <a:avLst/>
          </a:prstGeom>
          <a:noFill/>
        </p:spPr>
        <p:txBody>
          <a:bodyPr wrap="square">
            <a:spAutoFit/>
          </a:bodyPr>
          <a:lstStyle/>
          <a:p>
            <a:r>
              <a:rPr lang="en-US" sz="1875" dirty="0"/>
              <a:t>(Pears and Shields, 2022; Veith, 2022)</a:t>
            </a:r>
            <a:endParaRPr lang="en-US" sz="1688" dirty="0"/>
          </a:p>
        </p:txBody>
      </p:sp>
    </p:spTree>
    <p:extLst>
      <p:ext uri="{BB962C8B-B14F-4D97-AF65-F5344CB8AC3E}">
        <p14:creationId xmlns:p14="http://schemas.microsoft.com/office/powerpoint/2010/main" val="1009861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729CA-317C-4E92-93B3-790D608535D4}"/>
              </a:ext>
            </a:extLst>
          </p:cNvPr>
          <p:cNvSpPr>
            <a:spLocks noGrp="1"/>
          </p:cNvSpPr>
          <p:nvPr>
            <p:ph type="title"/>
          </p:nvPr>
        </p:nvSpPr>
        <p:spPr/>
        <p:txBody>
          <a:bodyPr/>
          <a:lstStyle/>
          <a:p>
            <a:r>
              <a:rPr lang="en-US" noProof="0" dirty="0"/>
              <a:t>2.1 Reliability: Example for Working with Sources (1/3)</a:t>
            </a:r>
            <a:endParaRPr lang="en-US" dirty="0"/>
          </a:p>
        </p:txBody>
      </p:sp>
      <p:sp>
        <p:nvSpPr>
          <p:cNvPr id="3" name="Inhaltsplatzhalter 2">
            <a:extLst>
              <a:ext uri="{FF2B5EF4-FFF2-40B4-BE49-F238E27FC236}">
                <a16:creationId xmlns:a16="http://schemas.microsoft.com/office/drawing/2014/main" id="{29C85406-D87A-4D22-B69D-4663266A7CC1}"/>
              </a:ext>
            </a:extLst>
          </p:cNvPr>
          <p:cNvSpPr>
            <a:spLocks noGrp="1"/>
          </p:cNvSpPr>
          <p:nvPr>
            <p:ph idx="1"/>
          </p:nvPr>
        </p:nvSpPr>
        <p:spPr>
          <a:xfrm>
            <a:off x="838200" y="1629383"/>
            <a:ext cx="10515600" cy="4387889"/>
          </a:xfrm>
        </p:spPr>
        <p:txBody>
          <a:bodyPr/>
          <a:lstStyle/>
          <a:p>
            <a:pPr marL="0" indent="0">
              <a:buNone/>
            </a:pPr>
            <a:r>
              <a:rPr lang="en-US" sz="2000" dirty="0"/>
              <a:t>Imagine you want to cite specific facts about thermodynamics in your bachelor's thesis. Which source would you use, and why?</a:t>
            </a:r>
          </a:p>
          <a:p>
            <a:pPr marL="0" indent="0">
              <a:buNone/>
            </a:pPr>
            <a:r>
              <a:rPr lang="en-US" sz="2000" dirty="0"/>
              <a:t>The textbook or the Wikipedia article?</a:t>
            </a:r>
          </a:p>
          <a:p>
            <a:pPr marL="0" indent="0">
              <a:buNone/>
            </a:pPr>
            <a:endParaRPr lang="en-US" dirty="0"/>
          </a:p>
        </p:txBody>
      </p:sp>
      <p:sp>
        <p:nvSpPr>
          <p:cNvPr id="4" name="Foliennummernplatzhalter 3">
            <a:extLst>
              <a:ext uri="{FF2B5EF4-FFF2-40B4-BE49-F238E27FC236}">
                <a16:creationId xmlns:a16="http://schemas.microsoft.com/office/drawing/2014/main" id="{1570F15C-F93F-40B3-B61B-1BBA85D34C6E}"/>
              </a:ext>
            </a:extLst>
          </p:cNvPr>
          <p:cNvSpPr>
            <a:spLocks noGrp="1"/>
          </p:cNvSpPr>
          <p:nvPr>
            <p:ph type="sldNum" sz="quarter" idx="12"/>
          </p:nvPr>
        </p:nvSpPr>
        <p:spPr/>
        <p:txBody>
          <a:bodyPr/>
          <a:lstStyle/>
          <a:p>
            <a:fld id="{2447F044-20D3-4F07-BFBB-8BE1F51E7E03}" type="slidenum">
              <a:rPr lang="en-GB" smtClean="0"/>
              <a:pPr/>
              <a:t>20</a:t>
            </a:fld>
            <a:endParaRPr lang="en-GB" dirty="0"/>
          </a:p>
        </p:txBody>
      </p:sp>
      <p:pic>
        <p:nvPicPr>
          <p:cNvPr id="5" name="Grafik 4" descr="Screenshot of Wikipedia homepage showing Thermodynamics">
            <a:extLst>
              <a:ext uri="{FF2B5EF4-FFF2-40B4-BE49-F238E27FC236}">
                <a16:creationId xmlns:a16="http://schemas.microsoft.com/office/drawing/2014/main" id="{683B416F-3A0C-4514-93BA-D2F92E792349}"/>
              </a:ext>
            </a:extLst>
          </p:cNvPr>
          <p:cNvPicPr>
            <a:picLocks noChangeAspect="1"/>
          </p:cNvPicPr>
          <p:nvPr/>
        </p:nvPicPr>
        <p:blipFill>
          <a:blip r:embed="rId2"/>
          <a:stretch>
            <a:fillRect/>
          </a:stretch>
        </p:blipFill>
        <p:spPr>
          <a:xfrm>
            <a:off x="856806" y="3022902"/>
            <a:ext cx="5756672" cy="2696766"/>
          </a:xfrm>
          <a:prstGeom prst="rect">
            <a:avLst/>
          </a:prstGeom>
          <a:ln>
            <a:solidFill>
              <a:srgbClr val="4C667B"/>
            </a:solidFill>
          </a:ln>
        </p:spPr>
      </p:pic>
      <p:sp>
        <p:nvSpPr>
          <p:cNvPr id="6" name="TextBox 5">
            <a:extLst>
              <a:ext uri="{FF2B5EF4-FFF2-40B4-BE49-F238E27FC236}">
                <a16:creationId xmlns:a16="http://schemas.microsoft.com/office/drawing/2014/main" id="{DA3B5D1A-571B-47E1-90E5-CFDF9775F1AC}"/>
              </a:ext>
            </a:extLst>
          </p:cNvPr>
          <p:cNvSpPr txBox="1"/>
          <p:nvPr/>
        </p:nvSpPr>
        <p:spPr>
          <a:xfrm>
            <a:off x="856806" y="5802656"/>
            <a:ext cx="3557139" cy="307777"/>
          </a:xfrm>
          <a:prstGeom prst="rect">
            <a:avLst/>
          </a:prstGeom>
          <a:noFill/>
        </p:spPr>
        <p:txBody>
          <a:bodyPr wrap="square">
            <a:spAutoFit/>
          </a:bodyPr>
          <a:lstStyle/>
          <a:p>
            <a:r>
              <a:rPr lang="en-US" sz="1400" dirty="0">
                <a:ea typeface="Calibri" panose="020F0502020204030204" pitchFamily="34" charset="0"/>
                <a:cs typeface="Calibri" panose="020F0502020204030204" pitchFamily="34" charset="0"/>
              </a:rPr>
              <a:t>Fig. 4: Wikipedia – Thermodynamics</a:t>
            </a:r>
          </a:p>
        </p:txBody>
      </p:sp>
      <p:pic>
        <p:nvPicPr>
          <p:cNvPr id="7" name="Picture 8" descr="Cover of the textbook &quot;Basics of Thermodynamics&quot;">
            <a:extLst>
              <a:ext uri="{FF2B5EF4-FFF2-40B4-BE49-F238E27FC236}">
                <a16:creationId xmlns:a16="http://schemas.microsoft.com/office/drawing/2014/main" id="{B0294002-D243-4C2F-AF84-3DCD7BFC4652}"/>
              </a:ext>
            </a:extLst>
          </p:cNvPr>
          <p:cNvPicPr>
            <a:picLocks noChangeAspect="1"/>
          </p:cNvPicPr>
          <p:nvPr/>
        </p:nvPicPr>
        <p:blipFill>
          <a:blip r:embed="rId3"/>
          <a:stretch>
            <a:fillRect/>
          </a:stretch>
        </p:blipFill>
        <p:spPr>
          <a:xfrm>
            <a:off x="7346232" y="2321815"/>
            <a:ext cx="2699423" cy="3742564"/>
          </a:xfrm>
          <a:prstGeom prst="rect">
            <a:avLst/>
          </a:prstGeom>
        </p:spPr>
      </p:pic>
      <p:sp>
        <p:nvSpPr>
          <p:cNvPr id="8" name="TextBox 7">
            <a:extLst>
              <a:ext uri="{FF2B5EF4-FFF2-40B4-BE49-F238E27FC236}">
                <a16:creationId xmlns:a16="http://schemas.microsoft.com/office/drawing/2014/main" id="{66AA081D-3321-4584-B873-3814469D7F6E}"/>
              </a:ext>
            </a:extLst>
          </p:cNvPr>
          <p:cNvSpPr txBox="1"/>
          <p:nvPr/>
        </p:nvSpPr>
        <p:spPr>
          <a:xfrm>
            <a:off x="10059662" y="3578612"/>
            <a:ext cx="2040899" cy="2462213"/>
          </a:xfrm>
          <a:prstGeom prst="rect">
            <a:avLst/>
          </a:prstGeom>
          <a:noFill/>
        </p:spPr>
        <p:txBody>
          <a:bodyPr wrap="square">
            <a:spAutoFit/>
          </a:bodyPr>
          <a:lstStyle/>
          <a:p>
            <a:r>
              <a:rPr lang="en-US" sz="1400" dirty="0">
                <a:ea typeface="Calibri" panose="020F0502020204030204" pitchFamily="34" charset="0"/>
                <a:cs typeface="Calibri" panose="020F0502020204030204" pitchFamily="34" charset="0"/>
              </a:rPr>
              <a:t>Fig. 5: Cover © Springer, textbook *Fundamentals of Thermodynamics* (2016). Used as a quotation in accordance with § 42f of the German Copyright Act (</a:t>
            </a:r>
            <a:r>
              <a:rPr lang="en-US" sz="1400" dirty="0" err="1">
                <a:ea typeface="Calibri" panose="020F0502020204030204" pitchFamily="34" charset="0"/>
                <a:cs typeface="Calibri" panose="020F0502020204030204" pitchFamily="34" charset="0"/>
              </a:rPr>
              <a:t>UrhG</a:t>
            </a:r>
            <a:r>
              <a:rPr lang="en-US" sz="1400" dirty="0">
                <a:ea typeface="Calibri" panose="020F0502020204030204" pitchFamily="34" charset="0"/>
                <a:cs typeface="Calibri" panose="020F0502020204030204" pitchFamily="34" charset="0"/>
              </a:rPr>
              <a:t>); not licensed under CC BY 4.0.</a:t>
            </a:r>
          </a:p>
        </p:txBody>
      </p:sp>
    </p:spTree>
    <p:extLst>
      <p:ext uri="{BB962C8B-B14F-4D97-AF65-F5344CB8AC3E}">
        <p14:creationId xmlns:p14="http://schemas.microsoft.com/office/powerpoint/2010/main" val="2469299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CEE0A6-5320-43D8-8EC9-27B3E1323EB8}"/>
              </a:ext>
            </a:extLst>
          </p:cNvPr>
          <p:cNvSpPr>
            <a:spLocks noGrp="1"/>
          </p:cNvSpPr>
          <p:nvPr>
            <p:ph type="title"/>
          </p:nvPr>
        </p:nvSpPr>
        <p:spPr/>
        <p:txBody>
          <a:bodyPr/>
          <a:lstStyle/>
          <a:p>
            <a:r>
              <a:rPr lang="en-US" noProof="0" dirty="0"/>
              <a:t>2.1 Reliability: Example for Working with Sources (2/3)</a:t>
            </a:r>
            <a:endParaRPr lang="en-US" dirty="0"/>
          </a:p>
        </p:txBody>
      </p:sp>
      <p:sp>
        <p:nvSpPr>
          <p:cNvPr id="3" name="Inhaltsplatzhalter 2">
            <a:extLst>
              <a:ext uri="{FF2B5EF4-FFF2-40B4-BE49-F238E27FC236}">
                <a16:creationId xmlns:a16="http://schemas.microsoft.com/office/drawing/2014/main" id="{27460715-1966-4BAD-BC12-E0AEA439A9BF}"/>
              </a:ext>
            </a:extLst>
          </p:cNvPr>
          <p:cNvSpPr>
            <a:spLocks noGrp="1"/>
          </p:cNvSpPr>
          <p:nvPr>
            <p:ph idx="1"/>
          </p:nvPr>
        </p:nvSpPr>
        <p:spPr>
          <a:xfrm>
            <a:off x="838200" y="1825625"/>
            <a:ext cx="7678479" cy="4191647"/>
          </a:xfrm>
        </p:spPr>
        <p:txBody>
          <a:bodyPr/>
          <a:lstStyle/>
          <a:p>
            <a:pPr marL="0" indent="0">
              <a:buNone/>
            </a:pPr>
            <a:r>
              <a:rPr lang="en-US" sz="2400" dirty="0"/>
              <a:t>Which source would you use, and why?</a:t>
            </a:r>
          </a:p>
          <a:p>
            <a:r>
              <a:rPr lang="en-US" sz="2438" dirty="0"/>
              <a:t>Criteria </a:t>
            </a:r>
            <a:r>
              <a:rPr lang="en-US" sz="1875" dirty="0"/>
              <a:t>(APA, 2007; </a:t>
            </a:r>
            <a:r>
              <a:rPr lang="en-US" sz="1875" dirty="0" err="1"/>
              <a:t>SpringerNature</a:t>
            </a:r>
            <a:r>
              <a:rPr lang="en-US" sz="1875" dirty="0"/>
              <a:t>, 2026; </a:t>
            </a:r>
            <a:r>
              <a:rPr lang="en-US" sz="1875" dirty="0" err="1"/>
              <a:t>Veith</a:t>
            </a:r>
            <a:r>
              <a:rPr lang="en-US" sz="1875" dirty="0"/>
              <a:t>, 2022)</a:t>
            </a:r>
            <a:r>
              <a:rPr lang="en-US" sz="2438" dirty="0"/>
              <a:t>:</a:t>
            </a:r>
          </a:p>
          <a:p>
            <a:pPr lvl="1"/>
            <a:r>
              <a:rPr lang="en-US" sz="2250" dirty="0"/>
              <a:t>Textbook</a:t>
            </a:r>
          </a:p>
          <a:p>
            <a:pPr lvl="2"/>
            <a:r>
              <a:rPr lang="en-US" sz="2063" dirty="0"/>
              <a:t>Reputable publisher, verified information</a:t>
            </a:r>
          </a:p>
          <a:p>
            <a:pPr lvl="2"/>
            <a:r>
              <a:rPr lang="en-US" sz="2063" dirty="0"/>
              <a:t>Authors’ reputation</a:t>
            </a:r>
          </a:p>
          <a:p>
            <a:pPr lvl="2"/>
            <a:r>
              <a:rPr lang="en-US" sz="2063" dirty="0"/>
              <a:t>Usually edited and peer-reviewed</a:t>
            </a:r>
          </a:p>
          <a:p>
            <a:pPr lvl="1"/>
            <a:r>
              <a:rPr lang="en-US" sz="2250" dirty="0"/>
              <a:t>Citable, reputable source</a:t>
            </a:r>
          </a:p>
          <a:p>
            <a:pPr marL="901700" lvl="2" indent="-312738">
              <a:buNone/>
            </a:pPr>
            <a:r>
              <a:rPr lang="en-US" sz="2063" i="1" dirty="0"/>
              <a:t>→ and available for you to download for free via the Libraries of TU Graz and University of Graz ;-)</a:t>
            </a:r>
            <a:endParaRPr lang="en-US" dirty="0"/>
          </a:p>
        </p:txBody>
      </p:sp>
      <p:sp>
        <p:nvSpPr>
          <p:cNvPr id="4" name="Foliennummernplatzhalter 3">
            <a:extLst>
              <a:ext uri="{FF2B5EF4-FFF2-40B4-BE49-F238E27FC236}">
                <a16:creationId xmlns:a16="http://schemas.microsoft.com/office/drawing/2014/main" id="{ADDE2C9D-3B50-42CA-ADA0-4C6F6085BB5F}"/>
              </a:ext>
            </a:extLst>
          </p:cNvPr>
          <p:cNvSpPr>
            <a:spLocks noGrp="1"/>
          </p:cNvSpPr>
          <p:nvPr>
            <p:ph type="sldNum" sz="quarter" idx="12"/>
          </p:nvPr>
        </p:nvSpPr>
        <p:spPr/>
        <p:txBody>
          <a:bodyPr/>
          <a:lstStyle/>
          <a:p>
            <a:fld id="{2447F044-20D3-4F07-BFBB-8BE1F51E7E03}" type="slidenum">
              <a:rPr lang="en-GB" smtClean="0"/>
              <a:pPr/>
              <a:t>21</a:t>
            </a:fld>
            <a:endParaRPr lang="en-GB" dirty="0"/>
          </a:p>
        </p:txBody>
      </p:sp>
      <p:pic>
        <p:nvPicPr>
          <p:cNvPr id="5" name="Picture 7" descr="Cover of the textbook &quot;Basics of Thermodynamics&quot;">
            <a:extLst>
              <a:ext uri="{FF2B5EF4-FFF2-40B4-BE49-F238E27FC236}">
                <a16:creationId xmlns:a16="http://schemas.microsoft.com/office/drawing/2014/main" id="{672B3E60-6BC3-440B-B1D7-CA160456D654}"/>
              </a:ext>
            </a:extLst>
          </p:cNvPr>
          <p:cNvPicPr>
            <a:picLocks noChangeAspect="1"/>
          </p:cNvPicPr>
          <p:nvPr/>
        </p:nvPicPr>
        <p:blipFill>
          <a:blip r:embed="rId2"/>
          <a:stretch>
            <a:fillRect/>
          </a:stretch>
        </p:blipFill>
        <p:spPr>
          <a:xfrm>
            <a:off x="8984522" y="1458836"/>
            <a:ext cx="2539916" cy="3621337"/>
          </a:xfrm>
          <a:prstGeom prst="rect">
            <a:avLst/>
          </a:prstGeom>
        </p:spPr>
      </p:pic>
      <p:sp>
        <p:nvSpPr>
          <p:cNvPr id="6" name="TextBox 8">
            <a:extLst>
              <a:ext uri="{FF2B5EF4-FFF2-40B4-BE49-F238E27FC236}">
                <a16:creationId xmlns:a16="http://schemas.microsoft.com/office/drawing/2014/main" id="{C7DC60F0-0DDF-4151-A829-610736251371}"/>
              </a:ext>
            </a:extLst>
          </p:cNvPr>
          <p:cNvSpPr txBox="1"/>
          <p:nvPr/>
        </p:nvSpPr>
        <p:spPr>
          <a:xfrm>
            <a:off x="7868096" y="5175870"/>
            <a:ext cx="4538858" cy="954107"/>
          </a:xfrm>
          <a:prstGeom prst="rect">
            <a:avLst/>
          </a:prstGeom>
          <a:noFill/>
        </p:spPr>
        <p:txBody>
          <a:bodyPr wrap="square">
            <a:spAutoFit/>
          </a:bodyPr>
          <a:lstStyle/>
          <a:p>
            <a:r>
              <a:rPr lang="en-US" sz="1400" dirty="0">
                <a:ea typeface="Calibri" panose="020F0502020204030204" pitchFamily="34" charset="0"/>
                <a:cs typeface="Calibri" panose="020F0502020204030204" pitchFamily="34" charset="0"/>
              </a:rPr>
              <a:t>Fig. 5: Cover © Springer, textbook “Fundamentals of Thermodynamics” (2016). Used as a quotation in accordance with § 42f of the German Copyright Act (</a:t>
            </a:r>
            <a:r>
              <a:rPr lang="en-US" sz="1400" dirty="0" err="1">
                <a:ea typeface="Calibri" panose="020F0502020204030204" pitchFamily="34" charset="0"/>
                <a:cs typeface="Calibri" panose="020F0502020204030204" pitchFamily="34" charset="0"/>
              </a:rPr>
              <a:t>UrhG</a:t>
            </a:r>
            <a:r>
              <a:rPr lang="en-US" sz="1400" dirty="0">
                <a:ea typeface="Calibri" panose="020F0502020204030204" pitchFamily="34" charset="0"/>
                <a:cs typeface="Calibri" panose="020F0502020204030204" pitchFamily="34" charset="0"/>
              </a:rPr>
              <a:t>); not licensed under CC BY 4.0.</a:t>
            </a:r>
          </a:p>
        </p:txBody>
      </p:sp>
    </p:spTree>
    <p:extLst>
      <p:ext uri="{BB962C8B-B14F-4D97-AF65-F5344CB8AC3E}">
        <p14:creationId xmlns:p14="http://schemas.microsoft.com/office/powerpoint/2010/main" val="2591632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C829FE-3A1C-4C0C-8737-629513231CF5}"/>
              </a:ext>
            </a:extLst>
          </p:cNvPr>
          <p:cNvSpPr>
            <a:spLocks noGrp="1"/>
          </p:cNvSpPr>
          <p:nvPr>
            <p:ph type="title"/>
          </p:nvPr>
        </p:nvSpPr>
        <p:spPr/>
        <p:txBody>
          <a:bodyPr/>
          <a:lstStyle/>
          <a:p>
            <a:r>
              <a:rPr lang="en-US" noProof="0" dirty="0"/>
              <a:t>2.1 Reliability: Example of Working with Sources (3/3)</a:t>
            </a:r>
            <a:endParaRPr lang="en-US" dirty="0"/>
          </a:p>
        </p:txBody>
      </p:sp>
      <p:sp>
        <p:nvSpPr>
          <p:cNvPr id="3" name="Inhaltsplatzhalter 2">
            <a:extLst>
              <a:ext uri="{FF2B5EF4-FFF2-40B4-BE49-F238E27FC236}">
                <a16:creationId xmlns:a16="http://schemas.microsoft.com/office/drawing/2014/main" id="{DD808E58-991F-41C6-8D2E-5ED52C0953D8}"/>
              </a:ext>
            </a:extLst>
          </p:cNvPr>
          <p:cNvSpPr>
            <a:spLocks noGrp="1"/>
          </p:cNvSpPr>
          <p:nvPr>
            <p:ph idx="1"/>
          </p:nvPr>
        </p:nvSpPr>
        <p:spPr/>
        <p:txBody>
          <a:bodyPr>
            <a:normAutofit fontScale="85000" lnSpcReduction="10000"/>
          </a:bodyPr>
          <a:lstStyle/>
          <a:p>
            <a:pPr>
              <a:lnSpc>
                <a:spcPct val="130000"/>
              </a:lnSpc>
              <a:spcAft>
                <a:spcPts val="563"/>
              </a:spcAft>
            </a:pPr>
            <a:r>
              <a:rPr lang="en-US" sz="2625" dirty="0"/>
              <a:t>Which source would you use, and why?</a:t>
            </a:r>
          </a:p>
          <a:p>
            <a:pPr lvl="1">
              <a:lnSpc>
                <a:spcPct val="120000"/>
              </a:lnSpc>
            </a:pPr>
            <a:r>
              <a:rPr lang="en-US" sz="2438" dirty="0"/>
              <a:t>Criteria (APA, 2010; </a:t>
            </a:r>
            <a:r>
              <a:rPr lang="en-US" sz="2438" dirty="0" err="1"/>
              <a:t>Veith</a:t>
            </a:r>
            <a:r>
              <a:rPr lang="en-US" sz="2438" dirty="0"/>
              <a:t>, 2022; Wikipedia, </a:t>
            </a:r>
            <a:r>
              <a:rPr lang="en-US" sz="2438" dirty="0" err="1"/>
              <a:t>n.d</a:t>
            </a:r>
            <a:r>
              <a:rPr lang="en-US" sz="2438" dirty="0"/>
              <a:t>):</a:t>
            </a:r>
          </a:p>
          <a:p>
            <a:pPr lvl="2">
              <a:lnSpc>
                <a:spcPct val="120000"/>
              </a:lnSpc>
            </a:pPr>
            <a:r>
              <a:rPr lang="en-US" sz="2250" dirty="0"/>
              <a:t>Online encyclopedia Wikipedia</a:t>
            </a:r>
          </a:p>
          <a:p>
            <a:pPr lvl="3">
              <a:lnSpc>
                <a:spcPct val="120000"/>
              </a:lnSpc>
            </a:pPr>
            <a:r>
              <a:rPr lang="en-US" sz="2250" dirty="0"/>
              <a:t>Provides an overview of topics and corresponding standard literature</a:t>
            </a:r>
          </a:p>
          <a:p>
            <a:pPr lvl="3">
              <a:lnSpc>
                <a:spcPct val="120000"/>
              </a:lnSpc>
            </a:pPr>
            <a:r>
              <a:rPr lang="en-US" sz="2250" dirty="0"/>
              <a:t>Entries are usually edited multiple times and are subject to change (version history available)</a:t>
            </a:r>
          </a:p>
          <a:p>
            <a:pPr lvl="3">
              <a:lnSpc>
                <a:spcPct val="120000"/>
              </a:lnSpc>
            </a:pPr>
            <a:r>
              <a:rPr lang="en-US" sz="2250" dirty="0"/>
              <a:t>Editorially reviewed but not peer-reviewed, so incorrect content is possible</a:t>
            </a:r>
          </a:p>
          <a:p>
            <a:pPr lvl="3">
              <a:lnSpc>
                <a:spcPct val="120000"/>
              </a:lnSpc>
            </a:pPr>
            <a:r>
              <a:rPr lang="en-US" sz="2250" dirty="0"/>
              <a:t>Authors and their sources are not always transparent</a:t>
            </a:r>
          </a:p>
          <a:p>
            <a:pPr marL="622300" lvl="1" indent="-354013">
              <a:lnSpc>
                <a:spcPct val="140000"/>
              </a:lnSpc>
              <a:spcBef>
                <a:spcPts val="1125"/>
              </a:spcBef>
              <a:buNone/>
              <a:tabLst>
                <a:tab pos="622300" algn="l"/>
              </a:tabLst>
            </a:pPr>
            <a:r>
              <a:rPr lang="en-US" sz="2438" dirty="0"/>
              <a:t>→ </a:t>
            </a:r>
            <a:r>
              <a:rPr lang="en-US" sz="2438" u="sng" dirty="0"/>
              <a:t>Carefully check the quality of online encyclopedias! Wikipedia is suitable for orientation and literature searches, but not as scientific evidence!</a:t>
            </a:r>
            <a:endParaRPr lang="en-US" sz="2438" dirty="0"/>
          </a:p>
          <a:p>
            <a:endParaRPr lang="en-US" dirty="0"/>
          </a:p>
        </p:txBody>
      </p:sp>
      <p:sp>
        <p:nvSpPr>
          <p:cNvPr id="4" name="Foliennummernplatzhalter 3">
            <a:extLst>
              <a:ext uri="{FF2B5EF4-FFF2-40B4-BE49-F238E27FC236}">
                <a16:creationId xmlns:a16="http://schemas.microsoft.com/office/drawing/2014/main" id="{D05CA679-9314-4815-A580-D7423269BF7E}"/>
              </a:ext>
            </a:extLst>
          </p:cNvPr>
          <p:cNvSpPr>
            <a:spLocks noGrp="1"/>
          </p:cNvSpPr>
          <p:nvPr>
            <p:ph type="sldNum" sz="quarter" idx="12"/>
          </p:nvPr>
        </p:nvSpPr>
        <p:spPr/>
        <p:txBody>
          <a:bodyPr/>
          <a:lstStyle/>
          <a:p>
            <a:fld id="{2447F044-20D3-4F07-BFBB-8BE1F51E7E03}" type="slidenum">
              <a:rPr lang="en-GB" smtClean="0"/>
              <a:pPr/>
              <a:t>22</a:t>
            </a:fld>
            <a:endParaRPr lang="en-GB" dirty="0"/>
          </a:p>
        </p:txBody>
      </p:sp>
    </p:spTree>
    <p:extLst>
      <p:ext uri="{BB962C8B-B14F-4D97-AF65-F5344CB8AC3E}">
        <p14:creationId xmlns:p14="http://schemas.microsoft.com/office/powerpoint/2010/main" val="728743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5BA40E-EDF7-44B0-AC7B-15018863447B}"/>
              </a:ext>
            </a:extLst>
          </p:cNvPr>
          <p:cNvSpPr>
            <a:spLocks noGrp="1"/>
          </p:cNvSpPr>
          <p:nvPr>
            <p:ph type="title"/>
          </p:nvPr>
        </p:nvSpPr>
        <p:spPr/>
        <p:txBody>
          <a:bodyPr/>
          <a:lstStyle/>
          <a:p>
            <a:r>
              <a:rPr lang="en-US" noProof="0" dirty="0"/>
              <a:t>2.1 Reliability: Proper Citation (1/8)</a:t>
            </a:r>
            <a:endParaRPr lang="en-US" dirty="0"/>
          </a:p>
        </p:txBody>
      </p:sp>
      <p:sp>
        <p:nvSpPr>
          <p:cNvPr id="3" name="Inhaltsplatzhalter 2">
            <a:extLst>
              <a:ext uri="{FF2B5EF4-FFF2-40B4-BE49-F238E27FC236}">
                <a16:creationId xmlns:a16="http://schemas.microsoft.com/office/drawing/2014/main" id="{58E3094E-CFFF-4A55-B448-AC725FF87E00}"/>
              </a:ext>
            </a:extLst>
          </p:cNvPr>
          <p:cNvSpPr>
            <a:spLocks noGrp="1"/>
          </p:cNvSpPr>
          <p:nvPr>
            <p:ph idx="1"/>
          </p:nvPr>
        </p:nvSpPr>
        <p:spPr>
          <a:xfrm>
            <a:off x="838200" y="1935127"/>
            <a:ext cx="10515600" cy="4082146"/>
          </a:xfrm>
        </p:spPr>
        <p:txBody>
          <a:bodyPr>
            <a:normAutofit/>
          </a:bodyPr>
          <a:lstStyle/>
          <a:p>
            <a:r>
              <a:rPr lang="en-US" sz="2400" noProof="0" dirty="0"/>
              <a:t>Citing/Referencing in Written Works:</a:t>
            </a:r>
          </a:p>
          <a:p>
            <a:pPr lvl="1"/>
            <a:r>
              <a:rPr lang="en-US" sz="2200" noProof="0" dirty="0"/>
              <a:t>The sources used in the preparation of a text or academic paper must be cited in accordance with the rules of a citation style and for the purpose of verifiability.</a:t>
            </a:r>
          </a:p>
          <a:p>
            <a:pPr>
              <a:spcBef>
                <a:spcPts val="1125"/>
              </a:spcBef>
              <a:spcAft>
                <a:spcPts val="563"/>
              </a:spcAft>
            </a:pPr>
            <a:r>
              <a:rPr lang="en-US" sz="2400" noProof="0" dirty="0"/>
              <a:t>What must be cited, and when?</a:t>
            </a:r>
          </a:p>
          <a:p>
            <a:pPr lvl="1"/>
            <a:r>
              <a:rPr lang="en-US" sz="2200" noProof="0" dirty="0"/>
              <a:t>In the body of the text, </a:t>
            </a:r>
            <a:r>
              <a:rPr lang="en-US" sz="2200" u="sng" noProof="0" dirty="0"/>
              <a:t>you must always cite a source to support any theory, idea, or research finding that is not your own</a:t>
            </a:r>
            <a:r>
              <a:rPr lang="en-US" sz="2200" noProof="0" dirty="0"/>
              <a:t>!</a:t>
            </a:r>
          </a:p>
          <a:p>
            <a:pPr lvl="2"/>
            <a:r>
              <a:rPr lang="en-US" sz="2000" noProof="0" dirty="0"/>
              <a:t>Immediately after the mention or at the end of the sentence in which the content was cited.</a:t>
            </a:r>
          </a:p>
          <a:p>
            <a:pPr lvl="1"/>
            <a:r>
              <a:rPr lang="en-US" sz="2200" noProof="0" dirty="0"/>
              <a:t>All sources cited in the text must be listed in full in the bibliography</a:t>
            </a:r>
          </a:p>
          <a:p>
            <a:endParaRPr lang="en-US" dirty="0"/>
          </a:p>
        </p:txBody>
      </p:sp>
      <p:sp>
        <p:nvSpPr>
          <p:cNvPr id="4" name="Foliennummernplatzhalter 3">
            <a:extLst>
              <a:ext uri="{FF2B5EF4-FFF2-40B4-BE49-F238E27FC236}">
                <a16:creationId xmlns:a16="http://schemas.microsoft.com/office/drawing/2014/main" id="{AF227BFD-8C84-4B16-B07D-267A1E5527C7}"/>
              </a:ext>
            </a:extLst>
          </p:cNvPr>
          <p:cNvSpPr>
            <a:spLocks noGrp="1"/>
          </p:cNvSpPr>
          <p:nvPr>
            <p:ph type="sldNum" sz="quarter" idx="12"/>
          </p:nvPr>
        </p:nvSpPr>
        <p:spPr/>
        <p:txBody>
          <a:bodyPr/>
          <a:lstStyle/>
          <a:p>
            <a:fld id="{2447F044-20D3-4F07-BFBB-8BE1F51E7E03}" type="slidenum">
              <a:rPr lang="en-GB" smtClean="0"/>
              <a:pPr/>
              <a:t>23</a:t>
            </a:fld>
            <a:endParaRPr lang="en-GB" dirty="0"/>
          </a:p>
        </p:txBody>
      </p:sp>
      <p:sp>
        <p:nvSpPr>
          <p:cNvPr id="5" name="Textfeld 4">
            <a:extLst>
              <a:ext uri="{FF2B5EF4-FFF2-40B4-BE49-F238E27FC236}">
                <a16:creationId xmlns:a16="http://schemas.microsoft.com/office/drawing/2014/main" id="{BCCD23C7-E4ED-4AC7-91D4-267C0B03860D}"/>
              </a:ext>
            </a:extLst>
          </p:cNvPr>
          <p:cNvSpPr txBox="1"/>
          <p:nvPr/>
        </p:nvSpPr>
        <p:spPr>
          <a:xfrm>
            <a:off x="838200" y="1355958"/>
            <a:ext cx="6066234" cy="380873"/>
          </a:xfrm>
          <a:prstGeom prst="rect">
            <a:avLst/>
          </a:prstGeom>
          <a:noFill/>
        </p:spPr>
        <p:txBody>
          <a:bodyPr wrap="square">
            <a:spAutoFit/>
          </a:bodyPr>
          <a:lstStyle/>
          <a:p>
            <a:r>
              <a:rPr lang="en-US" sz="1875" dirty="0"/>
              <a:t>(Pears and Shields, 2022; Veith, 2022)</a:t>
            </a:r>
            <a:endParaRPr lang="en-US" sz="1688" dirty="0"/>
          </a:p>
        </p:txBody>
      </p:sp>
    </p:spTree>
    <p:extLst>
      <p:ext uri="{BB962C8B-B14F-4D97-AF65-F5344CB8AC3E}">
        <p14:creationId xmlns:p14="http://schemas.microsoft.com/office/powerpoint/2010/main" val="3412553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5BA40E-EDF7-44B0-AC7B-15018863447B}"/>
              </a:ext>
            </a:extLst>
          </p:cNvPr>
          <p:cNvSpPr>
            <a:spLocks noGrp="1"/>
          </p:cNvSpPr>
          <p:nvPr>
            <p:ph type="title"/>
          </p:nvPr>
        </p:nvSpPr>
        <p:spPr/>
        <p:txBody>
          <a:bodyPr/>
          <a:lstStyle/>
          <a:p>
            <a:r>
              <a:rPr lang="en-US" noProof="0" dirty="0"/>
              <a:t>2.1 Reliability: Proper Citation (2/8)</a:t>
            </a:r>
            <a:endParaRPr lang="en-US" dirty="0"/>
          </a:p>
        </p:txBody>
      </p:sp>
      <p:sp>
        <p:nvSpPr>
          <p:cNvPr id="3" name="Inhaltsplatzhalter 2">
            <a:extLst>
              <a:ext uri="{FF2B5EF4-FFF2-40B4-BE49-F238E27FC236}">
                <a16:creationId xmlns:a16="http://schemas.microsoft.com/office/drawing/2014/main" id="{58E3094E-CFFF-4A55-B448-AC725FF87E00}"/>
              </a:ext>
            </a:extLst>
          </p:cNvPr>
          <p:cNvSpPr>
            <a:spLocks noGrp="1"/>
          </p:cNvSpPr>
          <p:nvPr>
            <p:ph idx="1"/>
          </p:nvPr>
        </p:nvSpPr>
        <p:spPr>
          <a:xfrm>
            <a:off x="838200" y="2081127"/>
            <a:ext cx="10515600" cy="4082146"/>
          </a:xfrm>
        </p:spPr>
        <p:txBody>
          <a:bodyPr>
            <a:normAutofit/>
          </a:bodyPr>
          <a:lstStyle/>
          <a:p>
            <a:pPr>
              <a:lnSpc>
                <a:spcPct val="130000"/>
              </a:lnSpc>
              <a:spcAft>
                <a:spcPts val="563"/>
              </a:spcAft>
            </a:pPr>
            <a:r>
              <a:rPr lang="en-US" sz="2400" noProof="0" dirty="0"/>
              <a:t>What does not need to be cited?</a:t>
            </a:r>
          </a:p>
          <a:p>
            <a:pPr lvl="1"/>
            <a:r>
              <a:rPr lang="en-US" sz="2000" u="sng" noProof="0" dirty="0"/>
              <a:t>Common knowledge</a:t>
            </a:r>
            <a:r>
              <a:rPr lang="en-US" sz="2000" noProof="0" dirty="0"/>
              <a:t>, e.g.:</a:t>
            </a:r>
          </a:p>
          <a:p>
            <a:pPr lvl="2"/>
            <a:r>
              <a:rPr lang="en-US" sz="2000" noProof="0" dirty="0"/>
              <a:t>Water boils at +100°C</a:t>
            </a:r>
          </a:p>
          <a:p>
            <a:pPr lvl="2"/>
            <a:r>
              <a:rPr lang="en-US" sz="2000" noProof="0" dirty="0"/>
              <a:t>The capital of a country</a:t>
            </a:r>
          </a:p>
          <a:p>
            <a:pPr>
              <a:spcBef>
                <a:spcPts val="2250"/>
              </a:spcBef>
              <a:spcAft>
                <a:spcPts val="563"/>
              </a:spcAft>
            </a:pPr>
            <a:r>
              <a:rPr lang="en-US" sz="2400" noProof="0" dirty="0"/>
              <a:t>Knowledge that is </a:t>
            </a:r>
            <a:r>
              <a:rPr lang="en-US" sz="2400" u="sng" noProof="0" dirty="0"/>
              <a:t>widely accepted and generally known</a:t>
            </a:r>
            <a:r>
              <a:rPr lang="en-US" sz="2400" noProof="0" dirty="0"/>
              <a:t> within the research community, e.g.:</a:t>
            </a:r>
          </a:p>
          <a:p>
            <a:pPr lvl="1"/>
            <a:r>
              <a:rPr lang="en-US" sz="2000" noProof="0" dirty="0"/>
              <a:t>In electrical engineering, that frequency is measured in hertz (Hz)</a:t>
            </a:r>
          </a:p>
          <a:p>
            <a:pPr lvl="1"/>
            <a:r>
              <a:rPr lang="en-US" sz="2000" noProof="0" dirty="0"/>
              <a:t>In computer science, what an algorithm is</a:t>
            </a:r>
          </a:p>
          <a:p>
            <a:pPr lvl="1"/>
            <a:r>
              <a:rPr lang="en-US" sz="2000" noProof="0" dirty="0"/>
              <a:t>In architecture, what a floor plan is</a:t>
            </a:r>
          </a:p>
          <a:p>
            <a:endParaRPr lang="en-US" dirty="0"/>
          </a:p>
        </p:txBody>
      </p:sp>
      <p:sp>
        <p:nvSpPr>
          <p:cNvPr id="4" name="Foliennummernplatzhalter 3">
            <a:extLst>
              <a:ext uri="{FF2B5EF4-FFF2-40B4-BE49-F238E27FC236}">
                <a16:creationId xmlns:a16="http://schemas.microsoft.com/office/drawing/2014/main" id="{AF227BFD-8C84-4B16-B07D-267A1E5527C7}"/>
              </a:ext>
            </a:extLst>
          </p:cNvPr>
          <p:cNvSpPr>
            <a:spLocks noGrp="1"/>
          </p:cNvSpPr>
          <p:nvPr>
            <p:ph type="sldNum" sz="quarter" idx="12"/>
          </p:nvPr>
        </p:nvSpPr>
        <p:spPr/>
        <p:txBody>
          <a:bodyPr/>
          <a:lstStyle/>
          <a:p>
            <a:fld id="{2447F044-20D3-4F07-BFBB-8BE1F51E7E03}" type="slidenum">
              <a:rPr lang="en-GB" smtClean="0"/>
              <a:pPr/>
              <a:t>24</a:t>
            </a:fld>
            <a:endParaRPr lang="en-GB" dirty="0"/>
          </a:p>
        </p:txBody>
      </p:sp>
      <p:sp>
        <p:nvSpPr>
          <p:cNvPr id="5" name="Textfeld 4">
            <a:extLst>
              <a:ext uri="{FF2B5EF4-FFF2-40B4-BE49-F238E27FC236}">
                <a16:creationId xmlns:a16="http://schemas.microsoft.com/office/drawing/2014/main" id="{BCCD23C7-E4ED-4AC7-91D4-267C0B03860D}"/>
              </a:ext>
            </a:extLst>
          </p:cNvPr>
          <p:cNvSpPr txBox="1"/>
          <p:nvPr/>
        </p:nvSpPr>
        <p:spPr>
          <a:xfrm>
            <a:off x="838200" y="1355958"/>
            <a:ext cx="6066234" cy="380873"/>
          </a:xfrm>
          <a:prstGeom prst="rect">
            <a:avLst/>
          </a:prstGeom>
          <a:noFill/>
        </p:spPr>
        <p:txBody>
          <a:bodyPr wrap="square">
            <a:spAutoFit/>
          </a:bodyPr>
          <a:lstStyle/>
          <a:p>
            <a:r>
              <a:rPr lang="en-US" sz="1875" dirty="0"/>
              <a:t>(Pears and Shields, 2022; Veith, 2022)</a:t>
            </a:r>
            <a:endParaRPr lang="en-US" sz="1688" dirty="0"/>
          </a:p>
        </p:txBody>
      </p:sp>
      <p:pic>
        <p:nvPicPr>
          <p:cNvPr id="6" name="Grafik 5">
            <a:extLst>
              <a:ext uri="{FF2B5EF4-FFF2-40B4-BE49-F238E27FC236}">
                <a16:creationId xmlns:a16="http://schemas.microsoft.com/office/drawing/2014/main" id="{462609DC-42C2-4798-AAD0-5CA5CC5B5260}"/>
              </a:ext>
            </a:extLst>
          </p:cNvPr>
          <p:cNvPicPr>
            <a:picLocks noChangeAspect="1"/>
          </p:cNvPicPr>
          <p:nvPr/>
        </p:nvPicPr>
        <p:blipFill>
          <a:blip r:embed="rId2"/>
          <a:stretch>
            <a:fillRect/>
          </a:stretch>
        </p:blipFill>
        <p:spPr>
          <a:xfrm>
            <a:off x="7386314" y="841031"/>
            <a:ext cx="3786188" cy="3143250"/>
          </a:xfrm>
          <a:prstGeom prst="rect">
            <a:avLst/>
          </a:prstGeom>
        </p:spPr>
      </p:pic>
    </p:spTree>
    <p:extLst>
      <p:ext uri="{BB962C8B-B14F-4D97-AF65-F5344CB8AC3E}">
        <p14:creationId xmlns:p14="http://schemas.microsoft.com/office/powerpoint/2010/main" val="117942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AF0112-BC29-4584-AEB0-BA3618C190FA}"/>
              </a:ext>
            </a:extLst>
          </p:cNvPr>
          <p:cNvSpPr>
            <a:spLocks noGrp="1"/>
          </p:cNvSpPr>
          <p:nvPr>
            <p:ph type="title"/>
          </p:nvPr>
        </p:nvSpPr>
        <p:spPr/>
        <p:txBody>
          <a:bodyPr/>
          <a:lstStyle/>
          <a:p>
            <a:r>
              <a:rPr lang="en-US" noProof="0" dirty="0"/>
              <a:t>2.1 Reliability: Proper Citation (3/8)</a:t>
            </a:r>
            <a:endParaRPr lang="en-US" dirty="0"/>
          </a:p>
        </p:txBody>
      </p:sp>
      <p:sp>
        <p:nvSpPr>
          <p:cNvPr id="3" name="Inhaltsplatzhalter 2">
            <a:extLst>
              <a:ext uri="{FF2B5EF4-FFF2-40B4-BE49-F238E27FC236}">
                <a16:creationId xmlns:a16="http://schemas.microsoft.com/office/drawing/2014/main" id="{DA26E2D7-7CD9-4280-B8DF-3ACF931B63FC}"/>
              </a:ext>
            </a:extLst>
          </p:cNvPr>
          <p:cNvSpPr>
            <a:spLocks noGrp="1"/>
          </p:cNvSpPr>
          <p:nvPr>
            <p:ph idx="1"/>
          </p:nvPr>
        </p:nvSpPr>
        <p:spPr>
          <a:xfrm>
            <a:off x="838200" y="1947545"/>
            <a:ext cx="6498265" cy="4191647"/>
          </a:xfrm>
        </p:spPr>
        <p:txBody>
          <a:bodyPr>
            <a:normAutofit/>
          </a:bodyPr>
          <a:lstStyle/>
          <a:p>
            <a:r>
              <a:rPr lang="en-US" noProof="0" dirty="0"/>
              <a:t>As a general rule:</a:t>
            </a:r>
          </a:p>
          <a:p>
            <a:pPr lvl="1"/>
            <a:r>
              <a:rPr lang="en-US" sz="2200" noProof="0" dirty="0"/>
              <a:t>Cite all sources you use, including tables, translations, and figures (be sure to check the license!)</a:t>
            </a:r>
          </a:p>
          <a:p>
            <a:pPr lvl="1"/>
            <a:r>
              <a:rPr lang="en-US" sz="2200" noProof="0" dirty="0"/>
              <a:t>Follow the specified citation style and use only one citation style within a single paper or document (be consistent!)</a:t>
            </a:r>
          </a:p>
          <a:p>
            <a:pPr lvl="1">
              <a:lnSpc>
                <a:spcPct val="110000"/>
              </a:lnSpc>
            </a:pPr>
            <a:r>
              <a:rPr lang="en-US" sz="2200" dirty="0"/>
              <a:t>The language used in the main text determines the language of the citation (e.g., </a:t>
            </a:r>
            <a:r>
              <a:rPr lang="en-US" sz="2200" i="1" dirty="0"/>
              <a:t>Pears and Shields</a:t>
            </a:r>
            <a:r>
              <a:rPr lang="en-US" sz="2200" dirty="0"/>
              <a:t> vs. </a:t>
            </a:r>
            <a:r>
              <a:rPr lang="en-US" sz="2200" i="1" dirty="0"/>
              <a:t>Pears und Shields</a:t>
            </a:r>
            <a:r>
              <a:rPr lang="en-US" sz="2200" dirty="0"/>
              <a:t>)!</a:t>
            </a:r>
          </a:p>
          <a:p>
            <a:pPr lvl="1"/>
            <a:endParaRPr lang="en-US" noProof="0" dirty="0"/>
          </a:p>
          <a:p>
            <a:pPr lvl="1"/>
            <a:endParaRPr lang="en-US" noProof="0" dirty="0"/>
          </a:p>
          <a:p>
            <a:endParaRPr lang="en-US" dirty="0"/>
          </a:p>
        </p:txBody>
      </p:sp>
      <p:sp>
        <p:nvSpPr>
          <p:cNvPr id="4" name="Foliennummernplatzhalter 3">
            <a:extLst>
              <a:ext uri="{FF2B5EF4-FFF2-40B4-BE49-F238E27FC236}">
                <a16:creationId xmlns:a16="http://schemas.microsoft.com/office/drawing/2014/main" id="{5CE95592-8BE9-4739-9CCB-BDB0E291B3A4}"/>
              </a:ext>
            </a:extLst>
          </p:cNvPr>
          <p:cNvSpPr>
            <a:spLocks noGrp="1"/>
          </p:cNvSpPr>
          <p:nvPr>
            <p:ph type="sldNum" sz="quarter" idx="12"/>
          </p:nvPr>
        </p:nvSpPr>
        <p:spPr/>
        <p:txBody>
          <a:bodyPr/>
          <a:lstStyle/>
          <a:p>
            <a:fld id="{2447F044-20D3-4F07-BFBB-8BE1F51E7E03}" type="slidenum">
              <a:rPr lang="en-GB" smtClean="0"/>
              <a:pPr/>
              <a:t>25</a:t>
            </a:fld>
            <a:endParaRPr lang="en-GB" dirty="0"/>
          </a:p>
        </p:txBody>
      </p:sp>
      <p:pic>
        <p:nvPicPr>
          <p:cNvPr id="5" name="Grafik 4">
            <a:extLst>
              <a:ext uri="{FF2B5EF4-FFF2-40B4-BE49-F238E27FC236}">
                <a16:creationId xmlns:a16="http://schemas.microsoft.com/office/drawing/2014/main" id="{30A9B318-6093-408A-9671-3764BAA52613}"/>
              </a:ext>
            </a:extLst>
          </p:cNvPr>
          <p:cNvPicPr>
            <a:picLocks noChangeAspect="1"/>
          </p:cNvPicPr>
          <p:nvPr/>
        </p:nvPicPr>
        <p:blipFill>
          <a:blip r:embed="rId2"/>
          <a:stretch>
            <a:fillRect/>
          </a:stretch>
        </p:blipFill>
        <p:spPr>
          <a:xfrm>
            <a:off x="7701575" y="2069443"/>
            <a:ext cx="4161234" cy="3768328"/>
          </a:xfrm>
          <a:prstGeom prst="rect">
            <a:avLst/>
          </a:prstGeom>
        </p:spPr>
      </p:pic>
      <p:sp>
        <p:nvSpPr>
          <p:cNvPr id="6" name="Textfeld 5">
            <a:extLst>
              <a:ext uri="{FF2B5EF4-FFF2-40B4-BE49-F238E27FC236}">
                <a16:creationId xmlns:a16="http://schemas.microsoft.com/office/drawing/2014/main" id="{9E92337B-517D-44E6-BA3A-49BAABB855CE}"/>
              </a:ext>
            </a:extLst>
          </p:cNvPr>
          <p:cNvSpPr txBox="1"/>
          <p:nvPr/>
        </p:nvSpPr>
        <p:spPr>
          <a:xfrm>
            <a:off x="838200" y="1355958"/>
            <a:ext cx="6066234" cy="380873"/>
          </a:xfrm>
          <a:prstGeom prst="rect">
            <a:avLst/>
          </a:prstGeom>
          <a:noFill/>
        </p:spPr>
        <p:txBody>
          <a:bodyPr wrap="square">
            <a:spAutoFit/>
          </a:bodyPr>
          <a:lstStyle/>
          <a:p>
            <a:r>
              <a:rPr lang="en-US" sz="1875" dirty="0"/>
              <a:t>(Pears and Shields, 2022; Veith, 2022)</a:t>
            </a:r>
            <a:endParaRPr lang="en-US" sz="1688" dirty="0"/>
          </a:p>
        </p:txBody>
      </p:sp>
    </p:spTree>
    <p:extLst>
      <p:ext uri="{BB962C8B-B14F-4D97-AF65-F5344CB8AC3E}">
        <p14:creationId xmlns:p14="http://schemas.microsoft.com/office/powerpoint/2010/main" val="2895875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5BA40E-EDF7-44B0-AC7B-15018863447B}"/>
              </a:ext>
            </a:extLst>
          </p:cNvPr>
          <p:cNvSpPr>
            <a:spLocks noGrp="1"/>
          </p:cNvSpPr>
          <p:nvPr>
            <p:ph type="title"/>
          </p:nvPr>
        </p:nvSpPr>
        <p:spPr/>
        <p:txBody>
          <a:bodyPr/>
          <a:lstStyle/>
          <a:p>
            <a:r>
              <a:rPr lang="en-US" noProof="0" dirty="0"/>
              <a:t>2.1 Reliability: Proper Citation (4/8)</a:t>
            </a:r>
            <a:endParaRPr lang="en-US" dirty="0"/>
          </a:p>
        </p:txBody>
      </p:sp>
      <p:sp>
        <p:nvSpPr>
          <p:cNvPr id="3" name="Inhaltsplatzhalter 2">
            <a:extLst>
              <a:ext uri="{FF2B5EF4-FFF2-40B4-BE49-F238E27FC236}">
                <a16:creationId xmlns:a16="http://schemas.microsoft.com/office/drawing/2014/main" id="{58E3094E-CFFF-4A55-B448-AC725FF87E00}"/>
              </a:ext>
            </a:extLst>
          </p:cNvPr>
          <p:cNvSpPr>
            <a:spLocks noGrp="1"/>
          </p:cNvSpPr>
          <p:nvPr>
            <p:ph idx="1"/>
          </p:nvPr>
        </p:nvSpPr>
        <p:spPr>
          <a:xfrm>
            <a:off x="838200" y="1935127"/>
            <a:ext cx="10756392" cy="4082146"/>
          </a:xfrm>
        </p:spPr>
        <p:txBody>
          <a:bodyPr>
            <a:normAutofit/>
          </a:bodyPr>
          <a:lstStyle/>
          <a:p>
            <a:pPr>
              <a:spcAft>
                <a:spcPts val="600"/>
              </a:spcAft>
            </a:pPr>
            <a:r>
              <a:rPr lang="en-US" sz="2400" noProof="0" dirty="0"/>
              <a:t>Citation styles (citation guidelines) specify how different types of sources should be referenced in the body of the text and in the bibliography </a:t>
            </a:r>
            <a:r>
              <a:rPr lang="en-US" sz="2000" noProof="0" dirty="0"/>
              <a:t>(</a:t>
            </a:r>
            <a:r>
              <a:rPr lang="en-US" sz="2000" noProof="0" dirty="0" err="1"/>
              <a:t>Veith</a:t>
            </a:r>
            <a:r>
              <a:rPr lang="en-US" sz="2000" noProof="0" dirty="0"/>
              <a:t>, 2022)</a:t>
            </a:r>
            <a:endParaRPr lang="en-US" sz="2400" noProof="0" dirty="0"/>
          </a:p>
          <a:p>
            <a:pPr lvl="1"/>
            <a:r>
              <a:rPr lang="en-US" sz="2000" noProof="0" dirty="0"/>
              <a:t>Examples of different media and types of academic sources:</a:t>
            </a:r>
          </a:p>
          <a:p>
            <a:pPr lvl="2"/>
            <a:r>
              <a:rPr lang="en-US" sz="2000" noProof="0" dirty="0"/>
              <a:t>Print media: books, academic journals, conference proceedings</a:t>
            </a:r>
          </a:p>
          <a:p>
            <a:pPr lvl="2"/>
            <a:r>
              <a:rPr lang="en-US" sz="2000" noProof="0" dirty="0"/>
              <a:t>Electronic media: e-books, PDF articles, websites</a:t>
            </a:r>
          </a:p>
          <a:p>
            <a:pPr lvl="2"/>
            <a:r>
              <a:rPr lang="en-US" sz="2000" noProof="0" dirty="0"/>
              <a:t>Interactive media: data portals</a:t>
            </a:r>
          </a:p>
          <a:p>
            <a:pPr lvl="2"/>
            <a:r>
              <a:rPr lang="en-US" sz="2000" noProof="0" dirty="0"/>
              <a:t>Audiovisual media: vlogs, interviews, lecture recordings</a:t>
            </a:r>
          </a:p>
          <a:p>
            <a:pPr lvl="2"/>
            <a:r>
              <a:rPr lang="en-US" sz="2000" noProof="0" dirty="0"/>
              <a:t>Physical objects: material samples</a:t>
            </a:r>
          </a:p>
          <a:p>
            <a:pPr>
              <a:spcBef>
                <a:spcPts val="1800"/>
              </a:spcBef>
            </a:pPr>
            <a:r>
              <a:rPr lang="en-US" sz="2400" noProof="0" dirty="0"/>
              <a:t>Different citation styles are preferred depending on the field of study and research discipline</a:t>
            </a:r>
          </a:p>
        </p:txBody>
      </p:sp>
      <p:sp>
        <p:nvSpPr>
          <p:cNvPr id="4" name="Foliennummernplatzhalter 3">
            <a:extLst>
              <a:ext uri="{FF2B5EF4-FFF2-40B4-BE49-F238E27FC236}">
                <a16:creationId xmlns:a16="http://schemas.microsoft.com/office/drawing/2014/main" id="{AF227BFD-8C84-4B16-B07D-267A1E5527C7}"/>
              </a:ext>
            </a:extLst>
          </p:cNvPr>
          <p:cNvSpPr>
            <a:spLocks noGrp="1"/>
          </p:cNvSpPr>
          <p:nvPr>
            <p:ph type="sldNum" sz="quarter" idx="12"/>
          </p:nvPr>
        </p:nvSpPr>
        <p:spPr/>
        <p:txBody>
          <a:bodyPr/>
          <a:lstStyle/>
          <a:p>
            <a:fld id="{2447F044-20D3-4F07-BFBB-8BE1F51E7E03}" type="slidenum">
              <a:rPr lang="en-GB" smtClean="0"/>
              <a:pPr/>
              <a:t>26</a:t>
            </a:fld>
            <a:endParaRPr lang="en-GB" dirty="0"/>
          </a:p>
        </p:txBody>
      </p:sp>
      <p:sp>
        <p:nvSpPr>
          <p:cNvPr id="5" name="Textfeld 4">
            <a:extLst>
              <a:ext uri="{FF2B5EF4-FFF2-40B4-BE49-F238E27FC236}">
                <a16:creationId xmlns:a16="http://schemas.microsoft.com/office/drawing/2014/main" id="{BCCD23C7-E4ED-4AC7-91D4-267C0B03860D}"/>
              </a:ext>
            </a:extLst>
          </p:cNvPr>
          <p:cNvSpPr txBox="1"/>
          <p:nvPr/>
        </p:nvSpPr>
        <p:spPr>
          <a:xfrm>
            <a:off x="838200" y="1355958"/>
            <a:ext cx="6066234" cy="380873"/>
          </a:xfrm>
          <a:prstGeom prst="rect">
            <a:avLst/>
          </a:prstGeom>
          <a:noFill/>
        </p:spPr>
        <p:txBody>
          <a:bodyPr wrap="square">
            <a:spAutoFit/>
          </a:bodyPr>
          <a:lstStyle/>
          <a:p>
            <a:r>
              <a:rPr lang="en-US" sz="1875" dirty="0"/>
              <a:t>(Pears and Shields, 2022; Veith, 2022)</a:t>
            </a:r>
            <a:endParaRPr lang="en-US" sz="1688" dirty="0"/>
          </a:p>
        </p:txBody>
      </p:sp>
    </p:spTree>
    <p:extLst>
      <p:ext uri="{BB962C8B-B14F-4D97-AF65-F5344CB8AC3E}">
        <p14:creationId xmlns:p14="http://schemas.microsoft.com/office/powerpoint/2010/main" val="3607327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7D150518-5F27-402B-AEAC-52F662446708}"/>
              </a:ext>
            </a:extLst>
          </p:cNvPr>
          <p:cNvPicPr>
            <a:picLocks noChangeAspect="1"/>
          </p:cNvPicPr>
          <p:nvPr/>
        </p:nvPicPr>
        <p:blipFill>
          <a:blip r:embed="rId2"/>
          <a:stretch>
            <a:fillRect/>
          </a:stretch>
        </p:blipFill>
        <p:spPr>
          <a:xfrm>
            <a:off x="7678503" y="2321034"/>
            <a:ext cx="3759398" cy="3375422"/>
          </a:xfrm>
          <a:prstGeom prst="rect">
            <a:avLst/>
          </a:prstGeom>
        </p:spPr>
      </p:pic>
      <p:sp>
        <p:nvSpPr>
          <p:cNvPr id="2" name="Titel 1">
            <a:extLst>
              <a:ext uri="{FF2B5EF4-FFF2-40B4-BE49-F238E27FC236}">
                <a16:creationId xmlns:a16="http://schemas.microsoft.com/office/drawing/2014/main" id="{A45BA40E-EDF7-44B0-AC7B-15018863447B}"/>
              </a:ext>
            </a:extLst>
          </p:cNvPr>
          <p:cNvSpPr>
            <a:spLocks noGrp="1"/>
          </p:cNvSpPr>
          <p:nvPr>
            <p:ph type="title"/>
          </p:nvPr>
        </p:nvSpPr>
        <p:spPr/>
        <p:txBody>
          <a:bodyPr/>
          <a:lstStyle/>
          <a:p>
            <a:r>
              <a:rPr lang="en-US" noProof="0" dirty="0"/>
              <a:t>2.1 Reliability: Proper Citation (5/8)</a:t>
            </a:r>
            <a:endParaRPr lang="en-US" dirty="0"/>
          </a:p>
        </p:txBody>
      </p:sp>
      <p:sp>
        <p:nvSpPr>
          <p:cNvPr id="3" name="Inhaltsplatzhalter 2">
            <a:extLst>
              <a:ext uri="{FF2B5EF4-FFF2-40B4-BE49-F238E27FC236}">
                <a16:creationId xmlns:a16="http://schemas.microsoft.com/office/drawing/2014/main" id="{58E3094E-CFFF-4A55-B448-AC725FF87E00}"/>
              </a:ext>
            </a:extLst>
          </p:cNvPr>
          <p:cNvSpPr>
            <a:spLocks noGrp="1"/>
          </p:cNvSpPr>
          <p:nvPr>
            <p:ph idx="1"/>
          </p:nvPr>
        </p:nvSpPr>
        <p:spPr>
          <a:xfrm>
            <a:off x="838200" y="1670304"/>
            <a:ext cx="10515600" cy="4346969"/>
          </a:xfrm>
        </p:spPr>
        <p:txBody>
          <a:bodyPr>
            <a:normAutofit/>
          </a:bodyPr>
          <a:lstStyle/>
          <a:p>
            <a:pPr>
              <a:lnSpc>
                <a:spcPct val="120000"/>
              </a:lnSpc>
            </a:pPr>
            <a:r>
              <a:rPr lang="en-US" sz="2400" noProof="0" dirty="0"/>
              <a:t>Common citation styles in the fields of engineering and the natural sciences include:</a:t>
            </a:r>
          </a:p>
          <a:p>
            <a:pPr lvl="1">
              <a:lnSpc>
                <a:spcPct val="120000"/>
              </a:lnSpc>
            </a:pPr>
            <a:r>
              <a:rPr lang="en-US" sz="2000" noProof="0" dirty="0"/>
              <a:t>IEEE (Institute of Electrical and Electronics Engineers)</a:t>
            </a:r>
          </a:p>
          <a:p>
            <a:pPr lvl="1">
              <a:lnSpc>
                <a:spcPct val="120000"/>
              </a:lnSpc>
            </a:pPr>
            <a:r>
              <a:rPr lang="en-US" sz="2000" noProof="0" dirty="0"/>
              <a:t>Harvard referencing style</a:t>
            </a:r>
          </a:p>
          <a:p>
            <a:pPr lvl="1">
              <a:lnSpc>
                <a:spcPct val="120000"/>
              </a:lnSpc>
            </a:pPr>
            <a:r>
              <a:rPr lang="en-US" sz="2000" noProof="0" dirty="0"/>
              <a:t>Chicago</a:t>
            </a:r>
          </a:p>
          <a:p>
            <a:pPr lvl="1">
              <a:lnSpc>
                <a:spcPct val="120000"/>
              </a:lnSpc>
            </a:pPr>
            <a:r>
              <a:rPr lang="en-US" sz="2000" noProof="0" dirty="0"/>
              <a:t>Vancouver</a:t>
            </a:r>
          </a:p>
          <a:p>
            <a:pPr lvl="1">
              <a:lnSpc>
                <a:spcPct val="120000"/>
              </a:lnSpc>
            </a:pPr>
            <a:r>
              <a:rPr lang="en-US" sz="2000" noProof="0" dirty="0"/>
              <a:t>APA (American Psychological Association)</a:t>
            </a:r>
          </a:p>
          <a:p>
            <a:pPr lvl="1">
              <a:lnSpc>
                <a:spcPct val="120000"/>
              </a:lnSpc>
            </a:pPr>
            <a:r>
              <a:rPr lang="en-US" sz="2000" noProof="0" dirty="0"/>
              <a:t>MLA (Modern Language Association)</a:t>
            </a:r>
          </a:p>
          <a:p>
            <a:pPr lvl="1">
              <a:lnSpc>
                <a:spcPct val="120000"/>
              </a:lnSpc>
            </a:pPr>
            <a:r>
              <a:rPr lang="en-US" sz="2000" noProof="0" dirty="0"/>
              <a:t>DIN ISO 690</a:t>
            </a:r>
          </a:p>
          <a:p>
            <a:endParaRPr lang="en-US" sz="2400" noProof="0" dirty="0"/>
          </a:p>
        </p:txBody>
      </p:sp>
      <p:sp>
        <p:nvSpPr>
          <p:cNvPr id="4" name="Foliennummernplatzhalter 3">
            <a:extLst>
              <a:ext uri="{FF2B5EF4-FFF2-40B4-BE49-F238E27FC236}">
                <a16:creationId xmlns:a16="http://schemas.microsoft.com/office/drawing/2014/main" id="{AF227BFD-8C84-4B16-B07D-267A1E5527C7}"/>
              </a:ext>
            </a:extLst>
          </p:cNvPr>
          <p:cNvSpPr>
            <a:spLocks noGrp="1"/>
          </p:cNvSpPr>
          <p:nvPr>
            <p:ph type="sldNum" sz="quarter" idx="12"/>
          </p:nvPr>
        </p:nvSpPr>
        <p:spPr/>
        <p:txBody>
          <a:bodyPr/>
          <a:lstStyle/>
          <a:p>
            <a:fld id="{2447F044-20D3-4F07-BFBB-8BE1F51E7E03}" type="slidenum">
              <a:rPr lang="en-GB" smtClean="0"/>
              <a:pPr/>
              <a:t>27</a:t>
            </a:fld>
            <a:endParaRPr lang="en-GB" dirty="0"/>
          </a:p>
        </p:txBody>
      </p:sp>
    </p:spTree>
    <p:extLst>
      <p:ext uri="{BB962C8B-B14F-4D97-AF65-F5344CB8AC3E}">
        <p14:creationId xmlns:p14="http://schemas.microsoft.com/office/powerpoint/2010/main" val="3361301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5BA40E-EDF7-44B0-AC7B-15018863447B}"/>
              </a:ext>
            </a:extLst>
          </p:cNvPr>
          <p:cNvSpPr>
            <a:spLocks noGrp="1"/>
          </p:cNvSpPr>
          <p:nvPr>
            <p:ph type="title"/>
          </p:nvPr>
        </p:nvSpPr>
        <p:spPr/>
        <p:txBody>
          <a:bodyPr/>
          <a:lstStyle/>
          <a:p>
            <a:r>
              <a:rPr lang="en-US" noProof="0" dirty="0"/>
              <a:t>2.1 Reliability: Proper Citation (6/8)</a:t>
            </a:r>
            <a:endParaRPr lang="en-US" dirty="0"/>
          </a:p>
        </p:txBody>
      </p:sp>
      <p:sp>
        <p:nvSpPr>
          <p:cNvPr id="3" name="Inhaltsplatzhalter 2">
            <a:extLst>
              <a:ext uri="{FF2B5EF4-FFF2-40B4-BE49-F238E27FC236}">
                <a16:creationId xmlns:a16="http://schemas.microsoft.com/office/drawing/2014/main" id="{58E3094E-CFFF-4A55-B448-AC725FF87E00}"/>
              </a:ext>
            </a:extLst>
          </p:cNvPr>
          <p:cNvSpPr>
            <a:spLocks noGrp="1"/>
          </p:cNvSpPr>
          <p:nvPr>
            <p:ph idx="1"/>
          </p:nvPr>
        </p:nvSpPr>
        <p:spPr>
          <a:xfrm>
            <a:off x="838199" y="1935127"/>
            <a:ext cx="11069199" cy="4082146"/>
          </a:xfrm>
        </p:spPr>
        <p:txBody>
          <a:bodyPr>
            <a:normAutofit/>
          </a:bodyPr>
          <a:lstStyle/>
          <a:p>
            <a:r>
              <a:rPr lang="en-US" sz="2400" noProof="0" dirty="0"/>
              <a:t>The bibliographic components of a source include, among others:</a:t>
            </a:r>
          </a:p>
          <a:p>
            <a:pPr lvl="1"/>
            <a:r>
              <a:rPr lang="en-US" sz="2000" noProof="0" dirty="0"/>
              <a:t>Authors, title, editors, year of publication, publisher/place of publication, edition or issue number, page numbers, information on electronic availability</a:t>
            </a:r>
          </a:p>
          <a:p>
            <a:pPr>
              <a:spcBef>
                <a:spcPts val="1800"/>
              </a:spcBef>
            </a:pPr>
            <a:r>
              <a:rPr lang="en-US" sz="2400" noProof="0" dirty="0"/>
              <a:t>Advantages of detailed source citations:</a:t>
            </a:r>
          </a:p>
          <a:p>
            <a:pPr lvl="1"/>
            <a:r>
              <a:rPr lang="en-US" sz="2000" noProof="0" dirty="0"/>
              <a:t>Quick identification of the source type and targeted further research</a:t>
            </a:r>
          </a:p>
          <a:p>
            <a:pPr lvl="1"/>
            <a:r>
              <a:rPr lang="en-US" sz="2000" noProof="0" dirty="0"/>
              <a:t>Enables assessment of the source’s credibility and relevance to one’s own work</a:t>
            </a:r>
          </a:p>
          <a:p>
            <a:endParaRPr lang="en-US" sz="2400" noProof="0" dirty="0"/>
          </a:p>
        </p:txBody>
      </p:sp>
      <p:sp>
        <p:nvSpPr>
          <p:cNvPr id="4" name="Foliennummernplatzhalter 3">
            <a:extLst>
              <a:ext uri="{FF2B5EF4-FFF2-40B4-BE49-F238E27FC236}">
                <a16:creationId xmlns:a16="http://schemas.microsoft.com/office/drawing/2014/main" id="{AF227BFD-8C84-4B16-B07D-267A1E5527C7}"/>
              </a:ext>
            </a:extLst>
          </p:cNvPr>
          <p:cNvSpPr>
            <a:spLocks noGrp="1"/>
          </p:cNvSpPr>
          <p:nvPr>
            <p:ph type="sldNum" sz="quarter" idx="12"/>
          </p:nvPr>
        </p:nvSpPr>
        <p:spPr/>
        <p:txBody>
          <a:bodyPr/>
          <a:lstStyle/>
          <a:p>
            <a:fld id="{2447F044-20D3-4F07-BFBB-8BE1F51E7E03}" type="slidenum">
              <a:rPr lang="en-GB" smtClean="0"/>
              <a:pPr/>
              <a:t>28</a:t>
            </a:fld>
            <a:endParaRPr lang="en-GB" dirty="0"/>
          </a:p>
        </p:txBody>
      </p:sp>
      <p:sp>
        <p:nvSpPr>
          <p:cNvPr id="5" name="Textfeld 4">
            <a:extLst>
              <a:ext uri="{FF2B5EF4-FFF2-40B4-BE49-F238E27FC236}">
                <a16:creationId xmlns:a16="http://schemas.microsoft.com/office/drawing/2014/main" id="{BCCD23C7-E4ED-4AC7-91D4-267C0B03860D}"/>
              </a:ext>
            </a:extLst>
          </p:cNvPr>
          <p:cNvSpPr txBox="1"/>
          <p:nvPr/>
        </p:nvSpPr>
        <p:spPr>
          <a:xfrm>
            <a:off x="838200" y="1355958"/>
            <a:ext cx="6066234" cy="380873"/>
          </a:xfrm>
          <a:prstGeom prst="rect">
            <a:avLst/>
          </a:prstGeom>
          <a:noFill/>
        </p:spPr>
        <p:txBody>
          <a:bodyPr wrap="square">
            <a:spAutoFit/>
          </a:bodyPr>
          <a:lstStyle/>
          <a:p>
            <a:r>
              <a:rPr lang="en-US" sz="1875" dirty="0"/>
              <a:t>(Pears and Shields, 2022)</a:t>
            </a:r>
            <a:endParaRPr lang="en-US" sz="1688" dirty="0"/>
          </a:p>
        </p:txBody>
      </p:sp>
      <p:sp>
        <p:nvSpPr>
          <p:cNvPr id="6" name="Textfeld 5">
            <a:extLst>
              <a:ext uri="{FF2B5EF4-FFF2-40B4-BE49-F238E27FC236}">
                <a16:creationId xmlns:a16="http://schemas.microsoft.com/office/drawing/2014/main" id="{81BDFB6A-F6E5-4CF0-9B10-18A879C132A2}"/>
              </a:ext>
            </a:extLst>
          </p:cNvPr>
          <p:cNvSpPr txBox="1"/>
          <p:nvPr/>
        </p:nvSpPr>
        <p:spPr>
          <a:xfrm>
            <a:off x="838199" y="4753145"/>
            <a:ext cx="10716768" cy="1200329"/>
          </a:xfrm>
          <a:prstGeom prst="rect">
            <a:avLst/>
          </a:prstGeom>
          <a:solidFill>
            <a:srgbClr val="4C667B"/>
          </a:solidFill>
          <a:ln w="38100">
            <a:solidFill>
              <a:schemeClr val="tx2"/>
            </a:solidFill>
          </a:ln>
        </p:spPr>
        <p:txBody>
          <a:bodyPr wrap="square">
            <a:spAutoFit/>
          </a:bodyPr>
          <a:lstStyle/>
          <a:p>
            <a:pPr>
              <a:spcAft>
                <a:spcPts val="563"/>
              </a:spcAft>
            </a:pPr>
            <a:r>
              <a:rPr lang="en-US" sz="2400" b="1" dirty="0">
                <a:solidFill>
                  <a:schemeClr val="bg1"/>
                </a:solidFill>
              </a:rPr>
              <a:t>The required components vary depending on the type of source and the medium being cited. The chosen citation style determines their order, highlighting, and formatting!</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12952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5BA40E-EDF7-44B0-AC7B-15018863447B}"/>
              </a:ext>
            </a:extLst>
          </p:cNvPr>
          <p:cNvSpPr>
            <a:spLocks noGrp="1"/>
          </p:cNvSpPr>
          <p:nvPr>
            <p:ph type="title"/>
          </p:nvPr>
        </p:nvSpPr>
        <p:spPr/>
        <p:txBody>
          <a:bodyPr/>
          <a:lstStyle/>
          <a:p>
            <a:r>
              <a:rPr lang="en-US" noProof="0" dirty="0"/>
              <a:t>2.1 Reliability: Proper Citation (7/8)</a:t>
            </a:r>
            <a:endParaRPr lang="en-US" dirty="0"/>
          </a:p>
        </p:txBody>
      </p:sp>
      <p:sp>
        <p:nvSpPr>
          <p:cNvPr id="3" name="Inhaltsplatzhalter 2">
            <a:extLst>
              <a:ext uri="{FF2B5EF4-FFF2-40B4-BE49-F238E27FC236}">
                <a16:creationId xmlns:a16="http://schemas.microsoft.com/office/drawing/2014/main" id="{58E3094E-CFFF-4A55-B448-AC725FF87E00}"/>
              </a:ext>
            </a:extLst>
          </p:cNvPr>
          <p:cNvSpPr>
            <a:spLocks noGrp="1"/>
          </p:cNvSpPr>
          <p:nvPr>
            <p:ph idx="1"/>
          </p:nvPr>
        </p:nvSpPr>
        <p:spPr>
          <a:xfrm>
            <a:off x="838200" y="1935127"/>
            <a:ext cx="10515600" cy="4082146"/>
          </a:xfrm>
        </p:spPr>
        <p:txBody>
          <a:bodyPr>
            <a:normAutofit/>
          </a:bodyPr>
          <a:lstStyle/>
          <a:p>
            <a:r>
              <a:rPr lang="en-US" sz="2400" noProof="0" dirty="0"/>
              <a:t>Components of a source: </a:t>
            </a:r>
          </a:p>
        </p:txBody>
      </p:sp>
      <p:sp>
        <p:nvSpPr>
          <p:cNvPr id="4" name="Foliennummernplatzhalter 3">
            <a:extLst>
              <a:ext uri="{FF2B5EF4-FFF2-40B4-BE49-F238E27FC236}">
                <a16:creationId xmlns:a16="http://schemas.microsoft.com/office/drawing/2014/main" id="{AF227BFD-8C84-4B16-B07D-267A1E5527C7}"/>
              </a:ext>
            </a:extLst>
          </p:cNvPr>
          <p:cNvSpPr>
            <a:spLocks noGrp="1"/>
          </p:cNvSpPr>
          <p:nvPr>
            <p:ph type="sldNum" sz="quarter" idx="12"/>
          </p:nvPr>
        </p:nvSpPr>
        <p:spPr/>
        <p:txBody>
          <a:bodyPr/>
          <a:lstStyle/>
          <a:p>
            <a:fld id="{2447F044-20D3-4F07-BFBB-8BE1F51E7E03}" type="slidenum">
              <a:rPr lang="en-GB" smtClean="0"/>
              <a:pPr/>
              <a:t>29</a:t>
            </a:fld>
            <a:endParaRPr lang="en-GB" dirty="0"/>
          </a:p>
        </p:txBody>
      </p:sp>
      <p:sp>
        <p:nvSpPr>
          <p:cNvPr id="5" name="Textfeld 4">
            <a:extLst>
              <a:ext uri="{FF2B5EF4-FFF2-40B4-BE49-F238E27FC236}">
                <a16:creationId xmlns:a16="http://schemas.microsoft.com/office/drawing/2014/main" id="{BCCD23C7-E4ED-4AC7-91D4-267C0B03860D}"/>
              </a:ext>
            </a:extLst>
          </p:cNvPr>
          <p:cNvSpPr txBox="1"/>
          <p:nvPr/>
        </p:nvSpPr>
        <p:spPr>
          <a:xfrm>
            <a:off x="838200" y="1355958"/>
            <a:ext cx="6066234" cy="380873"/>
          </a:xfrm>
          <a:prstGeom prst="rect">
            <a:avLst/>
          </a:prstGeom>
          <a:noFill/>
        </p:spPr>
        <p:txBody>
          <a:bodyPr wrap="square">
            <a:spAutoFit/>
          </a:bodyPr>
          <a:lstStyle/>
          <a:p>
            <a:r>
              <a:rPr lang="en-US" sz="1875" dirty="0"/>
              <a:t>(Pears and Shields, 2022; Veith, 2022)</a:t>
            </a:r>
            <a:endParaRPr lang="en-US" sz="1688" dirty="0"/>
          </a:p>
        </p:txBody>
      </p:sp>
      <p:pic>
        <p:nvPicPr>
          <p:cNvPr id="6" name="Grafik 5">
            <a:extLst>
              <a:ext uri="{FF2B5EF4-FFF2-40B4-BE49-F238E27FC236}">
                <a16:creationId xmlns:a16="http://schemas.microsoft.com/office/drawing/2014/main" id="{9C659F4D-CC05-415F-BC44-829489201CD7}"/>
              </a:ext>
            </a:extLst>
          </p:cNvPr>
          <p:cNvPicPr>
            <a:picLocks noChangeAspect="1"/>
          </p:cNvPicPr>
          <p:nvPr/>
        </p:nvPicPr>
        <p:blipFill>
          <a:blip r:embed="rId2"/>
          <a:stretch>
            <a:fillRect/>
          </a:stretch>
        </p:blipFill>
        <p:spPr>
          <a:xfrm>
            <a:off x="1456516" y="2540012"/>
            <a:ext cx="9689459" cy="3312148"/>
          </a:xfrm>
          <a:prstGeom prst="rect">
            <a:avLst/>
          </a:prstGeom>
        </p:spPr>
      </p:pic>
    </p:spTree>
    <p:extLst>
      <p:ext uri="{BB962C8B-B14F-4D97-AF65-F5344CB8AC3E}">
        <p14:creationId xmlns:p14="http://schemas.microsoft.com/office/powerpoint/2010/main" val="5787113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861DB6-2AD3-4F71-98B3-2C9E2F8B5ACE}"/>
              </a:ext>
            </a:extLst>
          </p:cNvPr>
          <p:cNvSpPr>
            <a:spLocks noGrp="1"/>
          </p:cNvSpPr>
          <p:nvPr>
            <p:ph type="title"/>
          </p:nvPr>
        </p:nvSpPr>
        <p:spPr/>
        <p:txBody>
          <a:bodyPr/>
          <a:lstStyle/>
          <a:p>
            <a:r>
              <a:rPr lang="en-US" noProof="0" dirty="0"/>
              <a:t>2.1 Reliability: Proper Citation (8/8)</a:t>
            </a:r>
            <a:endParaRPr lang="en-US" dirty="0"/>
          </a:p>
        </p:txBody>
      </p:sp>
      <p:sp>
        <p:nvSpPr>
          <p:cNvPr id="3" name="Inhaltsplatzhalter 2">
            <a:extLst>
              <a:ext uri="{FF2B5EF4-FFF2-40B4-BE49-F238E27FC236}">
                <a16:creationId xmlns:a16="http://schemas.microsoft.com/office/drawing/2014/main" id="{F111D5A1-D822-4A69-B5B8-B9272F5AB027}"/>
              </a:ext>
            </a:extLst>
          </p:cNvPr>
          <p:cNvSpPr>
            <a:spLocks noGrp="1"/>
          </p:cNvSpPr>
          <p:nvPr>
            <p:ph idx="1"/>
          </p:nvPr>
        </p:nvSpPr>
        <p:spPr>
          <a:xfrm>
            <a:off x="838200" y="1962912"/>
            <a:ext cx="10975848" cy="4054360"/>
          </a:xfrm>
        </p:spPr>
        <p:txBody>
          <a:bodyPr/>
          <a:lstStyle/>
          <a:p>
            <a:pPr>
              <a:lnSpc>
                <a:spcPct val="110000"/>
              </a:lnSpc>
            </a:pPr>
            <a:r>
              <a:rPr lang="en-US" sz="2400" noProof="0" dirty="0"/>
              <a:t>The main differences in citing sources in the bibliography are:</a:t>
            </a:r>
          </a:p>
          <a:p>
            <a:pPr lvl="1">
              <a:lnSpc>
                <a:spcPct val="110000"/>
              </a:lnSpc>
            </a:pPr>
            <a:r>
              <a:rPr lang="en-US" sz="2200" noProof="0" dirty="0"/>
              <a:t>Order and formatting of the components</a:t>
            </a:r>
          </a:p>
          <a:p>
            <a:pPr lvl="1">
              <a:lnSpc>
                <a:spcPct val="110000"/>
              </a:lnSpc>
            </a:pPr>
            <a:r>
              <a:rPr lang="en-US" sz="2200" noProof="0" dirty="0"/>
              <a:t>Information on electronic availability</a:t>
            </a:r>
          </a:p>
          <a:p>
            <a:pPr lvl="2">
              <a:lnSpc>
                <a:spcPct val="110000"/>
              </a:lnSpc>
            </a:pPr>
            <a:r>
              <a:rPr lang="en-US" sz="2000" noProof="0" dirty="0"/>
              <a:t>URL, DOI (Digital Object Identifier), or DOI as a link</a:t>
            </a:r>
          </a:p>
          <a:p>
            <a:pPr lvl="2">
              <a:lnSpc>
                <a:spcPct val="110000"/>
              </a:lnSpc>
            </a:pPr>
            <a:r>
              <a:rPr lang="en-US" sz="2000" noProof="0" dirty="0"/>
              <a:t>A URL is not permanently valid and requires an access date</a:t>
            </a:r>
          </a:p>
          <a:p>
            <a:pPr lvl="2">
              <a:lnSpc>
                <a:spcPct val="110000"/>
              </a:lnSpc>
            </a:pPr>
            <a:r>
              <a:rPr lang="en-US" sz="2000" noProof="0" dirty="0"/>
              <a:t>If available, the DOI should always be preferred! A DOI serves to uniquely and permanently identify the source (International DOI Foundation, n.d.) </a:t>
            </a:r>
          </a:p>
          <a:p>
            <a:pPr>
              <a:spcBef>
                <a:spcPts val="1800"/>
              </a:spcBef>
            </a:pPr>
            <a:r>
              <a:rPr lang="en-US" sz="2400" noProof="0" dirty="0"/>
              <a:t>Bibliographic data formats (e.g., </a:t>
            </a:r>
            <a:r>
              <a:rPr lang="en-US" sz="2400" noProof="0" dirty="0" err="1"/>
              <a:t>BibTeX</a:t>
            </a:r>
            <a:r>
              <a:rPr lang="en-US" sz="2400" noProof="0" dirty="0"/>
              <a:t>) or reference management software (e.g., </a:t>
            </a:r>
            <a:r>
              <a:rPr lang="en-US" sz="2400" noProof="0" dirty="0" err="1"/>
              <a:t>Citavi</a:t>
            </a:r>
            <a:r>
              <a:rPr lang="en-US" sz="2400" noProof="0" dirty="0"/>
              <a:t>) support correct citation.</a:t>
            </a:r>
          </a:p>
          <a:p>
            <a:endParaRPr lang="en-US" dirty="0"/>
          </a:p>
        </p:txBody>
      </p:sp>
      <p:sp>
        <p:nvSpPr>
          <p:cNvPr id="4" name="Foliennummernplatzhalter 3">
            <a:extLst>
              <a:ext uri="{FF2B5EF4-FFF2-40B4-BE49-F238E27FC236}">
                <a16:creationId xmlns:a16="http://schemas.microsoft.com/office/drawing/2014/main" id="{7A0EEA3C-4997-4196-9212-DBC6D6998D96}"/>
              </a:ext>
            </a:extLst>
          </p:cNvPr>
          <p:cNvSpPr>
            <a:spLocks noGrp="1"/>
          </p:cNvSpPr>
          <p:nvPr>
            <p:ph type="sldNum" sz="quarter" idx="12"/>
          </p:nvPr>
        </p:nvSpPr>
        <p:spPr/>
        <p:txBody>
          <a:bodyPr/>
          <a:lstStyle/>
          <a:p>
            <a:fld id="{2447F044-20D3-4F07-BFBB-8BE1F51E7E03}" type="slidenum">
              <a:rPr lang="en-GB" smtClean="0"/>
              <a:pPr/>
              <a:t>30</a:t>
            </a:fld>
            <a:endParaRPr lang="en-GB" dirty="0"/>
          </a:p>
        </p:txBody>
      </p:sp>
      <p:sp>
        <p:nvSpPr>
          <p:cNvPr id="5" name="Textfeld 4">
            <a:extLst>
              <a:ext uri="{FF2B5EF4-FFF2-40B4-BE49-F238E27FC236}">
                <a16:creationId xmlns:a16="http://schemas.microsoft.com/office/drawing/2014/main" id="{40B2ECAD-3B3C-4EFB-B327-77CE751930B5}"/>
              </a:ext>
            </a:extLst>
          </p:cNvPr>
          <p:cNvSpPr txBox="1"/>
          <p:nvPr/>
        </p:nvSpPr>
        <p:spPr>
          <a:xfrm>
            <a:off x="838200" y="1374998"/>
            <a:ext cx="6066234" cy="380873"/>
          </a:xfrm>
          <a:prstGeom prst="rect">
            <a:avLst/>
          </a:prstGeom>
          <a:noFill/>
        </p:spPr>
        <p:txBody>
          <a:bodyPr wrap="square">
            <a:spAutoFit/>
          </a:bodyPr>
          <a:lstStyle/>
          <a:p>
            <a:r>
              <a:rPr lang="en-US" sz="1875" dirty="0"/>
              <a:t>(Pears und Shields, 2022)</a:t>
            </a:r>
            <a:endParaRPr lang="en-US" sz="1688" dirty="0"/>
          </a:p>
        </p:txBody>
      </p:sp>
    </p:spTree>
    <p:extLst>
      <p:ext uri="{BB962C8B-B14F-4D97-AF65-F5344CB8AC3E}">
        <p14:creationId xmlns:p14="http://schemas.microsoft.com/office/powerpoint/2010/main" val="591851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99F44F-221C-4DF6-9CE2-3AD69B877E1D}"/>
              </a:ext>
            </a:extLst>
          </p:cNvPr>
          <p:cNvSpPr>
            <a:spLocks noGrp="1"/>
          </p:cNvSpPr>
          <p:nvPr>
            <p:ph type="title"/>
          </p:nvPr>
        </p:nvSpPr>
        <p:spPr/>
        <p:txBody>
          <a:bodyPr/>
          <a:lstStyle/>
          <a:p>
            <a:r>
              <a:rPr lang="en-US" noProof="0" dirty="0"/>
              <a:t>2.1 Reliability: Examples for Citing (1/3)</a:t>
            </a:r>
            <a:endParaRPr lang="en-US" dirty="0"/>
          </a:p>
        </p:txBody>
      </p:sp>
      <p:sp>
        <p:nvSpPr>
          <p:cNvPr id="3" name="Inhaltsplatzhalter 2">
            <a:extLst>
              <a:ext uri="{FF2B5EF4-FFF2-40B4-BE49-F238E27FC236}">
                <a16:creationId xmlns:a16="http://schemas.microsoft.com/office/drawing/2014/main" id="{72512217-5C06-4828-953A-DB5631F77C20}"/>
              </a:ext>
            </a:extLst>
          </p:cNvPr>
          <p:cNvSpPr>
            <a:spLocks noGrp="1"/>
          </p:cNvSpPr>
          <p:nvPr>
            <p:ph idx="1"/>
          </p:nvPr>
        </p:nvSpPr>
        <p:spPr/>
        <p:txBody>
          <a:bodyPr>
            <a:normAutofit/>
          </a:bodyPr>
          <a:lstStyle/>
          <a:p>
            <a:r>
              <a:rPr lang="en-US" sz="2400" dirty="0"/>
              <a:t>Harvard-style citation</a:t>
            </a:r>
          </a:p>
          <a:p>
            <a:pPr lvl="1"/>
            <a:r>
              <a:rPr lang="en-US" sz="2200" dirty="0"/>
              <a:t>In the body of the text, the author(s) and year of publication are stated, e.g.,</a:t>
            </a:r>
          </a:p>
          <a:p>
            <a:pPr marL="266700" lvl="1" indent="269875">
              <a:buNone/>
            </a:pPr>
            <a:r>
              <a:rPr lang="en-US" sz="2000" dirty="0"/>
              <a:t>The citation of sources follows a clear set of rules (Swales and Feak, 2012).</a:t>
            </a:r>
          </a:p>
          <a:p>
            <a:pPr lvl="1">
              <a:spcBef>
                <a:spcPts val="1200"/>
              </a:spcBef>
            </a:pPr>
            <a:r>
              <a:rPr lang="en-US" sz="2200" dirty="0"/>
              <a:t>In the reference list, sources are listed in alphabetical order, e. g.,</a:t>
            </a:r>
          </a:p>
          <a:p>
            <a:pPr marL="363538" lvl="1" indent="355600">
              <a:buNone/>
            </a:pPr>
            <a:r>
              <a:rPr lang="en-US" sz="2000" dirty="0"/>
              <a:t>…</a:t>
            </a:r>
          </a:p>
          <a:p>
            <a:pPr marL="363538" lvl="1" indent="355600">
              <a:buNone/>
            </a:pPr>
            <a:r>
              <a:rPr lang="en-US" sz="2000" dirty="0"/>
              <a:t>Pears, R. and Shields, G. (2023) </a:t>
            </a:r>
            <a:r>
              <a:rPr lang="en-US" sz="2000" i="1" dirty="0"/>
              <a:t>Cite Them Right: The Essential Referencing Guide</a:t>
            </a:r>
            <a:r>
              <a:rPr lang="en-US" sz="2000" dirty="0"/>
              <a:t>. 12th ed. London: Bloomsbury Publishing.</a:t>
            </a:r>
          </a:p>
          <a:p>
            <a:pPr marL="363538" lvl="1" indent="355600">
              <a:buNone/>
            </a:pPr>
            <a:r>
              <a:rPr lang="en-US" sz="2000" dirty="0"/>
              <a:t>Swales, J. M. and Feak, C. B. (2012) </a:t>
            </a:r>
            <a:r>
              <a:rPr lang="en-US" sz="2000" i="1" dirty="0"/>
              <a:t>Academic Writing for Graduate Students</a:t>
            </a:r>
            <a:r>
              <a:rPr lang="en-US" sz="2000" dirty="0"/>
              <a:t>. 3rd ed. Ann Arbor, MI: University of Michigan Press. </a:t>
            </a:r>
            <a:r>
              <a:rPr lang="en-US" sz="2000" dirty="0">
                <a:hlinkClick r:id="rId2"/>
              </a:rPr>
              <a:t>https://doi.org/10.3998/mpub.2173936</a:t>
            </a:r>
            <a:endParaRPr lang="en-US" sz="2000" dirty="0"/>
          </a:p>
          <a:p>
            <a:pPr marL="363538" lvl="1" indent="355600">
              <a:buNone/>
            </a:pPr>
            <a:r>
              <a:rPr lang="en-US" sz="2000" dirty="0"/>
              <a:t>…</a:t>
            </a:r>
          </a:p>
        </p:txBody>
      </p:sp>
      <p:sp>
        <p:nvSpPr>
          <p:cNvPr id="4" name="Foliennummernplatzhalter 3">
            <a:extLst>
              <a:ext uri="{FF2B5EF4-FFF2-40B4-BE49-F238E27FC236}">
                <a16:creationId xmlns:a16="http://schemas.microsoft.com/office/drawing/2014/main" id="{31B0D816-EBFD-4417-8C69-F710CA5D3A3C}"/>
              </a:ext>
            </a:extLst>
          </p:cNvPr>
          <p:cNvSpPr>
            <a:spLocks noGrp="1"/>
          </p:cNvSpPr>
          <p:nvPr>
            <p:ph type="sldNum" sz="quarter" idx="12"/>
          </p:nvPr>
        </p:nvSpPr>
        <p:spPr/>
        <p:txBody>
          <a:bodyPr/>
          <a:lstStyle/>
          <a:p>
            <a:fld id="{2447F044-20D3-4F07-BFBB-8BE1F51E7E03}" type="slidenum">
              <a:rPr lang="en-GB" smtClean="0"/>
              <a:pPr/>
              <a:t>31</a:t>
            </a:fld>
            <a:endParaRPr lang="en-GB" dirty="0"/>
          </a:p>
        </p:txBody>
      </p:sp>
      <p:sp>
        <p:nvSpPr>
          <p:cNvPr id="5" name="Textfeld 4">
            <a:extLst>
              <a:ext uri="{FF2B5EF4-FFF2-40B4-BE49-F238E27FC236}">
                <a16:creationId xmlns:a16="http://schemas.microsoft.com/office/drawing/2014/main" id="{EDB93DBC-BD68-4512-BAD5-E0DA2955A4EF}"/>
              </a:ext>
            </a:extLst>
          </p:cNvPr>
          <p:cNvSpPr txBox="1"/>
          <p:nvPr/>
        </p:nvSpPr>
        <p:spPr>
          <a:xfrm>
            <a:off x="777718" y="1351677"/>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spTree>
    <p:extLst>
      <p:ext uri="{BB962C8B-B14F-4D97-AF65-F5344CB8AC3E}">
        <p14:creationId xmlns:p14="http://schemas.microsoft.com/office/powerpoint/2010/main" val="260762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99F44F-221C-4DF6-9CE2-3AD69B877E1D}"/>
              </a:ext>
            </a:extLst>
          </p:cNvPr>
          <p:cNvSpPr>
            <a:spLocks noGrp="1"/>
          </p:cNvSpPr>
          <p:nvPr>
            <p:ph type="title"/>
          </p:nvPr>
        </p:nvSpPr>
        <p:spPr/>
        <p:txBody>
          <a:bodyPr/>
          <a:lstStyle/>
          <a:p>
            <a:r>
              <a:rPr lang="en-US" noProof="0" dirty="0"/>
              <a:t>2.1 Reliability: Examples for Citing (2/3)</a:t>
            </a:r>
            <a:endParaRPr lang="en-US" dirty="0"/>
          </a:p>
        </p:txBody>
      </p:sp>
      <p:sp>
        <p:nvSpPr>
          <p:cNvPr id="3" name="Inhaltsplatzhalter 2">
            <a:extLst>
              <a:ext uri="{FF2B5EF4-FFF2-40B4-BE49-F238E27FC236}">
                <a16:creationId xmlns:a16="http://schemas.microsoft.com/office/drawing/2014/main" id="{72512217-5C06-4828-953A-DB5631F77C20}"/>
              </a:ext>
            </a:extLst>
          </p:cNvPr>
          <p:cNvSpPr>
            <a:spLocks noGrp="1"/>
          </p:cNvSpPr>
          <p:nvPr>
            <p:ph idx="1"/>
          </p:nvPr>
        </p:nvSpPr>
        <p:spPr/>
        <p:txBody>
          <a:bodyPr/>
          <a:lstStyle/>
          <a:p>
            <a:r>
              <a:rPr lang="en-US" sz="2400" dirty="0"/>
              <a:t>IEEE</a:t>
            </a:r>
          </a:p>
          <a:p>
            <a:pPr lvl="1"/>
            <a:r>
              <a:rPr lang="en-US" sz="2200" dirty="0"/>
              <a:t>In the running text, each source is assigned a number/reference number in the order in which it is cited; for example, [1] refers to the first source cited in the text:</a:t>
            </a:r>
          </a:p>
          <a:p>
            <a:pPr marL="363538" lvl="1" indent="173038">
              <a:buNone/>
            </a:pPr>
            <a:r>
              <a:rPr lang="en-US" sz="2200" dirty="0"/>
              <a:t>The citation of sources follows a clear set of rules [1].</a:t>
            </a:r>
          </a:p>
          <a:p>
            <a:pPr lvl="1">
              <a:spcBef>
                <a:spcPts val="1800"/>
              </a:spcBef>
            </a:pPr>
            <a:r>
              <a:rPr lang="en-US" sz="2200" dirty="0"/>
              <a:t>In the reference list, entries are ordered by reference number:</a:t>
            </a:r>
          </a:p>
          <a:p>
            <a:pPr marL="901700" lvl="1" indent="-365125">
              <a:buNone/>
              <a:tabLst>
                <a:tab pos="901700" algn="l"/>
              </a:tabLst>
            </a:pPr>
            <a:r>
              <a:rPr lang="en-US" sz="2000" dirty="0"/>
              <a:t>[1] J. M. Swales and C. B. </a:t>
            </a:r>
            <a:r>
              <a:rPr lang="en-US" sz="2000" i="1" dirty="0"/>
              <a:t>Feak, Academic Writing for Graduate Students</a:t>
            </a:r>
            <a:r>
              <a:rPr lang="en-US" sz="2000" dirty="0"/>
              <a:t>, 3rd ed. Ann Arbor: University of Michigan Press, 2012. doi:10.3998/mpub.2173936</a:t>
            </a:r>
          </a:p>
          <a:p>
            <a:pPr marL="901700" lvl="1" indent="-365125">
              <a:buNone/>
              <a:tabLst>
                <a:tab pos="901700" algn="l"/>
              </a:tabLst>
            </a:pPr>
            <a:r>
              <a:rPr lang="en-US" sz="2000" dirty="0"/>
              <a:t>[2] …</a:t>
            </a:r>
          </a:p>
        </p:txBody>
      </p:sp>
      <p:sp>
        <p:nvSpPr>
          <p:cNvPr id="4" name="Foliennummernplatzhalter 3">
            <a:extLst>
              <a:ext uri="{FF2B5EF4-FFF2-40B4-BE49-F238E27FC236}">
                <a16:creationId xmlns:a16="http://schemas.microsoft.com/office/drawing/2014/main" id="{31B0D816-EBFD-4417-8C69-F710CA5D3A3C}"/>
              </a:ext>
            </a:extLst>
          </p:cNvPr>
          <p:cNvSpPr>
            <a:spLocks noGrp="1"/>
          </p:cNvSpPr>
          <p:nvPr>
            <p:ph type="sldNum" sz="quarter" idx="12"/>
          </p:nvPr>
        </p:nvSpPr>
        <p:spPr/>
        <p:txBody>
          <a:bodyPr/>
          <a:lstStyle/>
          <a:p>
            <a:fld id="{2447F044-20D3-4F07-BFBB-8BE1F51E7E03}" type="slidenum">
              <a:rPr lang="en-GB" smtClean="0"/>
              <a:pPr/>
              <a:t>32</a:t>
            </a:fld>
            <a:endParaRPr lang="en-GB" dirty="0"/>
          </a:p>
        </p:txBody>
      </p:sp>
      <p:sp>
        <p:nvSpPr>
          <p:cNvPr id="5" name="Textfeld 4">
            <a:extLst>
              <a:ext uri="{FF2B5EF4-FFF2-40B4-BE49-F238E27FC236}">
                <a16:creationId xmlns:a16="http://schemas.microsoft.com/office/drawing/2014/main" id="{EDB93DBC-BD68-4512-BAD5-E0DA2955A4EF}"/>
              </a:ext>
            </a:extLst>
          </p:cNvPr>
          <p:cNvSpPr txBox="1"/>
          <p:nvPr/>
        </p:nvSpPr>
        <p:spPr>
          <a:xfrm>
            <a:off x="777718" y="1351677"/>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spTree>
    <p:extLst>
      <p:ext uri="{BB962C8B-B14F-4D97-AF65-F5344CB8AC3E}">
        <p14:creationId xmlns:p14="http://schemas.microsoft.com/office/powerpoint/2010/main" val="30971285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99F44F-221C-4DF6-9CE2-3AD69B877E1D}"/>
              </a:ext>
            </a:extLst>
          </p:cNvPr>
          <p:cNvSpPr>
            <a:spLocks noGrp="1"/>
          </p:cNvSpPr>
          <p:nvPr>
            <p:ph type="title"/>
          </p:nvPr>
        </p:nvSpPr>
        <p:spPr/>
        <p:txBody>
          <a:bodyPr/>
          <a:lstStyle/>
          <a:p>
            <a:r>
              <a:rPr lang="en-US" noProof="0" dirty="0"/>
              <a:t>2.1 Reliability: Examples for Citing (3/3)</a:t>
            </a:r>
            <a:endParaRPr lang="en-US" dirty="0"/>
          </a:p>
        </p:txBody>
      </p:sp>
      <p:sp>
        <p:nvSpPr>
          <p:cNvPr id="3" name="Inhaltsplatzhalter 2">
            <a:extLst>
              <a:ext uri="{FF2B5EF4-FFF2-40B4-BE49-F238E27FC236}">
                <a16:creationId xmlns:a16="http://schemas.microsoft.com/office/drawing/2014/main" id="{72512217-5C06-4828-953A-DB5631F77C20}"/>
              </a:ext>
            </a:extLst>
          </p:cNvPr>
          <p:cNvSpPr>
            <a:spLocks noGrp="1"/>
          </p:cNvSpPr>
          <p:nvPr>
            <p:ph idx="1"/>
          </p:nvPr>
        </p:nvSpPr>
        <p:spPr/>
        <p:txBody>
          <a:bodyPr>
            <a:normAutofit/>
          </a:bodyPr>
          <a:lstStyle/>
          <a:p>
            <a:r>
              <a:rPr lang="en-US" sz="2400" dirty="0"/>
              <a:t>Chicago-style citation</a:t>
            </a:r>
          </a:p>
          <a:p>
            <a:pPr lvl="1"/>
            <a:r>
              <a:rPr lang="en-US" sz="2200" dirty="0"/>
              <a:t>Sources are referenced in the body of the text using a reference symbol (usually a number), e.g.:  </a:t>
            </a:r>
          </a:p>
          <a:p>
            <a:pPr marL="450850" lvl="1" indent="0">
              <a:buNone/>
            </a:pPr>
            <a:r>
              <a:rPr lang="en-US" dirty="0"/>
              <a:t> </a:t>
            </a:r>
            <a:r>
              <a:rPr lang="en-US" sz="2000" dirty="0"/>
              <a:t>The citation of sources follows a clear set of rules¹.</a:t>
            </a:r>
          </a:p>
          <a:p>
            <a:pPr lvl="1">
              <a:lnSpc>
                <a:spcPct val="110000"/>
              </a:lnSpc>
              <a:spcBef>
                <a:spcPts val="1200"/>
              </a:spcBef>
            </a:pPr>
            <a:r>
              <a:rPr lang="en-US" sz="2200" dirty="0"/>
              <a:t>The footnote appears at the bottom of the page, e.g.,    </a:t>
            </a:r>
          </a:p>
          <a:p>
            <a:pPr marL="804863" lvl="1">
              <a:buNone/>
              <a:tabLst>
                <a:tab pos="804863" algn="l"/>
              </a:tabLst>
            </a:pPr>
            <a:r>
              <a:rPr lang="en-US" sz="2000" baseline="30000" dirty="0"/>
              <a:t>1) </a:t>
            </a:r>
            <a:r>
              <a:rPr lang="en-US" sz="2000" dirty="0"/>
              <a:t>Swales, John M., and Feak, Christine B. ‘Academic Writing for Graduate Students’ (Ann Arbor: University of Michigan Press, 2012), 8.</a:t>
            </a:r>
          </a:p>
          <a:p>
            <a:pPr lvl="1">
              <a:lnSpc>
                <a:spcPct val="120000"/>
              </a:lnSpc>
              <a:spcBef>
                <a:spcPts val="1200"/>
              </a:spcBef>
            </a:pPr>
            <a:r>
              <a:rPr lang="en-US" sz="2200" dirty="0"/>
              <a:t>In the bibliography, sources are listed in alphabetical order:</a:t>
            </a:r>
          </a:p>
          <a:p>
            <a:pPr marL="536575" lvl="1" indent="0">
              <a:buNone/>
            </a:pPr>
            <a:r>
              <a:rPr lang="en-US" sz="2000" dirty="0"/>
              <a:t>Swales, John M., and Feak, Christine B. ‘</a:t>
            </a:r>
            <a:r>
              <a:rPr lang="en-US" sz="2000" i="1" dirty="0"/>
              <a:t>Academic Writing for Graduate Students</a:t>
            </a:r>
            <a:r>
              <a:rPr lang="en-US" sz="2000" dirty="0"/>
              <a:t>’. 3rd ed. Ann Arbor: University of Michigan Press, 2012. https://doi.org/10.3998/mpub.2173936.</a:t>
            </a:r>
          </a:p>
        </p:txBody>
      </p:sp>
      <p:sp>
        <p:nvSpPr>
          <p:cNvPr id="4" name="Foliennummernplatzhalter 3">
            <a:extLst>
              <a:ext uri="{FF2B5EF4-FFF2-40B4-BE49-F238E27FC236}">
                <a16:creationId xmlns:a16="http://schemas.microsoft.com/office/drawing/2014/main" id="{31B0D816-EBFD-4417-8C69-F710CA5D3A3C}"/>
              </a:ext>
            </a:extLst>
          </p:cNvPr>
          <p:cNvSpPr>
            <a:spLocks noGrp="1"/>
          </p:cNvSpPr>
          <p:nvPr>
            <p:ph type="sldNum" sz="quarter" idx="12"/>
          </p:nvPr>
        </p:nvSpPr>
        <p:spPr/>
        <p:txBody>
          <a:bodyPr/>
          <a:lstStyle/>
          <a:p>
            <a:fld id="{2447F044-20D3-4F07-BFBB-8BE1F51E7E03}" type="slidenum">
              <a:rPr lang="en-GB" smtClean="0"/>
              <a:pPr/>
              <a:t>33</a:t>
            </a:fld>
            <a:endParaRPr lang="en-GB" dirty="0"/>
          </a:p>
        </p:txBody>
      </p:sp>
      <p:sp>
        <p:nvSpPr>
          <p:cNvPr id="5" name="Textfeld 4">
            <a:extLst>
              <a:ext uri="{FF2B5EF4-FFF2-40B4-BE49-F238E27FC236}">
                <a16:creationId xmlns:a16="http://schemas.microsoft.com/office/drawing/2014/main" id="{EDB93DBC-BD68-4512-BAD5-E0DA2955A4EF}"/>
              </a:ext>
            </a:extLst>
          </p:cNvPr>
          <p:cNvSpPr txBox="1"/>
          <p:nvPr/>
        </p:nvSpPr>
        <p:spPr>
          <a:xfrm>
            <a:off x="777718" y="1351677"/>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spTree>
    <p:extLst>
      <p:ext uri="{BB962C8B-B14F-4D97-AF65-F5344CB8AC3E}">
        <p14:creationId xmlns:p14="http://schemas.microsoft.com/office/powerpoint/2010/main" val="820789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F5F8A5-5B1D-42D5-8042-991B4A8CC3E1}"/>
              </a:ext>
            </a:extLst>
          </p:cNvPr>
          <p:cNvSpPr>
            <a:spLocks noGrp="1"/>
          </p:cNvSpPr>
          <p:nvPr>
            <p:ph type="title"/>
          </p:nvPr>
        </p:nvSpPr>
        <p:spPr/>
        <p:txBody>
          <a:bodyPr>
            <a:normAutofit/>
          </a:bodyPr>
          <a:lstStyle/>
          <a:p>
            <a:r>
              <a:rPr lang="en-US" noProof="0" dirty="0"/>
              <a:t>2.2 </a:t>
            </a:r>
            <a:r>
              <a:rPr lang="en-GB" dirty="0"/>
              <a:t>Honesty: Transparent Disclosure of the use of AI (1/2)</a:t>
            </a:r>
            <a:endParaRPr lang="en-US" dirty="0"/>
          </a:p>
        </p:txBody>
      </p:sp>
      <p:sp>
        <p:nvSpPr>
          <p:cNvPr id="3" name="Inhaltsplatzhalter 2">
            <a:extLst>
              <a:ext uri="{FF2B5EF4-FFF2-40B4-BE49-F238E27FC236}">
                <a16:creationId xmlns:a16="http://schemas.microsoft.com/office/drawing/2014/main" id="{7DCEA1B5-1CF9-4725-A3AE-2662B36927B2}"/>
              </a:ext>
            </a:extLst>
          </p:cNvPr>
          <p:cNvSpPr>
            <a:spLocks noGrp="1"/>
          </p:cNvSpPr>
          <p:nvPr>
            <p:ph idx="1"/>
          </p:nvPr>
        </p:nvSpPr>
        <p:spPr>
          <a:xfrm>
            <a:off x="838200" y="2252061"/>
            <a:ext cx="10515600" cy="3929283"/>
          </a:xfrm>
        </p:spPr>
        <p:txBody>
          <a:bodyPr>
            <a:normAutofit/>
          </a:bodyPr>
          <a:lstStyle/>
          <a:p>
            <a:r>
              <a:rPr lang="en-US" sz="2400" dirty="0"/>
              <a:t>There are clear guidelines on the use of AI:</a:t>
            </a:r>
          </a:p>
          <a:p>
            <a:pPr lvl="1"/>
            <a:r>
              <a:rPr lang="en-US" sz="2000" dirty="0"/>
              <a:t>Graz University of Technology: Guidelines for the Use of AI-Supported Tools in Teaching</a:t>
            </a:r>
          </a:p>
          <a:p>
            <a:pPr lvl="1"/>
            <a:r>
              <a:rPr lang="en-US" sz="2000" dirty="0"/>
              <a:t>University of Graz: Framework for Dealing with AI Systems</a:t>
            </a:r>
          </a:p>
          <a:p>
            <a:pPr>
              <a:spcBef>
                <a:spcPts val="1800"/>
              </a:spcBef>
            </a:pPr>
            <a:r>
              <a:rPr lang="en-US" sz="2400" dirty="0"/>
              <a:t>Common Basic Principles:</a:t>
            </a:r>
          </a:p>
          <a:p>
            <a:pPr lvl="1"/>
            <a:r>
              <a:rPr lang="en-US" sz="2000" dirty="0"/>
              <a:t>The use of AI is generally permitted, but:</a:t>
            </a:r>
          </a:p>
          <a:p>
            <a:pPr lvl="2"/>
            <a:r>
              <a:rPr lang="en-US" sz="2000" dirty="0"/>
              <a:t>always within the framework of good scientific practice</a:t>
            </a:r>
          </a:p>
          <a:p>
            <a:pPr lvl="2"/>
            <a:r>
              <a:rPr lang="en-US" sz="2000" dirty="0"/>
              <a:t>in compliance with laws (copyright, data protection) and UNESCO recommendations</a:t>
            </a:r>
          </a:p>
        </p:txBody>
      </p:sp>
      <p:sp>
        <p:nvSpPr>
          <p:cNvPr id="4" name="Foliennummernplatzhalter 3">
            <a:extLst>
              <a:ext uri="{FF2B5EF4-FFF2-40B4-BE49-F238E27FC236}">
                <a16:creationId xmlns:a16="http://schemas.microsoft.com/office/drawing/2014/main" id="{6BA7AC7D-4166-43A6-9023-737F1C9E3B9A}"/>
              </a:ext>
            </a:extLst>
          </p:cNvPr>
          <p:cNvSpPr>
            <a:spLocks noGrp="1"/>
          </p:cNvSpPr>
          <p:nvPr>
            <p:ph type="sldNum" sz="quarter" idx="12"/>
          </p:nvPr>
        </p:nvSpPr>
        <p:spPr/>
        <p:txBody>
          <a:bodyPr/>
          <a:lstStyle/>
          <a:p>
            <a:fld id="{2447F044-20D3-4F07-BFBB-8BE1F51E7E03}" type="slidenum">
              <a:rPr lang="en-GB" smtClean="0"/>
              <a:pPr/>
              <a:t>34</a:t>
            </a:fld>
            <a:endParaRPr lang="en-GB" dirty="0"/>
          </a:p>
        </p:txBody>
      </p:sp>
      <p:sp>
        <p:nvSpPr>
          <p:cNvPr id="5" name="Textfeld 4">
            <a:extLst>
              <a:ext uri="{FF2B5EF4-FFF2-40B4-BE49-F238E27FC236}">
                <a16:creationId xmlns:a16="http://schemas.microsoft.com/office/drawing/2014/main" id="{C3030E62-E8BA-423C-AB60-793D8D49210C}"/>
              </a:ext>
            </a:extLst>
          </p:cNvPr>
          <p:cNvSpPr txBox="1"/>
          <p:nvPr/>
        </p:nvSpPr>
        <p:spPr>
          <a:xfrm>
            <a:off x="838200" y="1708791"/>
            <a:ext cx="6066234" cy="380873"/>
          </a:xfrm>
          <a:prstGeom prst="rect">
            <a:avLst/>
          </a:prstGeom>
          <a:noFill/>
        </p:spPr>
        <p:txBody>
          <a:bodyPr wrap="square">
            <a:spAutoFit/>
          </a:bodyPr>
          <a:lstStyle/>
          <a:p>
            <a:r>
              <a:rPr lang="en-US" sz="1875" dirty="0"/>
              <a:t>(</a:t>
            </a:r>
            <a:r>
              <a:rPr lang="de-DE" sz="1800" b="0" dirty="0">
                <a:solidFill>
                  <a:srgbClr val="000000"/>
                </a:solidFill>
                <a:latin typeface="+mn-lt"/>
              </a:rPr>
              <a:t>TU Graz, 2023a; 2023b, University </a:t>
            </a:r>
            <a:r>
              <a:rPr lang="de-DE" sz="1800" b="0" dirty="0" err="1">
                <a:solidFill>
                  <a:srgbClr val="000000"/>
                </a:solidFill>
                <a:latin typeface="+mn-lt"/>
              </a:rPr>
              <a:t>of</a:t>
            </a:r>
            <a:r>
              <a:rPr lang="de-DE" sz="1800" b="0" dirty="0">
                <a:solidFill>
                  <a:srgbClr val="000000"/>
                </a:solidFill>
                <a:latin typeface="+mn-lt"/>
              </a:rPr>
              <a:t> Graz, 2023a</a:t>
            </a:r>
            <a:r>
              <a:rPr lang="de-DE" sz="1800" b="0" dirty="0">
                <a:latin typeface="+mn-lt"/>
              </a:rPr>
              <a:t>)</a:t>
            </a:r>
            <a:endParaRPr lang="en-US" sz="1688" dirty="0"/>
          </a:p>
        </p:txBody>
      </p:sp>
    </p:spTree>
    <p:extLst>
      <p:ext uri="{BB962C8B-B14F-4D97-AF65-F5344CB8AC3E}">
        <p14:creationId xmlns:p14="http://schemas.microsoft.com/office/powerpoint/2010/main" val="28939885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F5F8A5-5B1D-42D5-8042-991B4A8CC3E1}"/>
              </a:ext>
            </a:extLst>
          </p:cNvPr>
          <p:cNvSpPr>
            <a:spLocks noGrp="1"/>
          </p:cNvSpPr>
          <p:nvPr>
            <p:ph type="title"/>
          </p:nvPr>
        </p:nvSpPr>
        <p:spPr/>
        <p:txBody>
          <a:bodyPr/>
          <a:lstStyle/>
          <a:p>
            <a:r>
              <a:rPr lang="en-US" noProof="0" dirty="0"/>
              <a:t>2.2 Honesty: Transparent Disclosure of AI Use (2/2)</a:t>
            </a:r>
            <a:endParaRPr lang="en-US" dirty="0"/>
          </a:p>
        </p:txBody>
      </p:sp>
      <p:sp>
        <p:nvSpPr>
          <p:cNvPr id="3" name="Inhaltsplatzhalter 2">
            <a:extLst>
              <a:ext uri="{FF2B5EF4-FFF2-40B4-BE49-F238E27FC236}">
                <a16:creationId xmlns:a16="http://schemas.microsoft.com/office/drawing/2014/main" id="{7DCEA1B5-1CF9-4725-A3AE-2662B36927B2}"/>
              </a:ext>
            </a:extLst>
          </p:cNvPr>
          <p:cNvSpPr>
            <a:spLocks noGrp="1"/>
          </p:cNvSpPr>
          <p:nvPr>
            <p:ph idx="1"/>
          </p:nvPr>
        </p:nvSpPr>
        <p:spPr>
          <a:xfrm>
            <a:off x="838200" y="1945758"/>
            <a:ext cx="10515600" cy="4071514"/>
          </a:xfrm>
        </p:spPr>
        <p:txBody>
          <a:bodyPr>
            <a:normAutofit fontScale="92500" lnSpcReduction="10000"/>
          </a:bodyPr>
          <a:lstStyle/>
          <a:p>
            <a:r>
              <a:rPr lang="en-US" dirty="0"/>
              <a:t>Instructors determine how AI may be used in their course:</a:t>
            </a:r>
          </a:p>
          <a:p>
            <a:pPr lvl="1"/>
            <a:r>
              <a:rPr lang="en-US" dirty="0"/>
              <a:t>Rules must be communicated in advance in the course description</a:t>
            </a:r>
          </a:p>
          <a:p>
            <a:pPr lvl="1"/>
            <a:r>
              <a:rPr lang="en-US" dirty="0"/>
              <a:t>Student Responsibilities:</a:t>
            </a:r>
          </a:p>
          <a:p>
            <a:pPr lvl="2"/>
            <a:r>
              <a:rPr lang="en-US" dirty="0"/>
              <a:t>Students remain responsible for the content of their work</a:t>
            </a:r>
          </a:p>
          <a:p>
            <a:pPr lvl="2"/>
            <a:r>
              <a:rPr lang="en-US" dirty="0"/>
              <a:t>AI use must be disclosed/identified (mandatory labeling, declaration of originality)</a:t>
            </a:r>
          </a:p>
          <a:p>
            <a:r>
              <a:rPr lang="en-US" dirty="0"/>
              <a:t>Please note that AI...</a:t>
            </a:r>
          </a:p>
          <a:p>
            <a:pPr lvl="1"/>
            <a:r>
              <a:rPr lang="en-US" dirty="0"/>
              <a:t>is not a reliable search engine for sources or literature.</a:t>
            </a:r>
          </a:p>
          <a:p>
            <a:pPr lvl="1"/>
            <a:r>
              <a:rPr lang="en-US" dirty="0"/>
              <a:t>does not reliably recognize different citation methods.</a:t>
            </a:r>
          </a:p>
          <a:p>
            <a:pPr lvl="1"/>
            <a:r>
              <a:rPr lang="en-US" dirty="0"/>
              <a:t>sometimes collects data about you even without your consent.</a:t>
            </a:r>
          </a:p>
          <a:p>
            <a:pPr lvl="1"/>
            <a:r>
              <a:rPr lang="en-US" dirty="0"/>
              <a:t>will always provide an answer, even if it is a hallucination.</a:t>
            </a:r>
            <a:endParaRPr lang="en-GB" dirty="0"/>
          </a:p>
          <a:p>
            <a:endParaRPr lang="en-US" dirty="0"/>
          </a:p>
        </p:txBody>
      </p:sp>
      <p:sp>
        <p:nvSpPr>
          <p:cNvPr id="4" name="Foliennummernplatzhalter 3">
            <a:extLst>
              <a:ext uri="{FF2B5EF4-FFF2-40B4-BE49-F238E27FC236}">
                <a16:creationId xmlns:a16="http://schemas.microsoft.com/office/drawing/2014/main" id="{6BA7AC7D-4166-43A6-9023-737F1C9E3B9A}"/>
              </a:ext>
            </a:extLst>
          </p:cNvPr>
          <p:cNvSpPr>
            <a:spLocks noGrp="1"/>
          </p:cNvSpPr>
          <p:nvPr>
            <p:ph type="sldNum" sz="quarter" idx="12"/>
          </p:nvPr>
        </p:nvSpPr>
        <p:spPr/>
        <p:txBody>
          <a:bodyPr/>
          <a:lstStyle/>
          <a:p>
            <a:fld id="{2447F044-20D3-4F07-BFBB-8BE1F51E7E03}" type="slidenum">
              <a:rPr lang="en-GB" smtClean="0"/>
              <a:pPr/>
              <a:t>35</a:t>
            </a:fld>
            <a:endParaRPr lang="en-GB" dirty="0"/>
          </a:p>
        </p:txBody>
      </p:sp>
      <p:sp>
        <p:nvSpPr>
          <p:cNvPr id="5" name="Textfeld 4">
            <a:extLst>
              <a:ext uri="{FF2B5EF4-FFF2-40B4-BE49-F238E27FC236}">
                <a16:creationId xmlns:a16="http://schemas.microsoft.com/office/drawing/2014/main" id="{C3030E62-E8BA-423C-AB60-793D8D49210C}"/>
              </a:ext>
            </a:extLst>
          </p:cNvPr>
          <p:cNvSpPr txBox="1"/>
          <p:nvPr/>
        </p:nvSpPr>
        <p:spPr>
          <a:xfrm>
            <a:off x="838200" y="1398490"/>
            <a:ext cx="6066234" cy="380873"/>
          </a:xfrm>
          <a:prstGeom prst="rect">
            <a:avLst/>
          </a:prstGeom>
          <a:noFill/>
        </p:spPr>
        <p:txBody>
          <a:bodyPr wrap="square">
            <a:spAutoFit/>
          </a:bodyPr>
          <a:lstStyle/>
          <a:p>
            <a:r>
              <a:rPr lang="en-US" sz="1875" dirty="0"/>
              <a:t>(</a:t>
            </a:r>
            <a:r>
              <a:rPr lang="de-DE" sz="1800" b="0" dirty="0">
                <a:solidFill>
                  <a:srgbClr val="000000"/>
                </a:solidFill>
                <a:latin typeface="+mn-lt"/>
              </a:rPr>
              <a:t>TU Graz, 2023a; 2023b, University </a:t>
            </a:r>
            <a:r>
              <a:rPr lang="de-DE" sz="1800" b="0" dirty="0" err="1">
                <a:solidFill>
                  <a:srgbClr val="000000"/>
                </a:solidFill>
                <a:latin typeface="+mn-lt"/>
              </a:rPr>
              <a:t>of</a:t>
            </a:r>
            <a:r>
              <a:rPr lang="de-DE" sz="1800" b="0" dirty="0">
                <a:solidFill>
                  <a:srgbClr val="000000"/>
                </a:solidFill>
                <a:latin typeface="+mn-lt"/>
              </a:rPr>
              <a:t> Graz, 2023a</a:t>
            </a:r>
            <a:r>
              <a:rPr lang="de-DE" sz="1800" b="0" dirty="0">
                <a:latin typeface="+mn-lt"/>
              </a:rPr>
              <a:t>)</a:t>
            </a:r>
            <a:endParaRPr lang="en-US" sz="1688" dirty="0"/>
          </a:p>
        </p:txBody>
      </p:sp>
    </p:spTree>
    <p:extLst>
      <p:ext uri="{BB962C8B-B14F-4D97-AF65-F5344CB8AC3E}">
        <p14:creationId xmlns:p14="http://schemas.microsoft.com/office/powerpoint/2010/main" val="2849266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895382-5980-49E8-B1C7-A7AA98981427}"/>
              </a:ext>
            </a:extLst>
          </p:cNvPr>
          <p:cNvSpPr>
            <a:spLocks noGrp="1"/>
          </p:cNvSpPr>
          <p:nvPr>
            <p:ph type="title"/>
          </p:nvPr>
        </p:nvSpPr>
        <p:spPr/>
        <p:txBody>
          <a:bodyPr/>
          <a:lstStyle/>
          <a:p>
            <a:r>
              <a:rPr lang="en-US" noProof="0" dirty="0"/>
              <a:t>2.2 Honesty: Avoid Plagiarism (1/4)</a:t>
            </a:r>
            <a:endParaRPr lang="en-US" dirty="0"/>
          </a:p>
        </p:txBody>
      </p:sp>
      <p:sp>
        <p:nvSpPr>
          <p:cNvPr id="3" name="Inhaltsplatzhalter 2">
            <a:extLst>
              <a:ext uri="{FF2B5EF4-FFF2-40B4-BE49-F238E27FC236}">
                <a16:creationId xmlns:a16="http://schemas.microsoft.com/office/drawing/2014/main" id="{57ECB40C-44F6-4AAC-9D94-F8FE6413B6EB}"/>
              </a:ext>
            </a:extLst>
          </p:cNvPr>
          <p:cNvSpPr>
            <a:spLocks noGrp="1"/>
          </p:cNvSpPr>
          <p:nvPr>
            <p:ph idx="1"/>
          </p:nvPr>
        </p:nvSpPr>
        <p:spPr/>
        <p:txBody>
          <a:bodyPr/>
          <a:lstStyle/>
          <a:p>
            <a:r>
              <a:rPr lang="en-US" dirty="0"/>
              <a:t>Plagiarism is:</a:t>
            </a:r>
          </a:p>
          <a:p>
            <a:pPr lvl="1"/>
            <a:r>
              <a:rPr lang="en-US" dirty="0"/>
              <a:t>“the complete or partial adoption of texts, content, ideas or artistic works, which are then presented as one’s own” (TU Graz, 2025a, p. 7) </a:t>
            </a:r>
            <a:r>
              <a:rPr lang="en-US" sz="2000" dirty="0"/>
              <a:t>(transl. by Author)</a:t>
            </a:r>
            <a:endParaRPr lang="en-US" dirty="0"/>
          </a:p>
          <a:p>
            <a:pPr lvl="1"/>
            <a:endParaRPr lang="en-US" dirty="0"/>
          </a:p>
          <a:p>
            <a:r>
              <a:rPr lang="en-US" dirty="0"/>
              <a:t>Plagiarism </a:t>
            </a:r>
            <a:r>
              <a:rPr lang="en-US" sz="2000" dirty="0"/>
              <a:t>(TU Graz, 2025a; University of Graz, 2023b)</a:t>
            </a:r>
            <a:r>
              <a:rPr lang="en-US" dirty="0"/>
              <a:t> …</a:t>
            </a:r>
          </a:p>
          <a:p>
            <a:pPr lvl="1"/>
            <a:r>
              <a:rPr lang="en-US" dirty="0"/>
              <a:t>constitutes academic misconduct</a:t>
            </a:r>
          </a:p>
          <a:p>
            <a:pPr lvl="1"/>
            <a:r>
              <a:rPr lang="en-US" dirty="0"/>
              <a:t>has consequences under academic regulations</a:t>
            </a:r>
          </a:p>
          <a:p>
            <a:pPr lvl="1"/>
            <a:r>
              <a:rPr lang="en-US" dirty="0"/>
              <a:t>is fraud with a view to gaining an unfair advantage</a:t>
            </a:r>
          </a:p>
        </p:txBody>
      </p:sp>
      <p:sp>
        <p:nvSpPr>
          <p:cNvPr id="4" name="Foliennummernplatzhalter 3">
            <a:extLst>
              <a:ext uri="{FF2B5EF4-FFF2-40B4-BE49-F238E27FC236}">
                <a16:creationId xmlns:a16="http://schemas.microsoft.com/office/drawing/2014/main" id="{EB08B0EF-8538-41D9-AE13-9A67C86380EC}"/>
              </a:ext>
            </a:extLst>
          </p:cNvPr>
          <p:cNvSpPr>
            <a:spLocks noGrp="1"/>
          </p:cNvSpPr>
          <p:nvPr>
            <p:ph type="sldNum" sz="quarter" idx="12"/>
          </p:nvPr>
        </p:nvSpPr>
        <p:spPr/>
        <p:txBody>
          <a:bodyPr/>
          <a:lstStyle/>
          <a:p>
            <a:fld id="{2447F044-20D3-4F07-BFBB-8BE1F51E7E03}" type="slidenum">
              <a:rPr lang="en-GB" smtClean="0"/>
              <a:pPr/>
              <a:t>36</a:t>
            </a:fld>
            <a:endParaRPr lang="en-GB" dirty="0"/>
          </a:p>
        </p:txBody>
      </p:sp>
      <p:sp>
        <p:nvSpPr>
          <p:cNvPr id="6" name="Textfeld 5">
            <a:extLst>
              <a:ext uri="{FF2B5EF4-FFF2-40B4-BE49-F238E27FC236}">
                <a16:creationId xmlns:a16="http://schemas.microsoft.com/office/drawing/2014/main" id="{96ECE76D-05F2-424D-AEB8-AEA65A302F17}"/>
              </a:ext>
            </a:extLst>
          </p:cNvPr>
          <p:cNvSpPr txBox="1"/>
          <p:nvPr/>
        </p:nvSpPr>
        <p:spPr>
          <a:xfrm>
            <a:off x="762886" y="1361729"/>
            <a:ext cx="6097772" cy="369332"/>
          </a:xfrm>
          <a:prstGeom prst="rect">
            <a:avLst/>
          </a:prstGeom>
          <a:noFill/>
        </p:spPr>
        <p:txBody>
          <a:bodyPr wrap="square">
            <a:spAutoFit/>
          </a:bodyPr>
          <a:lstStyle/>
          <a:p>
            <a:r>
              <a:rPr lang="de-DE" sz="1800" b="0" dirty="0">
                <a:solidFill>
                  <a:srgbClr val="000000"/>
                </a:solidFill>
                <a:latin typeface="+mn-lt"/>
              </a:rPr>
              <a:t>(TU Graz, 2025a; University </a:t>
            </a:r>
            <a:r>
              <a:rPr lang="de-DE" sz="1800" b="0" dirty="0" err="1">
                <a:solidFill>
                  <a:srgbClr val="000000"/>
                </a:solidFill>
                <a:latin typeface="+mn-lt"/>
              </a:rPr>
              <a:t>of</a:t>
            </a:r>
            <a:r>
              <a:rPr lang="de-DE" sz="1800" b="0" dirty="0">
                <a:solidFill>
                  <a:srgbClr val="000000"/>
                </a:solidFill>
                <a:latin typeface="+mn-lt"/>
              </a:rPr>
              <a:t> Graz 2023b</a:t>
            </a:r>
            <a:r>
              <a:rPr lang="de-DE" sz="1800" b="0" dirty="0">
                <a:latin typeface="+mn-lt"/>
              </a:rPr>
              <a:t>)</a:t>
            </a:r>
            <a:endParaRPr lang="en-US" dirty="0"/>
          </a:p>
        </p:txBody>
      </p:sp>
    </p:spTree>
    <p:extLst>
      <p:ext uri="{BB962C8B-B14F-4D97-AF65-F5344CB8AC3E}">
        <p14:creationId xmlns:p14="http://schemas.microsoft.com/office/powerpoint/2010/main" val="9852976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C203BA-F176-43C6-8F2E-6477F5D2B9F4}"/>
              </a:ext>
            </a:extLst>
          </p:cNvPr>
          <p:cNvSpPr>
            <a:spLocks noGrp="1"/>
          </p:cNvSpPr>
          <p:nvPr>
            <p:ph type="title"/>
          </p:nvPr>
        </p:nvSpPr>
        <p:spPr/>
        <p:txBody>
          <a:bodyPr/>
          <a:lstStyle/>
          <a:p>
            <a:r>
              <a:rPr lang="en-US" noProof="0" dirty="0"/>
              <a:t>2.2 Honesty: Avoid Plagiarism (2/4)</a:t>
            </a:r>
            <a:endParaRPr lang="en-US" dirty="0"/>
          </a:p>
        </p:txBody>
      </p:sp>
      <p:sp>
        <p:nvSpPr>
          <p:cNvPr id="3" name="Inhaltsplatzhalter 2">
            <a:extLst>
              <a:ext uri="{FF2B5EF4-FFF2-40B4-BE49-F238E27FC236}">
                <a16:creationId xmlns:a16="http://schemas.microsoft.com/office/drawing/2014/main" id="{92445104-8A66-45A0-8403-79A83D616292}"/>
              </a:ext>
            </a:extLst>
          </p:cNvPr>
          <p:cNvSpPr>
            <a:spLocks noGrp="1"/>
          </p:cNvSpPr>
          <p:nvPr>
            <p:ph idx="1"/>
          </p:nvPr>
        </p:nvSpPr>
        <p:spPr/>
        <p:txBody>
          <a:bodyPr>
            <a:normAutofit/>
          </a:bodyPr>
          <a:lstStyle/>
          <a:p>
            <a:r>
              <a:rPr lang="en-US" sz="2400" noProof="0" dirty="0"/>
              <a:t>Plagiarism occurs when sources, for example … (</a:t>
            </a:r>
            <a:r>
              <a:rPr lang="en-US" sz="1800" noProof="0" dirty="0"/>
              <a:t>TU Graz, 2025a; University of Graz, 2023b)</a:t>
            </a:r>
          </a:p>
          <a:p>
            <a:pPr lvl="1"/>
            <a:r>
              <a:rPr lang="en-US" sz="2000" noProof="0" dirty="0"/>
              <a:t>are missing</a:t>
            </a:r>
          </a:p>
          <a:p>
            <a:pPr lvl="1"/>
            <a:r>
              <a:rPr lang="en-US" sz="2000" noProof="0" dirty="0"/>
              <a:t>are incorrect, fabricated (or imagined)</a:t>
            </a:r>
          </a:p>
          <a:p>
            <a:pPr lvl="1"/>
            <a:r>
              <a:rPr lang="en-US" sz="2000" noProof="0" dirty="0"/>
              <a:t>do not clearly correspond to the text passage</a:t>
            </a:r>
          </a:p>
          <a:p>
            <a:pPr>
              <a:spcBef>
                <a:spcPts val="1800"/>
              </a:spcBef>
            </a:pPr>
            <a:r>
              <a:rPr lang="en-US" sz="2400" noProof="0" dirty="0"/>
              <a:t>Plagiarism can be avoided by </a:t>
            </a:r>
            <a:r>
              <a:rPr lang="en-US" sz="1800" noProof="0" dirty="0"/>
              <a:t>(Pears and Shields, 2022)</a:t>
            </a:r>
            <a:r>
              <a:rPr lang="en-US" sz="2400" noProof="0" dirty="0"/>
              <a:t>:</a:t>
            </a:r>
          </a:p>
          <a:p>
            <a:pPr lvl="1"/>
            <a:r>
              <a:rPr lang="en-US" sz="2000" noProof="0" dirty="0"/>
              <a:t>Citing </a:t>
            </a:r>
            <a:r>
              <a:rPr lang="en-US" sz="2000" u="sng" noProof="0" dirty="0"/>
              <a:t>all</a:t>
            </a:r>
            <a:r>
              <a:rPr lang="en-US" sz="2000" noProof="0" dirty="0"/>
              <a:t> sources used (and thoroughly researched)</a:t>
            </a:r>
          </a:p>
          <a:p>
            <a:pPr lvl="1"/>
            <a:r>
              <a:rPr lang="en-US" sz="2000" u="sng" noProof="0" dirty="0"/>
              <a:t>Documenting</a:t>
            </a:r>
            <a:r>
              <a:rPr lang="en-US" sz="2000" noProof="0" dirty="0"/>
              <a:t> sources used (possibly using a reference management program)</a:t>
            </a:r>
          </a:p>
          <a:p>
            <a:pPr lvl="1"/>
            <a:r>
              <a:rPr lang="en-US" sz="2000" u="sng" noProof="0" dirty="0"/>
              <a:t>Paraphrasing</a:t>
            </a:r>
            <a:r>
              <a:rPr lang="en-US" sz="2000" noProof="0" dirty="0"/>
              <a:t> content correctly instead of copying it</a:t>
            </a:r>
          </a:p>
          <a:p>
            <a:endParaRPr lang="en-US" dirty="0"/>
          </a:p>
        </p:txBody>
      </p:sp>
      <p:sp>
        <p:nvSpPr>
          <p:cNvPr id="4" name="Foliennummernplatzhalter 3">
            <a:extLst>
              <a:ext uri="{FF2B5EF4-FFF2-40B4-BE49-F238E27FC236}">
                <a16:creationId xmlns:a16="http://schemas.microsoft.com/office/drawing/2014/main" id="{04CFEF28-171D-4ED9-89F9-DEC462818C38}"/>
              </a:ext>
            </a:extLst>
          </p:cNvPr>
          <p:cNvSpPr>
            <a:spLocks noGrp="1"/>
          </p:cNvSpPr>
          <p:nvPr>
            <p:ph type="sldNum" sz="quarter" idx="12"/>
          </p:nvPr>
        </p:nvSpPr>
        <p:spPr/>
        <p:txBody>
          <a:bodyPr/>
          <a:lstStyle/>
          <a:p>
            <a:fld id="{2447F044-20D3-4F07-BFBB-8BE1F51E7E03}" type="slidenum">
              <a:rPr lang="en-GB" smtClean="0"/>
              <a:pPr/>
              <a:t>37</a:t>
            </a:fld>
            <a:endParaRPr lang="en-GB" dirty="0"/>
          </a:p>
        </p:txBody>
      </p:sp>
    </p:spTree>
    <p:extLst>
      <p:ext uri="{BB962C8B-B14F-4D97-AF65-F5344CB8AC3E}">
        <p14:creationId xmlns:p14="http://schemas.microsoft.com/office/powerpoint/2010/main" val="11920916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C203BA-F176-43C6-8F2E-6477F5D2B9F4}"/>
              </a:ext>
            </a:extLst>
          </p:cNvPr>
          <p:cNvSpPr>
            <a:spLocks noGrp="1"/>
          </p:cNvSpPr>
          <p:nvPr>
            <p:ph type="title"/>
          </p:nvPr>
        </p:nvSpPr>
        <p:spPr/>
        <p:txBody>
          <a:bodyPr/>
          <a:lstStyle/>
          <a:p>
            <a:r>
              <a:rPr lang="en-US" noProof="0" dirty="0"/>
              <a:t>2.2 Honesty: Avoid Plagiarism (3/4)</a:t>
            </a:r>
            <a:endParaRPr lang="en-US" dirty="0"/>
          </a:p>
        </p:txBody>
      </p:sp>
      <p:sp>
        <p:nvSpPr>
          <p:cNvPr id="3" name="Inhaltsplatzhalter 2">
            <a:extLst>
              <a:ext uri="{FF2B5EF4-FFF2-40B4-BE49-F238E27FC236}">
                <a16:creationId xmlns:a16="http://schemas.microsoft.com/office/drawing/2014/main" id="{92445104-8A66-45A0-8403-79A83D616292}"/>
              </a:ext>
            </a:extLst>
          </p:cNvPr>
          <p:cNvSpPr>
            <a:spLocks noGrp="1"/>
          </p:cNvSpPr>
          <p:nvPr>
            <p:ph idx="1"/>
          </p:nvPr>
        </p:nvSpPr>
        <p:spPr>
          <a:xfrm>
            <a:off x="838201" y="2111314"/>
            <a:ext cx="5492750" cy="3905958"/>
          </a:xfrm>
        </p:spPr>
        <p:txBody>
          <a:bodyPr/>
          <a:lstStyle/>
          <a:p>
            <a:r>
              <a:rPr lang="en-US" noProof="0" dirty="0"/>
              <a:t>Paraphrasing:</a:t>
            </a:r>
          </a:p>
          <a:p>
            <a:pPr lvl="1"/>
            <a:r>
              <a:rPr lang="en-US" sz="2200" noProof="0" dirty="0"/>
              <a:t>Is a fundamental component of academic writing</a:t>
            </a:r>
          </a:p>
          <a:p>
            <a:pPr lvl="1"/>
            <a:r>
              <a:rPr lang="en-US" sz="2200" noProof="0" dirty="0"/>
              <a:t>The content, theories, and findings of others are restated or summarized in </a:t>
            </a:r>
            <a:r>
              <a:rPr lang="en-US" sz="2200" u="sng" noProof="0" dirty="0"/>
              <a:t>one’s own words</a:t>
            </a:r>
          </a:p>
          <a:p>
            <a:pPr lvl="1"/>
            <a:r>
              <a:rPr lang="en-US" sz="2200" noProof="0" dirty="0"/>
              <a:t>The source is cited!</a:t>
            </a:r>
          </a:p>
          <a:p>
            <a:endParaRPr lang="en-US" dirty="0"/>
          </a:p>
        </p:txBody>
      </p:sp>
      <p:sp>
        <p:nvSpPr>
          <p:cNvPr id="4" name="Foliennummernplatzhalter 3">
            <a:extLst>
              <a:ext uri="{FF2B5EF4-FFF2-40B4-BE49-F238E27FC236}">
                <a16:creationId xmlns:a16="http://schemas.microsoft.com/office/drawing/2014/main" id="{04CFEF28-171D-4ED9-89F9-DEC462818C38}"/>
              </a:ext>
            </a:extLst>
          </p:cNvPr>
          <p:cNvSpPr>
            <a:spLocks noGrp="1"/>
          </p:cNvSpPr>
          <p:nvPr>
            <p:ph type="sldNum" sz="quarter" idx="12"/>
          </p:nvPr>
        </p:nvSpPr>
        <p:spPr/>
        <p:txBody>
          <a:bodyPr/>
          <a:lstStyle/>
          <a:p>
            <a:fld id="{2447F044-20D3-4F07-BFBB-8BE1F51E7E03}" type="slidenum">
              <a:rPr lang="en-GB" smtClean="0"/>
              <a:pPr/>
              <a:t>38</a:t>
            </a:fld>
            <a:endParaRPr lang="en-GB" dirty="0"/>
          </a:p>
        </p:txBody>
      </p:sp>
      <p:pic>
        <p:nvPicPr>
          <p:cNvPr id="5" name="Grafik 4">
            <a:extLst>
              <a:ext uri="{FF2B5EF4-FFF2-40B4-BE49-F238E27FC236}">
                <a16:creationId xmlns:a16="http://schemas.microsoft.com/office/drawing/2014/main" id="{D9C07F6B-21BC-4D8D-A3B9-0749B7C8E40D}"/>
              </a:ext>
            </a:extLst>
          </p:cNvPr>
          <p:cNvPicPr>
            <a:picLocks noChangeAspect="1"/>
          </p:cNvPicPr>
          <p:nvPr/>
        </p:nvPicPr>
        <p:blipFill>
          <a:blip r:embed="rId2"/>
          <a:stretch>
            <a:fillRect/>
          </a:stretch>
        </p:blipFill>
        <p:spPr>
          <a:xfrm>
            <a:off x="6487608" y="1866483"/>
            <a:ext cx="5492750" cy="3219450"/>
          </a:xfrm>
          <a:prstGeom prst="rect">
            <a:avLst/>
          </a:prstGeom>
        </p:spPr>
      </p:pic>
      <p:sp>
        <p:nvSpPr>
          <p:cNvPr id="6" name="Textfeld 5">
            <a:extLst>
              <a:ext uri="{FF2B5EF4-FFF2-40B4-BE49-F238E27FC236}">
                <a16:creationId xmlns:a16="http://schemas.microsoft.com/office/drawing/2014/main" id="{73DCC447-419C-453C-974C-BBB8AD5E7EBA}"/>
              </a:ext>
            </a:extLst>
          </p:cNvPr>
          <p:cNvSpPr txBox="1"/>
          <p:nvPr/>
        </p:nvSpPr>
        <p:spPr>
          <a:xfrm>
            <a:off x="1295400" y="5105525"/>
            <a:ext cx="10185400" cy="830997"/>
          </a:xfrm>
          <a:prstGeom prst="rect">
            <a:avLst/>
          </a:prstGeom>
          <a:solidFill>
            <a:srgbClr val="4C667B"/>
          </a:solidFill>
          <a:ln w="38100">
            <a:solidFill>
              <a:schemeClr val="tx2"/>
            </a:solidFill>
          </a:ln>
        </p:spPr>
        <p:txBody>
          <a:bodyPr wrap="square">
            <a:spAutoFit/>
          </a:bodyPr>
          <a:lstStyle/>
          <a:p>
            <a:pPr marL="0" lvl="1">
              <a:spcBef>
                <a:spcPts val="600"/>
              </a:spcBef>
              <a:spcAft>
                <a:spcPts val="600"/>
              </a:spcAft>
            </a:pPr>
            <a:r>
              <a:rPr lang="en-US" sz="2400" b="1" noProof="0" dirty="0">
                <a:solidFill>
                  <a:schemeClr val="bg1"/>
                </a:solidFill>
              </a:rPr>
              <a:t>If you use other people's ideas or insights in a modified form without giving credit (citing), that's plagiarism!</a:t>
            </a:r>
          </a:p>
        </p:txBody>
      </p:sp>
      <p:sp>
        <p:nvSpPr>
          <p:cNvPr id="8" name="Textfeld 7">
            <a:extLst>
              <a:ext uri="{FF2B5EF4-FFF2-40B4-BE49-F238E27FC236}">
                <a16:creationId xmlns:a16="http://schemas.microsoft.com/office/drawing/2014/main" id="{AB0078A6-2327-43C8-BBEB-48AD18D4CC4E}"/>
              </a:ext>
            </a:extLst>
          </p:cNvPr>
          <p:cNvSpPr txBox="1"/>
          <p:nvPr/>
        </p:nvSpPr>
        <p:spPr>
          <a:xfrm>
            <a:off x="816934" y="1405647"/>
            <a:ext cx="6097772" cy="369332"/>
          </a:xfrm>
          <a:prstGeom prst="rect">
            <a:avLst/>
          </a:prstGeom>
          <a:noFill/>
        </p:spPr>
        <p:txBody>
          <a:bodyPr wrap="square">
            <a:spAutoFit/>
          </a:bodyPr>
          <a:lstStyle/>
          <a:p>
            <a:r>
              <a:rPr lang="en-US" noProof="0" dirty="0"/>
              <a:t>(Pears and Shields, 2022):</a:t>
            </a:r>
            <a:endParaRPr lang="en-US" dirty="0"/>
          </a:p>
        </p:txBody>
      </p:sp>
    </p:spTree>
    <p:extLst>
      <p:ext uri="{BB962C8B-B14F-4D97-AF65-F5344CB8AC3E}">
        <p14:creationId xmlns:p14="http://schemas.microsoft.com/office/powerpoint/2010/main" val="18731854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C203BA-F176-43C6-8F2E-6477F5D2B9F4}"/>
              </a:ext>
            </a:extLst>
          </p:cNvPr>
          <p:cNvSpPr>
            <a:spLocks noGrp="1"/>
          </p:cNvSpPr>
          <p:nvPr>
            <p:ph type="title"/>
          </p:nvPr>
        </p:nvSpPr>
        <p:spPr/>
        <p:txBody>
          <a:bodyPr/>
          <a:lstStyle/>
          <a:p>
            <a:r>
              <a:rPr lang="en-US" noProof="0" dirty="0"/>
              <a:t>2.2 Honesty: Avoid Plagiarism (4/4)</a:t>
            </a:r>
            <a:endParaRPr lang="en-US" dirty="0"/>
          </a:p>
        </p:txBody>
      </p:sp>
      <p:sp>
        <p:nvSpPr>
          <p:cNvPr id="3" name="Inhaltsplatzhalter 2">
            <a:extLst>
              <a:ext uri="{FF2B5EF4-FFF2-40B4-BE49-F238E27FC236}">
                <a16:creationId xmlns:a16="http://schemas.microsoft.com/office/drawing/2014/main" id="{92445104-8A66-45A0-8403-79A83D616292}"/>
              </a:ext>
            </a:extLst>
          </p:cNvPr>
          <p:cNvSpPr>
            <a:spLocks noGrp="1"/>
          </p:cNvSpPr>
          <p:nvPr>
            <p:ph idx="1"/>
          </p:nvPr>
        </p:nvSpPr>
        <p:spPr>
          <a:xfrm>
            <a:off x="838200" y="1546395"/>
            <a:ext cx="10515600" cy="4708101"/>
          </a:xfrm>
        </p:spPr>
        <p:txBody>
          <a:bodyPr>
            <a:normAutofit fontScale="92500"/>
          </a:bodyPr>
          <a:lstStyle/>
          <a:p>
            <a:pPr>
              <a:lnSpc>
                <a:spcPct val="120000"/>
              </a:lnSpc>
              <a:spcBef>
                <a:spcPts val="0"/>
              </a:spcBef>
            </a:pPr>
            <a:r>
              <a:rPr lang="en-US" noProof="0" dirty="0"/>
              <a:t>Plagiarism Check (or Similarity Check):</a:t>
            </a:r>
          </a:p>
          <a:p>
            <a:pPr lvl="1">
              <a:lnSpc>
                <a:spcPct val="120000"/>
              </a:lnSpc>
              <a:spcBef>
                <a:spcPts val="0"/>
              </a:spcBef>
            </a:pPr>
            <a:r>
              <a:rPr lang="en-US" noProof="0" dirty="0"/>
              <a:t>Check using software</a:t>
            </a:r>
          </a:p>
          <a:p>
            <a:pPr lvl="1">
              <a:lnSpc>
                <a:spcPct val="120000"/>
              </a:lnSpc>
              <a:spcBef>
                <a:spcPts val="0"/>
              </a:spcBef>
            </a:pPr>
            <a:r>
              <a:rPr lang="en-US" noProof="0" dirty="0"/>
              <a:t>Comparison for text similarities/text matches</a:t>
            </a:r>
          </a:p>
          <a:p>
            <a:pPr>
              <a:lnSpc>
                <a:spcPct val="120000"/>
              </a:lnSpc>
              <a:spcBef>
                <a:spcPts val="1200"/>
              </a:spcBef>
            </a:pPr>
            <a:r>
              <a:rPr lang="en-US" noProof="0" dirty="0"/>
              <a:t>Similarity Check at TU Graz </a:t>
            </a:r>
            <a:r>
              <a:rPr lang="en-US" sz="2200" noProof="0" dirty="0"/>
              <a:t>(HTU TU Graz, 2023; TU Graz, 2025b)</a:t>
            </a:r>
            <a:r>
              <a:rPr lang="en-US" noProof="0" dirty="0"/>
              <a:t>:</a:t>
            </a:r>
          </a:p>
          <a:p>
            <a:pPr lvl="1">
              <a:lnSpc>
                <a:spcPct val="120000"/>
              </a:lnSpc>
              <a:spcBef>
                <a:spcPts val="0"/>
              </a:spcBef>
            </a:pPr>
            <a:r>
              <a:rPr lang="en-US" noProof="0" dirty="0"/>
              <a:t>Not mandatory for bachelor’s theses (rather, it is at the discretion of the advisor)</a:t>
            </a:r>
          </a:p>
          <a:p>
            <a:pPr lvl="1">
              <a:lnSpc>
                <a:spcPct val="120000"/>
              </a:lnSpc>
              <a:spcBef>
                <a:spcPts val="0"/>
              </a:spcBef>
            </a:pPr>
            <a:r>
              <a:rPr lang="en-US" noProof="0" dirty="0"/>
              <a:t>Students may request a free Similarity Check for their work three times per semester </a:t>
            </a:r>
            <a:r>
              <a:rPr lang="en-US" sz="2200" noProof="0" dirty="0"/>
              <a:t>(HTU TU Graz, 2023)</a:t>
            </a:r>
          </a:p>
          <a:p>
            <a:pPr>
              <a:lnSpc>
                <a:spcPct val="120000"/>
              </a:lnSpc>
              <a:spcBef>
                <a:spcPts val="1200"/>
              </a:spcBef>
            </a:pPr>
            <a:r>
              <a:rPr lang="en-US" dirty="0"/>
              <a:t>Plagiarism Check at University of Graz:</a:t>
            </a:r>
          </a:p>
          <a:p>
            <a:pPr lvl="1">
              <a:lnSpc>
                <a:spcPct val="120000"/>
              </a:lnSpc>
              <a:spcBef>
                <a:spcPts val="0"/>
              </a:spcBef>
            </a:pPr>
            <a:r>
              <a:rPr lang="en-US" dirty="0"/>
              <a:t>Mandatory </a:t>
            </a:r>
            <a:r>
              <a:rPr lang="en-US" noProof="0" dirty="0"/>
              <a:t>for bachelor’s theses </a:t>
            </a:r>
          </a:p>
          <a:p>
            <a:pPr lvl="1">
              <a:lnSpc>
                <a:spcPct val="120000"/>
              </a:lnSpc>
              <a:spcBef>
                <a:spcPts val="0"/>
              </a:spcBef>
            </a:pPr>
            <a:r>
              <a:rPr lang="en-US" noProof="0" dirty="0"/>
              <a:t>Students may request a free Similarity Check for up to 200 pages/year</a:t>
            </a:r>
          </a:p>
        </p:txBody>
      </p:sp>
      <p:sp>
        <p:nvSpPr>
          <p:cNvPr id="4" name="Foliennummernplatzhalter 3">
            <a:extLst>
              <a:ext uri="{FF2B5EF4-FFF2-40B4-BE49-F238E27FC236}">
                <a16:creationId xmlns:a16="http://schemas.microsoft.com/office/drawing/2014/main" id="{04CFEF28-171D-4ED9-89F9-DEC462818C38}"/>
              </a:ext>
            </a:extLst>
          </p:cNvPr>
          <p:cNvSpPr>
            <a:spLocks noGrp="1"/>
          </p:cNvSpPr>
          <p:nvPr>
            <p:ph type="sldNum" sz="quarter" idx="12"/>
          </p:nvPr>
        </p:nvSpPr>
        <p:spPr/>
        <p:txBody>
          <a:bodyPr/>
          <a:lstStyle/>
          <a:p>
            <a:fld id="{2447F044-20D3-4F07-BFBB-8BE1F51E7E03}" type="slidenum">
              <a:rPr lang="en-GB" smtClean="0"/>
              <a:pPr/>
              <a:t>39</a:t>
            </a:fld>
            <a:endParaRPr lang="en-GB" dirty="0"/>
          </a:p>
        </p:txBody>
      </p:sp>
    </p:spTree>
    <p:extLst>
      <p:ext uri="{BB962C8B-B14F-4D97-AF65-F5344CB8AC3E}">
        <p14:creationId xmlns:p14="http://schemas.microsoft.com/office/powerpoint/2010/main" val="40563138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0E078B-8BE0-44B5-9367-AD745C28EEC0}"/>
              </a:ext>
            </a:extLst>
          </p:cNvPr>
          <p:cNvSpPr>
            <a:spLocks noGrp="1"/>
          </p:cNvSpPr>
          <p:nvPr>
            <p:ph type="title"/>
          </p:nvPr>
        </p:nvSpPr>
        <p:spPr/>
        <p:txBody>
          <a:bodyPr/>
          <a:lstStyle/>
          <a:p>
            <a:r>
              <a:rPr lang="en-US" noProof="0" dirty="0"/>
              <a:t>2.3 Respect: Intellectual property of others (1/2)</a:t>
            </a:r>
            <a:endParaRPr lang="en-US" dirty="0"/>
          </a:p>
        </p:txBody>
      </p:sp>
      <p:sp>
        <p:nvSpPr>
          <p:cNvPr id="3" name="Inhaltsplatzhalter 2">
            <a:extLst>
              <a:ext uri="{FF2B5EF4-FFF2-40B4-BE49-F238E27FC236}">
                <a16:creationId xmlns:a16="http://schemas.microsoft.com/office/drawing/2014/main" id="{C9857157-7684-4DC4-85C5-1A167FA47787}"/>
              </a:ext>
            </a:extLst>
          </p:cNvPr>
          <p:cNvSpPr>
            <a:spLocks noGrp="1"/>
          </p:cNvSpPr>
          <p:nvPr>
            <p:ph idx="1"/>
          </p:nvPr>
        </p:nvSpPr>
        <p:spPr>
          <a:xfrm>
            <a:off x="838201" y="1825625"/>
            <a:ext cx="3850758" cy="4191647"/>
          </a:xfrm>
        </p:spPr>
        <p:txBody>
          <a:bodyPr/>
          <a:lstStyle/>
          <a:p>
            <a:r>
              <a:rPr lang="en-US" sz="2400" noProof="0" dirty="0"/>
              <a:t>Plagiarism also includes:</a:t>
            </a:r>
          </a:p>
          <a:p>
            <a:pPr lvl="1"/>
            <a:r>
              <a:rPr lang="en-US" noProof="0" dirty="0"/>
              <a:t>Theft of intellectual property</a:t>
            </a:r>
          </a:p>
          <a:p>
            <a:pPr lvl="1"/>
            <a:r>
              <a:rPr lang="en-US" noProof="0" dirty="0"/>
              <a:t>Copyright infringement</a:t>
            </a:r>
          </a:p>
          <a:p>
            <a:pPr lvl="1"/>
            <a:r>
              <a:rPr lang="en-US" noProof="0" dirty="0"/>
              <a:t>A sign of a lack of respect for the work of others</a:t>
            </a:r>
          </a:p>
          <a:p>
            <a:endParaRPr lang="en-US" dirty="0"/>
          </a:p>
        </p:txBody>
      </p:sp>
      <p:sp>
        <p:nvSpPr>
          <p:cNvPr id="4" name="Foliennummernplatzhalter 3">
            <a:extLst>
              <a:ext uri="{FF2B5EF4-FFF2-40B4-BE49-F238E27FC236}">
                <a16:creationId xmlns:a16="http://schemas.microsoft.com/office/drawing/2014/main" id="{75EDB431-720A-44BC-98DF-47E4B3919652}"/>
              </a:ext>
            </a:extLst>
          </p:cNvPr>
          <p:cNvSpPr>
            <a:spLocks noGrp="1"/>
          </p:cNvSpPr>
          <p:nvPr>
            <p:ph type="sldNum" sz="quarter" idx="12"/>
          </p:nvPr>
        </p:nvSpPr>
        <p:spPr/>
        <p:txBody>
          <a:bodyPr/>
          <a:lstStyle/>
          <a:p>
            <a:fld id="{2447F044-20D3-4F07-BFBB-8BE1F51E7E03}" type="slidenum">
              <a:rPr lang="en-GB" smtClean="0"/>
              <a:pPr/>
              <a:t>40</a:t>
            </a:fld>
            <a:endParaRPr lang="en-GB" dirty="0"/>
          </a:p>
        </p:txBody>
      </p:sp>
      <p:pic>
        <p:nvPicPr>
          <p:cNvPr id="5" name="Content Placeholder 5" descr="Auszug mehrerer mit Text bedruckter Seiten. Der Text ist an vielen Stellen mit unterschiedlichen Farben markiert, die Übereinstimmungen mit vorhandenen Texten kennzeichnen sollen.  ">
            <a:extLst>
              <a:ext uri="{FF2B5EF4-FFF2-40B4-BE49-F238E27FC236}">
                <a16:creationId xmlns:a16="http://schemas.microsoft.com/office/drawing/2014/main" id="{D16AB196-C9BC-4EB1-B95A-9F69CA819475}"/>
              </a:ext>
            </a:extLst>
          </p:cNvPr>
          <p:cNvPicPr>
            <a:picLocks noChangeAspect="1"/>
          </p:cNvPicPr>
          <p:nvPr/>
        </p:nvPicPr>
        <p:blipFill>
          <a:blip r:embed="rId2"/>
          <a:stretch>
            <a:fillRect/>
          </a:stretch>
        </p:blipFill>
        <p:spPr>
          <a:xfrm>
            <a:off x="5090824" y="1783793"/>
            <a:ext cx="6874923" cy="4114336"/>
          </a:xfrm>
          <a:prstGeom prst="rect">
            <a:avLst/>
          </a:prstGeom>
        </p:spPr>
      </p:pic>
      <p:sp>
        <p:nvSpPr>
          <p:cNvPr id="6" name="TextBox 8">
            <a:extLst>
              <a:ext uri="{FF2B5EF4-FFF2-40B4-BE49-F238E27FC236}">
                <a16:creationId xmlns:a16="http://schemas.microsoft.com/office/drawing/2014/main" id="{15B58898-0D8B-460A-BDCC-BD837DD575E8}"/>
              </a:ext>
            </a:extLst>
          </p:cNvPr>
          <p:cNvSpPr txBox="1"/>
          <p:nvPr/>
        </p:nvSpPr>
        <p:spPr>
          <a:xfrm>
            <a:off x="6603505" y="5898128"/>
            <a:ext cx="5388776" cy="525208"/>
          </a:xfrm>
          <a:prstGeom prst="rect">
            <a:avLst/>
          </a:prstGeom>
          <a:noFill/>
        </p:spPr>
        <p:txBody>
          <a:bodyPr wrap="square">
            <a:spAutoFit/>
          </a:bodyPr>
          <a:lstStyle/>
          <a:p>
            <a:r>
              <a:rPr lang="en-US" sz="1313" dirty="0">
                <a:latin typeface="Calibri" panose="020F0502020204030204" pitchFamily="34" charset="0"/>
                <a:ea typeface="Calibri" panose="020F0502020204030204" pitchFamily="34" charset="0"/>
                <a:cs typeface="Calibri" panose="020F0502020204030204" pitchFamily="34" charset="0"/>
              </a:rPr>
              <a:t>Fig. 6: Illustration Similarity Check. Source: </a:t>
            </a:r>
            <a:r>
              <a:rPr lang="en-US" sz="1313" dirty="0" err="1">
                <a:latin typeface="Calibri" panose="020F0502020204030204" pitchFamily="34" charset="0"/>
                <a:ea typeface="Calibri" panose="020F0502020204030204" pitchFamily="34" charset="0"/>
                <a:cs typeface="Calibri" panose="020F0502020204030204" pitchFamily="34" charset="0"/>
              </a:rPr>
              <a:t>VroniPlag</a:t>
            </a:r>
            <a:endParaRPr lang="en-US" sz="1500" dirty="0">
              <a:highlight>
                <a:srgbClr val="FFFF00"/>
              </a:highlight>
              <a:latin typeface="Calibri" panose="020F0502020204030204" pitchFamily="34" charset="0"/>
              <a:ea typeface="Calibri" panose="020F0502020204030204" pitchFamily="34" charset="0"/>
              <a:cs typeface="Calibri" panose="020F0502020204030204" pitchFamily="34" charset="0"/>
            </a:endParaRPr>
          </a:p>
          <a:p>
            <a:endParaRPr lang="en-US" sz="150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334505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7CE444-E4AE-4B2B-A89A-E62FFFD18B73}"/>
              </a:ext>
            </a:extLst>
          </p:cNvPr>
          <p:cNvSpPr>
            <a:spLocks noGrp="1"/>
          </p:cNvSpPr>
          <p:nvPr>
            <p:ph type="title"/>
          </p:nvPr>
        </p:nvSpPr>
        <p:spPr/>
        <p:txBody>
          <a:bodyPr/>
          <a:lstStyle/>
          <a:p>
            <a:r>
              <a:rPr lang="en-US" noProof="0" dirty="0"/>
              <a:t>2.3 Respect: Intellectual property of others (2/2)</a:t>
            </a:r>
            <a:endParaRPr lang="en-US" dirty="0"/>
          </a:p>
        </p:txBody>
      </p:sp>
      <p:sp>
        <p:nvSpPr>
          <p:cNvPr id="3" name="Inhaltsplatzhalter 2">
            <a:extLst>
              <a:ext uri="{FF2B5EF4-FFF2-40B4-BE49-F238E27FC236}">
                <a16:creationId xmlns:a16="http://schemas.microsoft.com/office/drawing/2014/main" id="{1179E7F4-9F59-41F6-9FFC-7E68C7AEE19A}"/>
              </a:ext>
            </a:extLst>
          </p:cNvPr>
          <p:cNvSpPr>
            <a:spLocks noGrp="1"/>
          </p:cNvSpPr>
          <p:nvPr>
            <p:ph idx="1"/>
          </p:nvPr>
        </p:nvSpPr>
        <p:spPr>
          <a:xfrm>
            <a:off x="838200" y="1825625"/>
            <a:ext cx="8497186" cy="4191647"/>
          </a:xfrm>
        </p:spPr>
        <p:txBody>
          <a:bodyPr>
            <a:normAutofit fontScale="92500"/>
          </a:bodyPr>
          <a:lstStyle/>
          <a:p>
            <a:r>
              <a:rPr lang="en-US" noProof="0" dirty="0"/>
              <a:t>Different types of plagiarism </a:t>
            </a:r>
            <a:r>
              <a:rPr lang="en-US" sz="1875" dirty="0"/>
              <a:t>(</a:t>
            </a:r>
            <a:r>
              <a:rPr lang="en-US" sz="1875" dirty="0" err="1"/>
              <a:t>Hagenström</a:t>
            </a:r>
            <a:r>
              <a:rPr lang="en-US" sz="1875" dirty="0"/>
              <a:t>, 2022)</a:t>
            </a:r>
            <a:r>
              <a:rPr lang="en-US" noProof="0" dirty="0"/>
              <a:t>, for example:</a:t>
            </a:r>
          </a:p>
          <a:p>
            <a:pPr lvl="1">
              <a:spcBef>
                <a:spcPts val="1688"/>
              </a:spcBef>
            </a:pPr>
            <a:r>
              <a:rPr lang="en-US" dirty="0"/>
              <a:t>Verbatim plagiarism:</a:t>
            </a:r>
          </a:p>
          <a:p>
            <a:pPr lvl="2"/>
            <a:r>
              <a:rPr lang="en-US" noProof="0" dirty="0"/>
              <a:t>Copying entire sentences from a source without clearly attributing them (missing or unclear citation) to a specific passage in the text.</a:t>
            </a:r>
          </a:p>
          <a:p>
            <a:pPr lvl="1">
              <a:spcBef>
                <a:spcPts val="1688"/>
              </a:spcBef>
            </a:pPr>
            <a:r>
              <a:rPr lang="en-US" noProof="0" dirty="0"/>
              <a:t>Disguised plagiarism:</a:t>
            </a:r>
          </a:p>
          <a:p>
            <a:pPr lvl="2"/>
            <a:r>
              <a:rPr lang="en-US" noProof="0" dirty="0"/>
              <a:t>Text is rephrased without citing the source.</a:t>
            </a:r>
          </a:p>
          <a:p>
            <a:pPr lvl="1">
              <a:spcBef>
                <a:spcPts val="1688"/>
              </a:spcBef>
            </a:pPr>
            <a:r>
              <a:rPr lang="en-US" noProof="0" dirty="0"/>
              <a:t>Translation plagiarism:</a:t>
            </a:r>
          </a:p>
          <a:p>
            <a:pPr lvl="2"/>
            <a:r>
              <a:rPr lang="en-US" noProof="0" dirty="0"/>
              <a:t>A text in a foreign language is translated and reproduced without citing the source.</a:t>
            </a:r>
          </a:p>
          <a:p>
            <a:endParaRPr lang="en-US" dirty="0"/>
          </a:p>
        </p:txBody>
      </p:sp>
      <p:sp>
        <p:nvSpPr>
          <p:cNvPr id="4" name="Foliennummernplatzhalter 3">
            <a:extLst>
              <a:ext uri="{FF2B5EF4-FFF2-40B4-BE49-F238E27FC236}">
                <a16:creationId xmlns:a16="http://schemas.microsoft.com/office/drawing/2014/main" id="{5212D1CC-00D7-4F02-846F-C3D9BEBC3774}"/>
              </a:ext>
            </a:extLst>
          </p:cNvPr>
          <p:cNvSpPr>
            <a:spLocks noGrp="1"/>
          </p:cNvSpPr>
          <p:nvPr>
            <p:ph type="sldNum" sz="quarter" idx="12"/>
          </p:nvPr>
        </p:nvSpPr>
        <p:spPr/>
        <p:txBody>
          <a:bodyPr/>
          <a:lstStyle/>
          <a:p>
            <a:fld id="{2447F044-20D3-4F07-BFBB-8BE1F51E7E03}" type="slidenum">
              <a:rPr lang="en-GB" smtClean="0"/>
              <a:pPr/>
              <a:t>41</a:t>
            </a:fld>
            <a:endParaRPr lang="en-GB" dirty="0"/>
          </a:p>
        </p:txBody>
      </p:sp>
      <p:pic>
        <p:nvPicPr>
          <p:cNvPr id="5" name="Grafik 4">
            <a:extLst>
              <a:ext uri="{FF2B5EF4-FFF2-40B4-BE49-F238E27FC236}">
                <a16:creationId xmlns:a16="http://schemas.microsoft.com/office/drawing/2014/main" id="{8586AA06-2979-4797-8503-9137A536C61C}"/>
              </a:ext>
            </a:extLst>
          </p:cNvPr>
          <p:cNvPicPr>
            <a:picLocks noChangeAspect="1"/>
          </p:cNvPicPr>
          <p:nvPr/>
        </p:nvPicPr>
        <p:blipFill>
          <a:blip r:embed="rId2"/>
          <a:stretch>
            <a:fillRect/>
          </a:stretch>
        </p:blipFill>
        <p:spPr>
          <a:xfrm>
            <a:off x="9212717" y="2234216"/>
            <a:ext cx="2760893" cy="3629654"/>
          </a:xfrm>
          <a:prstGeom prst="rect">
            <a:avLst/>
          </a:prstGeom>
        </p:spPr>
      </p:pic>
    </p:spTree>
    <p:extLst>
      <p:ext uri="{BB962C8B-B14F-4D97-AF65-F5344CB8AC3E}">
        <p14:creationId xmlns:p14="http://schemas.microsoft.com/office/powerpoint/2010/main" val="36634190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3F47BB-3EA4-4F19-94E8-6D9410670245}"/>
              </a:ext>
            </a:extLst>
          </p:cNvPr>
          <p:cNvSpPr>
            <a:spLocks noGrp="1"/>
          </p:cNvSpPr>
          <p:nvPr>
            <p:ph type="title"/>
          </p:nvPr>
        </p:nvSpPr>
        <p:spPr>
          <a:xfrm>
            <a:off x="838200" y="731001"/>
            <a:ext cx="10515600" cy="597928"/>
          </a:xfrm>
        </p:spPr>
        <p:txBody>
          <a:bodyPr>
            <a:normAutofit fontScale="90000"/>
          </a:bodyPr>
          <a:lstStyle/>
          <a:p>
            <a:r>
              <a:rPr lang="en-US" noProof="0" dirty="0"/>
              <a:t>2.3 Respect: Avoid Plagiarism – Example for Paraphrasing (1/3)</a:t>
            </a:r>
            <a:endParaRPr lang="en-US" dirty="0"/>
          </a:p>
        </p:txBody>
      </p:sp>
      <p:sp>
        <p:nvSpPr>
          <p:cNvPr id="3" name="Inhaltsplatzhalter 2">
            <a:extLst>
              <a:ext uri="{FF2B5EF4-FFF2-40B4-BE49-F238E27FC236}">
                <a16:creationId xmlns:a16="http://schemas.microsoft.com/office/drawing/2014/main" id="{579FBDF4-F293-4856-9710-7D603B4D73B8}"/>
              </a:ext>
            </a:extLst>
          </p:cNvPr>
          <p:cNvSpPr>
            <a:spLocks noGrp="1"/>
          </p:cNvSpPr>
          <p:nvPr>
            <p:ph idx="1"/>
          </p:nvPr>
        </p:nvSpPr>
        <p:spPr>
          <a:xfrm>
            <a:off x="838200" y="1243584"/>
            <a:ext cx="10515600" cy="4998719"/>
          </a:xfrm>
        </p:spPr>
        <p:txBody>
          <a:bodyPr>
            <a:noAutofit/>
          </a:bodyPr>
          <a:lstStyle/>
          <a:p>
            <a:pPr marL="0" lvl="1" indent="0">
              <a:lnSpc>
                <a:spcPct val="120000"/>
              </a:lnSpc>
              <a:buNone/>
            </a:pPr>
            <a:r>
              <a:rPr lang="en-US" sz="1800" noProof="0" dirty="0"/>
              <a:t>Below you will find the original text, followed by a paraphrase of it. Compare the two paragraphs: Is this a successful paraphrase or is it plagiarism?</a:t>
            </a:r>
          </a:p>
          <a:p>
            <a:pPr marL="0" lvl="1" indent="0">
              <a:lnSpc>
                <a:spcPct val="120000"/>
              </a:lnSpc>
              <a:spcBef>
                <a:spcPts val="1200"/>
              </a:spcBef>
              <a:buNone/>
            </a:pPr>
            <a:r>
              <a:rPr lang="en-US" sz="1800" b="1" noProof="0" dirty="0"/>
              <a:t>Original Text [ÖAWI, 2015, p. 5] </a:t>
            </a:r>
          </a:p>
          <a:p>
            <a:pPr marL="0" lvl="1" indent="0">
              <a:spcBef>
                <a:spcPts val="0"/>
              </a:spcBef>
              <a:buNone/>
            </a:pPr>
            <a:r>
              <a:rPr lang="en-US" sz="1800" noProof="0" dirty="0"/>
              <a:t>All persons involved in research are to observe the Standards of Good Scientific Practice applicable to their respective fields, to investigate and settle any doubts as to the applicable standards, to avoid research misconduct and to immediately remedy any misconduct detected. </a:t>
            </a:r>
          </a:p>
          <a:p>
            <a:pPr marL="0" lvl="1" indent="0">
              <a:lnSpc>
                <a:spcPct val="120000"/>
              </a:lnSpc>
              <a:spcBef>
                <a:spcPts val="1200"/>
              </a:spcBef>
              <a:buNone/>
            </a:pPr>
            <a:r>
              <a:rPr lang="en-US" sz="1800" b="1" dirty="0"/>
              <a:t>Paraphrase 1:</a:t>
            </a:r>
            <a:endParaRPr lang="en-US" sz="1800" b="1" noProof="0" dirty="0"/>
          </a:p>
          <a:p>
            <a:pPr marL="0" lvl="1" indent="0">
              <a:spcBef>
                <a:spcPts val="0"/>
              </a:spcBef>
              <a:buNone/>
            </a:pPr>
            <a:r>
              <a:rPr lang="en-US" sz="1800" dirty="0"/>
              <a:t>Any questions about how the Standards of Good Scientific Practice should be interpreted must be clarified before research begins, and these standards are to be followed throughout all research activities (ÖAWI, 2015). Misconduct is not permitted, and any violations that are discovered must be corrected without delay.</a:t>
            </a:r>
          </a:p>
          <a:p>
            <a:pPr marL="0" lvl="1" indent="0">
              <a:lnSpc>
                <a:spcPct val="120000"/>
              </a:lnSpc>
              <a:spcBef>
                <a:spcPts val="1200"/>
              </a:spcBef>
              <a:buNone/>
            </a:pPr>
            <a:r>
              <a:rPr lang="en-US" sz="1800" b="1" dirty="0"/>
              <a:t>Paraphrase 2:</a:t>
            </a:r>
            <a:endParaRPr lang="en-US" sz="1800" b="1" dirty="0">
              <a:effectLst/>
            </a:endParaRPr>
          </a:p>
          <a:p>
            <a:pPr marL="0" lvl="1" indent="0">
              <a:spcBef>
                <a:spcPts val="0"/>
              </a:spcBef>
              <a:buNone/>
            </a:pPr>
            <a:r>
              <a:rPr lang="en-US" sz="1800" noProof="0" dirty="0"/>
              <a:t>Every person engaged in research is required to observe the Standards of Good Scientific Practice relevant to their field, to investigate and settle any doubts regarding these standards, to prevent research misconduct, and promptly respond when misconduct becomes detected.</a:t>
            </a:r>
            <a:endParaRPr lang="en-US" sz="1800" noProof="0" dirty="0">
              <a:solidFill>
                <a:srgbClr val="14121A"/>
              </a:solidFill>
              <a:latin typeface="Cocogoose-Light"/>
            </a:endParaRPr>
          </a:p>
        </p:txBody>
      </p:sp>
      <p:sp>
        <p:nvSpPr>
          <p:cNvPr id="4" name="Foliennummernplatzhalter 3">
            <a:extLst>
              <a:ext uri="{FF2B5EF4-FFF2-40B4-BE49-F238E27FC236}">
                <a16:creationId xmlns:a16="http://schemas.microsoft.com/office/drawing/2014/main" id="{E9ACB34B-11B9-4B01-9204-AD559BE8D4EB}"/>
              </a:ext>
            </a:extLst>
          </p:cNvPr>
          <p:cNvSpPr>
            <a:spLocks noGrp="1"/>
          </p:cNvSpPr>
          <p:nvPr>
            <p:ph type="sldNum" sz="quarter" idx="12"/>
          </p:nvPr>
        </p:nvSpPr>
        <p:spPr/>
        <p:txBody>
          <a:bodyPr/>
          <a:lstStyle/>
          <a:p>
            <a:fld id="{2447F044-20D3-4F07-BFBB-8BE1F51E7E03}" type="slidenum">
              <a:rPr lang="en-GB" smtClean="0"/>
              <a:pPr/>
              <a:t>42</a:t>
            </a:fld>
            <a:endParaRPr lang="en-GB" dirty="0"/>
          </a:p>
        </p:txBody>
      </p:sp>
    </p:spTree>
    <p:extLst>
      <p:ext uri="{BB962C8B-B14F-4D97-AF65-F5344CB8AC3E}">
        <p14:creationId xmlns:p14="http://schemas.microsoft.com/office/powerpoint/2010/main" val="29934273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3F47BB-3EA4-4F19-94E8-6D9410670245}"/>
              </a:ext>
            </a:extLst>
          </p:cNvPr>
          <p:cNvSpPr>
            <a:spLocks noGrp="1"/>
          </p:cNvSpPr>
          <p:nvPr>
            <p:ph type="title"/>
          </p:nvPr>
        </p:nvSpPr>
        <p:spPr/>
        <p:txBody>
          <a:bodyPr>
            <a:normAutofit fontScale="90000"/>
          </a:bodyPr>
          <a:lstStyle/>
          <a:p>
            <a:r>
              <a:rPr lang="en-US" noProof="0" dirty="0"/>
              <a:t>2.2 Respect: Avoid Plagiarism – Example for Paraphrasing (2/3)</a:t>
            </a:r>
            <a:endParaRPr lang="en-US" dirty="0"/>
          </a:p>
        </p:txBody>
      </p:sp>
      <p:sp>
        <p:nvSpPr>
          <p:cNvPr id="3" name="Inhaltsplatzhalter 2">
            <a:extLst>
              <a:ext uri="{FF2B5EF4-FFF2-40B4-BE49-F238E27FC236}">
                <a16:creationId xmlns:a16="http://schemas.microsoft.com/office/drawing/2014/main" id="{579FBDF4-F293-4856-9710-7D603B4D73B8}"/>
              </a:ext>
            </a:extLst>
          </p:cNvPr>
          <p:cNvSpPr>
            <a:spLocks noGrp="1"/>
          </p:cNvSpPr>
          <p:nvPr>
            <p:ph idx="1"/>
          </p:nvPr>
        </p:nvSpPr>
        <p:spPr>
          <a:xfrm>
            <a:off x="838200" y="1546395"/>
            <a:ext cx="10515600" cy="4470877"/>
          </a:xfrm>
        </p:spPr>
        <p:txBody>
          <a:bodyPr>
            <a:normAutofit lnSpcReduction="10000"/>
          </a:bodyPr>
          <a:lstStyle/>
          <a:p>
            <a:r>
              <a:rPr lang="en-US" sz="2000" noProof="0" dirty="0"/>
              <a:t>Comparison: Few identical terms, different style, but the core message remains the same; source is clearly cited.</a:t>
            </a:r>
          </a:p>
          <a:p>
            <a:pPr lvl="1"/>
            <a:r>
              <a:rPr lang="en-US" sz="2000" noProof="0" dirty="0"/>
              <a:t>Well-done paraphrase, no plagiarism!</a:t>
            </a:r>
            <a:endParaRPr lang="en-US" sz="2000" dirty="0"/>
          </a:p>
          <a:p>
            <a:pPr marL="361950" lvl="1" indent="-361950">
              <a:lnSpc>
                <a:spcPct val="140000"/>
              </a:lnSpc>
              <a:spcBef>
                <a:spcPts val="1200"/>
              </a:spcBef>
              <a:buFont typeface="Wingdings" panose="05000000000000000000" pitchFamily="2" charset="2"/>
              <a:buChar char="§"/>
            </a:pPr>
            <a:r>
              <a:rPr lang="en-US" sz="2000" dirty="0"/>
              <a:t>Original Text: ÖAWI, 2015, p. 5</a:t>
            </a:r>
          </a:p>
          <a:p>
            <a:pPr marL="0" lvl="1" indent="0">
              <a:buNone/>
            </a:pPr>
            <a:r>
              <a:rPr lang="en-US" sz="2000" noProof="0" dirty="0"/>
              <a:t>All persons involved in research are to observe </a:t>
            </a:r>
            <a:r>
              <a:rPr lang="en-US" sz="2000" noProof="0" dirty="0">
                <a:highlight>
                  <a:srgbClr val="FFFF00"/>
                </a:highlight>
              </a:rPr>
              <a:t>the Standards of Good Scientific Practice</a:t>
            </a:r>
            <a:r>
              <a:rPr lang="en-US" sz="2000" noProof="0" dirty="0"/>
              <a:t> applicable to their respective fields, to investigate and settle any doubts as to the applicable </a:t>
            </a:r>
            <a:r>
              <a:rPr lang="en-US" sz="2000" noProof="0" dirty="0">
                <a:highlight>
                  <a:srgbClr val="FFFF00"/>
                </a:highlight>
              </a:rPr>
              <a:t>standards</a:t>
            </a:r>
            <a:r>
              <a:rPr lang="en-US" sz="2000" noProof="0" dirty="0"/>
              <a:t>, to avoid research </a:t>
            </a:r>
            <a:r>
              <a:rPr lang="en-US" sz="2000" noProof="0" dirty="0">
                <a:highlight>
                  <a:srgbClr val="FFFF00"/>
                </a:highlight>
              </a:rPr>
              <a:t>misconduct</a:t>
            </a:r>
            <a:r>
              <a:rPr lang="en-US" sz="2000" noProof="0" dirty="0"/>
              <a:t> and to immediately remedy any misconduct detected. </a:t>
            </a:r>
          </a:p>
          <a:p>
            <a:pPr marL="361950" lvl="1" indent="-361950">
              <a:lnSpc>
                <a:spcPct val="140000"/>
              </a:lnSpc>
              <a:spcBef>
                <a:spcPts val="1200"/>
              </a:spcBef>
              <a:buFont typeface="Wingdings" panose="05000000000000000000" pitchFamily="2" charset="2"/>
              <a:buChar char="§"/>
            </a:pPr>
            <a:r>
              <a:rPr lang="en-US" sz="2000" noProof="0" dirty="0"/>
              <a:t>Paraphrase 1:</a:t>
            </a:r>
          </a:p>
          <a:p>
            <a:pPr marL="0" lvl="1" indent="0">
              <a:spcBef>
                <a:spcPts val="0"/>
              </a:spcBef>
              <a:buNone/>
            </a:pPr>
            <a:r>
              <a:rPr lang="en-US" sz="2000" dirty="0"/>
              <a:t>Any questions about how </a:t>
            </a:r>
            <a:r>
              <a:rPr lang="en-US" sz="2000" dirty="0">
                <a:highlight>
                  <a:srgbClr val="FFFF00"/>
                </a:highlight>
              </a:rPr>
              <a:t>the Standards of Good Scientific Practice</a:t>
            </a:r>
            <a:r>
              <a:rPr lang="en-US" sz="2000" dirty="0"/>
              <a:t> should be interpreted must be clarified before research begins, and these </a:t>
            </a:r>
            <a:r>
              <a:rPr lang="en-US" sz="2000" dirty="0">
                <a:highlight>
                  <a:srgbClr val="FFFF00"/>
                </a:highlight>
              </a:rPr>
              <a:t>standards</a:t>
            </a:r>
            <a:r>
              <a:rPr lang="en-US" sz="2000" dirty="0"/>
              <a:t> are to be followed throughout all research activities (ÖAWI, 2015). </a:t>
            </a:r>
            <a:r>
              <a:rPr lang="en-US" sz="2000" dirty="0">
                <a:highlight>
                  <a:srgbClr val="FFFF00"/>
                </a:highlight>
              </a:rPr>
              <a:t>Misconduct</a:t>
            </a:r>
            <a:r>
              <a:rPr lang="en-US" sz="2000" dirty="0"/>
              <a:t> is not permitted, and any violations that are discovered must be corrected without delay.</a:t>
            </a:r>
          </a:p>
        </p:txBody>
      </p:sp>
      <p:sp>
        <p:nvSpPr>
          <p:cNvPr id="4" name="Foliennummernplatzhalter 3">
            <a:extLst>
              <a:ext uri="{FF2B5EF4-FFF2-40B4-BE49-F238E27FC236}">
                <a16:creationId xmlns:a16="http://schemas.microsoft.com/office/drawing/2014/main" id="{E9ACB34B-11B9-4B01-9204-AD559BE8D4EB}"/>
              </a:ext>
            </a:extLst>
          </p:cNvPr>
          <p:cNvSpPr>
            <a:spLocks noGrp="1"/>
          </p:cNvSpPr>
          <p:nvPr>
            <p:ph type="sldNum" sz="quarter" idx="12"/>
          </p:nvPr>
        </p:nvSpPr>
        <p:spPr/>
        <p:txBody>
          <a:bodyPr/>
          <a:lstStyle/>
          <a:p>
            <a:fld id="{2447F044-20D3-4F07-BFBB-8BE1F51E7E03}" type="slidenum">
              <a:rPr lang="en-GB" smtClean="0"/>
              <a:pPr/>
              <a:t>43</a:t>
            </a:fld>
            <a:endParaRPr lang="en-GB" dirty="0"/>
          </a:p>
        </p:txBody>
      </p:sp>
    </p:spTree>
    <p:extLst>
      <p:ext uri="{BB962C8B-B14F-4D97-AF65-F5344CB8AC3E}">
        <p14:creationId xmlns:p14="http://schemas.microsoft.com/office/powerpoint/2010/main" val="35844477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3F47BB-3EA4-4F19-94E8-6D9410670245}"/>
              </a:ext>
            </a:extLst>
          </p:cNvPr>
          <p:cNvSpPr>
            <a:spLocks noGrp="1"/>
          </p:cNvSpPr>
          <p:nvPr>
            <p:ph type="title"/>
          </p:nvPr>
        </p:nvSpPr>
        <p:spPr/>
        <p:txBody>
          <a:bodyPr>
            <a:normAutofit fontScale="90000"/>
          </a:bodyPr>
          <a:lstStyle/>
          <a:p>
            <a:r>
              <a:rPr lang="en-US" noProof="0" dirty="0"/>
              <a:t>2.2 Respect: Avoid Plagiarism – Example for Paraphrasing (3/3)</a:t>
            </a:r>
            <a:endParaRPr lang="en-US" dirty="0"/>
          </a:p>
        </p:txBody>
      </p:sp>
      <p:sp>
        <p:nvSpPr>
          <p:cNvPr id="3" name="Inhaltsplatzhalter 2">
            <a:extLst>
              <a:ext uri="{FF2B5EF4-FFF2-40B4-BE49-F238E27FC236}">
                <a16:creationId xmlns:a16="http://schemas.microsoft.com/office/drawing/2014/main" id="{579FBDF4-F293-4856-9710-7D603B4D73B8}"/>
              </a:ext>
            </a:extLst>
          </p:cNvPr>
          <p:cNvSpPr>
            <a:spLocks noGrp="1"/>
          </p:cNvSpPr>
          <p:nvPr>
            <p:ph idx="1"/>
          </p:nvPr>
        </p:nvSpPr>
        <p:spPr>
          <a:xfrm>
            <a:off x="838200" y="1546395"/>
            <a:ext cx="10515600" cy="4470877"/>
          </a:xfrm>
        </p:spPr>
        <p:txBody>
          <a:bodyPr>
            <a:normAutofit fontScale="77500" lnSpcReduction="20000"/>
          </a:bodyPr>
          <a:lstStyle/>
          <a:p>
            <a:r>
              <a:rPr lang="en-US" noProof="0" dirty="0"/>
              <a:t>Comparison: high degree of similarity in the text; structure, semantic sequence, and wording in both sentences are very similar—requirements for paraphrase according to GSP standards are not met! </a:t>
            </a:r>
          </a:p>
          <a:p>
            <a:pPr lvl="1"/>
            <a:r>
              <a:rPr lang="en-US" noProof="0" dirty="0"/>
              <a:t>If no source is cited -&gt; clear plagiarism!</a:t>
            </a:r>
          </a:p>
          <a:p>
            <a:pPr lvl="1"/>
            <a:r>
              <a:rPr lang="en-US" noProof="0" dirty="0"/>
              <a:t>If the source is cited -&gt; classified as borderline plagiarism or plagiarism!</a:t>
            </a:r>
          </a:p>
          <a:p>
            <a:pPr marL="361950" lvl="1" indent="-361950">
              <a:lnSpc>
                <a:spcPct val="140000"/>
              </a:lnSpc>
              <a:spcBef>
                <a:spcPts val="1200"/>
              </a:spcBef>
              <a:buFont typeface="Wingdings" panose="05000000000000000000" pitchFamily="2" charset="2"/>
              <a:buChar char="§"/>
            </a:pPr>
            <a:r>
              <a:rPr lang="en-US" sz="2600" dirty="0"/>
              <a:t>Original Text: ÖAWI, 2015, p. 5</a:t>
            </a:r>
          </a:p>
          <a:p>
            <a:pPr marL="0" lvl="1" indent="0">
              <a:buNone/>
            </a:pPr>
            <a:r>
              <a:rPr lang="en-US" noProof="0" dirty="0">
                <a:highlight>
                  <a:srgbClr val="FFFF00"/>
                </a:highlight>
              </a:rPr>
              <a:t>All person</a:t>
            </a:r>
            <a:r>
              <a:rPr lang="en-US" noProof="0" dirty="0"/>
              <a:t>s </a:t>
            </a:r>
            <a:r>
              <a:rPr lang="en-US" noProof="0" dirty="0">
                <a:highlight>
                  <a:srgbClr val="FFFF00"/>
                </a:highlight>
              </a:rPr>
              <a:t>involved in research </a:t>
            </a:r>
            <a:r>
              <a:rPr lang="en-US" noProof="0" dirty="0"/>
              <a:t>are </a:t>
            </a:r>
            <a:r>
              <a:rPr lang="en-US" noProof="0" dirty="0">
                <a:highlight>
                  <a:srgbClr val="FFFF00"/>
                </a:highlight>
              </a:rPr>
              <a:t>to observe the Standards of Good Scientific Practice</a:t>
            </a:r>
            <a:r>
              <a:rPr lang="en-US" noProof="0" dirty="0"/>
              <a:t> </a:t>
            </a:r>
            <a:r>
              <a:rPr lang="en-US" noProof="0" dirty="0">
                <a:highlight>
                  <a:srgbClr val="FFFF00"/>
                </a:highlight>
              </a:rPr>
              <a:t>applicable to their respective field</a:t>
            </a:r>
            <a:r>
              <a:rPr lang="en-US" noProof="0" dirty="0"/>
              <a:t>s, </a:t>
            </a:r>
            <a:r>
              <a:rPr lang="en-US" noProof="0" dirty="0">
                <a:highlight>
                  <a:srgbClr val="FFFF00"/>
                </a:highlight>
              </a:rPr>
              <a:t>to investigate and settle any doubts</a:t>
            </a:r>
            <a:r>
              <a:rPr lang="en-US" noProof="0" dirty="0"/>
              <a:t> as to the applicable </a:t>
            </a:r>
            <a:r>
              <a:rPr lang="en-US" noProof="0" dirty="0">
                <a:highlight>
                  <a:srgbClr val="FFFF00"/>
                </a:highlight>
              </a:rPr>
              <a:t>standards, to</a:t>
            </a:r>
            <a:r>
              <a:rPr lang="en-US" noProof="0" dirty="0"/>
              <a:t> avoid </a:t>
            </a:r>
            <a:r>
              <a:rPr lang="en-US" noProof="0" dirty="0">
                <a:highlight>
                  <a:srgbClr val="FFFF00"/>
                </a:highlight>
              </a:rPr>
              <a:t>research misconduct and </a:t>
            </a:r>
            <a:r>
              <a:rPr lang="en-US" noProof="0" dirty="0"/>
              <a:t>to immediately remedy any </a:t>
            </a:r>
            <a:r>
              <a:rPr lang="en-US" noProof="0" dirty="0">
                <a:highlight>
                  <a:srgbClr val="FFFF00"/>
                </a:highlight>
              </a:rPr>
              <a:t>misconduct detected</a:t>
            </a:r>
            <a:r>
              <a:rPr lang="en-US" noProof="0" dirty="0"/>
              <a:t>. </a:t>
            </a:r>
          </a:p>
          <a:p>
            <a:pPr marL="361950" lvl="1" indent="-361950">
              <a:lnSpc>
                <a:spcPct val="140000"/>
              </a:lnSpc>
              <a:spcBef>
                <a:spcPts val="1200"/>
              </a:spcBef>
              <a:buFont typeface="Wingdings" panose="05000000000000000000" pitchFamily="2" charset="2"/>
              <a:buChar char="§"/>
            </a:pPr>
            <a:r>
              <a:rPr lang="en-US" sz="2600" noProof="0" dirty="0"/>
              <a:t>Paraphrase 2:</a:t>
            </a:r>
          </a:p>
          <a:p>
            <a:pPr marL="0" lvl="1" indent="0">
              <a:buNone/>
            </a:pPr>
            <a:r>
              <a:rPr lang="en-US" noProof="0" dirty="0"/>
              <a:t>Every </a:t>
            </a:r>
            <a:r>
              <a:rPr lang="en-US" noProof="0" dirty="0">
                <a:highlight>
                  <a:srgbClr val="FFFF00"/>
                </a:highlight>
              </a:rPr>
              <a:t>person</a:t>
            </a:r>
            <a:r>
              <a:rPr lang="en-US" noProof="0" dirty="0"/>
              <a:t> engaged </a:t>
            </a:r>
            <a:r>
              <a:rPr lang="en-US" noProof="0" dirty="0">
                <a:highlight>
                  <a:srgbClr val="FFFF00"/>
                </a:highlight>
              </a:rPr>
              <a:t>in research</a:t>
            </a:r>
            <a:r>
              <a:rPr lang="en-US" noProof="0" dirty="0"/>
              <a:t> is required </a:t>
            </a:r>
            <a:r>
              <a:rPr lang="en-US" noProof="0" dirty="0">
                <a:highlight>
                  <a:srgbClr val="FFFF00"/>
                </a:highlight>
              </a:rPr>
              <a:t>to observe the Standards of Good Scientific Practice </a:t>
            </a:r>
            <a:r>
              <a:rPr lang="en-US" noProof="0" dirty="0"/>
              <a:t>relevant</a:t>
            </a:r>
            <a:r>
              <a:rPr lang="en-US" noProof="0" dirty="0">
                <a:highlight>
                  <a:srgbClr val="FFFF00"/>
                </a:highlight>
              </a:rPr>
              <a:t> to their field, to investigate and settle any doubts </a:t>
            </a:r>
            <a:r>
              <a:rPr lang="en-US" noProof="0" dirty="0"/>
              <a:t>regarding these </a:t>
            </a:r>
            <a:r>
              <a:rPr lang="en-US" noProof="0" dirty="0">
                <a:highlight>
                  <a:srgbClr val="FFFF00"/>
                </a:highlight>
              </a:rPr>
              <a:t>standards, to </a:t>
            </a:r>
            <a:r>
              <a:rPr lang="en-US" noProof="0" dirty="0"/>
              <a:t>prevent</a:t>
            </a:r>
            <a:r>
              <a:rPr lang="en-US" noProof="0" dirty="0">
                <a:highlight>
                  <a:srgbClr val="FFFF00"/>
                </a:highlight>
              </a:rPr>
              <a:t> research misconduct, and </a:t>
            </a:r>
            <a:r>
              <a:rPr lang="en-US" noProof="0" dirty="0"/>
              <a:t>promptly respond when </a:t>
            </a:r>
            <a:r>
              <a:rPr lang="en-US" noProof="0" dirty="0">
                <a:highlight>
                  <a:srgbClr val="FFFF00"/>
                </a:highlight>
              </a:rPr>
              <a:t>misconduct </a:t>
            </a:r>
            <a:r>
              <a:rPr lang="en-US" noProof="0" dirty="0"/>
              <a:t>becomes</a:t>
            </a:r>
            <a:r>
              <a:rPr lang="en-US" noProof="0" dirty="0">
                <a:highlight>
                  <a:srgbClr val="FFFF00"/>
                </a:highlight>
              </a:rPr>
              <a:t> detected </a:t>
            </a:r>
            <a:r>
              <a:rPr lang="en-US" noProof="0" dirty="0"/>
              <a:t>.</a:t>
            </a:r>
            <a:endParaRPr lang="en-US" noProof="0" dirty="0">
              <a:solidFill>
                <a:srgbClr val="14121A"/>
              </a:solidFill>
              <a:latin typeface="Cocogoose-Light"/>
            </a:endParaRPr>
          </a:p>
        </p:txBody>
      </p:sp>
      <p:sp>
        <p:nvSpPr>
          <p:cNvPr id="4" name="Foliennummernplatzhalter 3">
            <a:extLst>
              <a:ext uri="{FF2B5EF4-FFF2-40B4-BE49-F238E27FC236}">
                <a16:creationId xmlns:a16="http://schemas.microsoft.com/office/drawing/2014/main" id="{E9ACB34B-11B9-4B01-9204-AD559BE8D4EB}"/>
              </a:ext>
            </a:extLst>
          </p:cNvPr>
          <p:cNvSpPr>
            <a:spLocks noGrp="1"/>
          </p:cNvSpPr>
          <p:nvPr>
            <p:ph type="sldNum" sz="quarter" idx="12"/>
          </p:nvPr>
        </p:nvSpPr>
        <p:spPr/>
        <p:txBody>
          <a:bodyPr/>
          <a:lstStyle/>
          <a:p>
            <a:fld id="{2447F044-20D3-4F07-BFBB-8BE1F51E7E03}" type="slidenum">
              <a:rPr lang="en-GB" smtClean="0"/>
              <a:pPr/>
              <a:t>44</a:t>
            </a:fld>
            <a:endParaRPr lang="en-GB" dirty="0"/>
          </a:p>
        </p:txBody>
      </p:sp>
    </p:spTree>
    <p:extLst>
      <p:ext uri="{BB962C8B-B14F-4D97-AF65-F5344CB8AC3E}">
        <p14:creationId xmlns:p14="http://schemas.microsoft.com/office/powerpoint/2010/main" val="9118269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45DCF1-35A4-4CA9-B30A-D647E947E9B0}"/>
              </a:ext>
            </a:extLst>
          </p:cNvPr>
          <p:cNvSpPr>
            <a:spLocks noGrp="1"/>
          </p:cNvSpPr>
          <p:nvPr>
            <p:ph type="title"/>
          </p:nvPr>
        </p:nvSpPr>
        <p:spPr/>
        <p:txBody>
          <a:bodyPr>
            <a:normAutofit/>
          </a:bodyPr>
          <a:lstStyle/>
          <a:p>
            <a:r>
              <a:rPr lang="en-US" noProof="0" dirty="0"/>
              <a:t>2.3 Respect for Colleagues and Researchers and Their Work</a:t>
            </a:r>
            <a:endParaRPr lang="en-US" dirty="0"/>
          </a:p>
        </p:txBody>
      </p:sp>
      <p:sp>
        <p:nvSpPr>
          <p:cNvPr id="3" name="Inhaltsplatzhalter 2">
            <a:extLst>
              <a:ext uri="{FF2B5EF4-FFF2-40B4-BE49-F238E27FC236}">
                <a16:creationId xmlns:a16="http://schemas.microsoft.com/office/drawing/2014/main" id="{D92F4F6B-683F-40F9-94C4-2AB3C0435448}"/>
              </a:ext>
            </a:extLst>
          </p:cNvPr>
          <p:cNvSpPr>
            <a:spLocks noGrp="1"/>
          </p:cNvSpPr>
          <p:nvPr>
            <p:ph idx="1"/>
          </p:nvPr>
        </p:nvSpPr>
        <p:spPr>
          <a:xfrm>
            <a:off x="838200" y="1825625"/>
            <a:ext cx="10515600" cy="4355719"/>
          </a:xfrm>
        </p:spPr>
        <p:txBody>
          <a:bodyPr>
            <a:normAutofit/>
          </a:bodyPr>
          <a:lstStyle/>
          <a:p>
            <a:pPr>
              <a:spcAft>
                <a:spcPts val="600"/>
              </a:spcAft>
            </a:pPr>
            <a:r>
              <a:rPr lang="en-US" sz="2400" noProof="0" dirty="0"/>
              <a:t>Fair Citation of Others’ Work </a:t>
            </a:r>
            <a:r>
              <a:rPr lang="de-DE" sz="1800" dirty="0"/>
              <a:t>(BMBWF, 2020; ÖAWI, 2026; TU Graz, 2025a, University </a:t>
            </a:r>
            <a:r>
              <a:rPr lang="de-DE" sz="1800" dirty="0" err="1"/>
              <a:t>of</a:t>
            </a:r>
            <a:r>
              <a:rPr lang="de-DE" sz="1800" dirty="0"/>
              <a:t> Graz 2023b)</a:t>
            </a:r>
            <a:r>
              <a:rPr lang="en-US" sz="2400" noProof="0" dirty="0"/>
              <a:t>:</a:t>
            </a:r>
          </a:p>
          <a:p>
            <a:pPr lvl="1">
              <a:lnSpc>
                <a:spcPct val="110000"/>
              </a:lnSpc>
            </a:pPr>
            <a:r>
              <a:rPr lang="en-US" sz="2000" noProof="0" dirty="0"/>
              <a:t>Cite all publications/sources that supported your work</a:t>
            </a:r>
          </a:p>
          <a:p>
            <a:pPr lvl="1">
              <a:lnSpc>
                <a:spcPct val="110000"/>
              </a:lnSpc>
            </a:pPr>
            <a:r>
              <a:rPr lang="en-US" sz="2000" noProof="0" dirty="0"/>
              <a:t>Cite all individuals who made a substantive contribution to a research project (This also applies to group projects during your studies)</a:t>
            </a:r>
          </a:p>
          <a:p>
            <a:pPr lvl="1">
              <a:lnSpc>
                <a:spcPct val="110000"/>
              </a:lnSpc>
            </a:pPr>
            <a:r>
              <a:rPr lang="en-US" sz="2000" noProof="0" dirty="0"/>
              <a:t>Individuals who did not make a direct contribution may be mentioned in an acknowledgment</a:t>
            </a:r>
          </a:p>
          <a:p>
            <a:pPr>
              <a:spcBef>
                <a:spcPts val="1200"/>
              </a:spcBef>
              <a:spcAft>
                <a:spcPts val="600"/>
              </a:spcAft>
            </a:pPr>
            <a:r>
              <a:rPr lang="en-US" sz="2400" dirty="0"/>
              <a:t>Respect in collaboration </a:t>
            </a:r>
            <a:r>
              <a:rPr lang="en-US" sz="1800" dirty="0"/>
              <a:t>(ALLEA, 2023)</a:t>
            </a:r>
            <a:r>
              <a:rPr lang="en-US" sz="2400" dirty="0"/>
              <a:t>:</a:t>
            </a:r>
          </a:p>
          <a:p>
            <a:pPr lvl="1"/>
            <a:r>
              <a:rPr lang="en-US" sz="2000" noProof="0" dirty="0"/>
              <a:t>Collegiality, e.g., fair distribution of work packages in group projects (during your studies) or in collaborative efforts</a:t>
            </a:r>
          </a:p>
          <a:p>
            <a:endParaRPr lang="en-US" dirty="0"/>
          </a:p>
        </p:txBody>
      </p:sp>
      <p:sp>
        <p:nvSpPr>
          <p:cNvPr id="4" name="Foliennummernplatzhalter 3">
            <a:extLst>
              <a:ext uri="{FF2B5EF4-FFF2-40B4-BE49-F238E27FC236}">
                <a16:creationId xmlns:a16="http://schemas.microsoft.com/office/drawing/2014/main" id="{6CB3E57E-56B7-4528-BFD0-C01A9D785266}"/>
              </a:ext>
            </a:extLst>
          </p:cNvPr>
          <p:cNvSpPr>
            <a:spLocks noGrp="1"/>
          </p:cNvSpPr>
          <p:nvPr>
            <p:ph type="sldNum" sz="quarter" idx="12"/>
          </p:nvPr>
        </p:nvSpPr>
        <p:spPr/>
        <p:txBody>
          <a:bodyPr/>
          <a:lstStyle/>
          <a:p>
            <a:fld id="{2447F044-20D3-4F07-BFBB-8BE1F51E7E03}" type="slidenum">
              <a:rPr lang="en-GB" smtClean="0"/>
              <a:pPr/>
              <a:t>45</a:t>
            </a:fld>
            <a:endParaRPr lang="en-GB" dirty="0"/>
          </a:p>
        </p:txBody>
      </p:sp>
    </p:spTree>
    <p:extLst>
      <p:ext uri="{BB962C8B-B14F-4D97-AF65-F5344CB8AC3E}">
        <p14:creationId xmlns:p14="http://schemas.microsoft.com/office/powerpoint/2010/main" val="35128874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7591C6-D04D-48B5-BDD2-65952C522C30}"/>
              </a:ext>
            </a:extLst>
          </p:cNvPr>
          <p:cNvSpPr>
            <a:spLocks noGrp="1"/>
          </p:cNvSpPr>
          <p:nvPr>
            <p:ph type="title"/>
          </p:nvPr>
        </p:nvSpPr>
        <p:spPr/>
        <p:txBody>
          <a:bodyPr/>
          <a:lstStyle/>
          <a:p>
            <a:r>
              <a:rPr lang="en-US" noProof="0" dirty="0"/>
              <a:t>2.4 Accountability: Responsibility in Your Studies (1/2)</a:t>
            </a:r>
            <a:endParaRPr lang="en-US" dirty="0"/>
          </a:p>
        </p:txBody>
      </p:sp>
      <p:sp>
        <p:nvSpPr>
          <p:cNvPr id="3" name="Inhaltsplatzhalter 2">
            <a:extLst>
              <a:ext uri="{FF2B5EF4-FFF2-40B4-BE49-F238E27FC236}">
                <a16:creationId xmlns:a16="http://schemas.microsoft.com/office/drawing/2014/main" id="{288686DE-3A6D-4C65-9DE6-3C9131C03BF1}"/>
              </a:ext>
            </a:extLst>
          </p:cNvPr>
          <p:cNvSpPr>
            <a:spLocks noGrp="1"/>
          </p:cNvSpPr>
          <p:nvPr>
            <p:ph idx="1"/>
          </p:nvPr>
        </p:nvSpPr>
        <p:spPr>
          <a:xfrm>
            <a:off x="838200" y="2363224"/>
            <a:ext cx="6166933" cy="3831463"/>
          </a:xfrm>
        </p:spPr>
        <p:txBody>
          <a:bodyPr/>
          <a:lstStyle/>
          <a:p>
            <a:r>
              <a:rPr lang="en-US" sz="2400" noProof="0" dirty="0"/>
              <a:t>Personal Responsibility for Academic Progress and Success:</a:t>
            </a:r>
          </a:p>
          <a:p>
            <a:pPr lvl="1">
              <a:spcBef>
                <a:spcPts val="600"/>
              </a:spcBef>
            </a:pPr>
            <a:r>
              <a:rPr lang="en-US" sz="2000" noProof="0" dirty="0"/>
              <a:t>Take the initiative to familiarize yourself with</a:t>
            </a:r>
          </a:p>
          <a:p>
            <a:pPr lvl="2">
              <a:spcBef>
                <a:spcPts val="600"/>
              </a:spcBef>
            </a:pPr>
            <a:r>
              <a:rPr lang="en-US" sz="2000" noProof="0" dirty="0"/>
              <a:t>Course requirements</a:t>
            </a:r>
          </a:p>
          <a:p>
            <a:pPr lvl="2">
              <a:spcBef>
                <a:spcPts val="600"/>
              </a:spcBef>
            </a:pPr>
            <a:r>
              <a:rPr lang="en-US" sz="2000" noProof="0" dirty="0"/>
              <a:t>Criteria for performance evaluation</a:t>
            </a:r>
          </a:p>
          <a:p>
            <a:pPr lvl="2">
              <a:spcBef>
                <a:spcPts val="600"/>
              </a:spcBef>
            </a:pPr>
            <a:r>
              <a:rPr lang="en-US" sz="2000" noProof="0" dirty="0"/>
              <a:t>Existing guidelines for writing (thesis) papers</a:t>
            </a:r>
          </a:p>
          <a:p>
            <a:pPr lvl="1"/>
            <a:endParaRPr lang="en-US" noProof="0" dirty="0"/>
          </a:p>
          <a:p>
            <a:endParaRPr lang="en-US" dirty="0"/>
          </a:p>
        </p:txBody>
      </p:sp>
      <p:sp>
        <p:nvSpPr>
          <p:cNvPr id="4" name="Foliennummernplatzhalter 3">
            <a:extLst>
              <a:ext uri="{FF2B5EF4-FFF2-40B4-BE49-F238E27FC236}">
                <a16:creationId xmlns:a16="http://schemas.microsoft.com/office/drawing/2014/main" id="{A98985F6-993E-49BD-B0A5-4781E52C946F}"/>
              </a:ext>
            </a:extLst>
          </p:cNvPr>
          <p:cNvSpPr>
            <a:spLocks noGrp="1"/>
          </p:cNvSpPr>
          <p:nvPr>
            <p:ph type="sldNum" sz="quarter" idx="12"/>
          </p:nvPr>
        </p:nvSpPr>
        <p:spPr/>
        <p:txBody>
          <a:bodyPr/>
          <a:lstStyle/>
          <a:p>
            <a:fld id="{2447F044-20D3-4F07-BFBB-8BE1F51E7E03}" type="slidenum">
              <a:rPr lang="en-GB" smtClean="0"/>
              <a:pPr/>
              <a:t>46</a:t>
            </a:fld>
            <a:endParaRPr lang="en-GB" dirty="0"/>
          </a:p>
        </p:txBody>
      </p:sp>
      <p:pic>
        <p:nvPicPr>
          <p:cNvPr id="5" name="Grafik 4">
            <a:extLst>
              <a:ext uri="{FF2B5EF4-FFF2-40B4-BE49-F238E27FC236}">
                <a16:creationId xmlns:a16="http://schemas.microsoft.com/office/drawing/2014/main" id="{7C294AE3-3E75-48F4-8769-24617A1EE5D9}"/>
              </a:ext>
            </a:extLst>
          </p:cNvPr>
          <p:cNvPicPr>
            <a:picLocks noChangeAspect="1"/>
          </p:cNvPicPr>
          <p:nvPr/>
        </p:nvPicPr>
        <p:blipFill>
          <a:blip r:embed="rId2"/>
          <a:stretch>
            <a:fillRect/>
          </a:stretch>
        </p:blipFill>
        <p:spPr>
          <a:xfrm>
            <a:off x="7143638" y="1716160"/>
            <a:ext cx="4457700" cy="4095750"/>
          </a:xfrm>
          <a:prstGeom prst="rect">
            <a:avLst/>
          </a:prstGeom>
        </p:spPr>
      </p:pic>
      <p:sp>
        <p:nvSpPr>
          <p:cNvPr id="7" name="Textfeld 6">
            <a:extLst>
              <a:ext uri="{FF2B5EF4-FFF2-40B4-BE49-F238E27FC236}">
                <a16:creationId xmlns:a16="http://schemas.microsoft.com/office/drawing/2014/main" id="{403A9F06-5D9F-4D52-9378-E960019CE7F9}"/>
              </a:ext>
            </a:extLst>
          </p:cNvPr>
          <p:cNvSpPr txBox="1"/>
          <p:nvPr/>
        </p:nvSpPr>
        <p:spPr>
          <a:xfrm>
            <a:off x="838200" y="1456293"/>
            <a:ext cx="6096000" cy="369332"/>
          </a:xfrm>
          <a:prstGeom prst="rect">
            <a:avLst/>
          </a:prstGeom>
          <a:noFill/>
        </p:spPr>
        <p:txBody>
          <a:bodyPr wrap="square">
            <a:spAutoFit/>
          </a:bodyPr>
          <a:lstStyle/>
          <a:p>
            <a:r>
              <a:rPr lang="en-US" sz="1800" noProof="0" dirty="0"/>
              <a:t>(ALLEA, 2023) </a:t>
            </a:r>
            <a:endParaRPr lang="en-US" dirty="0"/>
          </a:p>
        </p:txBody>
      </p:sp>
    </p:spTree>
    <p:extLst>
      <p:ext uri="{BB962C8B-B14F-4D97-AF65-F5344CB8AC3E}">
        <p14:creationId xmlns:p14="http://schemas.microsoft.com/office/powerpoint/2010/main" val="25399422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45DCF1-35A4-4CA9-B30A-D647E947E9B0}"/>
              </a:ext>
            </a:extLst>
          </p:cNvPr>
          <p:cNvSpPr>
            <a:spLocks noGrp="1"/>
          </p:cNvSpPr>
          <p:nvPr>
            <p:ph type="title"/>
          </p:nvPr>
        </p:nvSpPr>
        <p:spPr/>
        <p:txBody>
          <a:bodyPr>
            <a:normAutofit/>
          </a:bodyPr>
          <a:lstStyle/>
          <a:p>
            <a:r>
              <a:rPr lang="en-US" noProof="0" dirty="0"/>
              <a:t>2.4 Accountability: Responsibility in Your Studies (2/2)</a:t>
            </a:r>
            <a:endParaRPr lang="en-US" dirty="0"/>
          </a:p>
        </p:txBody>
      </p:sp>
      <p:sp>
        <p:nvSpPr>
          <p:cNvPr id="3" name="Inhaltsplatzhalter 2">
            <a:extLst>
              <a:ext uri="{FF2B5EF4-FFF2-40B4-BE49-F238E27FC236}">
                <a16:creationId xmlns:a16="http://schemas.microsoft.com/office/drawing/2014/main" id="{D92F4F6B-683F-40F9-94C4-2AB3C0435448}"/>
              </a:ext>
            </a:extLst>
          </p:cNvPr>
          <p:cNvSpPr>
            <a:spLocks noGrp="1"/>
          </p:cNvSpPr>
          <p:nvPr>
            <p:ph idx="1"/>
          </p:nvPr>
        </p:nvSpPr>
        <p:spPr>
          <a:xfrm>
            <a:off x="838200" y="2001513"/>
            <a:ext cx="5866895" cy="4191647"/>
          </a:xfrm>
        </p:spPr>
        <p:txBody>
          <a:bodyPr/>
          <a:lstStyle/>
          <a:p>
            <a:r>
              <a:rPr lang="en-US" sz="2400" noProof="0" dirty="0"/>
              <a:t>Personal Responsibility for your work from the initial idea through to publication:</a:t>
            </a:r>
          </a:p>
          <a:p>
            <a:pPr lvl="1">
              <a:spcBef>
                <a:spcPts val="600"/>
              </a:spcBef>
            </a:pPr>
            <a:r>
              <a:rPr lang="en-US" sz="2200" noProof="0" dirty="0"/>
              <a:t>Responsibility for carrying out the work (including supervised work)</a:t>
            </a:r>
          </a:p>
          <a:p>
            <a:pPr lvl="1">
              <a:spcBef>
                <a:spcPts val="600"/>
              </a:spcBef>
            </a:pPr>
            <a:r>
              <a:rPr lang="en-US" sz="2200" noProof="0" dirty="0"/>
              <a:t>Responsibility for</a:t>
            </a:r>
            <a:r>
              <a:rPr lang="en-US" sz="2200" dirty="0"/>
              <a:t> the quality of sources</a:t>
            </a:r>
            <a:endParaRPr lang="en-US" sz="2200" noProof="0" dirty="0"/>
          </a:p>
          <a:p>
            <a:pPr lvl="1">
              <a:spcBef>
                <a:spcPts val="600"/>
              </a:spcBef>
            </a:pPr>
            <a:r>
              <a:rPr lang="en-US" sz="2200" noProof="0" dirty="0"/>
              <a:t>Storage and retention of research data</a:t>
            </a:r>
          </a:p>
          <a:p>
            <a:pPr lvl="1">
              <a:spcBef>
                <a:spcPts val="600"/>
              </a:spcBef>
            </a:pPr>
            <a:r>
              <a:rPr lang="en-US" sz="2200" noProof="0" dirty="0"/>
              <a:t>Transparent documentation of your work steps</a:t>
            </a:r>
          </a:p>
          <a:p>
            <a:endParaRPr lang="en-US" dirty="0"/>
          </a:p>
        </p:txBody>
      </p:sp>
      <p:sp>
        <p:nvSpPr>
          <p:cNvPr id="4" name="Foliennummernplatzhalter 3">
            <a:extLst>
              <a:ext uri="{FF2B5EF4-FFF2-40B4-BE49-F238E27FC236}">
                <a16:creationId xmlns:a16="http://schemas.microsoft.com/office/drawing/2014/main" id="{6CB3E57E-56B7-4528-BFD0-C01A9D785266}"/>
              </a:ext>
            </a:extLst>
          </p:cNvPr>
          <p:cNvSpPr>
            <a:spLocks noGrp="1"/>
          </p:cNvSpPr>
          <p:nvPr>
            <p:ph type="sldNum" sz="quarter" idx="12"/>
          </p:nvPr>
        </p:nvSpPr>
        <p:spPr/>
        <p:txBody>
          <a:bodyPr/>
          <a:lstStyle/>
          <a:p>
            <a:fld id="{2447F044-20D3-4F07-BFBB-8BE1F51E7E03}" type="slidenum">
              <a:rPr lang="en-GB" smtClean="0"/>
              <a:pPr/>
              <a:t>47</a:t>
            </a:fld>
            <a:endParaRPr lang="en-GB" dirty="0"/>
          </a:p>
        </p:txBody>
      </p:sp>
      <p:pic>
        <p:nvPicPr>
          <p:cNvPr id="5" name="Grafik 4">
            <a:extLst>
              <a:ext uri="{FF2B5EF4-FFF2-40B4-BE49-F238E27FC236}">
                <a16:creationId xmlns:a16="http://schemas.microsoft.com/office/drawing/2014/main" id="{98F0C026-7F87-4D88-9197-3FE5AE18095D}"/>
              </a:ext>
            </a:extLst>
          </p:cNvPr>
          <p:cNvPicPr>
            <a:picLocks noChangeAspect="1"/>
          </p:cNvPicPr>
          <p:nvPr/>
        </p:nvPicPr>
        <p:blipFill>
          <a:blip r:embed="rId2"/>
          <a:stretch>
            <a:fillRect/>
          </a:stretch>
        </p:blipFill>
        <p:spPr>
          <a:xfrm>
            <a:off x="6949643" y="1564671"/>
            <a:ext cx="5057775" cy="4543425"/>
          </a:xfrm>
          <a:prstGeom prst="rect">
            <a:avLst/>
          </a:prstGeom>
        </p:spPr>
      </p:pic>
      <p:sp>
        <p:nvSpPr>
          <p:cNvPr id="7" name="Textfeld 6">
            <a:extLst>
              <a:ext uri="{FF2B5EF4-FFF2-40B4-BE49-F238E27FC236}">
                <a16:creationId xmlns:a16="http://schemas.microsoft.com/office/drawing/2014/main" id="{88984C2D-F884-4AAC-8CF2-4AF76DA08262}"/>
              </a:ext>
            </a:extLst>
          </p:cNvPr>
          <p:cNvSpPr txBox="1"/>
          <p:nvPr/>
        </p:nvSpPr>
        <p:spPr>
          <a:xfrm>
            <a:off x="838200" y="1404622"/>
            <a:ext cx="6096000" cy="369332"/>
          </a:xfrm>
          <a:prstGeom prst="rect">
            <a:avLst/>
          </a:prstGeom>
          <a:noFill/>
        </p:spPr>
        <p:txBody>
          <a:bodyPr wrap="square">
            <a:spAutoFit/>
          </a:bodyPr>
          <a:lstStyle/>
          <a:p>
            <a:r>
              <a:rPr lang="en-US" sz="1800" dirty="0"/>
              <a:t>(ALLEA, 2023) </a:t>
            </a:r>
            <a:endParaRPr lang="en-US" dirty="0"/>
          </a:p>
        </p:txBody>
      </p:sp>
    </p:spTree>
    <p:extLst>
      <p:ext uri="{BB962C8B-B14F-4D97-AF65-F5344CB8AC3E}">
        <p14:creationId xmlns:p14="http://schemas.microsoft.com/office/powerpoint/2010/main" val="41318385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9622BE-09E5-4680-9204-D0658C797DAC}"/>
              </a:ext>
            </a:extLst>
          </p:cNvPr>
          <p:cNvSpPr>
            <a:spLocks noGrp="1"/>
          </p:cNvSpPr>
          <p:nvPr>
            <p:ph type="title"/>
          </p:nvPr>
        </p:nvSpPr>
        <p:spPr/>
        <p:txBody>
          <a:bodyPr/>
          <a:lstStyle/>
          <a:p>
            <a:pPr algn="ctr"/>
            <a:r>
              <a:rPr lang="en-US" sz="2800" dirty="0"/>
              <a:t>Part 3:</a:t>
            </a:r>
            <a:endParaRPr lang="en-US" dirty="0"/>
          </a:p>
        </p:txBody>
      </p:sp>
      <p:sp>
        <p:nvSpPr>
          <p:cNvPr id="3" name="Inhaltsplatzhalter 2">
            <a:extLst>
              <a:ext uri="{FF2B5EF4-FFF2-40B4-BE49-F238E27FC236}">
                <a16:creationId xmlns:a16="http://schemas.microsoft.com/office/drawing/2014/main" id="{EB0A583D-0391-4415-A3EE-EDD625AD529F}"/>
              </a:ext>
            </a:extLst>
          </p:cNvPr>
          <p:cNvSpPr>
            <a:spLocks noGrp="1"/>
          </p:cNvSpPr>
          <p:nvPr>
            <p:ph idx="1"/>
          </p:nvPr>
        </p:nvSpPr>
        <p:spPr>
          <a:xfrm>
            <a:off x="838200" y="1825625"/>
            <a:ext cx="6774712" cy="4191647"/>
          </a:xfrm>
        </p:spPr>
        <p:txBody>
          <a:bodyPr/>
          <a:lstStyle/>
          <a:p>
            <a:pPr marL="0" indent="0" algn="ctr">
              <a:spcBef>
                <a:spcPts val="1688"/>
              </a:spcBef>
              <a:buNone/>
            </a:pPr>
            <a:r>
              <a:rPr lang="en-US" sz="2625" dirty="0"/>
              <a:t>Violations of the GSP and Prevention of Scientific Misconduct</a:t>
            </a:r>
          </a:p>
          <a:p>
            <a:pPr marL="379735" lvl="1" indent="0">
              <a:spcBef>
                <a:spcPts val="0"/>
              </a:spcBef>
              <a:spcAft>
                <a:spcPts val="563"/>
              </a:spcAft>
              <a:buNone/>
            </a:pPr>
            <a:endParaRPr lang="en-US" noProof="0" dirty="0"/>
          </a:p>
          <a:p>
            <a:r>
              <a:rPr lang="en-US" noProof="0" dirty="0"/>
              <a:t>3.1 Definition of Research Misconduct</a:t>
            </a:r>
          </a:p>
          <a:p>
            <a:r>
              <a:rPr lang="en-US" noProof="0" dirty="0"/>
              <a:t>3.2 Academic Misconduct During Studies</a:t>
            </a:r>
          </a:p>
          <a:p>
            <a:endParaRPr lang="en-US" dirty="0"/>
          </a:p>
        </p:txBody>
      </p:sp>
      <p:sp>
        <p:nvSpPr>
          <p:cNvPr id="4" name="Foliennummernplatzhalter 3">
            <a:extLst>
              <a:ext uri="{FF2B5EF4-FFF2-40B4-BE49-F238E27FC236}">
                <a16:creationId xmlns:a16="http://schemas.microsoft.com/office/drawing/2014/main" id="{14EDD535-0B7C-4DFF-9449-CA35A4A80298}"/>
              </a:ext>
            </a:extLst>
          </p:cNvPr>
          <p:cNvSpPr>
            <a:spLocks noGrp="1"/>
          </p:cNvSpPr>
          <p:nvPr>
            <p:ph type="sldNum" sz="quarter" idx="12"/>
          </p:nvPr>
        </p:nvSpPr>
        <p:spPr/>
        <p:txBody>
          <a:bodyPr/>
          <a:lstStyle/>
          <a:p>
            <a:fld id="{2447F044-20D3-4F07-BFBB-8BE1F51E7E03}" type="slidenum">
              <a:rPr lang="en-GB" smtClean="0"/>
              <a:pPr/>
              <a:t>48</a:t>
            </a:fld>
            <a:endParaRPr lang="en-GB" dirty="0"/>
          </a:p>
        </p:txBody>
      </p:sp>
      <p:sp>
        <p:nvSpPr>
          <p:cNvPr id="5" name="TextBox 4">
            <a:extLst>
              <a:ext uri="{FF2B5EF4-FFF2-40B4-BE49-F238E27FC236}">
                <a16:creationId xmlns:a16="http://schemas.microsoft.com/office/drawing/2014/main" id="{286D9251-AAE8-4E43-BFF1-8E48FC4A4046}"/>
              </a:ext>
            </a:extLst>
          </p:cNvPr>
          <p:cNvSpPr txBox="1"/>
          <p:nvPr/>
        </p:nvSpPr>
        <p:spPr>
          <a:xfrm>
            <a:off x="7720465" y="5498715"/>
            <a:ext cx="4298453" cy="738664"/>
          </a:xfrm>
          <a:prstGeom prst="rect">
            <a:avLst/>
          </a:prstGeom>
          <a:noFill/>
        </p:spPr>
        <p:txBody>
          <a:bodyPr wrap="square">
            <a:spAutoFit/>
          </a:bodyPr>
          <a:lstStyle/>
          <a:p>
            <a:r>
              <a:rPr lang="en-US" sz="1400" dirty="0">
                <a:ea typeface="Calibri" panose="020F0502020204030204" pitchFamily="34" charset="0"/>
                <a:cs typeface="Calibri" panose="020F0502020204030204" pitchFamily="34" charset="0"/>
              </a:rPr>
              <a:t>Fig. 7: Laboratory Glass. </a:t>
            </a:r>
            <a:r>
              <a:rPr lang="en-US" sz="1400" dirty="0"/>
              <a:t>Source: Own AI-generated figure, created by the author using the Academic AI Image Generator</a:t>
            </a:r>
            <a:r>
              <a:rPr lang="en-US" sz="1400" dirty="0">
                <a:ea typeface="Calibri" panose="020F0502020204030204" pitchFamily="34" charset="0"/>
                <a:cs typeface="Calibri" panose="020F0502020204030204" pitchFamily="34" charset="0"/>
              </a:rPr>
              <a:t> 25.06.2026</a:t>
            </a:r>
            <a:r>
              <a:rPr lang="en-US" sz="1400" dirty="0">
                <a:highlight>
                  <a:srgbClr val="FFFF00"/>
                </a:highlight>
                <a:ea typeface="Calibri" panose="020F0502020204030204" pitchFamily="34" charset="0"/>
                <a:cs typeface="Calibri" panose="020F0502020204030204" pitchFamily="34" charset="0"/>
              </a:rPr>
              <a:t> </a:t>
            </a:r>
          </a:p>
        </p:txBody>
      </p:sp>
      <p:pic>
        <p:nvPicPr>
          <p:cNvPr id="6" name="Grafik 5">
            <a:extLst>
              <a:ext uri="{FF2B5EF4-FFF2-40B4-BE49-F238E27FC236}">
                <a16:creationId xmlns:a16="http://schemas.microsoft.com/office/drawing/2014/main" id="{E64DA92F-FD4C-4B86-9502-DC7839B0207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706374" y="1482725"/>
            <a:ext cx="4121150" cy="3892550"/>
          </a:xfrm>
          <a:prstGeom prst="rect">
            <a:avLst/>
          </a:prstGeom>
        </p:spPr>
      </p:pic>
    </p:spTree>
    <p:extLst>
      <p:ext uri="{BB962C8B-B14F-4D97-AF65-F5344CB8AC3E}">
        <p14:creationId xmlns:p14="http://schemas.microsoft.com/office/powerpoint/2010/main" val="28041731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D4C9C0-76F4-4079-9A7E-F99527C62BED}"/>
              </a:ext>
            </a:extLst>
          </p:cNvPr>
          <p:cNvSpPr>
            <a:spLocks noGrp="1"/>
          </p:cNvSpPr>
          <p:nvPr>
            <p:ph type="title"/>
          </p:nvPr>
        </p:nvSpPr>
        <p:spPr/>
        <p:txBody>
          <a:bodyPr/>
          <a:lstStyle/>
          <a:p>
            <a:r>
              <a:rPr lang="en-US" sz="3200" kern="1200" dirty="0">
                <a:solidFill>
                  <a:schemeClr val="tx1"/>
                </a:solidFill>
                <a:latin typeface="+mj-lt"/>
                <a:ea typeface="Source Sans Pro" panose="020B0503030403020204" pitchFamily="34" charset="0"/>
                <a:cs typeface="+mj-cs"/>
              </a:rPr>
              <a:t>3.1 </a:t>
            </a:r>
            <a:r>
              <a:rPr lang="en-US" sz="3200" dirty="0"/>
              <a:t>Definition of Research Misconduct (1/2)</a:t>
            </a:r>
            <a:endParaRPr lang="en-US" dirty="0"/>
          </a:p>
        </p:txBody>
      </p:sp>
      <p:sp>
        <p:nvSpPr>
          <p:cNvPr id="3" name="Inhaltsplatzhalter 2">
            <a:extLst>
              <a:ext uri="{FF2B5EF4-FFF2-40B4-BE49-F238E27FC236}">
                <a16:creationId xmlns:a16="http://schemas.microsoft.com/office/drawing/2014/main" id="{0AA194D6-9F43-4BF8-967D-3D8D633B5CD0}"/>
              </a:ext>
            </a:extLst>
          </p:cNvPr>
          <p:cNvSpPr>
            <a:spLocks noGrp="1"/>
          </p:cNvSpPr>
          <p:nvPr>
            <p:ph idx="1"/>
          </p:nvPr>
        </p:nvSpPr>
        <p:spPr/>
        <p:txBody>
          <a:bodyPr/>
          <a:lstStyle/>
          <a:p>
            <a:r>
              <a:rPr lang="en-US" sz="2400" noProof="0" dirty="0"/>
              <a:t>Violation of the GSP </a:t>
            </a:r>
            <a:r>
              <a:rPr lang="en-US" sz="1800" dirty="0"/>
              <a:t>(BMBWF, 2020)</a:t>
            </a:r>
          </a:p>
          <a:p>
            <a:pPr lvl="1"/>
            <a:r>
              <a:rPr lang="en-US" sz="2000" noProof="0" dirty="0"/>
              <a:t>Generally, anything that does not comply with the GWP</a:t>
            </a:r>
          </a:p>
          <a:p>
            <a:pPr>
              <a:spcBef>
                <a:spcPts val="2400"/>
              </a:spcBef>
              <a:spcAft>
                <a:spcPts val="563"/>
              </a:spcAft>
            </a:pPr>
            <a:r>
              <a:rPr lang="en-US" sz="2400" noProof="0" dirty="0"/>
              <a:t>Scientific misconduct </a:t>
            </a:r>
            <a:r>
              <a:rPr lang="de-DE" sz="1800" dirty="0"/>
              <a:t>HS-QSG, 2024; TU Graz, 2025a, University </a:t>
            </a:r>
            <a:r>
              <a:rPr lang="de-DE" sz="1800" dirty="0" err="1"/>
              <a:t>of</a:t>
            </a:r>
            <a:r>
              <a:rPr lang="de-DE" sz="1800" dirty="0"/>
              <a:t> Graz, 2023b):</a:t>
            </a:r>
            <a:endParaRPr lang="en-US" sz="2400" noProof="0" dirty="0"/>
          </a:p>
          <a:p>
            <a:pPr lvl="1"/>
            <a:r>
              <a:rPr lang="en-US" sz="2000" noProof="0" dirty="0"/>
              <a:t>Occurs when the GSP guidelines are violated </a:t>
            </a:r>
            <a:r>
              <a:rPr lang="en-US" sz="2000" u="sng" noProof="0" dirty="0"/>
              <a:t>intentionally</a:t>
            </a:r>
            <a:r>
              <a:rPr lang="en-US" sz="2000" noProof="0" dirty="0"/>
              <a:t> or through </a:t>
            </a:r>
            <a:r>
              <a:rPr lang="en-US" sz="2000" u="sng" noProof="0" dirty="0"/>
              <a:t>gross negligence</a:t>
            </a:r>
          </a:p>
          <a:p>
            <a:pPr marL="0" indent="0">
              <a:buNone/>
            </a:pPr>
            <a:endParaRPr lang="en-US" dirty="0"/>
          </a:p>
        </p:txBody>
      </p:sp>
      <p:sp>
        <p:nvSpPr>
          <p:cNvPr id="4" name="Foliennummernplatzhalter 3">
            <a:extLst>
              <a:ext uri="{FF2B5EF4-FFF2-40B4-BE49-F238E27FC236}">
                <a16:creationId xmlns:a16="http://schemas.microsoft.com/office/drawing/2014/main" id="{3B68ECDA-363A-4199-B614-3776FD062D6D}"/>
              </a:ext>
            </a:extLst>
          </p:cNvPr>
          <p:cNvSpPr>
            <a:spLocks noGrp="1"/>
          </p:cNvSpPr>
          <p:nvPr>
            <p:ph type="sldNum" sz="quarter" idx="12"/>
          </p:nvPr>
        </p:nvSpPr>
        <p:spPr/>
        <p:txBody>
          <a:bodyPr/>
          <a:lstStyle/>
          <a:p>
            <a:fld id="{2447F044-20D3-4F07-BFBB-8BE1F51E7E03}" type="slidenum">
              <a:rPr lang="en-GB" smtClean="0"/>
              <a:pPr/>
              <a:t>49</a:t>
            </a:fld>
            <a:endParaRPr lang="en-GB" dirty="0"/>
          </a:p>
        </p:txBody>
      </p:sp>
      <p:sp>
        <p:nvSpPr>
          <p:cNvPr id="5" name="Textfeld 4">
            <a:extLst>
              <a:ext uri="{FF2B5EF4-FFF2-40B4-BE49-F238E27FC236}">
                <a16:creationId xmlns:a16="http://schemas.microsoft.com/office/drawing/2014/main" id="{B303E35A-1F04-4DA2-8D5D-4D36D4E9A907}"/>
              </a:ext>
            </a:extLst>
          </p:cNvPr>
          <p:cNvSpPr txBox="1"/>
          <p:nvPr/>
        </p:nvSpPr>
        <p:spPr>
          <a:xfrm>
            <a:off x="838200" y="4462377"/>
            <a:ext cx="10630383" cy="880241"/>
          </a:xfrm>
          <a:prstGeom prst="rect">
            <a:avLst/>
          </a:prstGeom>
          <a:solidFill>
            <a:srgbClr val="4C667B"/>
          </a:solidFill>
          <a:ln w="38100">
            <a:solidFill>
              <a:schemeClr val="tx2"/>
            </a:solidFill>
          </a:ln>
        </p:spPr>
        <p:txBody>
          <a:bodyPr wrap="square">
            <a:spAutoFit/>
          </a:bodyPr>
          <a:lstStyle/>
          <a:p>
            <a:pPr>
              <a:lnSpc>
                <a:spcPct val="110000"/>
              </a:lnSpc>
              <a:spcBef>
                <a:spcPts val="300"/>
              </a:spcBef>
            </a:pPr>
            <a:r>
              <a:rPr lang="en-US" sz="2400" b="1" noProof="0" dirty="0">
                <a:solidFill>
                  <a:schemeClr val="bg1"/>
                </a:solidFill>
              </a:rPr>
              <a:t>Both can have significant consequences, depending on the severity of the violation or misconduct!</a:t>
            </a:r>
          </a:p>
        </p:txBody>
      </p:sp>
    </p:spTree>
    <p:extLst>
      <p:ext uri="{BB962C8B-B14F-4D97-AF65-F5344CB8AC3E}">
        <p14:creationId xmlns:p14="http://schemas.microsoft.com/office/powerpoint/2010/main" val="8146821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D4C9C0-76F4-4079-9A7E-F99527C62BED}"/>
              </a:ext>
            </a:extLst>
          </p:cNvPr>
          <p:cNvSpPr>
            <a:spLocks noGrp="1"/>
          </p:cNvSpPr>
          <p:nvPr>
            <p:ph type="title"/>
          </p:nvPr>
        </p:nvSpPr>
        <p:spPr/>
        <p:txBody>
          <a:bodyPr/>
          <a:lstStyle/>
          <a:p>
            <a:r>
              <a:rPr lang="en-US" sz="3200" kern="1200" dirty="0">
                <a:solidFill>
                  <a:schemeClr val="tx1"/>
                </a:solidFill>
                <a:latin typeface="+mj-lt"/>
                <a:ea typeface="Source Sans Pro" panose="020B0503030403020204" pitchFamily="34" charset="0"/>
                <a:cs typeface="+mj-cs"/>
              </a:rPr>
              <a:t>3.1 </a:t>
            </a:r>
            <a:r>
              <a:rPr lang="en-US" sz="3200" dirty="0"/>
              <a:t>Definition of Research Misconduct (2/2)</a:t>
            </a:r>
            <a:endParaRPr lang="en-US" dirty="0"/>
          </a:p>
        </p:txBody>
      </p:sp>
      <p:sp>
        <p:nvSpPr>
          <p:cNvPr id="3" name="Inhaltsplatzhalter 2">
            <a:extLst>
              <a:ext uri="{FF2B5EF4-FFF2-40B4-BE49-F238E27FC236}">
                <a16:creationId xmlns:a16="http://schemas.microsoft.com/office/drawing/2014/main" id="{0AA194D6-9F43-4BF8-967D-3D8D633B5CD0}"/>
              </a:ext>
            </a:extLst>
          </p:cNvPr>
          <p:cNvSpPr>
            <a:spLocks noGrp="1"/>
          </p:cNvSpPr>
          <p:nvPr>
            <p:ph idx="1"/>
          </p:nvPr>
        </p:nvSpPr>
        <p:spPr>
          <a:xfrm>
            <a:off x="838200" y="2068512"/>
            <a:ext cx="5807149" cy="3948760"/>
          </a:xfrm>
        </p:spPr>
        <p:txBody>
          <a:bodyPr>
            <a:normAutofit/>
          </a:bodyPr>
          <a:lstStyle/>
          <a:p>
            <a:r>
              <a:rPr lang="en-US" sz="2400" dirty="0"/>
              <a:t>Intentional:</a:t>
            </a:r>
          </a:p>
          <a:p>
            <a:pPr lvl="1"/>
            <a:r>
              <a:rPr lang="en-US" sz="2000" dirty="0"/>
              <a:t>A violation of standards of good scientific and artistic practice is at least considered possible and is accepted</a:t>
            </a:r>
          </a:p>
          <a:p>
            <a:pPr>
              <a:spcBef>
                <a:spcPts val="1688"/>
              </a:spcBef>
            </a:pPr>
            <a:r>
              <a:rPr lang="en-US" sz="2400" dirty="0"/>
              <a:t>Gross negligence:</a:t>
            </a:r>
          </a:p>
          <a:p>
            <a:pPr lvl="1"/>
            <a:r>
              <a:rPr lang="en-US" sz="2000" dirty="0"/>
              <a:t>A violation of standards of good scientific and artistic practice resulting from a failure to exercise care, and a failure to recognize that the corresponding standards are thereby being violated</a:t>
            </a:r>
          </a:p>
          <a:p>
            <a:pPr marL="0" indent="0">
              <a:buNone/>
            </a:pPr>
            <a:endParaRPr lang="en-US" dirty="0"/>
          </a:p>
        </p:txBody>
      </p:sp>
      <p:sp>
        <p:nvSpPr>
          <p:cNvPr id="4" name="Foliennummernplatzhalter 3">
            <a:extLst>
              <a:ext uri="{FF2B5EF4-FFF2-40B4-BE49-F238E27FC236}">
                <a16:creationId xmlns:a16="http://schemas.microsoft.com/office/drawing/2014/main" id="{3B68ECDA-363A-4199-B614-3776FD062D6D}"/>
              </a:ext>
            </a:extLst>
          </p:cNvPr>
          <p:cNvSpPr>
            <a:spLocks noGrp="1"/>
          </p:cNvSpPr>
          <p:nvPr>
            <p:ph type="sldNum" sz="quarter" idx="12"/>
          </p:nvPr>
        </p:nvSpPr>
        <p:spPr/>
        <p:txBody>
          <a:bodyPr/>
          <a:lstStyle/>
          <a:p>
            <a:fld id="{2447F044-20D3-4F07-BFBB-8BE1F51E7E03}" type="slidenum">
              <a:rPr lang="en-GB" smtClean="0"/>
              <a:pPr/>
              <a:t>50</a:t>
            </a:fld>
            <a:endParaRPr lang="en-GB" dirty="0"/>
          </a:p>
        </p:txBody>
      </p:sp>
      <p:sp>
        <p:nvSpPr>
          <p:cNvPr id="7" name="Textfeld 6">
            <a:extLst>
              <a:ext uri="{FF2B5EF4-FFF2-40B4-BE49-F238E27FC236}">
                <a16:creationId xmlns:a16="http://schemas.microsoft.com/office/drawing/2014/main" id="{5E03C3A6-463C-483D-BEEB-0A394E40BE54}"/>
              </a:ext>
            </a:extLst>
          </p:cNvPr>
          <p:cNvSpPr txBox="1"/>
          <p:nvPr/>
        </p:nvSpPr>
        <p:spPr>
          <a:xfrm>
            <a:off x="838200" y="1422181"/>
            <a:ext cx="6097772" cy="646331"/>
          </a:xfrm>
          <a:prstGeom prst="rect">
            <a:avLst/>
          </a:prstGeom>
          <a:noFill/>
        </p:spPr>
        <p:txBody>
          <a:bodyPr wrap="square">
            <a:spAutoFit/>
          </a:bodyPr>
          <a:lstStyle/>
          <a:p>
            <a:r>
              <a:rPr lang="en-US" sz="1800" dirty="0"/>
              <a:t>(HS-QSG, 2024; TU Graz, 2025a; University of Graz, 2023b)</a:t>
            </a:r>
            <a:br>
              <a:rPr lang="en-US" noProof="0" dirty="0"/>
            </a:br>
            <a:endParaRPr lang="en-US" dirty="0"/>
          </a:p>
        </p:txBody>
      </p:sp>
      <p:pic>
        <p:nvPicPr>
          <p:cNvPr id="8" name="Grafik 7" descr="Abgestellte Fahrräder unter einem &quot;Fahrrad abstellen verboten&quot; Schild.">
            <a:extLst>
              <a:ext uri="{FF2B5EF4-FFF2-40B4-BE49-F238E27FC236}">
                <a16:creationId xmlns:a16="http://schemas.microsoft.com/office/drawing/2014/main" id="{0EA80004-204D-4A87-A1CC-C93FD7BA075A}"/>
              </a:ext>
            </a:extLst>
          </p:cNvPr>
          <p:cNvPicPr>
            <a:picLocks noChangeAspect="1"/>
          </p:cNvPicPr>
          <p:nvPr/>
        </p:nvPicPr>
        <p:blipFill>
          <a:blip r:embed="rId2"/>
          <a:stretch>
            <a:fillRect/>
          </a:stretch>
        </p:blipFill>
        <p:spPr>
          <a:xfrm>
            <a:off x="6761146" y="2102178"/>
            <a:ext cx="5188148" cy="3705820"/>
          </a:xfrm>
          <a:prstGeom prst="rect">
            <a:avLst/>
          </a:prstGeom>
        </p:spPr>
      </p:pic>
      <p:sp>
        <p:nvSpPr>
          <p:cNvPr id="9" name="TextBox 7">
            <a:extLst>
              <a:ext uri="{FF2B5EF4-FFF2-40B4-BE49-F238E27FC236}">
                <a16:creationId xmlns:a16="http://schemas.microsoft.com/office/drawing/2014/main" id="{18E5A4C5-A2C3-407C-B681-2025BAC2674C}"/>
              </a:ext>
            </a:extLst>
          </p:cNvPr>
          <p:cNvSpPr txBox="1"/>
          <p:nvPr/>
        </p:nvSpPr>
        <p:spPr>
          <a:xfrm>
            <a:off x="6679834" y="5791635"/>
            <a:ext cx="5474320" cy="525208"/>
          </a:xfrm>
          <a:prstGeom prst="rect">
            <a:avLst/>
          </a:prstGeom>
          <a:noFill/>
        </p:spPr>
        <p:txBody>
          <a:bodyPr wrap="square">
            <a:spAutoFit/>
          </a:bodyPr>
          <a:lstStyle/>
          <a:p>
            <a:r>
              <a:rPr lang="en-US" sz="1400" dirty="0">
                <a:ea typeface="Calibri" panose="020F0502020204030204" pitchFamily="34" charset="0"/>
                <a:cs typeface="Calibri" panose="020F0502020204030204" pitchFamily="34" charset="0"/>
              </a:rPr>
              <a:t>Abb. 8: Bicycles parked in a no-parking zone. Own Photo, Bicycles on </a:t>
            </a:r>
            <a:r>
              <a:rPr lang="en-US" sz="1400" dirty="0" err="1">
                <a:ea typeface="Calibri" panose="020F0502020204030204" pitchFamily="34" charset="0"/>
                <a:cs typeface="Calibri" panose="020F0502020204030204" pitchFamily="34" charset="0"/>
              </a:rPr>
              <a:t>Morellenfeldgasse</a:t>
            </a:r>
            <a:r>
              <a:rPr lang="en-US" sz="1400" dirty="0">
                <a:ea typeface="Calibri" panose="020F0502020204030204" pitchFamily="34" charset="0"/>
                <a:cs typeface="Calibri" panose="020F0502020204030204" pitchFamily="34" charset="0"/>
              </a:rPr>
              <a:t> Graz </a:t>
            </a:r>
            <a:endParaRPr lang="en-US" sz="1400" dirty="0">
              <a:highlight>
                <a:srgbClr val="FFFF00"/>
              </a:highligh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90759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3C4F4-272C-47C5-958F-F25756283BA2}"/>
              </a:ext>
            </a:extLst>
          </p:cNvPr>
          <p:cNvSpPr>
            <a:spLocks noGrp="1"/>
          </p:cNvSpPr>
          <p:nvPr>
            <p:ph type="title"/>
          </p:nvPr>
        </p:nvSpPr>
        <p:spPr>
          <a:xfrm>
            <a:off x="856805" y="769502"/>
            <a:ext cx="10983396" cy="928360"/>
          </a:xfrm>
        </p:spPr>
        <p:txBody>
          <a:bodyPr>
            <a:normAutofit/>
          </a:bodyPr>
          <a:lstStyle/>
          <a:p>
            <a:r>
              <a:rPr lang="en-US" noProof="0" dirty="0"/>
              <a:t>3.2 Academic Misconduct During Studies: Examples </a:t>
            </a:r>
            <a:br>
              <a:rPr lang="en-US" noProof="0" dirty="0"/>
            </a:br>
            <a:r>
              <a:rPr lang="en-US" sz="1875" b="0" dirty="0">
                <a:latin typeface="+mn-lt"/>
              </a:rPr>
              <a:t>(Pears and Shields, 2022; </a:t>
            </a:r>
            <a:r>
              <a:rPr lang="de-DE" sz="1875" b="0" dirty="0">
                <a:latin typeface="+mn-lt"/>
              </a:rPr>
              <a:t>TU Graz, 2025a, Universität Graz, 2023c</a:t>
            </a:r>
            <a:r>
              <a:rPr lang="en-US" sz="1875" b="0" dirty="0">
                <a:latin typeface="+mn-lt"/>
              </a:rPr>
              <a:t>)</a:t>
            </a:r>
            <a:endParaRPr lang="en-US" b="0" noProof="0" dirty="0">
              <a:latin typeface="+mn-lt"/>
            </a:endParaRPr>
          </a:p>
        </p:txBody>
      </p:sp>
      <p:sp>
        <p:nvSpPr>
          <p:cNvPr id="3" name="Inhaltsplatzhalter 2">
            <a:extLst>
              <a:ext uri="{FF2B5EF4-FFF2-40B4-BE49-F238E27FC236}">
                <a16:creationId xmlns:a16="http://schemas.microsoft.com/office/drawing/2014/main" id="{615A1979-EBA2-42B2-B9EA-1EEE7CF50E2A}"/>
              </a:ext>
            </a:extLst>
          </p:cNvPr>
          <p:cNvSpPr>
            <a:spLocks noGrp="1"/>
          </p:cNvSpPr>
          <p:nvPr>
            <p:ph idx="1"/>
          </p:nvPr>
        </p:nvSpPr>
        <p:spPr>
          <a:xfrm>
            <a:off x="902036" y="2020954"/>
            <a:ext cx="10723708" cy="4517419"/>
          </a:xfrm>
        </p:spPr>
        <p:txBody>
          <a:bodyPr>
            <a:noAutofit/>
          </a:bodyPr>
          <a:lstStyle/>
          <a:p>
            <a:pPr>
              <a:lnSpc>
                <a:spcPct val="120000"/>
              </a:lnSpc>
              <a:spcBef>
                <a:spcPts val="0"/>
              </a:spcBef>
            </a:pPr>
            <a:r>
              <a:rPr lang="en-US" sz="2400" noProof="0" dirty="0">
                <a:latin typeface="+mn-lt"/>
              </a:rPr>
              <a:t>Use of Unauthorized Aids During Exams</a:t>
            </a:r>
          </a:p>
          <a:p>
            <a:pPr>
              <a:lnSpc>
                <a:spcPct val="120000"/>
              </a:lnSpc>
              <a:spcBef>
                <a:spcPts val="0"/>
              </a:spcBef>
            </a:pPr>
            <a:r>
              <a:rPr lang="en-US" sz="2400" noProof="0" dirty="0">
                <a:latin typeface="+mn-lt"/>
              </a:rPr>
              <a:t>Plagiarism, e.g.:</a:t>
            </a:r>
          </a:p>
          <a:p>
            <a:pPr lvl="1">
              <a:lnSpc>
                <a:spcPct val="120000"/>
              </a:lnSpc>
              <a:spcBef>
                <a:spcPts val="0"/>
              </a:spcBef>
            </a:pPr>
            <a:r>
              <a:rPr lang="en-US" sz="2000" noProof="0" dirty="0">
                <a:latin typeface="+mn-lt"/>
              </a:rPr>
              <a:t>Copying from classmates (without attribution)</a:t>
            </a:r>
          </a:p>
          <a:p>
            <a:pPr lvl="1">
              <a:lnSpc>
                <a:spcPct val="120000"/>
              </a:lnSpc>
              <a:spcBef>
                <a:spcPts val="0"/>
              </a:spcBef>
            </a:pPr>
            <a:r>
              <a:rPr lang="en-US" sz="2000" noProof="0" dirty="0">
                <a:latin typeface="+mn-lt"/>
              </a:rPr>
              <a:t>Passing off collaborative work as one’s own</a:t>
            </a:r>
          </a:p>
          <a:p>
            <a:pPr lvl="1">
              <a:lnSpc>
                <a:spcPct val="120000"/>
              </a:lnSpc>
              <a:spcBef>
                <a:spcPts val="0"/>
              </a:spcBef>
            </a:pPr>
            <a:r>
              <a:rPr lang="en-US" sz="2000" noProof="0" dirty="0">
                <a:latin typeface="+mn-lt"/>
              </a:rPr>
              <a:t>Copying from sources without proper citation</a:t>
            </a:r>
          </a:p>
          <a:p>
            <a:pPr>
              <a:lnSpc>
                <a:spcPct val="120000"/>
              </a:lnSpc>
              <a:spcBef>
                <a:spcPts val="0"/>
              </a:spcBef>
            </a:pPr>
            <a:r>
              <a:rPr lang="en-US" sz="2400" noProof="0" dirty="0">
                <a:latin typeface="+mn-lt"/>
              </a:rPr>
              <a:t>Unauthorized use of AI</a:t>
            </a:r>
          </a:p>
          <a:p>
            <a:pPr>
              <a:lnSpc>
                <a:spcPct val="120000"/>
              </a:lnSpc>
              <a:spcBef>
                <a:spcPts val="0"/>
              </a:spcBef>
            </a:pPr>
            <a:r>
              <a:rPr lang="en-US" sz="2400" noProof="0" dirty="0">
                <a:latin typeface="+mn-lt"/>
              </a:rPr>
              <a:t>Fabricating data</a:t>
            </a:r>
          </a:p>
          <a:p>
            <a:pPr>
              <a:lnSpc>
                <a:spcPct val="120000"/>
              </a:lnSpc>
              <a:spcBef>
                <a:spcPts val="0"/>
              </a:spcBef>
            </a:pPr>
            <a:r>
              <a:rPr lang="en-US" sz="2400" noProof="0" dirty="0">
                <a:latin typeface="+mn-lt"/>
              </a:rPr>
              <a:t>Submitting work under someone else’s identity</a:t>
            </a:r>
          </a:p>
          <a:p>
            <a:pPr>
              <a:lnSpc>
                <a:spcPct val="120000"/>
              </a:lnSpc>
              <a:spcBef>
                <a:spcPts val="0"/>
              </a:spcBef>
            </a:pPr>
            <a:r>
              <a:rPr lang="en-US" sz="2400" noProof="0" dirty="0">
                <a:latin typeface="+mn-lt"/>
                <a:ea typeface="Calibri" panose="020F0502020204030204" pitchFamily="34" charset="0"/>
              </a:rPr>
              <a:t>Ghost writing (contract cheating)</a:t>
            </a:r>
          </a:p>
          <a:p>
            <a:pPr marL="0" indent="0">
              <a:spcAft>
                <a:spcPts val="563"/>
              </a:spcAft>
              <a:buNone/>
            </a:pPr>
            <a:endParaRPr lang="en-US" noProof="0" dirty="0">
              <a:latin typeface="Calibri" panose="020F0502020204030204" pitchFamily="34" charset="0"/>
              <a:ea typeface="Calibri" panose="020F0502020204030204" pitchFamily="34" charset="0"/>
            </a:endParaRPr>
          </a:p>
          <a:p>
            <a:pPr marL="0" indent="0">
              <a:spcAft>
                <a:spcPts val="563"/>
              </a:spcAft>
              <a:buNone/>
            </a:pPr>
            <a:endParaRPr lang="en-US" sz="1875" dirty="0"/>
          </a:p>
        </p:txBody>
      </p:sp>
      <p:sp>
        <p:nvSpPr>
          <p:cNvPr id="6" name="Foliennummernplatzhalter 5">
            <a:extLst>
              <a:ext uri="{FF2B5EF4-FFF2-40B4-BE49-F238E27FC236}">
                <a16:creationId xmlns:a16="http://schemas.microsoft.com/office/drawing/2014/main" id="{59E2B072-AFB6-4838-8D54-0B9C86A16C77}"/>
              </a:ext>
            </a:extLst>
          </p:cNvPr>
          <p:cNvSpPr>
            <a:spLocks noGrp="1"/>
          </p:cNvSpPr>
          <p:nvPr>
            <p:ph type="sldNum" sz="quarter" idx="16"/>
          </p:nvPr>
        </p:nvSpPr>
        <p:spPr/>
        <p:txBody>
          <a:bodyPr/>
          <a:lstStyle/>
          <a:p>
            <a:fld id="{4B64EC4D-37E3-EF42-B9AB-6337577588CB}" type="slidenum">
              <a:rPr lang="en-US" noProof="0" smtClean="0"/>
              <a:pPr/>
              <a:t>51</a:t>
            </a:fld>
            <a:endParaRPr lang="en-US" noProof="0" dirty="0"/>
          </a:p>
        </p:txBody>
      </p:sp>
      <p:sp>
        <p:nvSpPr>
          <p:cNvPr id="12" name="Inhaltsplatzhalter 2">
            <a:extLst>
              <a:ext uri="{FF2B5EF4-FFF2-40B4-BE49-F238E27FC236}">
                <a16:creationId xmlns:a16="http://schemas.microsoft.com/office/drawing/2014/main" id="{78242E09-77F3-42B4-8E90-B2988834C111}"/>
              </a:ext>
            </a:extLst>
          </p:cNvPr>
          <p:cNvSpPr txBox="1">
            <a:spLocks/>
          </p:cNvSpPr>
          <p:nvPr/>
        </p:nvSpPr>
        <p:spPr>
          <a:xfrm>
            <a:off x="6870238" y="1867222"/>
            <a:ext cx="4969963" cy="4824883"/>
          </a:xfrm>
          <a:prstGeom prst="rect">
            <a:avLst/>
          </a:prstGeom>
        </p:spPr>
        <p:txBody>
          <a:bodyPr vert="horz" lIns="0" tIns="0" rIns="0" bIns="0" rtlCol="0" anchor="t">
            <a:normAutofit/>
          </a:bodyPr>
          <a:lstStyle>
            <a:lvl1pPr marL="0" indent="0" algn="l" defTabSz="648081" rtl="0" eaLnBrk="1" latinLnBrk="0" hangingPunct="1">
              <a:spcBef>
                <a:spcPct val="20000"/>
              </a:spcBef>
              <a:buFont typeface="Arial"/>
              <a:buNone/>
              <a:defRPr sz="2800" kern="1200">
                <a:solidFill>
                  <a:schemeClr val="tx1"/>
                </a:solidFill>
                <a:latin typeface="+mn-lt"/>
                <a:ea typeface="+mn-ea"/>
                <a:cs typeface="+mn-cs"/>
              </a:defRPr>
            </a:lvl1pPr>
            <a:lvl2pPr marL="405051" indent="-405051" algn="l" defTabSz="648081" rtl="0" eaLnBrk="1" latinLnBrk="0" hangingPunct="1">
              <a:spcBef>
                <a:spcPct val="20000"/>
              </a:spcBef>
              <a:buClr>
                <a:srgbClr val="F70146"/>
              </a:buClr>
              <a:buFont typeface="Wingdings" charset="2"/>
              <a:buChar char="§"/>
              <a:defRPr sz="2800" kern="1200">
                <a:solidFill>
                  <a:schemeClr val="tx1"/>
                </a:solidFill>
                <a:latin typeface="+mn-lt"/>
                <a:ea typeface="+mn-ea"/>
                <a:cs typeface="+mn-cs"/>
              </a:defRPr>
            </a:lvl2pPr>
            <a:lvl3pPr marL="1140893" indent="-380298" algn="l" defTabSz="648081" rtl="0" eaLnBrk="1" latinLnBrk="0" hangingPunct="1">
              <a:spcBef>
                <a:spcPct val="20000"/>
              </a:spcBef>
              <a:buFont typeface="Wingdings" charset="2"/>
              <a:buChar char="§"/>
              <a:defRPr sz="2600" kern="1200">
                <a:solidFill>
                  <a:schemeClr val="tx1"/>
                </a:solidFill>
                <a:latin typeface="+mn-lt"/>
                <a:ea typeface="+mn-ea"/>
                <a:cs typeface="+mn-cs"/>
              </a:defRPr>
            </a:lvl3pPr>
            <a:lvl4pPr marL="1903738" indent="-382548" algn="l" defTabSz="648081" rtl="0" eaLnBrk="1" latinLnBrk="0" hangingPunct="1">
              <a:spcBef>
                <a:spcPct val="20000"/>
              </a:spcBef>
              <a:buClr>
                <a:schemeClr val="bg1">
                  <a:lumMod val="65000"/>
                </a:schemeClr>
              </a:buClr>
              <a:buFont typeface="Wingdings" charset="2"/>
              <a:buChar char="§"/>
              <a:defRPr sz="2300" kern="1200">
                <a:solidFill>
                  <a:schemeClr val="tx1"/>
                </a:solidFill>
                <a:latin typeface="+mn-lt"/>
                <a:ea typeface="+mn-ea"/>
                <a:cs typeface="+mn-cs"/>
              </a:defRPr>
            </a:lvl4pPr>
            <a:lvl5pPr marL="6752" indent="0" algn="l" defTabSz="648081" rtl="0" eaLnBrk="1" latinLnBrk="0" hangingPunct="1">
              <a:spcBef>
                <a:spcPct val="20000"/>
              </a:spcBef>
              <a:buFont typeface="Lucida Grande"/>
              <a:buNone/>
              <a:defRPr sz="2300" kern="1200">
                <a:solidFill>
                  <a:schemeClr val="tx1"/>
                </a:solidFill>
                <a:latin typeface="+mn-lt"/>
                <a:ea typeface="+mn-ea"/>
                <a:cs typeface="+mn-cs"/>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endParaRPr lang="en-US" sz="1875" dirty="0"/>
          </a:p>
        </p:txBody>
      </p:sp>
      <p:sp>
        <p:nvSpPr>
          <p:cNvPr id="7" name="TextBox 6">
            <a:extLst>
              <a:ext uri="{FF2B5EF4-FFF2-40B4-BE49-F238E27FC236}">
                <a16:creationId xmlns:a16="http://schemas.microsoft.com/office/drawing/2014/main" id="{C72AFD51-C8CF-4023-A850-09900ED9C654}"/>
              </a:ext>
            </a:extLst>
          </p:cNvPr>
          <p:cNvSpPr txBox="1"/>
          <p:nvPr/>
        </p:nvSpPr>
        <p:spPr>
          <a:xfrm>
            <a:off x="8258013" y="5600889"/>
            <a:ext cx="3689678" cy="738664"/>
          </a:xfrm>
          <a:prstGeom prst="rect">
            <a:avLst/>
          </a:prstGeom>
          <a:noFill/>
        </p:spPr>
        <p:txBody>
          <a:bodyPr wrap="square">
            <a:spAutoFit/>
          </a:bodyPr>
          <a:lstStyle/>
          <a:p>
            <a:r>
              <a:rPr lang="en-US" sz="1400" dirty="0">
                <a:ea typeface="Calibri" panose="020F0502020204030204" pitchFamily="34" charset="0"/>
                <a:cs typeface="Calibri" panose="020F0502020204030204" pitchFamily="34" charset="0"/>
              </a:rPr>
              <a:t>Fig. 9: Graffiti “Do not lie and cheat” (adaptation of the original). Own </a:t>
            </a:r>
            <a:r>
              <a:rPr lang="en-US" sz="1400" dirty="0" err="1">
                <a:ea typeface="Calibri" panose="020F0502020204030204" pitchFamily="34" charset="0"/>
                <a:cs typeface="Calibri" panose="020F0502020204030204" pitchFamily="34" charset="0"/>
              </a:rPr>
              <a:t>Photopraph</a:t>
            </a:r>
            <a:r>
              <a:rPr lang="en-US" sz="1400" dirty="0">
                <a:ea typeface="Calibri" panose="020F0502020204030204" pitchFamily="34" charset="0"/>
                <a:cs typeface="Calibri" panose="020F0502020204030204" pitchFamily="34" charset="0"/>
              </a:rPr>
              <a:t>, </a:t>
            </a:r>
            <a:r>
              <a:rPr lang="en-US" sz="1400" dirty="0" err="1">
                <a:ea typeface="Calibri" panose="020F0502020204030204" pitchFamily="34" charset="0"/>
                <a:cs typeface="Calibri" panose="020F0502020204030204" pitchFamily="34" charset="0"/>
              </a:rPr>
              <a:t>Feuerbachgasse</a:t>
            </a:r>
            <a:r>
              <a:rPr lang="en-US" sz="1400" dirty="0">
                <a:ea typeface="Calibri" panose="020F0502020204030204" pitchFamily="34" charset="0"/>
                <a:cs typeface="Calibri" panose="020F0502020204030204" pitchFamily="34" charset="0"/>
              </a:rPr>
              <a:t> Graz</a:t>
            </a:r>
            <a:endParaRPr lang="en-US" sz="1400" dirty="0"/>
          </a:p>
        </p:txBody>
      </p:sp>
      <p:pic>
        <p:nvPicPr>
          <p:cNvPr id="8" name="Grafik 6">
            <a:extLst>
              <a:ext uri="{FF2B5EF4-FFF2-40B4-BE49-F238E27FC236}">
                <a16:creationId xmlns:a16="http://schemas.microsoft.com/office/drawing/2014/main" id="{D9BCB5AA-D66A-481D-A126-75FB012398BE}"/>
              </a:ext>
            </a:extLst>
          </p:cNvPr>
          <p:cNvPicPr>
            <a:picLocks noChangeAspect="1"/>
          </p:cNvPicPr>
          <p:nvPr/>
        </p:nvPicPr>
        <p:blipFill>
          <a:blip r:embed="rId3"/>
          <a:stretch>
            <a:fillRect/>
          </a:stretch>
        </p:blipFill>
        <p:spPr>
          <a:xfrm>
            <a:off x="8343077" y="2051359"/>
            <a:ext cx="3282668" cy="3504009"/>
          </a:xfrm>
          <a:prstGeom prst="rect">
            <a:avLst/>
          </a:prstGeom>
        </p:spPr>
      </p:pic>
    </p:spTree>
    <p:extLst>
      <p:ext uri="{BB962C8B-B14F-4D97-AF65-F5344CB8AC3E}">
        <p14:creationId xmlns:p14="http://schemas.microsoft.com/office/powerpoint/2010/main" val="42448944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3C4F4-272C-47C5-958F-F25756283BA2}"/>
              </a:ext>
            </a:extLst>
          </p:cNvPr>
          <p:cNvSpPr>
            <a:spLocks noGrp="1"/>
          </p:cNvSpPr>
          <p:nvPr>
            <p:ph type="title"/>
          </p:nvPr>
        </p:nvSpPr>
        <p:spPr>
          <a:xfrm>
            <a:off x="856805" y="843933"/>
            <a:ext cx="10983396" cy="741027"/>
          </a:xfrm>
        </p:spPr>
        <p:txBody>
          <a:bodyPr>
            <a:normAutofit/>
          </a:bodyPr>
          <a:lstStyle/>
          <a:p>
            <a:r>
              <a:rPr lang="en-US" noProof="0" dirty="0"/>
              <a:t>3.2</a:t>
            </a:r>
            <a:r>
              <a:rPr lang="en-US" noProof="0" dirty="0">
                <a:latin typeface="+mj-lt"/>
              </a:rPr>
              <a:t> </a:t>
            </a:r>
            <a:r>
              <a:rPr lang="en-US" noProof="0" dirty="0"/>
              <a:t>Academic Misconduct During Studies: Consequences</a:t>
            </a:r>
          </a:p>
        </p:txBody>
      </p:sp>
      <p:sp>
        <p:nvSpPr>
          <p:cNvPr id="3" name="Inhaltsplatzhalter 2">
            <a:extLst>
              <a:ext uri="{FF2B5EF4-FFF2-40B4-BE49-F238E27FC236}">
                <a16:creationId xmlns:a16="http://schemas.microsoft.com/office/drawing/2014/main" id="{615A1979-EBA2-42B2-B9EA-1EEE7CF50E2A}"/>
              </a:ext>
            </a:extLst>
          </p:cNvPr>
          <p:cNvSpPr>
            <a:spLocks noGrp="1"/>
          </p:cNvSpPr>
          <p:nvPr>
            <p:ph idx="1"/>
          </p:nvPr>
        </p:nvSpPr>
        <p:spPr>
          <a:xfrm>
            <a:off x="856805" y="1867222"/>
            <a:ext cx="10983396" cy="4671151"/>
          </a:xfrm>
        </p:spPr>
        <p:txBody>
          <a:bodyPr>
            <a:noAutofit/>
          </a:bodyPr>
          <a:lstStyle/>
          <a:p>
            <a:r>
              <a:rPr lang="en-US" sz="2250" dirty="0">
                <a:latin typeface="+mn-lt"/>
              </a:rPr>
              <a:t>Consequences depend on:</a:t>
            </a:r>
          </a:p>
          <a:p>
            <a:pPr lvl="1"/>
            <a:r>
              <a:rPr lang="en-US" sz="2063" dirty="0">
                <a:latin typeface="+mn-lt"/>
              </a:rPr>
              <a:t>The severity of the misconduct</a:t>
            </a:r>
          </a:p>
          <a:p>
            <a:pPr lvl="1"/>
            <a:r>
              <a:rPr lang="en-US" sz="2063" dirty="0">
                <a:latin typeface="+mn-lt"/>
              </a:rPr>
              <a:t>The type of work (written exam, thesis, etc.) in which the misconduct occurred</a:t>
            </a:r>
          </a:p>
          <a:p>
            <a:pPr lvl="1"/>
            <a:r>
              <a:rPr lang="en-US" sz="2063" dirty="0">
                <a:latin typeface="+mn-lt"/>
              </a:rPr>
              <a:t>You will always lose time and forfeit your personal credibility and integrity!</a:t>
            </a:r>
          </a:p>
          <a:p>
            <a:pPr>
              <a:lnSpc>
                <a:spcPct val="120000"/>
              </a:lnSpc>
              <a:spcBef>
                <a:spcPts val="1200"/>
              </a:spcBef>
            </a:pPr>
            <a:r>
              <a:rPr lang="en-US" sz="2250" dirty="0">
                <a:latin typeface="+mn-lt"/>
              </a:rPr>
              <a:t>Examples:</a:t>
            </a:r>
          </a:p>
          <a:p>
            <a:pPr lvl="1"/>
            <a:r>
              <a:rPr lang="en-US" sz="2063" dirty="0">
                <a:latin typeface="+mn-lt"/>
              </a:rPr>
              <a:t>Misconduct during examinations may result in a negative or invalid mark, loss of the right to sit the examination and/or referral to the Dean of Studies</a:t>
            </a:r>
          </a:p>
          <a:p>
            <a:pPr lvl="1"/>
            <a:r>
              <a:rPr lang="en-US" sz="2063" dirty="0">
                <a:latin typeface="+mn-lt"/>
              </a:rPr>
              <a:t>Serious misconduct (e.g. plagiarism): a negative mark for the work, up to and including exclusion from the degree </a:t>
            </a:r>
            <a:r>
              <a:rPr lang="en-US" sz="2063" dirty="0" err="1">
                <a:latin typeface="+mn-lt"/>
              </a:rPr>
              <a:t>programme</a:t>
            </a:r>
            <a:r>
              <a:rPr lang="en-US" sz="2063" dirty="0">
                <a:latin typeface="+mn-lt"/>
              </a:rPr>
              <a:t> for two semesters</a:t>
            </a:r>
          </a:p>
          <a:p>
            <a:pPr lvl="1"/>
            <a:r>
              <a:rPr lang="en-US" sz="2063" dirty="0">
                <a:latin typeface="+mn-lt"/>
              </a:rPr>
              <a:t>Revocation of the academic degree if misconduct is established after graduation</a:t>
            </a:r>
            <a:br>
              <a:rPr lang="en-US" noProof="0" dirty="0"/>
            </a:br>
            <a:endParaRPr lang="en-US" sz="2250" dirty="0"/>
          </a:p>
          <a:p>
            <a:pPr marL="0" indent="0">
              <a:spcAft>
                <a:spcPts val="563"/>
              </a:spcAft>
              <a:buNone/>
            </a:pPr>
            <a:endParaRPr lang="en-US" noProof="0" dirty="0">
              <a:latin typeface="Calibri" panose="020F0502020204030204" pitchFamily="34" charset="0"/>
              <a:ea typeface="Calibri" panose="020F0502020204030204" pitchFamily="34" charset="0"/>
            </a:endParaRPr>
          </a:p>
          <a:p>
            <a:pPr marL="0" indent="0">
              <a:spcAft>
                <a:spcPts val="563"/>
              </a:spcAft>
              <a:buNone/>
            </a:pPr>
            <a:endParaRPr lang="en-US" sz="1875" dirty="0"/>
          </a:p>
        </p:txBody>
      </p:sp>
      <p:sp>
        <p:nvSpPr>
          <p:cNvPr id="6" name="Foliennummernplatzhalter 5">
            <a:extLst>
              <a:ext uri="{FF2B5EF4-FFF2-40B4-BE49-F238E27FC236}">
                <a16:creationId xmlns:a16="http://schemas.microsoft.com/office/drawing/2014/main" id="{59E2B072-AFB6-4838-8D54-0B9C86A16C77}"/>
              </a:ext>
            </a:extLst>
          </p:cNvPr>
          <p:cNvSpPr>
            <a:spLocks noGrp="1"/>
          </p:cNvSpPr>
          <p:nvPr>
            <p:ph type="sldNum" sz="quarter" idx="16"/>
          </p:nvPr>
        </p:nvSpPr>
        <p:spPr/>
        <p:txBody>
          <a:bodyPr/>
          <a:lstStyle/>
          <a:p>
            <a:fld id="{4B64EC4D-37E3-EF42-B9AB-6337577588CB}" type="slidenum">
              <a:rPr lang="en-US" noProof="0" smtClean="0"/>
              <a:pPr/>
              <a:t>52</a:t>
            </a:fld>
            <a:endParaRPr lang="en-US" noProof="0" dirty="0"/>
          </a:p>
        </p:txBody>
      </p:sp>
      <p:sp>
        <p:nvSpPr>
          <p:cNvPr id="12" name="Inhaltsplatzhalter 2">
            <a:extLst>
              <a:ext uri="{FF2B5EF4-FFF2-40B4-BE49-F238E27FC236}">
                <a16:creationId xmlns:a16="http://schemas.microsoft.com/office/drawing/2014/main" id="{78242E09-77F3-42B4-8E90-B2988834C111}"/>
              </a:ext>
            </a:extLst>
          </p:cNvPr>
          <p:cNvSpPr txBox="1">
            <a:spLocks/>
          </p:cNvSpPr>
          <p:nvPr/>
        </p:nvSpPr>
        <p:spPr>
          <a:xfrm>
            <a:off x="6870238" y="1867222"/>
            <a:ext cx="4969963" cy="4824883"/>
          </a:xfrm>
          <a:prstGeom prst="rect">
            <a:avLst/>
          </a:prstGeom>
        </p:spPr>
        <p:txBody>
          <a:bodyPr vert="horz" lIns="0" tIns="0" rIns="0" bIns="0" rtlCol="0" anchor="t">
            <a:normAutofit/>
          </a:bodyPr>
          <a:lstStyle>
            <a:lvl1pPr marL="0" indent="0" algn="l" defTabSz="648081" rtl="0" eaLnBrk="1" latinLnBrk="0" hangingPunct="1">
              <a:spcBef>
                <a:spcPct val="20000"/>
              </a:spcBef>
              <a:buFont typeface="Arial"/>
              <a:buNone/>
              <a:defRPr sz="2800" kern="1200">
                <a:solidFill>
                  <a:schemeClr val="tx1"/>
                </a:solidFill>
                <a:latin typeface="+mn-lt"/>
                <a:ea typeface="+mn-ea"/>
                <a:cs typeface="+mn-cs"/>
              </a:defRPr>
            </a:lvl1pPr>
            <a:lvl2pPr marL="405051" indent="-405051" algn="l" defTabSz="648081" rtl="0" eaLnBrk="1" latinLnBrk="0" hangingPunct="1">
              <a:spcBef>
                <a:spcPct val="20000"/>
              </a:spcBef>
              <a:buClr>
                <a:srgbClr val="F70146"/>
              </a:buClr>
              <a:buFont typeface="Wingdings" charset="2"/>
              <a:buChar char="§"/>
              <a:defRPr sz="2800" kern="1200">
                <a:solidFill>
                  <a:schemeClr val="tx1"/>
                </a:solidFill>
                <a:latin typeface="+mn-lt"/>
                <a:ea typeface="+mn-ea"/>
                <a:cs typeface="+mn-cs"/>
              </a:defRPr>
            </a:lvl2pPr>
            <a:lvl3pPr marL="1140893" indent="-380298" algn="l" defTabSz="648081" rtl="0" eaLnBrk="1" latinLnBrk="0" hangingPunct="1">
              <a:spcBef>
                <a:spcPct val="20000"/>
              </a:spcBef>
              <a:buFont typeface="Wingdings" charset="2"/>
              <a:buChar char="§"/>
              <a:defRPr sz="2600" kern="1200">
                <a:solidFill>
                  <a:schemeClr val="tx1"/>
                </a:solidFill>
                <a:latin typeface="+mn-lt"/>
                <a:ea typeface="+mn-ea"/>
                <a:cs typeface="+mn-cs"/>
              </a:defRPr>
            </a:lvl3pPr>
            <a:lvl4pPr marL="1903738" indent="-382548" algn="l" defTabSz="648081" rtl="0" eaLnBrk="1" latinLnBrk="0" hangingPunct="1">
              <a:spcBef>
                <a:spcPct val="20000"/>
              </a:spcBef>
              <a:buClr>
                <a:schemeClr val="bg1">
                  <a:lumMod val="65000"/>
                </a:schemeClr>
              </a:buClr>
              <a:buFont typeface="Wingdings" charset="2"/>
              <a:buChar char="§"/>
              <a:defRPr sz="2300" kern="1200">
                <a:solidFill>
                  <a:schemeClr val="tx1"/>
                </a:solidFill>
                <a:latin typeface="+mn-lt"/>
                <a:ea typeface="+mn-ea"/>
                <a:cs typeface="+mn-cs"/>
              </a:defRPr>
            </a:lvl4pPr>
            <a:lvl5pPr marL="6752" indent="0" algn="l" defTabSz="648081" rtl="0" eaLnBrk="1" latinLnBrk="0" hangingPunct="1">
              <a:spcBef>
                <a:spcPct val="20000"/>
              </a:spcBef>
              <a:buFont typeface="Lucida Grande"/>
              <a:buNone/>
              <a:defRPr sz="2300" kern="1200">
                <a:solidFill>
                  <a:schemeClr val="tx1"/>
                </a:solidFill>
                <a:latin typeface="+mn-lt"/>
                <a:ea typeface="+mn-ea"/>
                <a:cs typeface="+mn-cs"/>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endParaRPr lang="en-US" sz="1875" dirty="0"/>
          </a:p>
        </p:txBody>
      </p:sp>
      <p:sp>
        <p:nvSpPr>
          <p:cNvPr id="7" name="Textfeld 6">
            <a:extLst>
              <a:ext uri="{FF2B5EF4-FFF2-40B4-BE49-F238E27FC236}">
                <a16:creationId xmlns:a16="http://schemas.microsoft.com/office/drawing/2014/main" id="{5BB0BC19-1CCA-42E8-B340-1D491095197D}"/>
              </a:ext>
            </a:extLst>
          </p:cNvPr>
          <p:cNvSpPr txBox="1"/>
          <p:nvPr/>
        </p:nvSpPr>
        <p:spPr>
          <a:xfrm>
            <a:off x="785277" y="1390027"/>
            <a:ext cx="10943042" cy="380873"/>
          </a:xfrm>
          <a:prstGeom prst="rect">
            <a:avLst/>
          </a:prstGeom>
          <a:noFill/>
        </p:spPr>
        <p:txBody>
          <a:bodyPr wrap="square">
            <a:spAutoFit/>
          </a:bodyPr>
          <a:lstStyle/>
          <a:p>
            <a:r>
              <a:rPr lang="de-DE" sz="1875" dirty="0"/>
              <a:t>(TU Graz, 2025a; University </a:t>
            </a:r>
            <a:r>
              <a:rPr lang="de-DE" sz="1875" dirty="0" err="1"/>
              <a:t>of</a:t>
            </a:r>
            <a:r>
              <a:rPr lang="de-DE" sz="1875" dirty="0"/>
              <a:t> Graz, 2023c)</a:t>
            </a:r>
          </a:p>
        </p:txBody>
      </p:sp>
    </p:spTree>
    <p:extLst>
      <p:ext uri="{BB962C8B-B14F-4D97-AF65-F5344CB8AC3E}">
        <p14:creationId xmlns:p14="http://schemas.microsoft.com/office/powerpoint/2010/main" val="21617447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E348E-D92C-96BD-416A-ACE7DA5986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B4556-1814-0A0C-6A5A-7FFD56E86FDA}"/>
              </a:ext>
            </a:extLst>
          </p:cNvPr>
          <p:cNvSpPr>
            <a:spLocks noGrp="1"/>
          </p:cNvSpPr>
          <p:nvPr>
            <p:ph type="title"/>
          </p:nvPr>
        </p:nvSpPr>
        <p:spPr>
          <a:xfrm>
            <a:off x="856806" y="843932"/>
            <a:ext cx="11135475" cy="752696"/>
          </a:xfrm>
        </p:spPr>
        <p:txBody>
          <a:bodyPr>
            <a:normAutofit fontScale="90000"/>
          </a:bodyPr>
          <a:lstStyle/>
          <a:p>
            <a:pPr>
              <a:spcAft>
                <a:spcPts val="563"/>
              </a:spcAft>
            </a:pPr>
            <a:r>
              <a:rPr lang="en-US" sz="3094" dirty="0"/>
              <a:t>3.3 </a:t>
            </a:r>
            <a:r>
              <a:rPr lang="en-US" sz="3200" noProof="0" dirty="0"/>
              <a:t>Academic Misconduct during Studies: How to </a:t>
            </a:r>
            <a:r>
              <a:rPr lang="en-US" sz="3200" dirty="0"/>
              <a:t>avoid</a:t>
            </a:r>
            <a:br>
              <a:rPr lang="en-US" sz="3094" dirty="0"/>
            </a:br>
            <a:r>
              <a:rPr lang="en-US" sz="2063" b="0" dirty="0">
                <a:latin typeface="+mn-lt"/>
              </a:rPr>
              <a:t>(Spark at York University, 2013)</a:t>
            </a:r>
            <a:br>
              <a:rPr lang="en-US" noProof="0" dirty="0"/>
            </a:br>
            <a:endParaRPr lang="en-US" noProof="0" dirty="0">
              <a:latin typeface="Calibri" panose="020F0502020204030204" pitchFamily="34" charset="0"/>
              <a:ea typeface="Calibri" panose="020F0502020204030204" pitchFamily="34" charset="0"/>
            </a:endParaRPr>
          </a:p>
        </p:txBody>
      </p:sp>
      <p:sp>
        <p:nvSpPr>
          <p:cNvPr id="3" name="Content Placeholder 2">
            <a:extLst>
              <a:ext uri="{FF2B5EF4-FFF2-40B4-BE49-F238E27FC236}">
                <a16:creationId xmlns:a16="http://schemas.microsoft.com/office/drawing/2014/main" id="{6A11DB51-CBD1-452C-0D26-6597DEB4E4AA}"/>
              </a:ext>
            </a:extLst>
          </p:cNvPr>
          <p:cNvSpPr>
            <a:spLocks noGrp="1"/>
          </p:cNvSpPr>
          <p:nvPr>
            <p:ph idx="1"/>
          </p:nvPr>
        </p:nvSpPr>
        <p:spPr>
          <a:xfrm>
            <a:off x="856805" y="1768078"/>
            <a:ext cx="10923286" cy="4349571"/>
          </a:xfrm>
        </p:spPr>
        <p:txBody>
          <a:bodyPr>
            <a:normAutofit/>
          </a:bodyPr>
          <a:lstStyle/>
          <a:p>
            <a:pPr marL="321469" lvl="1" indent="-321469">
              <a:spcAft>
                <a:spcPts val="563"/>
              </a:spcAft>
              <a:buFont typeface="Wingdings" panose="05000000000000000000" pitchFamily="2" charset="2"/>
              <a:buChar char="§"/>
            </a:pPr>
            <a:r>
              <a:rPr lang="en-US" sz="2438" dirty="0">
                <a:latin typeface="+mn-lt"/>
              </a:rPr>
              <a:t>Before submitting a written assignment, ask yourself…</a:t>
            </a:r>
            <a:endParaRPr lang="en-US" sz="2438" strike="sngStrike" dirty="0">
              <a:latin typeface="+mn-lt"/>
            </a:endParaRPr>
          </a:p>
          <a:p>
            <a:pPr marL="250031" lvl="1" indent="0">
              <a:spcBef>
                <a:spcPts val="563"/>
              </a:spcBef>
              <a:spcAft>
                <a:spcPts val="1125"/>
              </a:spcAft>
              <a:buNone/>
            </a:pPr>
            <a:endParaRPr lang="en-US" noProof="0" dirty="0"/>
          </a:p>
          <a:p>
            <a:pPr marL="571500" lvl="1" indent="-321469">
              <a:spcBef>
                <a:spcPts val="563"/>
              </a:spcBef>
              <a:spcAft>
                <a:spcPts val="1125"/>
              </a:spcAft>
              <a:buFont typeface="Wingdings" panose="05000000000000000000" pitchFamily="2" charset="2"/>
              <a:buChar char="§"/>
            </a:pPr>
            <a:endParaRPr lang="en-US" noProof="0" dirty="0"/>
          </a:p>
        </p:txBody>
      </p:sp>
      <p:sp>
        <p:nvSpPr>
          <p:cNvPr id="5" name="Slide Number Placeholder 4">
            <a:extLst>
              <a:ext uri="{FF2B5EF4-FFF2-40B4-BE49-F238E27FC236}">
                <a16:creationId xmlns:a16="http://schemas.microsoft.com/office/drawing/2014/main" id="{8A878963-C59F-D223-5A44-6BE11DC7E169}"/>
              </a:ext>
            </a:extLst>
          </p:cNvPr>
          <p:cNvSpPr>
            <a:spLocks noGrp="1"/>
          </p:cNvSpPr>
          <p:nvPr>
            <p:ph type="sldNum" sz="quarter" idx="16"/>
          </p:nvPr>
        </p:nvSpPr>
        <p:spPr/>
        <p:txBody>
          <a:bodyPr/>
          <a:lstStyle/>
          <a:p>
            <a:fld id="{4B64EC4D-37E3-EF42-B9AB-6337577588CB}" type="slidenum">
              <a:rPr lang="en-US" noProof="0" smtClean="0"/>
              <a:pPr/>
              <a:t>53</a:t>
            </a:fld>
            <a:endParaRPr lang="en-US" noProof="0" dirty="0"/>
          </a:p>
        </p:txBody>
      </p:sp>
      <p:sp>
        <p:nvSpPr>
          <p:cNvPr id="6" name="Textfeld 8">
            <a:extLst>
              <a:ext uri="{FF2B5EF4-FFF2-40B4-BE49-F238E27FC236}">
                <a16:creationId xmlns:a16="http://schemas.microsoft.com/office/drawing/2014/main" id="{FB32B4AD-43D7-49B9-99D3-D596DB3461B9}"/>
              </a:ext>
            </a:extLst>
          </p:cNvPr>
          <p:cNvSpPr txBox="1"/>
          <p:nvPr/>
        </p:nvSpPr>
        <p:spPr>
          <a:xfrm>
            <a:off x="856805" y="2332142"/>
            <a:ext cx="10585529" cy="3604064"/>
          </a:xfrm>
          <a:prstGeom prst="rect">
            <a:avLst/>
          </a:prstGeom>
          <a:solidFill>
            <a:srgbClr val="4C667B"/>
          </a:solidFill>
          <a:ln w="38100">
            <a:solidFill>
              <a:schemeClr val="tx2"/>
            </a:solidFill>
          </a:ln>
        </p:spPr>
        <p:txBody>
          <a:bodyPr wrap="square">
            <a:spAutoFit/>
          </a:bodyPr>
          <a:lstStyle/>
          <a:p>
            <a:pPr marL="542925" indent="-295275">
              <a:lnSpc>
                <a:spcPct val="120000"/>
              </a:lnSpc>
            </a:pPr>
            <a:r>
              <a:rPr lang="en-US" sz="2400" dirty="0">
                <a:solidFill>
                  <a:schemeClr val="bg1"/>
                </a:solidFill>
                <a:ea typeface="Calibri" panose="020F0502020204030204" pitchFamily="34" charset="0"/>
                <a:cs typeface="Calibri" panose="020F0502020204030204" pitchFamily="34" charset="0"/>
              </a:rPr>
              <a:t>1. Have you written your paper in your own words?</a:t>
            </a:r>
          </a:p>
          <a:p>
            <a:pPr marL="542925" indent="-295275">
              <a:lnSpc>
                <a:spcPct val="120000"/>
              </a:lnSpc>
            </a:pPr>
            <a:r>
              <a:rPr lang="en-US" sz="2400" dirty="0">
                <a:solidFill>
                  <a:schemeClr val="bg1"/>
                </a:solidFill>
                <a:ea typeface="Calibri" panose="020F0502020204030204" pitchFamily="34" charset="0"/>
                <a:cs typeface="Calibri" panose="020F0502020204030204" pitchFamily="34" charset="0"/>
              </a:rPr>
              <a:t>2. Have you read and understood all the sources used in your paper?</a:t>
            </a:r>
          </a:p>
          <a:p>
            <a:pPr marL="542925" indent="-295275">
              <a:lnSpc>
                <a:spcPct val="120000"/>
              </a:lnSpc>
            </a:pPr>
            <a:r>
              <a:rPr lang="en-US" sz="2400" dirty="0">
                <a:solidFill>
                  <a:schemeClr val="bg1"/>
                </a:solidFill>
                <a:ea typeface="Calibri" panose="020F0502020204030204" pitchFamily="34" charset="0"/>
                <a:cs typeface="Calibri" panose="020F0502020204030204" pitchFamily="34" charset="0"/>
              </a:rPr>
              <a:t>3. Have you clearly and correctly cited all the information and sources used, and have you used them appropriately?</a:t>
            </a:r>
          </a:p>
          <a:p>
            <a:pPr marL="542925" indent="-295275">
              <a:lnSpc>
                <a:spcPct val="120000"/>
              </a:lnSpc>
            </a:pPr>
            <a:r>
              <a:rPr lang="en-US" sz="2400" dirty="0">
                <a:solidFill>
                  <a:schemeClr val="bg1"/>
                </a:solidFill>
                <a:ea typeface="Calibri" panose="020F0502020204030204" pitchFamily="34" charset="0"/>
                <a:cs typeface="Calibri" panose="020F0502020204030204" pitchFamily="34" charset="0"/>
              </a:rPr>
              <a:t>4. When incorporating your own previous work (e.g., from other courses), have you also cited yourself?</a:t>
            </a:r>
          </a:p>
          <a:p>
            <a:pPr marL="542925" indent="-295275">
              <a:lnSpc>
                <a:spcPct val="120000"/>
              </a:lnSpc>
            </a:pPr>
            <a:r>
              <a:rPr lang="en-US" sz="2400" dirty="0">
                <a:solidFill>
                  <a:schemeClr val="bg1"/>
                </a:solidFill>
                <a:ea typeface="Calibri" panose="020F0502020204030204" pitchFamily="34" charset="0"/>
                <a:cs typeface="Calibri" panose="020F0502020204030204" pitchFamily="34" charset="0"/>
              </a:rPr>
              <a:t>5. Have you saved previous versions of the paper to be able to prove that it is your own work?</a:t>
            </a:r>
          </a:p>
        </p:txBody>
      </p:sp>
    </p:spTree>
    <p:extLst>
      <p:ext uri="{BB962C8B-B14F-4D97-AF65-F5344CB8AC3E}">
        <p14:creationId xmlns:p14="http://schemas.microsoft.com/office/powerpoint/2010/main" val="3306120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76EBE866-0313-7ED8-D7E8-98063E5AF977}"/>
              </a:ext>
            </a:extLst>
          </p:cNvPr>
          <p:cNvSpPr>
            <a:spLocks noGrp="1"/>
          </p:cNvSpPr>
          <p:nvPr>
            <p:ph type="title"/>
          </p:nvPr>
        </p:nvSpPr>
        <p:spPr/>
        <p:txBody>
          <a:bodyPr/>
          <a:lstStyle/>
          <a:p>
            <a:pPr algn="ctr"/>
            <a:r>
              <a:rPr lang="de-DE" dirty="0"/>
              <a:t>Best Luck </a:t>
            </a:r>
            <a:r>
              <a:rPr lang="de-DE" dirty="0" err="1"/>
              <a:t>with</a:t>
            </a:r>
            <a:r>
              <a:rPr lang="de-DE" dirty="0"/>
              <a:t> </a:t>
            </a:r>
            <a:r>
              <a:rPr lang="de-DE" dirty="0" err="1"/>
              <a:t>Your</a:t>
            </a:r>
            <a:r>
              <a:rPr lang="de-DE" dirty="0"/>
              <a:t> Studies!</a:t>
            </a:r>
          </a:p>
        </p:txBody>
      </p:sp>
      <p:sp>
        <p:nvSpPr>
          <p:cNvPr id="3" name="Content Placeholder 2">
            <a:extLst>
              <a:ext uri="{FF2B5EF4-FFF2-40B4-BE49-F238E27FC236}">
                <a16:creationId xmlns:a16="http://schemas.microsoft.com/office/drawing/2014/main" id="{FB6BDD08-3856-411C-9BAC-6332B3E02D9A}"/>
              </a:ext>
            </a:extLst>
          </p:cNvPr>
          <p:cNvSpPr>
            <a:spLocks noGrp="1"/>
          </p:cNvSpPr>
          <p:nvPr>
            <p:ph idx="1"/>
          </p:nvPr>
        </p:nvSpPr>
        <p:spPr>
          <a:xfrm>
            <a:off x="7478012" y="4802089"/>
            <a:ext cx="4348370" cy="1225816"/>
          </a:xfrm>
        </p:spPr>
        <p:txBody>
          <a:bodyPr>
            <a:normAutofit fontScale="40000" lnSpcReduction="20000"/>
          </a:bodyPr>
          <a:lstStyle/>
          <a:p>
            <a:pPr marL="0" indent="0">
              <a:buNone/>
            </a:pPr>
            <a:r>
              <a:rPr lang="en-US" sz="6400" noProof="0" dirty="0"/>
              <a:t>The world is waiting for your ideas - make the most of your studies </a:t>
            </a:r>
            <a:r>
              <a:rPr lang="en-US" sz="6400" i="1" noProof="0" dirty="0"/>
              <a:t>- and play fair ;-)</a:t>
            </a:r>
          </a:p>
        </p:txBody>
      </p:sp>
      <p:sp>
        <p:nvSpPr>
          <p:cNvPr id="4" name="Slide Number Placeholder 3">
            <a:extLst>
              <a:ext uri="{FF2B5EF4-FFF2-40B4-BE49-F238E27FC236}">
                <a16:creationId xmlns:a16="http://schemas.microsoft.com/office/drawing/2014/main" id="{B8B88DE1-3A8F-4A98-8424-FC5ED2535E57}"/>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54</a:t>
            </a:fld>
            <a:endParaRPr lang="en-US" noProof="0" dirty="0"/>
          </a:p>
        </p:txBody>
      </p:sp>
      <p:sp>
        <p:nvSpPr>
          <p:cNvPr id="5" name="TextBox 4">
            <a:extLst>
              <a:ext uri="{FF2B5EF4-FFF2-40B4-BE49-F238E27FC236}">
                <a16:creationId xmlns:a16="http://schemas.microsoft.com/office/drawing/2014/main" id="{AE4F6621-F022-4491-8194-E86F57187845}"/>
              </a:ext>
            </a:extLst>
          </p:cNvPr>
          <p:cNvSpPr txBox="1"/>
          <p:nvPr/>
        </p:nvSpPr>
        <p:spPr>
          <a:xfrm>
            <a:off x="301820" y="5751195"/>
            <a:ext cx="7077175" cy="523220"/>
          </a:xfrm>
          <a:prstGeom prst="rect">
            <a:avLst/>
          </a:prstGeom>
          <a:noFill/>
        </p:spPr>
        <p:txBody>
          <a:bodyPr wrap="square">
            <a:spAutoFit/>
          </a:bodyPr>
          <a:lstStyle/>
          <a:p>
            <a:r>
              <a:rPr lang="en-US" sz="1400" dirty="0">
                <a:ea typeface="Calibri" panose="020F0502020204030204" pitchFamily="34" charset="0"/>
                <a:cs typeface="Calibri" panose="020F0502020204030204" pitchFamily="34" charset="0"/>
              </a:rPr>
              <a:t>Fig. 10: Graffiti “Nikola Tesla” (adaptation of the original). Own photograph, </a:t>
            </a:r>
            <a:r>
              <a:rPr lang="en-US" sz="1400" dirty="0" err="1">
                <a:ea typeface="Calibri" panose="020F0502020204030204" pitchFamily="34" charset="0"/>
                <a:cs typeface="Calibri" panose="020F0502020204030204" pitchFamily="34" charset="0"/>
              </a:rPr>
              <a:t>Feuerbachgasse</a:t>
            </a:r>
            <a:r>
              <a:rPr lang="en-US" sz="1400" dirty="0">
                <a:ea typeface="Calibri" panose="020F0502020204030204" pitchFamily="34" charset="0"/>
                <a:cs typeface="Calibri" panose="020F0502020204030204" pitchFamily="34" charset="0"/>
              </a:rPr>
              <a:t>, Graz</a:t>
            </a:r>
          </a:p>
        </p:txBody>
      </p:sp>
      <p:sp>
        <p:nvSpPr>
          <p:cNvPr id="9" name="Content Placeholder 2">
            <a:extLst>
              <a:ext uri="{FF2B5EF4-FFF2-40B4-BE49-F238E27FC236}">
                <a16:creationId xmlns:a16="http://schemas.microsoft.com/office/drawing/2014/main" id="{4CA422CD-4A95-4F37-9B9F-93AF66703054}"/>
              </a:ext>
            </a:extLst>
          </p:cNvPr>
          <p:cNvSpPr txBox="1">
            <a:spLocks/>
          </p:cNvSpPr>
          <p:nvPr/>
        </p:nvSpPr>
        <p:spPr>
          <a:xfrm>
            <a:off x="7478012" y="3614407"/>
            <a:ext cx="4258487" cy="68936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10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10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10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Nikola Tesla (1856–1943) studied in Graz from 1875 to 1877.</a:t>
            </a:r>
            <a:endParaRPr lang="de-DE" sz="2400" dirty="0"/>
          </a:p>
        </p:txBody>
      </p:sp>
      <p:sp>
        <p:nvSpPr>
          <p:cNvPr id="10" name="Textfeld 9">
            <a:extLst>
              <a:ext uri="{FF2B5EF4-FFF2-40B4-BE49-F238E27FC236}">
                <a16:creationId xmlns:a16="http://schemas.microsoft.com/office/drawing/2014/main" id="{01B7B679-1096-46F8-B346-2F987BE063B3}"/>
              </a:ext>
            </a:extLst>
          </p:cNvPr>
          <p:cNvSpPr txBox="1"/>
          <p:nvPr/>
        </p:nvSpPr>
        <p:spPr>
          <a:xfrm>
            <a:off x="7467379" y="1726817"/>
            <a:ext cx="4348370" cy="1815882"/>
          </a:xfrm>
          <a:prstGeom prst="rect">
            <a:avLst/>
          </a:prstGeom>
          <a:noFill/>
        </p:spPr>
        <p:txBody>
          <a:bodyPr wrap="square">
            <a:spAutoFit/>
          </a:bodyPr>
          <a:lstStyle/>
          <a:p>
            <a:r>
              <a:rPr lang="en-US" sz="2400" noProof="0" dirty="0"/>
              <a:t>“It doesn't worry me that they're stealing my ideas. What worries me is that they don't have any of their own.” </a:t>
            </a:r>
            <a:r>
              <a:rPr lang="en-US" sz="1600" dirty="0"/>
              <a:t>(trans. by the author)</a:t>
            </a:r>
            <a:endParaRPr lang="en-US" sz="2000" dirty="0"/>
          </a:p>
        </p:txBody>
      </p:sp>
      <p:pic>
        <p:nvPicPr>
          <p:cNvPr id="11" name="Grafik 10">
            <a:extLst>
              <a:ext uri="{FF2B5EF4-FFF2-40B4-BE49-F238E27FC236}">
                <a16:creationId xmlns:a16="http://schemas.microsoft.com/office/drawing/2014/main" id="{6BAEDEF3-A1CE-434D-A802-9A9B39CF17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336" y="1780255"/>
            <a:ext cx="6889750" cy="3987800"/>
          </a:xfrm>
          <a:prstGeom prst="rect">
            <a:avLst/>
          </a:prstGeom>
        </p:spPr>
      </p:pic>
    </p:spTree>
    <p:extLst>
      <p:ext uri="{BB962C8B-B14F-4D97-AF65-F5344CB8AC3E}">
        <p14:creationId xmlns:p14="http://schemas.microsoft.com/office/powerpoint/2010/main" val="8616553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en-US" noProof="0" dirty="0"/>
              <a:t>Part 4: Appendix (1/13) </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56806" y="1919884"/>
            <a:ext cx="11135475" cy="4304972"/>
          </a:xfrm>
        </p:spPr>
        <p:txBody>
          <a:bodyPr>
            <a:normAutofit lnSpcReduction="10000"/>
          </a:bodyPr>
          <a:lstStyle/>
          <a:p>
            <a:r>
              <a:rPr lang="en-US" sz="2400" noProof="0" dirty="0"/>
              <a:t>4.1 Further Information for Students </a:t>
            </a:r>
          </a:p>
          <a:p>
            <a:pPr lvl="1"/>
            <a:r>
              <a:rPr lang="en-US" sz="1800" noProof="0" dirty="0"/>
              <a:t>University Regulations</a:t>
            </a:r>
          </a:p>
          <a:p>
            <a:pPr marL="875109" lvl="2" indent="-293192"/>
            <a:r>
              <a:rPr lang="de-DE" sz="2000" dirty="0"/>
              <a:t>Graz University of Technology (TU Graz) </a:t>
            </a:r>
            <a:r>
              <a:rPr lang="de-DE" sz="2000" noProof="0" dirty="0">
                <a:hlinkClick r:id="rId2"/>
              </a:rPr>
              <a:t>Satzungsteil Wissenschaftliche und Künstlerische Integrität – 12/2025</a:t>
            </a:r>
            <a:r>
              <a:rPr lang="de-DE" sz="2000" noProof="0" dirty="0"/>
              <a:t> </a:t>
            </a:r>
            <a:r>
              <a:rPr lang="de-DE" sz="2400" dirty="0"/>
              <a:t>and </a:t>
            </a:r>
            <a:r>
              <a:rPr lang="de-DE" sz="2400" dirty="0">
                <a:hlinkClick r:id="rId3"/>
              </a:rPr>
              <a:t>Uni Graz</a:t>
            </a:r>
            <a:endParaRPr lang="en-US" sz="2000" dirty="0"/>
          </a:p>
          <a:p>
            <a:pPr marL="875109" lvl="2" indent="-293192"/>
            <a:r>
              <a:rPr lang="en-US" sz="2000" noProof="0" dirty="0"/>
              <a:t>Information and FAQs TU4U: </a:t>
            </a:r>
            <a:r>
              <a:rPr lang="en-US" sz="2000" noProof="0" dirty="0">
                <a:hlinkClick r:id="rId4"/>
              </a:rPr>
              <a:t>Bachelor Paper</a:t>
            </a:r>
            <a:r>
              <a:rPr lang="en-US" sz="2000" noProof="0" dirty="0"/>
              <a:t> </a:t>
            </a:r>
          </a:p>
          <a:p>
            <a:pPr marL="867966" lvl="2" indent="-293192"/>
            <a:r>
              <a:rPr lang="en-US" sz="2000" dirty="0"/>
              <a:t>AI Guide for Researchers at </a:t>
            </a:r>
            <a:r>
              <a:rPr lang="de-DE" sz="2000" dirty="0">
                <a:hlinkClick r:id="rId5"/>
              </a:rPr>
              <a:t>TU Graz</a:t>
            </a:r>
            <a:r>
              <a:rPr lang="de-DE" sz="2000" dirty="0"/>
              <a:t> and </a:t>
            </a:r>
            <a:r>
              <a:rPr lang="de-DE" sz="2000" dirty="0">
                <a:hlinkClick r:id="rId6"/>
              </a:rPr>
              <a:t>Uni Graz </a:t>
            </a:r>
            <a:endParaRPr lang="de-DE" sz="2000" dirty="0"/>
          </a:p>
          <a:p>
            <a:pPr marL="867966" lvl="2" indent="-293192"/>
            <a:r>
              <a:rPr lang="de-DE" sz="2000" dirty="0">
                <a:hlinkClick r:id="rId7"/>
              </a:rPr>
              <a:t>Guideline for the </a:t>
            </a:r>
            <a:r>
              <a:rPr lang="de-DE" sz="2000" dirty="0" err="1">
                <a:hlinkClick r:id="rId7"/>
              </a:rPr>
              <a:t>use</a:t>
            </a:r>
            <a:r>
              <a:rPr lang="de-DE" sz="2000" dirty="0">
                <a:hlinkClick r:id="rId7"/>
              </a:rPr>
              <a:t> of </a:t>
            </a:r>
            <a:r>
              <a:rPr lang="de-DE" sz="2000" dirty="0" err="1">
                <a:hlinkClick r:id="rId7"/>
              </a:rPr>
              <a:t>Artificial</a:t>
            </a:r>
            <a:r>
              <a:rPr lang="de-DE" sz="2000" dirty="0">
                <a:hlinkClick r:id="rId7"/>
              </a:rPr>
              <a:t> </a:t>
            </a:r>
            <a:r>
              <a:rPr lang="de-DE" sz="2000" dirty="0" err="1">
                <a:hlinkClick r:id="rId7"/>
              </a:rPr>
              <a:t>Intelligence</a:t>
            </a:r>
            <a:r>
              <a:rPr lang="de-DE" sz="2000" dirty="0">
                <a:hlinkClick r:id="rId7"/>
              </a:rPr>
              <a:t> (AI)-</a:t>
            </a:r>
            <a:r>
              <a:rPr lang="de-DE" sz="2000" dirty="0" err="1">
                <a:hlinkClick r:id="rId7"/>
              </a:rPr>
              <a:t>supported</a:t>
            </a:r>
            <a:r>
              <a:rPr lang="de-DE" sz="2000" dirty="0">
                <a:hlinkClick r:id="rId7"/>
              </a:rPr>
              <a:t> </a:t>
            </a:r>
            <a:r>
              <a:rPr lang="de-DE" sz="2000" dirty="0" err="1">
                <a:hlinkClick r:id="rId7"/>
              </a:rPr>
              <a:t>tools</a:t>
            </a:r>
            <a:r>
              <a:rPr lang="de-DE" sz="2000" dirty="0">
                <a:hlinkClick r:id="rId7"/>
              </a:rPr>
              <a:t> in the </a:t>
            </a:r>
            <a:r>
              <a:rPr lang="de-DE" sz="2000" dirty="0" err="1">
                <a:hlinkClick r:id="rId7"/>
              </a:rPr>
              <a:t>field</a:t>
            </a:r>
            <a:r>
              <a:rPr lang="de-DE" sz="2000" dirty="0">
                <a:hlinkClick r:id="rId7"/>
              </a:rPr>
              <a:t> of </a:t>
            </a:r>
            <a:r>
              <a:rPr lang="de-DE" sz="2000" dirty="0" err="1">
                <a:hlinkClick r:id="rId7"/>
              </a:rPr>
              <a:t>teaching</a:t>
            </a:r>
            <a:endParaRPr lang="de-DE" sz="2000" dirty="0"/>
          </a:p>
          <a:p>
            <a:pPr marL="1145778" lvl="3" indent="-293192"/>
            <a:r>
              <a:rPr lang="de-DE" sz="2063" dirty="0">
                <a:hlinkClick r:id="rId7"/>
              </a:rPr>
              <a:t>Guideline </a:t>
            </a:r>
            <a:r>
              <a:rPr lang="de-DE" sz="2063" dirty="0" err="1">
                <a:hlinkClick r:id="rId7"/>
              </a:rPr>
              <a:t>for</a:t>
            </a:r>
            <a:r>
              <a:rPr lang="de-DE" sz="2063" dirty="0">
                <a:hlinkClick r:id="rId7"/>
              </a:rPr>
              <a:t> </a:t>
            </a:r>
            <a:r>
              <a:rPr lang="de-DE" sz="2063" dirty="0" err="1">
                <a:hlinkClick r:id="rId7"/>
              </a:rPr>
              <a:t>the</a:t>
            </a:r>
            <a:r>
              <a:rPr lang="de-DE" sz="2063" dirty="0">
                <a:hlinkClick r:id="rId7"/>
              </a:rPr>
              <a:t> </a:t>
            </a:r>
            <a:r>
              <a:rPr lang="de-DE" sz="2063" dirty="0" err="1">
                <a:hlinkClick r:id="rId7"/>
              </a:rPr>
              <a:t>use</a:t>
            </a:r>
            <a:r>
              <a:rPr lang="de-DE" sz="2063" dirty="0">
                <a:hlinkClick r:id="rId7"/>
              </a:rPr>
              <a:t> </a:t>
            </a:r>
            <a:r>
              <a:rPr lang="de-DE" sz="2063" dirty="0" err="1">
                <a:hlinkClick r:id="rId7"/>
              </a:rPr>
              <a:t>of</a:t>
            </a:r>
            <a:r>
              <a:rPr lang="de-DE" sz="2063" dirty="0">
                <a:hlinkClick r:id="rId7"/>
              </a:rPr>
              <a:t> </a:t>
            </a:r>
            <a:r>
              <a:rPr lang="de-DE" sz="2063" dirty="0" err="1">
                <a:hlinkClick r:id="rId7"/>
              </a:rPr>
              <a:t>Artificial</a:t>
            </a:r>
            <a:r>
              <a:rPr lang="de-DE" sz="2063" dirty="0">
                <a:hlinkClick r:id="rId7"/>
              </a:rPr>
              <a:t> </a:t>
            </a:r>
            <a:r>
              <a:rPr lang="de-DE" sz="2063" dirty="0" err="1">
                <a:hlinkClick r:id="rId7"/>
              </a:rPr>
              <a:t>Intelligence</a:t>
            </a:r>
            <a:r>
              <a:rPr lang="de-DE" sz="2063" dirty="0">
                <a:hlinkClick r:id="rId7"/>
              </a:rPr>
              <a:t> (AI)-</a:t>
            </a:r>
            <a:r>
              <a:rPr lang="de-DE" sz="2063" dirty="0" err="1">
                <a:hlinkClick r:id="rId7"/>
              </a:rPr>
              <a:t>supported</a:t>
            </a:r>
            <a:r>
              <a:rPr lang="de-DE" sz="2063" dirty="0">
                <a:hlinkClick r:id="rId7"/>
              </a:rPr>
              <a:t> </a:t>
            </a:r>
            <a:r>
              <a:rPr lang="de-DE" sz="2063" dirty="0" err="1">
                <a:hlinkClick r:id="rId7"/>
              </a:rPr>
              <a:t>tools</a:t>
            </a:r>
            <a:r>
              <a:rPr lang="de-DE" sz="2063" dirty="0">
                <a:hlinkClick r:id="rId7"/>
              </a:rPr>
              <a:t> in </a:t>
            </a:r>
            <a:r>
              <a:rPr lang="de-DE" sz="2063" dirty="0" err="1">
                <a:hlinkClick r:id="rId7"/>
              </a:rPr>
              <a:t>the</a:t>
            </a:r>
            <a:r>
              <a:rPr lang="de-DE" sz="2063" dirty="0">
                <a:hlinkClick r:id="rId7"/>
              </a:rPr>
              <a:t> </a:t>
            </a:r>
            <a:r>
              <a:rPr lang="de-DE" sz="2063" dirty="0" err="1">
                <a:hlinkClick r:id="rId7"/>
              </a:rPr>
              <a:t>field</a:t>
            </a:r>
            <a:r>
              <a:rPr lang="de-DE" sz="2063" dirty="0">
                <a:hlinkClick r:id="rId7"/>
              </a:rPr>
              <a:t> </a:t>
            </a:r>
            <a:r>
              <a:rPr lang="de-DE" sz="2063" dirty="0" err="1">
                <a:hlinkClick r:id="rId7"/>
              </a:rPr>
              <a:t>of</a:t>
            </a:r>
            <a:r>
              <a:rPr lang="de-DE" sz="2063" dirty="0">
                <a:hlinkClick r:id="rId7"/>
              </a:rPr>
              <a:t> </a:t>
            </a:r>
            <a:r>
              <a:rPr lang="de-DE" sz="2063" dirty="0" err="1">
                <a:hlinkClick r:id="rId7"/>
              </a:rPr>
              <a:t>teaching</a:t>
            </a:r>
            <a:endParaRPr lang="de-DE" sz="2063" dirty="0"/>
          </a:p>
          <a:p>
            <a:pPr marL="601266" lvl="1" indent="-293192"/>
            <a:r>
              <a:rPr lang="en-US" sz="2000" noProof="0" dirty="0"/>
              <a:t>Graduation Support  </a:t>
            </a:r>
            <a:r>
              <a:rPr lang="de-DE" sz="2000" dirty="0">
                <a:hlinkClick r:id="rId8"/>
              </a:rPr>
              <a:t>TU Graz </a:t>
            </a:r>
            <a:r>
              <a:rPr lang="de-DE" sz="2000" dirty="0"/>
              <a:t>and </a:t>
            </a:r>
            <a:r>
              <a:rPr lang="de-DE" sz="2000" dirty="0">
                <a:hlinkClick r:id="rId9"/>
              </a:rPr>
              <a:t>Uni Graz</a:t>
            </a:r>
            <a:endParaRPr lang="de-DE" sz="2000" dirty="0">
              <a:hlinkClick r:id="rId10"/>
            </a:endParaRPr>
          </a:p>
          <a:p>
            <a:pPr marL="626343" lvl="1" indent="-376536"/>
            <a:r>
              <a:rPr lang="en-US" sz="2000" noProof="0" dirty="0"/>
              <a:t>Plagiarism Check of </a:t>
            </a:r>
            <a:r>
              <a:rPr lang="en-US" sz="2000" noProof="0" dirty="0">
                <a:hlinkClick r:id="rId11"/>
              </a:rPr>
              <a:t>HTU Graz</a:t>
            </a:r>
            <a:r>
              <a:rPr lang="en-US" sz="2000" noProof="0" dirty="0"/>
              <a:t> and</a:t>
            </a:r>
            <a:r>
              <a:rPr lang="de-DE" sz="2000" dirty="0"/>
              <a:t> </a:t>
            </a:r>
            <a:r>
              <a:rPr lang="de-DE" sz="2000" dirty="0">
                <a:hlinkClick r:id="rId12"/>
              </a:rPr>
              <a:t>ÖH Uni Graz</a:t>
            </a:r>
            <a:endParaRPr lang="de-AT" sz="2000" dirty="0"/>
          </a:p>
          <a:p>
            <a:pPr marL="626343" lvl="1" indent="-376536"/>
            <a:r>
              <a:rPr lang="en-US" sz="2000" dirty="0">
                <a:hlinkClick r:id="rId13"/>
              </a:rPr>
              <a:t>Ethics Compass</a:t>
            </a:r>
            <a:r>
              <a:rPr lang="en-US" sz="2000" dirty="0"/>
              <a:t> of TU Graz</a:t>
            </a:r>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55</a:t>
            </a:fld>
            <a:endParaRPr lang="en-US" noProof="0" dirty="0"/>
          </a:p>
        </p:txBody>
      </p:sp>
    </p:spTree>
    <p:extLst>
      <p:ext uri="{BB962C8B-B14F-4D97-AF65-F5344CB8AC3E}">
        <p14:creationId xmlns:p14="http://schemas.microsoft.com/office/powerpoint/2010/main" val="17289777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en-US" noProof="0" dirty="0"/>
              <a:t>Part 4: Appendix (2/13)</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56806" y="1664804"/>
            <a:ext cx="11135475" cy="4560052"/>
          </a:xfrm>
        </p:spPr>
        <p:txBody>
          <a:bodyPr>
            <a:normAutofit fontScale="92500"/>
          </a:bodyPr>
          <a:lstStyle/>
          <a:p>
            <a:r>
              <a:rPr lang="en-US" sz="2625" dirty="0"/>
              <a:t>4.1 Further Information for Students of Graz University of Technology:</a:t>
            </a:r>
          </a:p>
          <a:p>
            <a:pPr marL="626343" lvl="1" indent="-376536"/>
            <a:r>
              <a:rPr lang="en-US" dirty="0"/>
              <a:t>Services of Library and Archives</a:t>
            </a:r>
          </a:p>
          <a:p>
            <a:pPr marL="896938" lvl="2" indent="-307975"/>
            <a:r>
              <a:rPr lang="de-DE" dirty="0"/>
              <a:t>Library </a:t>
            </a:r>
            <a:r>
              <a:rPr lang="de-DE" dirty="0" err="1"/>
              <a:t>services</a:t>
            </a:r>
            <a:r>
              <a:rPr lang="de-DE" dirty="0"/>
              <a:t> </a:t>
            </a:r>
            <a:r>
              <a:rPr lang="de-DE" dirty="0" err="1"/>
              <a:t>of</a:t>
            </a:r>
            <a:r>
              <a:rPr lang="de-DE" dirty="0"/>
              <a:t> </a:t>
            </a:r>
            <a:r>
              <a:rPr lang="de-DE" dirty="0">
                <a:hlinkClick r:id="rId2"/>
              </a:rPr>
              <a:t>TU Graz </a:t>
            </a:r>
            <a:r>
              <a:rPr lang="de-DE" dirty="0"/>
              <a:t>and </a:t>
            </a:r>
            <a:r>
              <a:rPr lang="de-DE" dirty="0">
                <a:hlinkClick r:id="rId3"/>
              </a:rPr>
              <a:t>Uni Graz</a:t>
            </a:r>
            <a:endParaRPr lang="de-DE" dirty="0"/>
          </a:p>
          <a:p>
            <a:pPr marL="875109" lvl="2" indent="-293192"/>
            <a:r>
              <a:rPr lang="de-DE" dirty="0"/>
              <a:t>Relevant Events </a:t>
            </a:r>
            <a:r>
              <a:rPr lang="de-DE" dirty="0" err="1"/>
              <a:t>of</a:t>
            </a:r>
            <a:r>
              <a:rPr lang="de-DE" dirty="0"/>
              <a:t> </a:t>
            </a:r>
            <a:r>
              <a:rPr lang="de-DE" dirty="0" err="1"/>
              <a:t>the</a:t>
            </a:r>
            <a:r>
              <a:rPr lang="de-DE" dirty="0"/>
              <a:t> </a:t>
            </a:r>
            <a:r>
              <a:rPr lang="de-DE" dirty="0" err="1"/>
              <a:t>university</a:t>
            </a:r>
            <a:r>
              <a:rPr lang="de-DE" dirty="0"/>
              <a:t> </a:t>
            </a:r>
            <a:r>
              <a:rPr lang="de-DE" dirty="0" err="1"/>
              <a:t>libraries</a:t>
            </a:r>
            <a:r>
              <a:rPr lang="de-DE" dirty="0"/>
              <a:t> </a:t>
            </a:r>
            <a:r>
              <a:rPr lang="de-DE" dirty="0">
                <a:hlinkClick r:id="rId4"/>
              </a:rPr>
              <a:t>TU Graz </a:t>
            </a:r>
            <a:r>
              <a:rPr lang="de-DE" dirty="0"/>
              <a:t>and </a:t>
            </a:r>
            <a:r>
              <a:rPr lang="de-DE" dirty="0">
                <a:hlinkClick r:id="rId5"/>
              </a:rPr>
              <a:t>Uni Graz</a:t>
            </a:r>
            <a:endParaRPr lang="de-DE" dirty="0"/>
          </a:p>
          <a:p>
            <a:pPr marL="875109" lvl="2" indent="-293192"/>
            <a:r>
              <a:rPr lang="en-US" noProof="0" dirty="0"/>
              <a:t>Search Portals </a:t>
            </a:r>
            <a:r>
              <a:rPr lang="de-DE" dirty="0"/>
              <a:t> </a:t>
            </a:r>
            <a:r>
              <a:rPr lang="de-DE" dirty="0">
                <a:hlinkClick r:id="rId6"/>
              </a:rPr>
              <a:t>TU Graz </a:t>
            </a:r>
            <a:r>
              <a:rPr lang="de-DE" dirty="0"/>
              <a:t>and </a:t>
            </a:r>
            <a:r>
              <a:rPr lang="de-DE" dirty="0">
                <a:hlinkClick r:id="rId7"/>
              </a:rPr>
              <a:t>Uni Graz </a:t>
            </a:r>
            <a:endParaRPr lang="de-DE" dirty="0"/>
          </a:p>
          <a:p>
            <a:pPr marL="608409" lvl="1" indent="-293192"/>
            <a:r>
              <a:rPr lang="en-US" noProof="0" dirty="0"/>
              <a:t>Overview Reference Management </a:t>
            </a:r>
            <a:r>
              <a:rPr lang="en-US" noProof="0" dirty="0">
                <a:hlinkClick r:id="rId8"/>
              </a:rPr>
              <a:t>TU Graz</a:t>
            </a:r>
            <a:r>
              <a:rPr lang="en-US" noProof="0" dirty="0"/>
              <a:t> and </a:t>
            </a:r>
            <a:r>
              <a:rPr lang="en-US" noProof="0" dirty="0">
                <a:hlinkClick r:id="rId9"/>
              </a:rPr>
              <a:t>Uni Graz</a:t>
            </a:r>
            <a:endParaRPr lang="en-US" noProof="0" dirty="0"/>
          </a:p>
          <a:p>
            <a:pPr lvl="1"/>
            <a:r>
              <a:rPr lang="de-DE" dirty="0" err="1">
                <a:hlinkClick r:id="rId10"/>
              </a:rPr>
              <a:t>Languages</a:t>
            </a:r>
            <a:r>
              <a:rPr lang="de-DE" dirty="0">
                <a:hlinkClick r:id="rId10"/>
              </a:rPr>
              <a:t>, Key </a:t>
            </a:r>
            <a:r>
              <a:rPr lang="de-DE" dirty="0" err="1">
                <a:hlinkClick r:id="rId10"/>
              </a:rPr>
              <a:t>Competencies</a:t>
            </a:r>
            <a:r>
              <a:rPr lang="de-DE" dirty="0">
                <a:hlinkClick r:id="rId10"/>
              </a:rPr>
              <a:t> and In-House Training</a:t>
            </a:r>
            <a:endParaRPr lang="de-DE" dirty="0"/>
          </a:p>
          <a:p>
            <a:pPr marL="875109" lvl="2" indent="-293192"/>
            <a:r>
              <a:rPr lang="en-US" dirty="0">
                <a:hlinkClick r:id="rId11">
                  <a:extLst>
                    <a:ext uri="{A12FA001-AC4F-418D-AE19-62706E023703}">
                      <ahyp:hlinkClr xmlns:ahyp="http://schemas.microsoft.com/office/drawing/2018/hyperlinkcolor" val="tx"/>
                    </a:ext>
                  </a:extLst>
                </a:hlinkClick>
              </a:rPr>
              <a:t>Key Competencies</a:t>
            </a:r>
            <a:r>
              <a:rPr lang="en-US" dirty="0"/>
              <a:t> for Students</a:t>
            </a:r>
          </a:p>
          <a:p>
            <a:pPr marL="950674" lvl="2" indent="-401638">
              <a:spcBef>
                <a:spcPts val="1200"/>
              </a:spcBef>
            </a:pPr>
            <a:r>
              <a:rPr lang="de-DE" dirty="0"/>
              <a:t>Support-Webseite an der </a:t>
            </a:r>
            <a:r>
              <a:rPr lang="de-DE" dirty="0">
                <a:hlinkClick r:id="rId12">
                  <a:extLst>
                    <a:ext uri="{A12FA001-AC4F-418D-AE19-62706E023703}">
                      <ahyp:hlinkClr xmlns:ahyp="http://schemas.microsoft.com/office/drawing/2018/hyperlinkcolor" val="tx"/>
                    </a:ext>
                  </a:extLst>
                </a:hlinkClick>
              </a:rPr>
              <a:t>Uni Graz</a:t>
            </a:r>
            <a:endParaRPr lang="de-DE" dirty="0"/>
          </a:p>
          <a:p>
            <a:pPr marL="608409" lvl="1" indent="-293192"/>
            <a:r>
              <a:rPr lang="en-US" dirty="0"/>
              <a:t>Point of contact for reporting suspected research misconduct: Commission for Scientific Integrity (CSI) </a:t>
            </a:r>
            <a:r>
              <a:rPr lang="en-US" dirty="0">
                <a:hlinkClick r:id="rId13"/>
              </a:rPr>
              <a:t>TU Graz </a:t>
            </a:r>
            <a:r>
              <a:rPr lang="en-US" dirty="0"/>
              <a:t>and Commission for Academic Integrity </a:t>
            </a:r>
            <a:r>
              <a:rPr lang="en-US" dirty="0">
                <a:hlinkClick r:id="rId14"/>
              </a:rPr>
              <a:t>Uni Graz</a:t>
            </a:r>
            <a:r>
              <a:rPr lang="en-US" dirty="0"/>
              <a:t> </a:t>
            </a:r>
          </a:p>
          <a:p>
            <a:pPr marL="608409" lvl="1" indent="-293192"/>
            <a:endParaRPr lang="en-US" noProof="0" dirty="0"/>
          </a:p>
          <a:p>
            <a:endParaRPr lang="en-US"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56</a:t>
            </a:fld>
            <a:endParaRPr lang="en-US" noProof="0" dirty="0"/>
          </a:p>
        </p:txBody>
      </p:sp>
    </p:spTree>
    <p:extLst>
      <p:ext uri="{BB962C8B-B14F-4D97-AF65-F5344CB8AC3E}">
        <p14:creationId xmlns:p14="http://schemas.microsoft.com/office/powerpoint/2010/main" val="25722636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lstStyle/>
          <a:p>
            <a:r>
              <a:rPr lang="en-US" dirty="0"/>
              <a:t>Part 4: Appendix (3/13)</a:t>
            </a:r>
            <a:endParaRPr lang="en-US" noProof="0" dirty="0"/>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56806" y="1524173"/>
            <a:ext cx="11135475" cy="4700683"/>
          </a:xfrm>
        </p:spPr>
        <p:txBody>
          <a:bodyPr>
            <a:normAutofit lnSpcReduction="10000"/>
          </a:bodyPr>
          <a:lstStyle/>
          <a:p>
            <a:pPr>
              <a:lnSpc>
                <a:spcPct val="140000"/>
              </a:lnSpc>
            </a:pPr>
            <a:r>
              <a:rPr lang="en-US" noProof="0" dirty="0"/>
              <a:t>4.1 Further Information for Students of Graz University of Technology:</a:t>
            </a:r>
          </a:p>
          <a:p>
            <a:pPr marL="626342" lvl="1" indent="-376535">
              <a:lnSpc>
                <a:spcPct val="140000"/>
              </a:lnSpc>
              <a:buFont typeface="Wingdings"/>
              <a:buChar char="§"/>
              <a:defRPr/>
            </a:pPr>
            <a:r>
              <a:rPr lang="en-US" dirty="0"/>
              <a:t>Research Data Management (RDM) at TU Graz</a:t>
            </a:r>
          </a:p>
          <a:p>
            <a:pPr marL="875109" lvl="2" indent="-290215">
              <a:lnSpc>
                <a:spcPct val="140000"/>
              </a:lnSpc>
              <a:buFont typeface="Wingdings"/>
              <a:buChar char="§"/>
              <a:defRPr/>
            </a:pPr>
            <a:r>
              <a:rPr lang="en-US" u="sng" dirty="0">
                <a:hlinkClick r:id="rId2"/>
              </a:rPr>
              <a:t>Guidelines on Safeguarding Good Scientific Practice</a:t>
            </a:r>
            <a:r>
              <a:rPr lang="en-US" dirty="0"/>
              <a:t> (GSP)</a:t>
            </a:r>
            <a:br>
              <a:rPr lang="en-US" dirty="0">
                <a:hlinkClick r:id="rId2"/>
              </a:rPr>
            </a:br>
            <a:r>
              <a:rPr lang="en-US" sz="1688" dirty="0"/>
              <a:t>§ 5 – Preservation of research data</a:t>
            </a:r>
          </a:p>
          <a:p>
            <a:pPr lvl="3">
              <a:lnSpc>
                <a:spcPct val="130000"/>
              </a:lnSpc>
              <a:spcBef>
                <a:spcPts val="563"/>
              </a:spcBef>
              <a:defRPr/>
            </a:pPr>
            <a:r>
              <a:rPr lang="en-US" dirty="0"/>
              <a:t>Work in accordance with legal regulations &amp; ethical standards</a:t>
            </a:r>
          </a:p>
          <a:p>
            <a:pPr lvl="3">
              <a:lnSpc>
                <a:spcPct val="130000"/>
              </a:lnSpc>
              <a:spcBef>
                <a:spcPts val="563"/>
              </a:spcBef>
              <a:buSzPct val="100000"/>
              <a:defRPr/>
            </a:pPr>
            <a:r>
              <a:rPr lang="en-US" dirty="0"/>
              <a:t>Clear &amp; traceable documentation</a:t>
            </a:r>
          </a:p>
          <a:p>
            <a:pPr lvl="3">
              <a:lnSpc>
                <a:spcPct val="130000"/>
              </a:lnSpc>
              <a:spcBef>
                <a:spcPts val="563"/>
              </a:spcBef>
              <a:buSzPct val="100000"/>
              <a:defRPr/>
            </a:pPr>
            <a:r>
              <a:rPr lang="en-US" dirty="0"/>
              <a:t>Subject results to critical review</a:t>
            </a:r>
          </a:p>
          <a:p>
            <a:pPr lvl="3">
              <a:lnSpc>
                <a:spcPct val="130000"/>
              </a:lnSpc>
              <a:spcBef>
                <a:spcPts val="563"/>
              </a:spcBef>
              <a:buSzPct val="100000"/>
              <a:defRPr/>
            </a:pPr>
            <a:r>
              <a:rPr lang="en-US" dirty="0"/>
              <a:t>Public nature of basic research</a:t>
            </a:r>
          </a:p>
          <a:p>
            <a:pPr marL="875109" lvl="2" indent="-290215">
              <a:lnSpc>
                <a:spcPct val="130000"/>
              </a:lnSpc>
              <a:defRPr/>
            </a:pPr>
            <a:r>
              <a:rPr lang="en-US" dirty="0"/>
              <a:t>Want to know more?</a:t>
            </a:r>
          </a:p>
          <a:p>
            <a:pPr marL="875109" lvl="2" indent="-290215">
              <a:lnSpc>
                <a:spcPct val="130000"/>
              </a:lnSpc>
              <a:defRPr/>
            </a:pPr>
            <a:r>
              <a:rPr lang="en-US" dirty="0"/>
              <a:t>Contact Data Stewards: </a:t>
            </a:r>
            <a:r>
              <a:rPr lang="en-US" sz="1688" u="sng" dirty="0">
                <a:hlinkClick r:id="rId3"/>
              </a:rPr>
              <a:t>https://rdm.tugraz.at</a:t>
            </a:r>
            <a:r>
              <a:rPr lang="en-US" sz="1688" dirty="0"/>
              <a:t>, </a:t>
            </a:r>
            <a:r>
              <a:rPr lang="en-US" sz="1688" u="sng" dirty="0">
                <a:hlinkClick r:id="rId4"/>
              </a:rPr>
              <a:t>rdmteam@tugraz.at</a:t>
            </a:r>
            <a:r>
              <a:rPr lang="en-US" sz="1688" u="sng" dirty="0"/>
              <a:t> </a:t>
            </a:r>
            <a:r>
              <a:rPr lang="de-DE" sz="1600" dirty="0" err="1"/>
              <a:t>or</a:t>
            </a:r>
            <a:r>
              <a:rPr lang="de-DE" sz="1600" dirty="0"/>
              <a:t> </a:t>
            </a:r>
            <a:r>
              <a:rPr lang="de-AT" sz="1600" dirty="0">
                <a:hlinkClick r:id="rId5"/>
              </a:rPr>
              <a:t>ub.fdm@uni-graz.at</a:t>
            </a:r>
            <a:endParaRPr lang="en-US" sz="1688"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57</a:t>
            </a:fld>
            <a:endParaRPr lang="en-US" noProof="0" dirty="0"/>
          </a:p>
        </p:txBody>
      </p:sp>
    </p:spTree>
    <p:extLst>
      <p:ext uri="{BB962C8B-B14F-4D97-AF65-F5344CB8AC3E}">
        <p14:creationId xmlns:p14="http://schemas.microsoft.com/office/powerpoint/2010/main" val="12465385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en-US" noProof="0" dirty="0"/>
              <a:t>Part 4: Appendix (4/13) </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56806" y="1639957"/>
            <a:ext cx="11135475" cy="4584899"/>
          </a:xfrm>
        </p:spPr>
        <p:txBody>
          <a:bodyPr>
            <a:normAutofit lnSpcReduction="10000"/>
          </a:bodyPr>
          <a:lstStyle/>
          <a:p>
            <a:r>
              <a:rPr lang="en-US" noProof="0" dirty="0"/>
              <a:t>4.1 Further Information for Students of Graz University of Technology:</a:t>
            </a:r>
          </a:p>
          <a:p>
            <a:pPr marL="626343" lvl="1" indent="-376536">
              <a:buFont typeface="Wingdings" panose="05000000000000000000" pitchFamily="2" charset="2"/>
              <a:buChar char="§"/>
            </a:pPr>
            <a:r>
              <a:rPr lang="en-US" sz="2438" dirty="0"/>
              <a:t>Research Data Management (RDM) &amp; FAIR Principles</a:t>
            </a:r>
          </a:p>
          <a:p>
            <a:pPr marL="875109" lvl="2" indent="-293192">
              <a:defRPr/>
            </a:pPr>
            <a:r>
              <a:rPr lang="en-US" sz="2250" dirty="0"/>
              <a:t>TU Graz RDM Services</a:t>
            </a:r>
          </a:p>
          <a:p>
            <a:pPr marL="1086445" lvl="1" indent="-247055">
              <a:defRPr/>
            </a:pPr>
            <a:r>
              <a:rPr lang="en-US" sz="2063" u="sng" dirty="0">
                <a:hlinkClick r:id="rId2"/>
              </a:rPr>
              <a:t>https://rdm.tugraz.at/dashboard</a:t>
            </a:r>
            <a:r>
              <a:rPr lang="en-US" sz="2063" dirty="0"/>
              <a:t>  </a:t>
            </a:r>
            <a:r>
              <a:rPr lang="en-US" sz="2063" u="sng" dirty="0">
                <a:hlinkClick r:id="rId3"/>
              </a:rPr>
              <a:t>Inhouse Training – Course Offer</a:t>
            </a:r>
            <a:endParaRPr lang="en-US" sz="2063" dirty="0"/>
          </a:p>
          <a:p>
            <a:pPr marL="876374" lvl="2" indent="-376536">
              <a:defRPr/>
            </a:pPr>
            <a:r>
              <a:rPr lang="en-US" sz="2250" dirty="0"/>
              <a:t>Uni Graz </a:t>
            </a:r>
            <a:r>
              <a:rPr lang="en-US" sz="2250" dirty="0">
                <a:hlinkClick r:id="rId4"/>
              </a:rPr>
              <a:t>RDM-Service</a:t>
            </a:r>
            <a:endParaRPr lang="en-US" sz="2250" dirty="0"/>
          </a:p>
          <a:p>
            <a:pPr marL="876374" lvl="2" indent="-376536">
              <a:defRPr/>
            </a:pPr>
            <a:r>
              <a:rPr lang="en-US" sz="2250" dirty="0"/>
              <a:t>Secure Data Storage</a:t>
            </a:r>
          </a:p>
          <a:p>
            <a:pPr marL="1089422" lvl="2" indent="-257473">
              <a:buFont typeface="Wingdings"/>
              <a:buChar char="§"/>
              <a:defRPr/>
            </a:pPr>
            <a:r>
              <a:rPr lang="en-US" sz="1875" u="sng" dirty="0">
                <a:hlinkClick r:id="rId5"/>
              </a:rPr>
              <a:t>TU Graz Cloud</a:t>
            </a:r>
            <a:r>
              <a:rPr lang="en-US" sz="1875" dirty="0"/>
              <a:t> and </a:t>
            </a:r>
            <a:r>
              <a:rPr lang="en-US" sz="1800" dirty="0">
                <a:hlinkClick r:id="rId6"/>
              </a:rPr>
              <a:t>Uni Graz Cloud</a:t>
            </a:r>
            <a:endParaRPr lang="en-US" sz="1800" dirty="0"/>
          </a:p>
          <a:p>
            <a:pPr marL="1089422" lvl="2" indent="-257473">
              <a:buFont typeface="Wingdings"/>
              <a:buChar char="§"/>
              <a:defRPr/>
            </a:pPr>
            <a:r>
              <a:rPr lang="en-US" sz="1875" u="sng" dirty="0">
                <a:hlinkClick r:id="rId7"/>
              </a:rPr>
              <a:t>FTP Storage</a:t>
            </a:r>
            <a:r>
              <a:rPr lang="en-US" sz="1875" dirty="0"/>
              <a:t> and  </a:t>
            </a:r>
            <a:r>
              <a:rPr lang="en-US" sz="1800" dirty="0">
                <a:hlinkClick r:id="rId8"/>
              </a:rPr>
              <a:t>File Service Uni Graz</a:t>
            </a:r>
            <a:endParaRPr lang="en-US" sz="1800" dirty="0"/>
          </a:p>
          <a:p>
            <a:pPr marL="1089422" lvl="2" indent="-257473">
              <a:buFont typeface="Wingdings"/>
              <a:buChar char="§"/>
              <a:defRPr/>
            </a:pPr>
            <a:r>
              <a:rPr lang="en-US" sz="1875" u="sng" dirty="0">
                <a:hlinkClick r:id="rId9"/>
              </a:rPr>
              <a:t>Network Storage</a:t>
            </a:r>
            <a:endParaRPr lang="en-US" sz="1875" dirty="0"/>
          </a:p>
          <a:p>
            <a:pPr marL="876374" lvl="2" indent="-376536">
              <a:defRPr/>
            </a:pPr>
            <a:r>
              <a:rPr lang="en-US" sz="2250" dirty="0"/>
              <a:t>Digital Documentation &amp; Metadata</a:t>
            </a:r>
          </a:p>
          <a:p>
            <a:pPr marL="1089422" lvl="2" indent="-257473">
              <a:buFont typeface="Wingdings"/>
              <a:buChar char="§"/>
              <a:defRPr/>
            </a:pPr>
            <a:r>
              <a:rPr lang="en-US" sz="1875" u="sng" dirty="0" err="1">
                <a:hlinkClick r:id="rId10"/>
              </a:rPr>
              <a:t>eLabFTW</a:t>
            </a:r>
            <a:endParaRPr lang="en-US" sz="1875" u="sng" dirty="0"/>
          </a:p>
          <a:p>
            <a:pPr marL="1089422" lvl="2" indent="-257473">
              <a:buFont typeface="Wingdings"/>
              <a:buChar char="§"/>
              <a:defRPr/>
            </a:pPr>
            <a:r>
              <a:rPr lang="en-US" sz="1875" dirty="0" err="1"/>
              <a:t>GITlab</a:t>
            </a:r>
            <a:r>
              <a:rPr lang="en-US" sz="1875" dirty="0"/>
              <a:t> at </a:t>
            </a:r>
            <a:r>
              <a:rPr lang="en-US" sz="1875" u="sng" dirty="0">
                <a:hlinkClick r:id="rId11"/>
              </a:rPr>
              <a:t>TU Graz</a:t>
            </a:r>
            <a:r>
              <a:rPr lang="en-US" sz="1875" u="sng" dirty="0"/>
              <a:t> </a:t>
            </a:r>
            <a:r>
              <a:rPr lang="en-US" sz="1875" dirty="0"/>
              <a:t>and </a:t>
            </a:r>
            <a:r>
              <a:rPr lang="en-US" sz="2000" dirty="0">
                <a:hlinkClick r:id="rId12"/>
              </a:rPr>
              <a:t>Uni Graz</a:t>
            </a:r>
            <a:endParaRPr lang="en-US" sz="1875" dirty="0"/>
          </a:p>
          <a:p>
            <a:endParaRPr lang="en-US"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58</a:t>
            </a:fld>
            <a:endParaRPr lang="en-US" noProof="0" dirty="0"/>
          </a:p>
        </p:txBody>
      </p:sp>
    </p:spTree>
    <p:extLst>
      <p:ext uri="{BB962C8B-B14F-4D97-AF65-F5344CB8AC3E}">
        <p14:creationId xmlns:p14="http://schemas.microsoft.com/office/powerpoint/2010/main" val="32374231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a:xfrm>
            <a:off x="856806" y="633144"/>
            <a:ext cx="10515600" cy="705667"/>
          </a:xfrm>
        </p:spPr>
        <p:txBody>
          <a:bodyPr/>
          <a:lstStyle/>
          <a:p>
            <a:r>
              <a:rPr lang="en-US" noProof="0" dirty="0"/>
              <a:t>Part 4: Appendix </a:t>
            </a:r>
            <a:r>
              <a:rPr lang="en-US" dirty="0"/>
              <a:t>(5/13)</a:t>
            </a:r>
            <a:r>
              <a:rPr lang="en-US" noProof="0" dirty="0"/>
              <a:t>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222745"/>
            <a:ext cx="11135475" cy="5002112"/>
          </a:xfrm>
        </p:spPr>
        <p:txBody>
          <a:bodyPr>
            <a:normAutofit fontScale="32500" lnSpcReduction="20000"/>
          </a:bodyPr>
          <a:lstStyle/>
          <a:p>
            <a:pPr>
              <a:spcAft>
                <a:spcPts val="600"/>
              </a:spcAft>
            </a:pPr>
            <a:r>
              <a:rPr lang="en-US" sz="6200" dirty="0"/>
              <a:t>4.2 Bibliography (1/3)</a:t>
            </a:r>
          </a:p>
          <a:p>
            <a:pPr marL="0" indent="337500">
              <a:lnSpc>
                <a:spcPct val="140000"/>
              </a:lnSpc>
              <a:spcBef>
                <a:spcPts val="0"/>
              </a:spcBef>
              <a:buNone/>
            </a:pPr>
            <a:r>
              <a:rPr lang="en-US" sz="4000" dirty="0"/>
              <a:t>All European Academies (ALLEA) (2023) </a:t>
            </a:r>
            <a:r>
              <a:rPr lang="en-US" sz="4000" i="1" dirty="0"/>
              <a:t>The European Code of Conduct for Research Integrity</a:t>
            </a:r>
            <a:r>
              <a:rPr lang="en-US" sz="4000" dirty="0"/>
              <a:t> (Revised edition). Berlin: ALLEA. Available at: </a:t>
            </a:r>
            <a:r>
              <a:rPr lang="en-US" sz="4000" u="sng" dirty="0">
                <a:hlinkClick r:id="rId2"/>
              </a:rPr>
              <a:t>https://www.allea.org/wp-content/uploads/2023/05/ALLEA-European-Code-of-Conduct-for-Research-Integrity-2023.pdf</a:t>
            </a:r>
            <a:r>
              <a:rPr lang="en-US" sz="4000" dirty="0"/>
              <a:t> (Accessed: 14 June 2024).</a:t>
            </a:r>
            <a:endParaRPr lang="de-DE" sz="4000" dirty="0"/>
          </a:p>
          <a:p>
            <a:pPr marL="0" indent="337500">
              <a:lnSpc>
                <a:spcPct val="140000"/>
              </a:lnSpc>
              <a:spcBef>
                <a:spcPts val="0"/>
              </a:spcBef>
              <a:buNone/>
            </a:pPr>
            <a:r>
              <a:rPr lang="en-US" sz="4000" dirty="0"/>
              <a:t>American Psychological Association (APA) (2010) </a:t>
            </a:r>
            <a:r>
              <a:rPr lang="en-US" sz="4000" i="1" dirty="0"/>
              <a:t>Publication Manual of the American Psychological Association</a:t>
            </a:r>
            <a:r>
              <a:rPr lang="en-US" sz="4000" dirty="0"/>
              <a:t>. </a:t>
            </a:r>
            <a:r>
              <a:rPr lang="de-DE" sz="4000" dirty="0"/>
              <a:t>6th ed. Washington, DC: American Psychological </a:t>
            </a:r>
            <a:r>
              <a:rPr lang="de-DE" sz="4000" dirty="0" err="1"/>
              <a:t>Association</a:t>
            </a:r>
            <a:r>
              <a:rPr lang="de-DE" sz="4000" dirty="0"/>
              <a:t>.</a:t>
            </a:r>
          </a:p>
          <a:p>
            <a:pPr marL="0" indent="337500">
              <a:lnSpc>
                <a:spcPct val="140000"/>
              </a:lnSpc>
              <a:spcBef>
                <a:spcPts val="0"/>
              </a:spcBef>
              <a:buNone/>
            </a:pPr>
            <a:r>
              <a:rPr lang="en-US" sz="4000" dirty="0"/>
              <a:t>Austrian Agency for Research Integrity (ÖAWI) (2015) </a:t>
            </a:r>
            <a:r>
              <a:rPr lang="en-US" sz="4000" i="1" dirty="0"/>
              <a:t>Guidelines for Good Scientific Practice</a:t>
            </a:r>
            <a:r>
              <a:rPr lang="en-US" sz="4000" dirty="0"/>
              <a:t>. Vienna: ÖAWI. Available at: </a:t>
            </a:r>
            <a:r>
              <a:rPr lang="en-US" sz="4000" u="sng" dirty="0">
                <a:hlinkClick r:id="rId3"/>
              </a:rPr>
              <a:t>https://oeawi.at/gwp-richtlinien</a:t>
            </a:r>
            <a:r>
              <a:rPr lang="en-US" sz="4000" dirty="0"/>
              <a:t> (Accessed: 27 April 2026).</a:t>
            </a:r>
            <a:endParaRPr lang="de-DE" sz="4000" dirty="0"/>
          </a:p>
          <a:p>
            <a:pPr marL="0" indent="337500">
              <a:lnSpc>
                <a:spcPct val="140000"/>
              </a:lnSpc>
              <a:spcBef>
                <a:spcPts val="0"/>
              </a:spcBef>
              <a:buNone/>
            </a:pPr>
            <a:r>
              <a:rPr lang="en-US" sz="4000" dirty="0"/>
              <a:t>Austrian Agency for Research Integrity (ÖAWI) (2026) </a:t>
            </a:r>
            <a:r>
              <a:rPr lang="en-US" sz="4000" i="1" dirty="0"/>
              <a:t>Guideline of the Austrian Agency for Research Integrity on Good Scientific Practice</a:t>
            </a:r>
            <a:r>
              <a:rPr lang="en-US" sz="4000" dirty="0"/>
              <a:t>. </a:t>
            </a:r>
            <a:r>
              <a:rPr lang="de-DE" sz="4000" dirty="0"/>
              <a:t>DOI: 10.5281/zenodo.21256974.</a:t>
            </a:r>
          </a:p>
          <a:p>
            <a:pPr marL="0" indent="337500">
              <a:lnSpc>
                <a:spcPct val="140000"/>
              </a:lnSpc>
              <a:spcBef>
                <a:spcPts val="0"/>
              </a:spcBef>
              <a:buNone/>
            </a:pPr>
            <a:r>
              <a:rPr lang="en-US" sz="4000" dirty="0" err="1"/>
              <a:t>DeepL</a:t>
            </a:r>
            <a:r>
              <a:rPr lang="en-US" sz="4000" dirty="0"/>
              <a:t> SE (2026) </a:t>
            </a:r>
            <a:r>
              <a:rPr lang="en-US" sz="4000" i="1" dirty="0" err="1"/>
              <a:t>DeepL</a:t>
            </a:r>
            <a:r>
              <a:rPr lang="en-US" sz="4000" i="1" dirty="0"/>
              <a:t> Translator</a:t>
            </a:r>
            <a:r>
              <a:rPr lang="en-US" sz="4000" dirty="0"/>
              <a:t>. Available at: </a:t>
            </a:r>
            <a:r>
              <a:rPr lang="en-US" sz="4000" u="sng" dirty="0">
                <a:hlinkClick r:id="rId4"/>
              </a:rPr>
              <a:t>https://www.deepl.com/translator</a:t>
            </a:r>
            <a:r>
              <a:rPr lang="en-US" sz="4000" dirty="0"/>
              <a:t> (Accessed: 31 August 2026).</a:t>
            </a:r>
            <a:endParaRPr lang="de-DE" sz="4000" dirty="0"/>
          </a:p>
          <a:p>
            <a:pPr marL="0" indent="337500">
              <a:lnSpc>
                <a:spcPct val="140000"/>
              </a:lnSpc>
              <a:spcBef>
                <a:spcPts val="0"/>
              </a:spcBef>
              <a:buNone/>
            </a:pPr>
            <a:r>
              <a:rPr lang="de-DE" sz="4000" dirty="0"/>
              <a:t>Federal Ministry of Education, Science and Research [Bundesministerium für Bildung, Wissenschaft und Forschung, BMBWF] (2017) </a:t>
            </a:r>
            <a:r>
              <a:rPr lang="de-DE" sz="4000" i="1" dirty="0"/>
              <a:t>National </a:t>
            </a:r>
            <a:r>
              <a:rPr lang="de-DE" sz="4000" i="1" dirty="0" err="1"/>
              <a:t>Qualifications</a:t>
            </a:r>
            <a:r>
              <a:rPr lang="de-DE" sz="4000" i="1" dirty="0"/>
              <a:t> Framework</a:t>
            </a:r>
            <a:r>
              <a:rPr lang="de-DE" sz="4000" dirty="0"/>
              <a:t>. </a:t>
            </a:r>
            <a:r>
              <a:rPr lang="en-US" sz="4000" dirty="0"/>
              <a:t>Vienna: BMBWF. Available at: </a:t>
            </a:r>
            <a:r>
              <a:rPr lang="en-US" sz="4000" u="sng" dirty="0">
                <a:hlinkClick r:id="rId5"/>
              </a:rPr>
              <a:t>https://www.qualifikationsregister.at</a:t>
            </a:r>
            <a:r>
              <a:rPr lang="en-US" sz="4000" dirty="0"/>
              <a:t> (Accessed: 29 May 2026).</a:t>
            </a:r>
            <a:endParaRPr lang="de-DE" sz="4000" dirty="0"/>
          </a:p>
          <a:p>
            <a:pPr marL="0" indent="337500">
              <a:lnSpc>
                <a:spcPct val="140000"/>
              </a:lnSpc>
              <a:spcBef>
                <a:spcPts val="0"/>
              </a:spcBef>
              <a:buNone/>
            </a:pPr>
            <a:r>
              <a:rPr lang="en-US" sz="4000" dirty="0"/>
              <a:t>Federal Ministry of Education, Science and Research [Bundesministerium für </a:t>
            </a:r>
            <a:r>
              <a:rPr lang="en-US" sz="4000" dirty="0" err="1"/>
              <a:t>Bildung</a:t>
            </a:r>
            <a:r>
              <a:rPr lang="en-US" sz="4000" dirty="0"/>
              <a:t>, Wissenschaft und Forschung, BMBWF] (2019) </a:t>
            </a:r>
            <a:r>
              <a:rPr lang="en-US" sz="4000" i="1" dirty="0"/>
              <a:t>National Development Plan for Public Universities 2022–2027</a:t>
            </a:r>
            <a:r>
              <a:rPr lang="en-US" sz="4000" dirty="0"/>
              <a:t>. Vienna: BMBWF. Available at: </a:t>
            </a:r>
            <a:r>
              <a:rPr lang="en-US" sz="4000" u="sng" dirty="0">
                <a:hlinkClick r:id="rId6"/>
              </a:rPr>
              <a:t>https://www.bmfwf.gv.at/wissenschaft/hochschulgovernance/steuerungsinstrumente/guep.html#systemziele</a:t>
            </a:r>
            <a:r>
              <a:rPr lang="en-US" sz="4000" dirty="0"/>
              <a:t> (Accessed: 27 April 2026).</a:t>
            </a:r>
            <a:endParaRPr lang="de-DE" sz="4000" dirty="0"/>
          </a:p>
          <a:p>
            <a:pPr marL="0" indent="337500">
              <a:lnSpc>
                <a:spcPct val="140000"/>
              </a:lnSpc>
              <a:spcBef>
                <a:spcPts val="0"/>
              </a:spcBef>
              <a:buNone/>
            </a:pPr>
            <a:r>
              <a:rPr lang="en-US" sz="4000" dirty="0"/>
              <a:t>Federal Ministry of Education, Science and Research [Bundesministerium für </a:t>
            </a:r>
            <a:r>
              <a:rPr lang="en-US" sz="4000" dirty="0" err="1"/>
              <a:t>Bildung</a:t>
            </a:r>
            <a:r>
              <a:rPr lang="en-US" sz="4000" dirty="0"/>
              <a:t>, Wissenschaft und Forschung, BMBWF] (2020) </a:t>
            </a:r>
            <a:r>
              <a:rPr lang="en-US" sz="4000" i="1" dirty="0"/>
              <a:t>Practical Guide for Integrity and Ethics in Science</a:t>
            </a:r>
            <a:r>
              <a:rPr lang="en-US" sz="4000" dirty="0"/>
              <a:t>. Vienna: BMBWF. Available at: </a:t>
            </a:r>
            <a:r>
              <a:rPr lang="en-US" sz="4000" u="sng" dirty="0">
                <a:hlinkClick r:id="rId7"/>
              </a:rPr>
              <a:t>https://oeawi.at/wp-content/uploads/2020/11/Praxisleitfaden-fuer-Integritaet-und-Ethik-in-der-Wissenschaft_Stand_29-9-2020_Final.pdf</a:t>
            </a:r>
            <a:r>
              <a:rPr lang="en-US" sz="4000" dirty="0"/>
              <a:t> (Accessed: 15 April 2025).</a:t>
            </a:r>
          </a:p>
          <a:p>
            <a:pPr marL="0" indent="337500">
              <a:lnSpc>
                <a:spcPct val="140000"/>
              </a:lnSpc>
              <a:spcBef>
                <a:spcPts val="0"/>
              </a:spcBef>
              <a:buNone/>
            </a:pPr>
            <a:r>
              <a:rPr lang="en-US" sz="4000" dirty="0"/>
              <a:t>Graz University of Technology (TU Graz) (2023a) </a:t>
            </a:r>
            <a:r>
              <a:rPr lang="en-US" sz="4000" i="1" dirty="0"/>
              <a:t>Guideline for the Use of AI‑based Tools in Teaching</a:t>
            </a:r>
            <a:r>
              <a:rPr lang="en-US" sz="4000" dirty="0"/>
              <a:t>. Graz: TU Graz. Available at: </a:t>
            </a:r>
            <a:r>
              <a:rPr lang="en-US" sz="4000" dirty="0">
                <a:hlinkClick r:id="rId8">
                  <a:extLst>
                    <a:ext uri="{A12FA001-AC4F-418D-AE19-62706E023703}">
                      <ahyp:hlinkClr xmlns:ahyp="http://schemas.microsoft.com/office/drawing/2018/hyperlinkcolor" val="tx"/>
                    </a:ext>
                  </a:extLst>
                </a:hlinkClick>
              </a:rPr>
              <a:t>https://tu4u.tugraz.at/fileadmin/public/Studierende_und_Bedienstete/Anleitungen/Leitlinie_KI_in_der_Lehre_TU_Graz.pdf</a:t>
            </a:r>
            <a:r>
              <a:rPr lang="en-US" sz="4000" dirty="0"/>
              <a:t> (Accessed: 29 May 2026).</a:t>
            </a:r>
            <a:endParaRPr lang="de-DE" sz="4000" dirty="0"/>
          </a:p>
          <a:p>
            <a:pPr marL="0" indent="337500">
              <a:lnSpc>
                <a:spcPct val="140000"/>
              </a:lnSpc>
              <a:spcBef>
                <a:spcPts val="0"/>
              </a:spcBef>
              <a:buNone/>
            </a:pPr>
            <a:endParaRPr lang="de-DE" sz="400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59</a:t>
            </a:fld>
            <a:endParaRPr lang="en-US" noProof="0" dirty="0"/>
          </a:p>
        </p:txBody>
      </p:sp>
    </p:spTree>
    <p:extLst>
      <p:ext uri="{BB962C8B-B14F-4D97-AF65-F5344CB8AC3E}">
        <p14:creationId xmlns:p14="http://schemas.microsoft.com/office/powerpoint/2010/main" val="24432918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a:xfrm>
            <a:off x="838200" y="766297"/>
            <a:ext cx="10515600" cy="705667"/>
          </a:xfrm>
        </p:spPr>
        <p:txBody>
          <a:bodyPr/>
          <a:lstStyle/>
          <a:p>
            <a:r>
              <a:rPr lang="en-US" noProof="0" dirty="0"/>
              <a:t>Part 4: Appendix </a:t>
            </a:r>
            <a:r>
              <a:rPr lang="en-US" dirty="0"/>
              <a:t>(6/13)</a:t>
            </a:r>
            <a:endParaRPr lang="en-US" noProof="0" dirty="0"/>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393632"/>
            <a:ext cx="11135475" cy="4895022"/>
          </a:xfrm>
        </p:spPr>
        <p:txBody>
          <a:bodyPr>
            <a:normAutofit fontScale="40000" lnSpcReduction="20000"/>
          </a:bodyPr>
          <a:lstStyle/>
          <a:p>
            <a:pPr>
              <a:spcAft>
                <a:spcPts val="600"/>
              </a:spcAft>
            </a:pPr>
            <a:r>
              <a:rPr lang="en-US" sz="5000" dirty="0"/>
              <a:t>4.2 Bibliography (2/3</a:t>
            </a:r>
            <a:r>
              <a:rPr lang="en-US" sz="3938" dirty="0"/>
              <a:t>)</a:t>
            </a:r>
          </a:p>
          <a:p>
            <a:pPr marL="0" indent="337500">
              <a:lnSpc>
                <a:spcPct val="140000"/>
              </a:lnSpc>
              <a:spcBef>
                <a:spcPts val="0"/>
              </a:spcBef>
              <a:buNone/>
            </a:pPr>
            <a:r>
              <a:rPr lang="en-US" sz="3300" dirty="0"/>
              <a:t>Graz University of Technology (TU Graz) (2023b) Labelling the Use of Artificial Intelligence. Internal source, TU Graz Intranet. Available at: </a:t>
            </a:r>
            <a:r>
              <a:rPr lang="en-US" sz="3300" dirty="0">
                <a:hlinkClick r:id="rId2">
                  <a:extLst>
                    <a:ext uri="{A12FA001-AC4F-418D-AE19-62706E023703}">
                      <ahyp:hlinkClr xmlns:ahyp="http://schemas.microsoft.com/office/drawing/2018/hyperlinkcolor" val="tx"/>
                    </a:ext>
                  </a:extLst>
                </a:hlinkClick>
              </a:rPr>
              <a:t>https://tu4u.tugraz.at/fileadmin/Studierende_und_Bedienstete/Information/Unsere_TU_Graz/Lehre_an_der_TU_Graz/Zitiervorschlaege_KI.pdf</a:t>
            </a:r>
            <a:r>
              <a:rPr lang="en-US" sz="3300" dirty="0"/>
              <a:t> (Accessed: 29 May 2026).</a:t>
            </a:r>
            <a:endParaRPr lang="de-DE" sz="3300" dirty="0"/>
          </a:p>
          <a:p>
            <a:pPr marL="0" indent="337500">
              <a:lnSpc>
                <a:spcPct val="140000"/>
              </a:lnSpc>
              <a:spcBef>
                <a:spcPts val="0"/>
              </a:spcBef>
              <a:buNone/>
            </a:pPr>
            <a:r>
              <a:rPr lang="en-US" sz="3300" dirty="0"/>
              <a:t>Graz University of Technology (TU Graz) (2025a) </a:t>
            </a:r>
            <a:r>
              <a:rPr lang="en-US" sz="3300" i="1" dirty="0"/>
              <a:t>Statute Section: Scientific and Artistic Integrity</a:t>
            </a:r>
            <a:r>
              <a:rPr lang="en-US" sz="3300" dirty="0"/>
              <a:t>. SA 91000 SWKI 174‑01. Available at: </a:t>
            </a:r>
            <a:r>
              <a:rPr lang="en-US" sz="3300" dirty="0">
                <a:hlinkClick r:id="rId3">
                  <a:extLst>
                    <a:ext uri="{A12FA001-AC4F-418D-AE19-62706E023703}">
                      <ahyp:hlinkClr xmlns:ahyp="http://schemas.microsoft.com/office/drawing/2018/hyperlinkcolor" val="tx"/>
                    </a:ext>
                  </a:extLst>
                </a:hlinkClick>
              </a:rPr>
              <a:t>https://tu4u.tugraz.at/fileadmin/public/Studierende_und_Bedienstete/Satzung_und_Geschaeftsordnungen_der_TU_Graz/Satzungsteil_Wissenschaftliche_und_Kuenstlerische_Integritaet.pdf</a:t>
            </a:r>
            <a:r>
              <a:rPr lang="en-US" sz="3300" dirty="0"/>
              <a:t> (Accessed: 29 May 2026).</a:t>
            </a:r>
            <a:endParaRPr lang="de-DE" sz="3300" dirty="0"/>
          </a:p>
          <a:p>
            <a:pPr marL="0" indent="337500">
              <a:lnSpc>
                <a:spcPct val="140000"/>
              </a:lnSpc>
              <a:spcBef>
                <a:spcPts val="0"/>
              </a:spcBef>
              <a:buNone/>
            </a:pPr>
            <a:r>
              <a:rPr lang="en-US" sz="3300" dirty="0"/>
              <a:t>Graz University of Technology (TU Graz) (2025b) </a:t>
            </a:r>
            <a:r>
              <a:rPr lang="en-US" sz="3300" i="1" dirty="0"/>
              <a:t>SIMILARITY CHECK – Plagiarism Check in the </a:t>
            </a:r>
            <a:r>
              <a:rPr lang="en-US" sz="3300" i="1" dirty="0" err="1"/>
              <a:t>Plagiarius</a:t>
            </a:r>
            <a:r>
              <a:rPr lang="en-US" sz="3300" dirty="0"/>
              <a:t>. Available at: </a:t>
            </a:r>
            <a:r>
              <a:rPr lang="en-US" sz="3300" dirty="0">
                <a:hlinkClick r:id="rId4">
                  <a:extLst>
                    <a:ext uri="{A12FA001-AC4F-418D-AE19-62706E023703}">
                      <ahyp:hlinkClr xmlns:ahyp="http://schemas.microsoft.com/office/drawing/2018/hyperlinkcolor" val="tx"/>
                    </a:ext>
                  </a:extLst>
                </a:hlinkClick>
              </a:rPr>
              <a:t>https://teachcenter.tugraz.at</a:t>
            </a:r>
            <a:r>
              <a:rPr lang="en-US" sz="3300" dirty="0"/>
              <a:t> (Accessed: 29 May 2026).</a:t>
            </a:r>
            <a:endParaRPr lang="de-DE" sz="3300" dirty="0"/>
          </a:p>
          <a:p>
            <a:pPr marL="0" indent="337500">
              <a:lnSpc>
                <a:spcPct val="140000"/>
              </a:lnSpc>
              <a:spcBef>
                <a:spcPts val="0"/>
              </a:spcBef>
              <a:buNone/>
            </a:pPr>
            <a:r>
              <a:rPr lang="de-DE" sz="3300" dirty="0"/>
              <a:t>Hagenström, F. (2022) ‘Plagiate’. In: Frisch, K., Hagenström, F. and Reeg, N. (</a:t>
            </a:r>
            <a:r>
              <a:rPr lang="de-DE" sz="3300" dirty="0" err="1"/>
              <a:t>eds</a:t>
            </a:r>
            <a:r>
              <a:rPr lang="de-DE" sz="3300" dirty="0"/>
              <a:t>.) </a:t>
            </a:r>
            <a:r>
              <a:rPr lang="de-DE" sz="3300" i="1" dirty="0"/>
              <a:t>Wissenschaftliche Fairness. Wissenschaft zwischen Integrität und Fehlverhalten</a:t>
            </a:r>
            <a:r>
              <a:rPr lang="de-DE" sz="3300" dirty="0"/>
              <a:t>. Bielefeld: </a:t>
            </a:r>
            <a:r>
              <a:rPr lang="de-DE" sz="3300" dirty="0" err="1"/>
              <a:t>transcript</a:t>
            </a:r>
            <a:r>
              <a:rPr lang="de-DE" sz="3300" dirty="0"/>
              <a:t>, pp. 83–135. </a:t>
            </a:r>
            <a:r>
              <a:rPr lang="en-US" sz="3300" dirty="0"/>
              <a:t>Available at: </a:t>
            </a:r>
            <a:r>
              <a:rPr lang="en-US" sz="3300" dirty="0">
                <a:hlinkClick r:id="rId5">
                  <a:extLst>
                    <a:ext uri="{A12FA001-AC4F-418D-AE19-62706E023703}">
                      <ahyp:hlinkClr xmlns:ahyp="http://schemas.microsoft.com/office/drawing/2018/hyperlinkcolor" val="tx"/>
                    </a:ext>
                  </a:extLst>
                </a:hlinkClick>
              </a:rPr>
              <a:t>https://doi.org/10.14361/9783839459669</a:t>
            </a:r>
            <a:r>
              <a:rPr lang="en-US" sz="3300" dirty="0"/>
              <a:t>.</a:t>
            </a:r>
            <a:endParaRPr lang="de-DE" sz="3300" dirty="0"/>
          </a:p>
          <a:p>
            <a:pPr marL="0" indent="337500">
              <a:lnSpc>
                <a:spcPct val="140000"/>
              </a:lnSpc>
              <a:spcBef>
                <a:spcPts val="0"/>
              </a:spcBef>
              <a:buNone/>
            </a:pPr>
            <a:r>
              <a:rPr lang="en-US" sz="3300" dirty="0" err="1"/>
              <a:t>Hochschul‑Qualitätssicherungsgesetz</a:t>
            </a:r>
            <a:r>
              <a:rPr lang="en-US" sz="3300" dirty="0"/>
              <a:t> (HS‑QSG) (2024) Federal Act on Quality Assurance in Higher Education. </a:t>
            </a:r>
            <a:r>
              <a:rPr lang="en-US" sz="3300" dirty="0" err="1"/>
              <a:t>BGBl</a:t>
            </a:r>
            <a:r>
              <a:rPr lang="en-US" sz="3300" dirty="0"/>
              <a:t>. I No. 74/2011 as amended by </a:t>
            </a:r>
            <a:r>
              <a:rPr lang="en-US" sz="3300" dirty="0" err="1"/>
              <a:t>BGBl</a:t>
            </a:r>
            <a:r>
              <a:rPr lang="en-US" sz="3300" dirty="0"/>
              <a:t>. I No. 165/2023. Available at: </a:t>
            </a:r>
            <a:r>
              <a:rPr lang="en-US" sz="3300" dirty="0">
                <a:hlinkClick r:id="rId6">
                  <a:extLst>
                    <a:ext uri="{A12FA001-AC4F-418D-AE19-62706E023703}">
                      <ahyp:hlinkClr xmlns:ahyp="http://schemas.microsoft.com/office/drawing/2018/hyperlinkcolor" val="tx"/>
                    </a:ext>
                  </a:extLst>
                </a:hlinkClick>
              </a:rPr>
              <a:t>https://ris.bka.gv.at/NormDokument.wxe?Abfrage=Bundesnormen&amp;Gesetzesnummer=20007384&amp;Artikel=&amp;Paragraf=2a&amp;Anlage=&amp;Uebergangsrecht=</a:t>
            </a:r>
            <a:r>
              <a:rPr lang="en-US" sz="3300" dirty="0"/>
              <a:t> (Accessed: 27 April 2026).</a:t>
            </a:r>
          </a:p>
          <a:p>
            <a:pPr marL="0" indent="337500">
              <a:lnSpc>
                <a:spcPct val="140000"/>
              </a:lnSpc>
              <a:spcBef>
                <a:spcPts val="0"/>
              </a:spcBef>
              <a:buNone/>
            </a:pPr>
            <a:r>
              <a:rPr lang="en-US" sz="3300" dirty="0"/>
              <a:t>International DOI Foundation (n.d.) </a:t>
            </a:r>
            <a:r>
              <a:rPr lang="en-US" sz="3300" i="1" dirty="0"/>
              <a:t>DOI® System</a:t>
            </a:r>
            <a:r>
              <a:rPr lang="en-US" sz="3300" dirty="0"/>
              <a:t>. Available at: </a:t>
            </a:r>
            <a:r>
              <a:rPr lang="en-US" sz="3300" u="sng" dirty="0">
                <a:hlinkClick r:id="rId7"/>
              </a:rPr>
              <a:t>https://www.doi.org/</a:t>
            </a:r>
            <a:r>
              <a:rPr lang="en-US" sz="3300" dirty="0"/>
              <a:t> (Accessed: 11 August 2026).</a:t>
            </a:r>
            <a:endParaRPr lang="de-DE" sz="3300" dirty="0"/>
          </a:p>
          <a:p>
            <a:pPr marL="0" indent="336550">
              <a:lnSpc>
                <a:spcPct val="120000"/>
              </a:lnSpc>
              <a:spcBef>
                <a:spcPts val="0"/>
              </a:spcBef>
              <a:buNone/>
            </a:pPr>
            <a:r>
              <a:rPr lang="en-US" sz="3500" dirty="0"/>
              <a:t>Microsoft (2026) Microsoft Copilot. Available at: </a:t>
            </a:r>
            <a:r>
              <a:rPr lang="en-US" sz="3500" dirty="0">
                <a:hlinkClick r:id="rId8">
                  <a:extLst>
                    <a:ext uri="{A12FA001-AC4F-418D-AE19-62706E023703}">
                      <ahyp:hlinkClr xmlns:ahyp="http://schemas.microsoft.com/office/drawing/2018/hyperlinkcolor" val="tx"/>
                    </a:ext>
                  </a:extLst>
                </a:hlinkClick>
              </a:rPr>
              <a:t>https://copilot.microsoft.com</a:t>
            </a:r>
            <a:r>
              <a:rPr lang="en-US" sz="3500" dirty="0"/>
              <a:t> (Accessed: 21 August 2026).</a:t>
            </a:r>
            <a:endParaRPr lang="de-DE" sz="3500" dirty="0"/>
          </a:p>
          <a:p>
            <a:pPr marL="0" indent="336550">
              <a:lnSpc>
                <a:spcPct val="120000"/>
              </a:lnSpc>
              <a:spcBef>
                <a:spcPts val="0"/>
              </a:spcBef>
              <a:buNone/>
            </a:pPr>
            <a:r>
              <a:rPr lang="en-US" sz="3500" dirty="0"/>
              <a:t>Pears, R. and Shields, G. (2023) Cite Them Right: The Essential Referencing Guide. 12th ed. London: Bloomsbury Publishing.</a:t>
            </a:r>
          </a:p>
          <a:p>
            <a:pPr marL="0" indent="336550">
              <a:lnSpc>
                <a:spcPct val="120000"/>
              </a:lnSpc>
              <a:spcBef>
                <a:spcPts val="0"/>
              </a:spcBef>
              <a:buNone/>
            </a:pPr>
            <a:r>
              <a:rPr lang="en-US" sz="3600" dirty="0"/>
              <a:t>Spark at York University (2013) Integrity in Practice. Available at: </a:t>
            </a:r>
            <a:r>
              <a:rPr lang="en-US" sz="3600" dirty="0">
                <a:hlinkClick r:id="rId9">
                  <a:extLst>
                    <a:ext uri="{A12FA001-AC4F-418D-AE19-62706E023703}">
                      <ahyp:hlinkClr xmlns:ahyp="http://schemas.microsoft.com/office/drawing/2018/hyperlinkcolor" val="tx"/>
                    </a:ext>
                  </a:extLst>
                </a:hlinkClick>
              </a:rPr>
              <a:t>https://www.library.yorku.ca/spark/faculty/Integrity%20in%20Practice.pdf</a:t>
            </a:r>
            <a:r>
              <a:rPr lang="en-US" sz="3600" dirty="0"/>
              <a:t> (Accessed: 6 March 2026).</a:t>
            </a:r>
          </a:p>
          <a:p>
            <a:pPr marL="0" indent="336550">
              <a:lnSpc>
                <a:spcPct val="120000"/>
              </a:lnSpc>
              <a:spcBef>
                <a:spcPts val="0"/>
              </a:spcBef>
              <a:buNone/>
            </a:pPr>
            <a:endParaRPr lang="de-DE" sz="3500" dirty="0"/>
          </a:p>
          <a:p>
            <a:pPr marL="0" indent="337500">
              <a:lnSpc>
                <a:spcPct val="140000"/>
              </a:lnSpc>
              <a:buNone/>
            </a:pPr>
            <a:endParaRPr lang="de-DE" sz="2719"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60</a:t>
            </a:fld>
            <a:endParaRPr lang="en-US" noProof="0" dirty="0"/>
          </a:p>
        </p:txBody>
      </p:sp>
    </p:spTree>
    <p:extLst>
      <p:ext uri="{BB962C8B-B14F-4D97-AF65-F5344CB8AC3E}">
        <p14:creationId xmlns:p14="http://schemas.microsoft.com/office/powerpoint/2010/main" val="32836710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a:xfrm>
            <a:off x="838200" y="624166"/>
            <a:ext cx="10515600" cy="705667"/>
          </a:xfrm>
        </p:spPr>
        <p:txBody>
          <a:bodyPr/>
          <a:lstStyle/>
          <a:p>
            <a:r>
              <a:rPr lang="en-US" noProof="0" dirty="0"/>
              <a:t>Part 4: Appendix </a:t>
            </a:r>
            <a:r>
              <a:rPr lang="en-US" dirty="0"/>
              <a:t>(7/13)</a:t>
            </a:r>
            <a:r>
              <a:rPr lang="en-US" noProof="0" dirty="0"/>
              <a:t>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329833"/>
            <a:ext cx="11135475" cy="4895023"/>
          </a:xfrm>
        </p:spPr>
        <p:txBody>
          <a:bodyPr>
            <a:normAutofit fontScale="25000" lnSpcReduction="20000"/>
          </a:bodyPr>
          <a:lstStyle/>
          <a:p>
            <a:pPr marL="428625" indent="-428625">
              <a:lnSpc>
                <a:spcPct val="140000"/>
              </a:lnSpc>
              <a:spcBef>
                <a:spcPts val="0"/>
              </a:spcBef>
              <a:spcAft>
                <a:spcPts val="600"/>
              </a:spcAft>
            </a:pPr>
            <a:r>
              <a:rPr lang="en-US" sz="8000" dirty="0"/>
              <a:t>4.2 Bibliography (3/3)</a:t>
            </a:r>
          </a:p>
          <a:p>
            <a:pPr marL="0" indent="336550">
              <a:lnSpc>
                <a:spcPct val="120000"/>
              </a:lnSpc>
              <a:spcBef>
                <a:spcPts val="0"/>
              </a:spcBef>
              <a:buNone/>
            </a:pPr>
            <a:r>
              <a:rPr lang="en-US" sz="5600" dirty="0"/>
              <a:t>Springer Nature (2026) Author Services. Available at: </a:t>
            </a:r>
            <a:r>
              <a:rPr lang="en-US" sz="5600" dirty="0">
                <a:hlinkClick r:id="rId2">
                  <a:extLst>
                    <a:ext uri="{A12FA001-AC4F-418D-AE19-62706E023703}">
                      <ahyp:hlinkClr xmlns:ahyp="http://schemas.microsoft.com/office/drawing/2018/hyperlinkcolor" val="tx"/>
                    </a:ext>
                  </a:extLst>
                </a:hlinkClick>
              </a:rPr>
              <a:t>https://authorservices.springernature.com/</a:t>
            </a:r>
            <a:r>
              <a:rPr lang="en-US" sz="5600" dirty="0"/>
              <a:t> (Accessed: 14 August 2026).</a:t>
            </a:r>
            <a:endParaRPr lang="de-DE" sz="5600" dirty="0"/>
          </a:p>
          <a:p>
            <a:pPr marL="0" indent="336550">
              <a:lnSpc>
                <a:spcPct val="120000"/>
              </a:lnSpc>
              <a:spcBef>
                <a:spcPts val="0"/>
              </a:spcBef>
              <a:buNone/>
            </a:pPr>
            <a:r>
              <a:rPr lang="en-US" sz="5600" dirty="0"/>
              <a:t>Students’ Union of Graz University of Technology [</a:t>
            </a:r>
            <a:r>
              <a:rPr lang="en-US" sz="5600" dirty="0" err="1"/>
              <a:t>Hochschülerinnenschaft</a:t>
            </a:r>
            <a:r>
              <a:rPr lang="en-US" sz="5600" dirty="0"/>
              <a:t> der TU Graz, HTU Graz] (2023)* Plagiarism Check / Similarity Check for Students. Available at: </a:t>
            </a:r>
            <a:r>
              <a:rPr lang="en-US" sz="5600" dirty="0">
                <a:hlinkClick r:id="rId3">
                  <a:extLst>
                    <a:ext uri="{A12FA001-AC4F-418D-AE19-62706E023703}">
                      <ahyp:hlinkClr xmlns:ahyp="http://schemas.microsoft.com/office/drawing/2018/hyperlinkcolor" val="tx"/>
                    </a:ext>
                  </a:extLst>
                </a:hlinkClick>
              </a:rPr>
              <a:t>https://htugraz.at/service/plagiats-check</a:t>
            </a:r>
            <a:r>
              <a:rPr lang="en-US" sz="5600" dirty="0"/>
              <a:t> (Accessed: 29 May 2026).</a:t>
            </a:r>
            <a:endParaRPr lang="de-DE" sz="5600" dirty="0"/>
          </a:p>
          <a:p>
            <a:pPr marL="0" indent="336550">
              <a:lnSpc>
                <a:spcPct val="120000"/>
              </a:lnSpc>
              <a:spcBef>
                <a:spcPts val="0"/>
              </a:spcBef>
              <a:buNone/>
            </a:pPr>
            <a:r>
              <a:rPr lang="en-US" sz="5600" dirty="0"/>
              <a:t>Universities Act (UG) (2002) Universities Act 2002 – Consolidated Federal Law, version of 29 May 2026. Available at: </a:t>
            </a:r>
            <a:r>
              <a:rPr lang="en-US" sz="5600" dirty="0">
                <a:hlinkClick r:id="rId4">
                  <a:extLst>
                    <a:ext uri="{A12FA001-AC4F-418D-AE19-62706E023703}">
                      <ahyp:hlinkClr xmlns:ahyp="http://schemas.microsoft.com/office/drawing/2018/hyperlinkcolor" val="tx"/>
                    </a:ext>
                  </a:extLst>
                </a:hlinkClick>
              </a:rPr>
              <a:t>https://www.ris.bka.gv.at/GeltendeFassung.wxe?Abfrage=Bundesnormen&amp;Gesetzesnummer=20002128</a:t>
            </a:r>
            <a:r>
              <a:rPr lang="en-US" sz="5600" dirty="0"/>
              <a:t> (Accessed: 29 May 2026).</a:t>
            </a:r>
          </a:p>
          <a:p>
            <a:pPr marL="0" lvl="1" indent="336550">
              <a:lnSpc>
                <a:spcPct val="120000"/>
              </a:lnSpc>
              <a:spcBef>
                <a:spcPts val="0"/>
              </a:spcBef>
              <a:buNone/>
            </a:pPr>
            <a:r>
              <a:rPr lang="de-DE" sz="5600" dirty="0"/>
              <a:t>Universität Graz (2023a</a:t>
            </a:r>
            <a:r>
              <a:rPr lang="de-DE" sz="5600" i="1" dirty="0"/>
              <a:t>)</a:t>
            </a:r>
            <a:r>
              <a:rPr lang="de-AT" sz="5600" i="1" dirty="0"/>
              <a:t> Orientierungsrahmen zum Umgang mit textgenerierenden KI-Systemen an der Universität Graz. Verfügbar unter </a:t>
            </a:r>
            <a:r>
              <a:rPr lang="de-AT" sz="5600" dirty="0"/>
              <a:t> </a:t>
            </a:r>
            <a:r>
              <a:rPr lang="de-AT" sz="5600" dirty="0">
                <a:hlinkClick r:id="rId5"/>
              </a:rPr>
              <a:t>https://static.uni-graz.at/fileadmin/_files/_project_sites/_lehren-und-lernen-mit-ki/KI-Orientierungsrahmen</a:t>
            </a:r>
            <a:br>
              <a:rPr lang="de-AT" sz="5600" dirty="0">
                <a:hlinkClick r:id="rId5"/>
              </a:rPr>
            </a:br>
            <a:r>
              <a:rPr lang="de-AT" sz="5600" dirty="0">
                <a:hlinkClick r:id="rId5"/>
              </a:rPr>
              <a:t>_230901.pdf</a:t>
            </a:r>
            <a:r>
              <a:rPr lang="de-AT" sz="5600" dirty="0"/>
              <a:t> (Zugriff am 23.09.2026)</a:t>
            </a:r>
            <a:endParaRPr lang="de-DE" sz="5600" dirty="0"/>
          </a:p>
          <a:p>
            <a:pPr marL="0" lvl="1" indent="336550">
              <a:lnSpc>
                <a:spcPct val="120000"/>
              </a:lnSpc>
              <a:spcBef>
                <a:spcPts val="0"/>
              </a:spcBef>
              <a:buNone/>
            </a:pPr>
            <a:r>
              <a:rPr lang="de-DE" sz="5600" dirty="0"/>
              <a:t>Universität Graz (2023b)</a:t>
            </a:r>
            <a:r>
              <a:rPr lang="de-AT" sz="5600" dirty="0"/>
              <a:t> </a:t>
            </a:r>
            <a:r>
              <a:rPr lang="de-AT" sz="5600" i="1" dirty="0"/>
              <a:t>Satzungsteil Grundsätze zur Sicherung guter wissenschaftlicher Praxis und zur Vermeidung von Verletzungen der Pflichten zur wissenschaftlichen Integrität. V</a:t>
            </a:r>
            <a:r>
              <a:rPr lang="de-DE" sz="5600" dirty="0" err="1"/>
              <a:t>erfügbar</a:t>
            </a:r>
            <a:r>
              <a:rPr lang="de-DE" sz="5600" dirty="0"/>
              <a:t> unter</a:t>
            </a:r>
            <a:r>
              <a:rPr lang="de-AT" sz="5600" i="1" dirty="0"/>
              <a:t> </a:t>
            </a:r>
            <a:r>
              <a:rPr lang="de-AT" sz="5600" dirty="0">
                <a:hlinkClick r:id="rId6">
                  <a:extLst>
                    <a:ext uri="{A12FA001-AC4F-418D-AE19-62706E023703}">
                      <ahyp:hlinkClr xmlns:ahyp="http://schemas.microsoft.com/office/drawing/2018/hyperlinkcolor" val="tx"/>
                    </a:ext>
                  </a:extLst>
                </a:hlinkClick>
              </a:rPr>
              <a:t>https://mitteilungsblatt.uni-graz.at/de/2023-24/12.c/pdf/</a:t>
            </a:r>
            <a:r>
              <a:rPr lang="de-AT" sz="5600" dirty="0"/>
              <a:t> (Zugriff am 23.09.2026)</a:t>
            </a:r>
            <a:endParaRPr lang="de-DE" sz="5600" dirty="0"/>
          </a:p>
          <a:p>
            <a:pPr marL="0" lvl="1" indent="336550">
              <a:lnSpc>
                <a:spcPct val="120000"/>
              </a:lnSpc>
              <a:spcBef>
                <a:spcPts val="0"/>
              </a:spcBef>
              <a:buNone/>
            </a:pPr>
            <a:r>
              <a:rPr lang="de-DE" sz="5600" dirty="0"/>
              <a:t>Universität Graz (2023c) </a:t>
            </a:r>
            <a:r>
              <a:rPr lang="de-AT" sz="5600" i="1" dirty="0"/>
              <a:t>Studienrechtliche Bestimmungen</a:t>
            </a:r>
            <a:r>
              <a:rPr lang="de-AT" sz="5600" dirty="0"/>
              <a:t>. V</a:t>
            </a:r>
            <a:r>
              <a:rPr lang="de-DE" sz="5600" dirty="0" err="1"/>
              <a:t>erfügbar</a:t>
            </a:r>
            <a:r>
              <a:rPr lang="de-DE" sz="5600" dirty="0"/>
              <a:t> unter</a:t>
            </a:r>
            <a:r>
              <a:rPr lang="de-DE" sz="5600" i="1" dirty="0"/>
              <a:t> </a:t>
            </a:r>
            <a:r>
              <a:rPr lang="de-DE" sz="5600" i="1" dirty="0">
                <a:hlinkClick r:id="rId7"/>
              </a:rPr>
              <a:t>https://mitteilungsblatt.uni-graz.at/de/2025-26/33.a/pdf/</a:t>
            </a:r>
            <a:r>
              <a:rPr lang="de-DE" sz="5600" i="1" dirty="0"/>
              <a:t> </a:t>
            </a:r>
            <a:r>
              <a:rPr lang="de-AT" sz="5600" dirty="0"/>
              <a:t>(Zugriff am 23.09.2026)</a:t>
            </a:r>
            <a:endParaRPr lang="de-DE" sz="5600" dirty="0"/>
          </a:p>
          <a:p>
            <a:pPr marL="0" lvl="1" indent="336550">
              <a:lnSpc>
                <a:spcPct val="120000"/>
              </a:lnSpc>
              <a:spcBef>
                <a:spcPts val="0"/>
              </a:spcBef>
              <a:buNone/>
            </a:pPr>
            <a:r>
              <a:rPr lang="de-DE" sz="5600" noProof="0" dirty="0"/>
              <a:t>Veit, D. (2022) </a:t>
            </a:r>
            <a:r>
              <a:rPr lang="de-DE" sz="5600" i="1" noProof="0" dirty="0"/>
              <a:t>Die wissenschaftliche Arbeit für Studierende der Ingenieurwissenschaften</a:t>
            </a:r>
            <a:r>
              <a:rPr lang="de-DE" sz="5600" noProof="0" dirty="0"/>
              <a:t>. München: Carl Hanser Verlag. </a:t>
            </a:r>
            <a:r>
              <a:rPr lang="de-DE" sz="5600" noProof="0" dirty="0">
                <a:hlinkClick r:id="rId8"/>
              </a:rPr>
              <a:t>https://doi.org/10.3139/9783446474659.fm</a:t>
            </a:r>
            <a:endParaRPr lang="de-DE" sz="5600" noProof="0" dirty="0"/>
          </a:p>
          <a:p>
            <a:pPr marL="0" indent="336550">
              <a:lnSpc>
                <a:spcPct val="120000"/>
              </a:lnSpc>
              <a:spcBef>
                <a:spcPts val="0"/>
              </a:spcBef>
              <a:buNone/>
            </a:pPr>
            <a:r>
              <a:rPr lang="en-US" sz="5600" dirty="0"/>
              <a:t>Wikipedia (n.d.) Wikipedia: Citing Wikipedia. Available at: </a:t>
            </a:r>
            <a:r>
              <a:rPr lang="en-US" sz="5600" dirty="0">
                <a:hlinkClick r:id="rId9">
                  <a:extLst>
                    <a:ext uri="{A12FA001-AC4F-418D-AE19-62706E023703}">
                      <ahyp:hlinkClr xmlns:ahyp="http://schemas.microsoft.com/office/drawing/2018/hyperlinkcolor" val="tx"/>
                    </a:ext>
                  </a:extLst>
                </a:hlinkClick>
              </a:rPr>
              <a:t>https://en.wikipedia.org/wiki/Wikipedia:Citing_Wikipedia</a:t>
            </a:r>
            <a:r>
              <a:rPr lang="en-US" sz="5600" dirty="0"/>
              <a:t> (Accessed: 10 August 2026).</a:t>
            </a:r>
            <a:endParaRPr lang="de-DE" sz="5600" dirty="0"/>
          </a:p>
          <a:p>
            <a:pPr marL="0" indent="336550">
              <a:lnSpc>
                <a:spcPct val="120000"/>
              </a:lnSpc>
              <a:spcBef>
                <a:spcPts val="0"/>
              </a:spcBef>
              <a:buNone/>
            </a:pPr>
            <a:r>
              <a:rPr lang="en-US" sz="5600" dirty="0" err="1"/>
              <a:t>Wissenschaftsrat</a:t>
            </a:r>
            <a:r>
              <a:rPr lang="en-US" sz="5600" dirty="0"/>
              <a:t> (2015) Recommendations on Scientific Integrity. Position Paper (DRS. 4609‑15). Cologne. Available at: </a:t>
            </a:r>
            <a:r>
              <a:rPr lang="en-US" sz="5600" dirty="0">
                <a:hlinkClick r:id="rId10">
                  <a:extLst>
                    <a:ext uri="{A12FA001-AC4F-418D-AE19-62706E023703}">
                      <ahyp:hlinkClr xmlns:ahyp="http://schemas.microsoft.com/office/drawing/2018/hyperlinkcolor" val="tx"/>
                    </a:ext>
                  </a:extLst>
                </a:hlinkClick>
              </a:rPr>
              <a:t>https://www.wissenschaftsrat.de/download/archiv/4609-15.html</a:t>
            </a:r>
            <a:r>
              <a:rPr lang="en-US" sz="5600" dirty="0"/>
              <a:t> (Accessed: 5 May 2026).</a:t>
            </a:r>
            <a:endParaRPr lang="de-DE" sz="5600" dirty="0"/>
          </a:p>
          <a:p>
            <a:pPr marL="0" indent="336550">
              <a:lnSpc>
                <a:spcPct val="120000"/>
              </a:lnSpc>
              <a:spcBef>
                <a:spcPts val="0"/>
              </a:spcBef>
              <a:buNone/>
            </a:pPr>
            <a:r>
              <a:rPr lang="en-US" sz="5600" dirty="0"/>
              <a:t>Wrexham University (n.d.) Academic Integrity – Brief Guide for Students. Available at: </a:t>
            </a:r>
            <a:r>
              <a:rPr lang="en-US" sz="5600" dirty="0">
                <a:hlinkClick r:id="rId11">
                  <a:extLst>
                    <a:ext uri="{A12FA001-AC4F-418D-AE19-62706E023703}">
                      <ahyp:hlinkClr xmlns:ahyp="http://schemas.microsoft.com/office/drawing/2018/hyperlinkcolor" val="tx"/>
                    </a:ext>
                  </a:extLst>
                </a:hlinkClick>
              </a:rPr>
              <a:t>https://wrexham.ac.uk/media/marketing/quality-and-student-admin-documents/Academic-Integrity-a-brief-guide-for-students.pdf</a:t>
            </a:r>
            <a:r>
              <a:rPr lang="en-US" sz="5600" dirty="0"/>
              <a:t> (Accessed: 6 March 2026).</a:t>
            </a:r>
            <a:endParaRPr lang="de-DE" sz="560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61</a:t>
            </a:fld>
            <a:endParaRPr lang="en-US" noProof="0" dirty="0"/>
          </a:p>
        </p:txBody>
      </p:sp>
    </p:spTree>
    <p:extLst>
      <p:ext uri="{BB962C8B-B14F-4D97-AF65-F5344CB8AC3E}">
        <p14:creationId xmlns:p14="http://schemas.microsoft.com/office/powerpoint/2010/main" val="2606836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a:t>
            </a:r>
            <a:r>
              <a:rPr lang="en-US" dirty="0"/>
              <a:t>(8/13)</a:t>
            </a:r>
            <a:r>
              <a:rPr lang="en-US" noProof="0" dirty="0"/>
              <a:t>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532335"/>
            <a:ext cx="11135475" cy="4692521"/>
          </a:xfrm>
        </p:spPr>
        <p:txBody>
          <a:bodyPr>
            <a:normAutofit fontScale="25000" lnSpcReduction="20000"/>
          </a:bodyPr>
          <a:lstStyle/>
          <a:p>
            <a:r>
              <a:rPr lang="en-US" sz="8000" dirty="0"/>
              <a:t>4.3 List of Figures</a:t>
            </a:r>
          </a:p>
          <a:p>
            <a:pPr lvl="1">
              <a:lnSpc>
                <a:spcPct val="130000"/>
              </a:lnSpc>
            </a:pPr>
            <a:r>
              <a:rPr lang="en-US" sz="5200" dirty="0"/>
              <a:t>Fig. 1: Graffiti (AI-generated image created by the author using the Academic AI Image Generator, May 13, 2026).</a:t>
            </a:r>
          </a:p>
          <a:p>
            <a:pPr lvl="1">
              <a:lnSpc>
                <a:spcPct val="130000"/>
              </a:lnSpc>
            </a:pPr>
            <a:r>
              <a:rPr lang="en-US" sz="5200" dirty="0"/>
              <a:t>Fig. 2: Magnifying glass (AI-generated image created by the author using the Academic AI Image Generator, June 17, 2026).</a:t>
            </a:r>
          </a:p>
          <a:p>
            <a:pPr lvl="1">
              <a:lnSpc>
                <a:spcPct val="130000"/>
              </a:lnSpc>
            </a:pPr>
            <a:r>
              <a:rPr lang="en-US" sz="5200" dirty="0"/>
              <a:t>Fig. 3: Work Desk (AI-generated image created by the author using the Academic AI Image Generator, June 25, 2026).</a:t>
            </a:r>
          </a:p>
          <a:p>
            <a:pPr lvl="1">
              <a:lnSpc>
                <a:spcPct val="130000"/>
              </a:lnSpc>
            </a:pPr>
            <a:r>
              <a:rPr lang="en-US" sz="5200" dirty="0"/>
              <a:t>Fig. 4: Screenshot: Wikipedia article on thermodynamics (Wikipedia, n.d.), available at: https://de.wikipedia.org/wiki/Thermodynamik (Accessed: June 24, 2026).</a:t>
            </a:r>
          </a:p>
          <a:p>
            <a:pPr lvl="1">
              <a:lnSpc>
                <a:spcPct val="130000"/>
              </a:lnSpc>
            </a:pPr>
            <a:r>
              <a:rPr lang="en-US" sz="5200" dirty="0"/>
              <a:t>Fig. 5: Cover © Springer, textbook *Fundamentals of Thermodynamics* (2016). Used as a quotation in accordance with § 42f </a:t>
            </a:r>
            <a:r>
              <a:rPr lang="en-US" sz="5200" dirty="0" err="1"/>
              <a:t>UrhG</a:t>
            </a:r>
            <a:r>
              <a:rPr lang="en-US" sz="5200" dirty="0"/>
              <a:t>; not licensed under CC BY 4.0.</a:t>
            </a:r>
          </a:p>
          <a:p>
            <a:pPr lvl="1">
              <a:lnSpc>
                <a:spcPct val="130000"/>
              </a:lnSpc>
            </a:pPr>
            <a:r>
              <a:rPr lang="en-US" sz="5200" dirty="0"/>
              <a:t>Fig. 6: Fig. 7: Illustration of plagiarism check. “</a:t>
            </a:r>
            <a:r>
              <a:rPr lang="en-US" sz="5200" dirty="0" err="1"/>
              <a:t>Alm</a:t>
            </a:r>
            <a:r>
              <a:rPr lang="en-US" sz="5200" dirty="0"/>
              <a:t> col.,” </a:t>
            </a:r>
            <a:r>
              <a:rPr lang="en-US" sz="5200" dirty="0" err="1"/>
              <a:t>VroniPlag</a:t>
            </a:r>
            <a:r>
              <a:rPr lang="en-US" sz="5200" dirty="0"/>
              <a:t> Wiki, n.d., available at: https://vroniplag.fandom.com/de/wiki/VroniPlag_Wiki:Illustration?file=Alm_col.png (accessed: March 25, 2026).</a:t>
            </a:r>
          </a:p>
          <a:p>
            <a:pPr lvl="1">
              <a:lnSpc>
                <a:spcPct val="130000"/>
              </a:lnSpc>
            </a:pPr>
            <a:r>
              <a:rPr lang="en-US" sz="5200" dirty="0"/>
              <a:t>Fig. 7: Broken laboratory glassware (AI-generated image created by the author using the Academic AI Image Generator, June 25, 2026)</a:t>
            </a:r>
          </a:p>
          <a:p>
            <a:pPr lvl="1">
              <a:lnSpc>
                <a:spcPct val="130000"/>
              </a:lnSpc>
            </a:pPr>
            <a:r>
              <a:rPr lang="en-US" sz="5200" dirty="0"/>
              <a:t>Fig. 8: No bicycle parking sign on </a:t>
            </a:r>
            <a:r>
              <a:rPr lang="en-US" sz="5200" dirty="0" err="1"/>
              <a:t>Morellenfeldgasse</a:t>
            </a:r>
            <a:r>
              <a:rPr lang="en-US" sz="5200" dirty="0"/>
              <a:t>, Graz. (Photo: Sigrid Hackl-Wimmer, May 20, 2026).</a:t>
            </a:r>
          </a:p>
          <a:p>
            <a:pPr lvl="1">
              <a:lnSpc>
                <a:spcPct val="130000"/>
              </a:lnSpc>
            </a:pPr>
            <a:r>
              <a:rPr lang="en-US" sz="5200" dirty="0"/>
              <a:t>Fig. 9: Graffiti reading “Tuts </a:t>
            </a:r>
            <a:r>
              <a:rPr lang="en-US" sz="5200" dirty="0" err="1"/>
              <a:t>nicht</a:t>
            </a:r>
            <a:r>
              <a:rPr lang="en-US" sz="5200" dirty="0"/>
              <a:t> </a:t>
            </a:r>
            <a:r>
              <a:rPr lang="en-US" sz="5200" dirty="0" err="1"/>
              <a:t>lügen</a:t>
            </a:r>
            <a:r>
              <a:rPr lang="en-US" sz="5200" dirty="0"/>
              <a:t> [Do not lie]” (</a:t>
            </a:r>
            <a:r>
              <a:rPr lang="en-US" sz="5400" noProof="0" dirty="0"/>
              <a:t>own adaptation of the original: a section of the original selectively highlighted</a:t>
            </a:r>
            <a:r>
              <a:rPr lang="en-US" sz="5200" dirty="0"/>
              <a:t>) on </a:t>
            </a:r>
            <a:r>
              <a:rPr lang="en-US" sz="5200" dirty="0" err="1"/>
              <a:t>Feuerbachgasse</a:t>
            </a:r>
            <a:r>
              <a:rPr lang="en-US" sz="5200" dirty="0"/>
              <a:t>, Graz. Artist: Mario </a:t>
            </a:r>
            <a:r>
              <a:rPr lang="en-US" sz="5200" dirty="0" err="1"/>
              <a:t>Paukovic</a:t>
            </a:r>
            <a:r>
              <a:rPr lang="en-US" sz="5200" dirty="0"/>
              <a:t> (Photo: Sigrid Hackl-Wimmer on May 22, 2026).</a:t>
            </a:r>
          </a:p>
          <a:p>
            <a:pPr lvl="1">
              <a:lnSpc>
                <a:spcPct val="130000"/>
              </a:lnSpc>
            </a:pPr>
            <a:r>
              <a:rPr lang="en-US" sz="5200" dirty="0"/>
              <a:t>Fig. 10: Graffiti “Nikola Tesla” (</a:t>
            </a:r>
            <a:r>
              <a:rPr lang="en-US" sz="5400" noProof="0" dirty="0"/>
              <a:t>own adaptation of the original: retouching for improved visibility</a:t>
            </a:r>
            <a:r>
              <a:rPr lang="en-US" sz="5200" dirty="0"/>
              <a:t>) on </a:t>
            </a:r>
            <a:r>
              <a:rPr lang="en-US" sz="5200" dirty="0" err="1"/>
              <a:t>Feuerbachgasse</a:t>
            </a:r>
            <a:r>
              <a:rPr lang="en-US" sz="5200" dirty="0"/>
              <a:t> in Graz. Artist: Mario </a:t>
            </a:r>
            <a:r>
              <a:rPr lang="en-US" sz="5200" dirty="0" err="1"/>
              <a:t>Paukovic</a:t>
            </a:r>
            <a:r>
              <a:rPr lang="en-US" sz="5200" dirty="0"/>
              <a:t> (Photo: Sigrid Hackl-Wimmer on May 22, 2026).</a:t>
            </a:r>
            <a:endParaRPr lang="en-US"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62</a:t>
            </a:fld>
            <a:endParaRPr lang="en-US" noProof="0" dirty="0"/>
          </a:p>
        </p:txBody>
      </p:sp>
    </p:spTree>
    <p:extLst>
      <p:ext uri="{BB962C8B-B14F-4D97-AF65-F5344CB8AC3E}">
        <p14:creationId xmlns:p14="http://schemas.microsoft.com/office/powerpoint/2010/main" val="41201678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a:t>
            </a:r>
            <a:r>
              <a:rPr lang="en-US" dirty="0"/>
              <a:t>(9/13)</a:t>
            </a:r>
            <a:r>
              <a:rPr lang="en-US" noProof="0" dirty="0"/>
              <a:t>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532335"/>
            <a:ext cx="11135475" cy="4692521"/>
          </a:xfrm>
        </p:spPr>
        <p:txBody>
          <a:bodyPr>
            <a:normAutofit fontScale="62500" lnSpcReduction="20000"/>
          </a:bodyPr>
          <a:lstStyle/>
          <a:p>
            <a:pPr>
              <a:lnSpc>
                <a:spcPct val="140000"/>
              </a:lnSpc>
            </a:pPr>
            <a:r>
              <a:rPr lang="en-US" sz="3469" dirty="0"/>
              <a:t>4.4 Licensing</a:t>
            </a:r>
          </a:p>
          <a:p>
            <a:pPr lvl="1">
              <a:lnSpc>
                <a:spcPct val="140000"/>
              </a:lnSpc>
              <a:spcBef>
                <a:spcPts val="0"/>
              </a:spcBef>
            </a:pPr>
            <a:r>
              <a:rPr lang="en-US" sz="3188" dirty="0"/>
              <a:t>This set of slides of the staff unit Quality Management, Evaluation and Reporting is licensed under the Creative Commons Attribution 4.0 International (CC BY 4.0) license.</a:t>
            </a:r>
          </a:p>
          <a:p>
            <a:pPr lvl="1">
              <a:lnSpc>
                <a:spcPct val="120000"/>
              </a:lnSpc>
            </a:pPr>
            <a:r>
              <a:rPr lang="en-US" sz="3200" dirty="0"/>
              <a:t>Unless otherwise noted, this set of slides is licensed under the Creative Commons Attribution 4.0 International (CC BY 4.0) license. This means that the set of slides may be reproduced, distributed, modified, and otherwise used under the terms of the CC BY 4.0 license.</a:t>
            </a:r>
          </a:p>
          <a:p>
            <a:pPr lvl="2">
              <a:lnSpc>
                <a:spcPct val="140000"/>
              </a:lnSpc>
              <a:spcBef>
                <a:spcPts val="0"/>
              </a:spcBef>
            </a:pPr>
            <a:r>
              <a:rPr lang="en-US" sz="2906" dirty="0">
                <a:solidFill>
                  <a:srgbClr val="000000"/>
                </a:solidFill>
              </a:rPr>
              <a:t>Terms of Use at https://creativecommons.org/licenses/by/4.0/</a:t>
            </a:r>
          </a:p>
          <a:p>
            <a:pPr lvl="1">
              <a:lnSpc>
                <a:spcPct val="140000"/>
              </a:lnSpc>
              <a:spcBef>
                <a:spcPts val="0"/>
              </a:spcBef>
            </a:pPr>
            <a:r>
              <a:rPr lang="en-US" sz="3188" dirty="0"/>
              <a:t>Third-Party Content:</a:t>
            </a:r>
          </a:p>
          <a:p>
            <a:pPr lvl="2">
              <a:lnSpc>
                <a:spcPct val="140000"/>
              </a:lnSpc>
              <a:spcBef>
                <a:spcPts val="0"/>
              </a:spcBef>
            </a:pPr>
            <a:r>
              <a:rPr lang="en-US" sz="2719" dirty="0">
                <a:solidFill>
                  <a:srgbClr val="000000"/>
                </a:solidFill>
              </a:rPr>
              <a:t>Illustration, photographs, book covers, logos, and other content accompanied by a separate source or rights notice are not covered by the CC BY 4.0 license. Their use is governed by the respective notices provided. To the extent that such content is used within the scope of the statutory right to quote (§ 42 f </a:t>
            </a:r>
            <a:r>
              <a:rPr lang="en-US" sz="2719" dirty="0" err="1">
                <a:solidFill>
                  <a:srgbClr val="000000"/>
                </a:solidFill>
              </a:rPr>
              <a:t>UrhG</a:t>
            </a:r>
            <a:r>
              <a:rPr lang="en-US" sz="2719" dirty="0">
                <a:solidFill>
                  <a:srgbClr val="000000"/>
                </a:solidFill>
              </a:rPr>
              <a:t>), this is done exclusively for the specific purpose of quotation as stated.</a:t>
            </a:r>
            <a:br>
              <a:rPr lang="en-US" noProof="0" dirty="0"/>
            </a:br>
            <a:endParaRPr lang="en-US"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63</a:t>
            </a:fld>
            <a:endParaRPr lang="en-US" noProof="0" dirty="0"/>
          </a:p>
        </p:txBody>
      </p:sp>
    </p:spTree>
    <p:extLst>
      <p:ext uri="{BB962C8B-B14F-4D97-AF65-F5344CB8AC3E}">
        <p14:creationId xmlns:p14="http://schemas.microsoft.com/office/powerpoint/2010/main" val="27661535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a:t>
            </a:r>
            <a:r>
              <a:rPr lang="en-US" dirty="0"/>
              <a:t>(10/13)</a:t>
            </a:r>
            <a:r>
              <a:rPr lang="en-US" noProof="0" dirty="0"/>
              <a:t>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532335"/>
            <a:ext cx="11135475" cy="4692521"/>
          </a:xfrm>
        </p:spPr>
        <p:txBody>
          <a:bodyPr>
            <a:normAutofit/>
          </a:bodyPr>
          <a:lstStyle/>
          <a:p>
            <a:r>
              <a:rPr lang="en-US" sz="2625" dirty="0"/>
              <a:t>4.5 AI Use</a:t>
            </a:r>
          </a:p>
          <a:p>
            <a:pPr lvl="1"/>
            <a:r>
              <a:rPr lang="en-US" noProof="0" dirty="0"/>
              <a:t>AI Use in this document</a:t>
            </a:r>
          </a:p>
          <a:p>
            <a:pPr lvl="2"/>
            <a:r>
              <a:rPr lang="en-US" dirty="0"/>
              <a:t>Text and accessible design:M365 Copilot and GPT-5 were used to correct style, shorten text and ensure accessible design. All decisions regarding content and changes to content, as well as word choice and rewording, were made exclusively by the author. </a:t>
            </a:r>
          </a:p>
          <a:p>
            <a:pPr lvl="2"/>
            <a:r>
              <a:rPr lang="en-US" dirty="0"/>
              <a:t>Self-generated images and text visualizations were created using Academic AI (Graz University of Technology).</a:t>
            </a:r>
          </a:p>
          <a:p>
            <a:pPr lvl="2"/>
            <a:r>
              <a:rPr lang="en-US" dirty="0" err="1"/>
              <a:t>DeepL</a:t>
            </a:r>
            <a:r>
              <a:rPr lang="en-US" dirty="0"/>
              <a:t> (2026) was used to support translation and to check for grammar and style. Changes to the content or phrasing were made exclusively by the author.</a:t>
            </a:r>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64</a:t>
            </a:fld>
            <a:endParaRPr lang="en-US" noProof="0" dirty="0"/>
          </a:p>
        </p:txBody>
      </p:sp>
    </p:spTree>
    <p:extLst>
      <p:ext uri="{BB962C8B-B14F-4D97-AF65-F5344CB8AC3E}">
        <p14:creationId xmlns:p14="http://schemas.microsoft.com/office/powerpoint/2010/main" val="6526484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DA6901-052A-88C8-2DBE-4307DA993C6A}"/>
              </a:ext>
            </a:extLst>
          </p:cNvPr>
          <p:cNvSpPr>
            <a:spLocks noGrp="1"/>
          </p:cNvSpPr>
          <p:nvPr>
            <p:ph type="title"/>
          </p:nvPr>
        </p:nvSpPr>
        <p:spPr/>
        <p:txBody>
          <a:bodyPr/>
          <a:lstStyle/>
          <a:p>
            <a:r>
              <a:rPr lang="en-US" dirty="0"/>
              <a:t>Part 4: Appendix (11/13) </a:t>
            </a:r>
            <a:endParaRPr lang="de-DE" dirty="0"/>
          </a:p>
        </p:txBody>
      </p:sp>
      <p:sp>
        <p:nvSpPr>
          <p:cNvPr id="3" name="Inhaltsplatzhalter 2">
            <a:extLst>
              <a:ext uri="{FF2B5EF4-FFF2-40B4-BE49-F238E27FC236}">
                <a16:creationId xmlns:a16="http://schemas.microsoft.com/office/drawing/2014/main" id="{7A961451-546A-4031-0A44-D36788C30897}"/>
              </a:ext>
            </a:extLst>
          </p:cNvPr>
          <p:cNvSpPr>
            <a:spLocks noGrp="1"/>
          </p:cNvSpPr>
          <p:nvPr>
            <p:ph idx="1"/>
          </p:nvPr>
        </p:nvSpPr>
        <p:spPr>
          <a:xfrm>
            <a:off x="838200" y="1658679"/>
            <a:ext cx="10515600" cy="4433777"/>
          </a:xfrm>
        </p:spPr>
        <p:txBody>
          <a:bodyPr>
            <a:normAutofit fontScale="32500" lnSpcReduction="20000"/>
          </a:bodyPr>
          <a:lstStyle/>
          <a:p>
            <a:pPr>
              <a:lnSpc>
                <a:spcPct val="120000"/>
              </a:lnSpc>
              <a:spcAft>
                <a:spcPts val="563"/>
              </a:spcAft>
            </a:pPr>
            <a:r>
              <a:rPr lang="de-DE" sz="6200" dirty="0"/>
              <a:t>4.5 AI Use: Prompts</a:t>
            </a:r>
          </a:p>
          <a:p>
            <a:pPr lvl="1">
              <a:lnSpc>
                <a:spcPct val="120000"/>
              </a:lnSpc>
            </a:pPr>
            <a:r>
              <a:rPr lang="en-US" sz="4400" dirty="0"/>
              <a:t>Self-generated images were created using </a:t>
            </a:r>
            <a:r>
              <a:rPr lang="de-DE" sz="3200" dirty="0"/>
              <a:t>Academic AI (TU Graz)</a:t>
            </a:r>
            <a:r>
              <a:rPr lang="de-AT" sz="3200" dirty="0"/>
              <a:t>:</a:t>
            </a:r>
          </a:p>
          <a:p>
            <a:pPr marL="754559" lvl="2" indent="-165200">
              <a:lnSpc>
                <a:spcPct val="120000"/>
              </a:lnSpc>
              <a:spcAft>
                <a:spcPts val="563"/>
              </a:spcAft>
            </a:pPr>
            <a:r>
              <a:rPr lang="en-US" sz="4300" dirty="0"/>
              <a:t>Academic AI, prompt dated 13 May 2026: “Depict the slogan ‘Every game has rules. Master the rules, win the game!’ as a piece of wall graffiti. Use bright </a:t>
            </a:r>
            <a:r>
              <a:rPr lang="en-US" sz="4300" dirty="0" err="1"/>
              <a:t>colours</a:t>
            </a:r>
            <a:r>
              <a:rPr lang="en-US" sz="4300" dirty="0"/>
              <a:t>. The lettering should be very legible (semi-</a:t>
            </a:r>
            <a:r>
              <a:rPr lang="en-US" sz="4300" dirty="0" err="1"/>
              <a:t>wildstyle</a:t>
            </a:r>
            <a:r>
              <a:rPr lang="en-US" sz="4300" dirty="0"/>
              <a:t>). The lettering should not be on a single line, but should span at least three lines. The graffiti should consist solely of the lettering.” Used to create “Fig. 1: Graffiti”.</a:t>
            </a:r>
          </a:p>
          <a:p>
            <a:pPr marL="754559" lvl="2" indent="-165200">
              <a:lnSpc>
                <a:spcPct val="120000"/>
              </a:lnSpc>
              <a:spcAft>
                <a:spcPts val="563"/>
              </a:spcAft>
            </a:pPr>
            <a:r>
              <a:rPr lang="en-US" sz="4300" dirty="0"/>
              <a:t>Academic AI, prompt dated 17 June 2026: “Depict, schematically, a sheet of paper with writing on it being examined through a magnifying glass. The characters should only be hinted at; no actual letters should be recognizable.” Used to create “Fig. 2: Magnifying glass”.</a:t>
            </a:r>
          </a:p>
          <a:p>
            <a:pPr marL="754559" lvl="2" indent="-165200">
              <a:lnSpc>
                <a:spcPct val="120000"/>
              </a:lnSpc>
              <a:spcAft>
                <a:spcPts val="563"/>
              </a:spcAft>
            </a:pPr>
            <a:r>
              <a:rPr lang="en-US" sz="4300" dirty="0"/>
              <a:t>Academic AI, prompt dated 25 June 2026: “Depict a broken, upright laboratory glass or flask. It should be a schematic representation, but the contents of the glass may be </a:t>
            </a:r>
            <a:r>
              <a:rPr lang="en-US" sz="4300" dirty="0" err="1"/>
              <a:t>coloured</a:t>
            </a:r>
            <a:r>
              <a:rPr lang="en-US" sz="4300" dirty="0"/>
              <a:t>. The shards lying around should be similar in size and shape to the broken shards.” Used to create “Fig. 7: Broken laboratory glassware”.</a:t>
            </a:r>
          </a:p>
          <a:p>
            <a:pPr marL="754559" lvl="2" indent="-165200">
              <a:lnSpc>
                <a:spcPct val="120000"/>
              </a:lnSpc>
              <a:spcAft>
                <a:spcPts val="563"/>
              </a:spcAft>
            </a:pPr>
            <a:r>
              <a:rPr lang="en-US" sz="4300" dirty="0"/>
              <a:t>Academic AI, prompt from June 26, 2026: “Draw a schematic representation of a workbench on which various tools and implements are carefully arranged. It should be clearly evident that this is a fictional/naturalistic depiction and not a realistic one. It should be soft-focused, like a sketch with minimal color (only dark blue and teal), and no more than 15 tools should be depicted. Only the workbench should be shown from a top-down view; no tools should be hanging on the wall!” Used to create “Fig. 3: Work Desk.”</a:t>
            </a:r>
            <a:endParaRPr lang="de-DE" sz="4300" dirty="0"/>
          </a:p>
        </p:txBody>
      </p:sp>
      <p:sp>
        <p:nvSpPr>
          <p:cNvPr id="4" name="Foliennummernplatzhalter 3">
            <a:extLst>
              <a:ext uri="{FF2B5EF4-FFF2-40B4-BE49-F238E27FC236}">
                <a16:creationId xmlns:a16="http://schemas.microsoft.com/office/drawing/2014/main" id="{39055464-163C-DC21-EAF1-482DAB16A998}"/>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65</a:t>
            </a:fld>
            <a:endParaRPr lang="de-DE" dirty="0"/>
          </a:p>
        </p:txBody>
      </p:sp>
    </p:spTree>
    <p:extLst>
      <p:ext uri="{BB962C8B-B14F-4D97-AF65-F5344CB8AC3E}">
        <p14:creationId xmlns:p14="http://schemas.microsoft.com/office/powerpoint/2010/main" val="34129187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94DC38-46B0-00F0-850D-673658352CCC}"/>
              </a:ext>
            </a:extLst>
          </p:cNvPr>
          <p:cNvSpPr>
            <a:spLocks noGrp="1"/>
          </p:cNvSpPr>
          <p:nvPr>
            <p:ph type="title"/>
          </p:nvPr>
        </p:nvSpPr>
        <p:spPr/>
        <p:txBody>
          <a:bodyPr/>
          <a:lstStyle/>
          <a:p>
            <a:r>
              <a:rPr lang="en-US" dirty="0"/>
              <a:t>Part 4: Appendix (12/13)</a:t>
            </a:r>
            <a:endParaRPr lang="de-DE" dirty="0"/>
          </a:p>
        </p:txBody>
      </p:sp>
      <p:sp>
        <p:nvSpPr>
          <p:cNvPr id="3" name="Inhaltsplatzhalter 2">
            <a:extLst>
              <a:ext uri="{FF2B5EF4-FFF2-40B4-BE49-F238E27FC236}">
                <a16:creationId xmlns:a16="http://schemas.microsoft.com/office/drawing/2014/main" id="{A1531304-9EF6-47A1-E70E-B4EDDA1F0B52}"/>
              </a:ext>
            </a:extLst>
          </p:cNvPr>
          <p:cNvSpPr>
            <a:spLocks noGrp="1"/>
          </p:cNvSpPr>
          <p:nvPr>
            <p:ph idx="1"/>
          </p:nvPr>
        </p:nvSpPr>
        <p:spPr>
          <a:xfrm>
            <a:off x="856806" y="1602685"/>
            <a:ext cx="11135475" cy="4622171"/>
          </a:xfrm>
        </p:spPr>
        <p:txBody>
          <a:bodyPr>
            <a:normAutofit fontScale="77500" lnSpcReduction="20000"/>
          </a:bodyPr>
          <a:lstStyle/>
          <a:p>
            <a:pPr>
              <a:spcAft>
                <a:spcPts val="563"/>
              </a:spcAft>
            </a:pPr>
            <a:r>
              <a:rPr lang="de-DE" sz="2063" dirty="0"/>
              <a:t>4.5 Use of AI: Prompts</a:t>
            </a:r>
          </a:p>
          <a:p>
            <a:pPr lvl="1"/>
            <a:r>
              <a:rPr lang="en-US" dirty="0"/>
              <a:t>Text visualizations were created using Academic AI (Graz University of Technology).</a:t>
            </a:r>
          </a:p>
          <a:p>
            <a:pPr marL="712788" lvl="2" indent="-123825">
              <a:lnSpc>
                <a:spcPct val="130000"/>
              </a:lnSpc>
              <a:spcBef>
                <a:spcPts val="0"/>
              </a:spcBef>
            </a:pPr>
            <a:r>
              <a:rPr lang="en-US" sz="1688" dirty="0"/>
              <a:t>Academic AI, prompt dated 15 May 2026: “The image should look like a yellow Post-it note. Write the following text on it in clearly legible handwriting: ‘Academic integrity = attitude’ and, below that, ‘GWP = </a:t>
            </a:r>
            <a:r>
              <a:rPr lang="en-US" sz="1688" dirty="0" err="1"/>
              <a:t>behaviour</a:t>
            </a:r>
            <a:r>
              <a:rPr lang="en-US" sz="1688" dirty="0"/>
              <a:t>!’ The text should be </a:t>
            </a:r>
            <a:r>
              <a:rPr lang="en-US" sz="1688" dirty="0" err="1"/>
              <a:t>centred</a:t>
            </a:r>
            <a:r>
              <a:rPr lang="en-US" sz="1688" dirty="0"/>
              <a:t> and large enough to fill the entire Post-it note.” For a representation of the text on the Post-it note.</a:t>
            </a:r>
          </a:p>
          <a:p>
            <a:pPr marL="712788" lvl="2" indent="-123825">
              <a:lnSpc>
                <a:spcPct val="130000"/>
              </a:lnSpc>
              <a:spcBef>
                <a:spcPts val="0"/>
              </a:spcBef>
            </a:pPr>
            <a:r>
              <a:rPr lang="en-US" sz="1688" dirty="0"/>
              <a:t>Academic AI, prompt dated 20 May 2026: “The image should look like a yellow Post-it note. Write the following text on it in clearly legible handwriting: ‘A great many institutions already have detailed guidelines for writing seminar papers and dissertations!’ The text should be large enough to fill the entire Post-it note.” For a visual representation of the text on the Post-it note.</a:t>
            </a:r>
          </a:p>
          <a:p>
            <a:pPr marL="712788" lvl="2" indent="-123825">
              <a:lnSpc>
                <a:spcPct val="130000"/>
              </a:lnSpc>
              <a:spcBef>
                <a:spcPts val="0"/>
              </a:spcBef>
            </a:pPr>
            <a:r>
              <a:rPr lang="en-US" sz="1688" dirty="0"/>
              <a:t>Academic AI, prompt dated 27 May 2026: “The image should look like a yellow Post-it note. Write the following text on it in clearly legible handwriting: ‘Incomplete or incorrect references may give the impression of deliberate concealment or a lack of diligence!’ Do not underline anything; </a:t>
            </a:r>
            <a:r>
              <a:rPr lang="en-US" sz="1688" dirty="0" err="1"/>
              <a:t>centre</a:t>
            </a:r>
            <a:r>
              <a:rPr lang="en-US" sz="1688" dirty="0"/>
              <a:t> the text.” For a Post-it note.</a:t>
            </a:r>
          </a:p>
          <a:p>
            <a:pPr marL="712788" lvl="2" indent="-123825">
              <a:lnSpc>
                <a:spcPct val="130000"/>
              </a:lnSpc>
              <a:spcBef>
                <a:spcPts val="0"/>
              </a:spcBef>
            </a:pPr>
            <a:r>
              <a:rPr lang="de-DE" sz="1688" dirty="0"/>
              <a:t>Academic AI, Prompt vom 02.06.2026: „</a:t>
            </a:r>
            <a:r>
              <a:rPr lang="en-US" sz="1800" dirty="0"/>
              <a:t>The image should look like a yellow Post-it note</a:t>
            </a:r>
            <a:r>
              <a:rPr lang="de-DE" sz="1800" dirty="0"/>
              <a:t>. </a:t>
            </a:r>
            <a:r>
              <a:rPr lang="en-US" sz="1800" dirty="0"/>
              <a:t>Write the following text on it in clearly legible handwriting: ‘Incomplete or incorrect references may give the impression of deliberate concealment or a lack of diligence!’ Do not underline anything; </a:t>
            </a:r>
            <a:r>
              <a:rPr lang="en-US" sz="1800" dirty="0" err="1"/>
              <a:t>centre</a:t>
            </a:r>
            <a:r>
              <a:rPr lang="en-US" sz="1800" dirty="0"/>
              <a:t> the text</a:t>
            </a:r>
            <a:r>
              <a:rPr lang="de-DE" sz="1800" dirty="0"/>
              <a:t>: „</a:t>
            </a:r>
            <a:r>
              <a:rPr lang="de-DE" sz="1800" dirty="0" err="1"/>
              <a:t>When</a:t>
            </a:r>
            <a:r>
              <a:rPr lang="de-DE" sz="1800" baseline="0" dirty="0"/>
              <a:t> in </a:t>
            </a:r>
            <a:r>
              <a:rPr lang="de-DE" sz="1800" baseline="0" dirty="0" err="1"/>
              <a:t>doubt</a:t>
            </a:r>
            <a:r>
              <a:rPr lang="de-DE" sz="1800" dirty="0"/>
              <a:t>: Always </a:t>
            </a:r>
            <a:r>
              <a:rPr lang="de-DE" sz="1800" dirty="0" err="1"/>
              <a:t>cite</a:t>
            </a:r>
            <a:r>
              <a:rPr lang="de-DE" sz="1800" dirty="0"/>
              <a:t> </a:t>
            </a:r>
            <a:r>
              <a:rPr lang="de-DE" sz="1800" dirty="0" err="1"/>
              <a:t>your</a:t>
            </a:r>
            <a:r>
              <a:rPr lang="de-DE" sz="1800" dirty="0"/>
              <a:t> source!“ </a:t>
            </a:r>
            <a:r>
              <a:rPr lang="en-US" sz="1800" dirty="0"/>
              <a:t>Visual representation of the text on the Post-it note.</a:t>
            </a:r>
          </a:p>
          <a:p>
            <a:pPr marL="712788" lvl="2" indent="-123825">
              <a:lnSpc>
                <a:spcPct val="130000"/>
              </a:lnSpc>
              <a:spcBef>
                <a:spcPts val="0"/>
              </a:spcBef>
            </a:pPr>
            <a:r>
              <a:rPr lang="en-US" sz="1688" dirty="0"/>
              <a:t>Academic AI, prompt dated 8 June 2026: “The image should look like a yellow Post-it note. Write the following text on it in clearly legible handwriting: ‘Read your department’s guidelines!’ Underline ‘Read’.”</a:t>
            </a:r>
          </a:p>
          <a:p>
            <a:pPr marL="712788" lvl="2" indent="-123825">
              <a:lnSpc>
                <a:spcPct val="130000"/>
              </a:lnSpc>
              <a:spcBef>
                <a:spcPts val="0"/>
              </a:spcBef>
            </a:pPr>
            <a:r>
              <a:rPr lang="en-US" sz="1688" dirty="0"/>
              <a:t>Academic AI, prompt dated 17 June 2026: “The image should look like a yellow Post-it note. Write the following text on it in clearly legible handwriting: ‘Make sure, through good time management, that you are not even tempted to use </a:t>
            </a:r>
            <a:r>
              <a:rPr lang="en-US" sz="1688" dirty="0" err="1"/>
              <a:t>unauthorised</a:t>
            </a:r>
            <a:r>
              <a:rPr lang="en-US" sz="1688" dirty="0"/>
              <a:t> aids!’ Underline ‘not even’.” The text on the Post-it note.</a:t>
            </a:r>
            <a:endParaRPr lang="de-AT" sz="1781" dirty="0"/>
          </a:p>
        </p:txBody>
      </p:sp>
      <p:sp>
        <p:nvSpPr>
          <p:cNvPr id="4" name="Foliennummernplatzhalter 3">
            <a:extLst>
              <a:ext uri="{FF2B5EF4-FFF2-40B4-BE49-F238E27FC236}">
                <a16:creationId xmlns:a16="http://schemas.microsoft.com/office/drawing/2014/main" id="{95DE79A7-8BC6-85BE-523B-6E27B70C2CBD}"/>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66</a:t>
            </a:fld>
            <a:endParaRPr lang="de-DE" dirty="0"/>
          </a:p>
        </p:txBody>
      </p:sp>
    </p:spTree>
    <p:extLst>
      <p:ext uri="{BB962C8B-B14F-4D97-AF65-F5344CB8AC3E}">
        <p14:creationId xmlns:p14="http://schemas.microsoft.com/office/powerpoint/2010/main" val="19585005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61D11-91D4-4CFF-811D-56307355FF71}"/>
              </a:ext>
            </a:extLst>
          </p:cNvPr>
          <p:cNvSpPr>
            <a:spLocks noGrp="1"/>
          </p:cNvSpPr>
          <p:nvPr>
            <p:ph type="title"/>
          </p:nvPr>
        </p:nvSpPr>
        <p:spPr/>
        <p:txBody>
          <a:bodyPr/>
          <a:lstStyle/>
          <a:p>
            <a:r>
              <a:rPr lang="en-US" dirty="0"/>
              <a:t>Part 4: Appendix (13/13)</a:t>
            </a:r>
          </a:p>
        </p:txBody>
      </p:sp>
      <p:sp>
        <p:nvSpPr>
          <p:cNvPr id="3" name="Inhaltsplatzhalter 2">
            <a:extLst>
              <a:ext uri="{FF2B5EF4-FFF2-40B4-BE49-F238E27FC236}">
                <a16:creationId xmlns:a16="http://schemas.microsoft.com/office/drawing/2014/main" id="{D6E0B2BA-6633-4418-877C-7EE72C274895}"/>
              </a:ext>
            </a:extLst>
          </p:cNvPr>
          <p:cNvSpPr>
            <a:spLocks noGrp="1"/>
          </p:cNvSpPr>
          <p:nvPr>
            <p:ph idx="1"/>
          </p:nvPr>
        </p:nvSpPr>
        <p:spPr/>
        <p:txBody>
          <a:bodyPr/>
          <a:lstStyle/>
          <a:p>
            <a:r>
              <a:rPr lang="en-US" dirty="0"/>
              <a:t>Acknowledgements</a:t>
            </a:r>
          </a:p>
          <a:p>
            <a:pPr marL="0" indent="0">
              <a:buNone/>
            </a:pPr>
            <a:endParaRPr lang="en-US" dirty="0"/>
          </a:p>
          <a:p>
            <a:pPr marL="0" indent="0">
              <a:buNone/>
            </a:pPr>
            <a:r>
              <a:rPr lang="de-AT" sz="2000" u="sng" dirty="0" err="1">
                <a:effectLst/>
                <a:ea typeface="Calibri" panose="020F0502020204030204" pitchFamily="34" charset="0"/>
              </a:rPr>
              <a:t>Acknowledgements</a:t>
            </a:r>
            <a:r>
              <a:rPr lang="de-AT" sz="2000" u="sng" dirty="0">
                <a:effectLst/>
                <a:ea typeface="Calibri" panose="020F0502020204030204" pitchFamily="34" charset="0"/>
              </a:rPr>
              <a:t> </a:t>
            </a:r>
            <a:r>
              <a:rPr lang="de-AT" sz="2000" u="sng" dirty="0" err="1">
                <a:effectLst/>
                <a:ea typeface="Calibri" panose="020F0502020204030204" pitchFamily="34" charset="0"/>
              </a:rPr>
              <a:t>for</a:t>
            </a:r>
            <a:r>
              <a:rPr lang="de-AT" sz="2000" u="sng" dirty="0">
                <a:effectLst/>
                <a:ea typeface="Calibri" panose="020F0502020204030204" pitchFamily="34" charset="0"/>
              </a:rPr>
              <a:t> </a:t>
            </a:r>
            <a:r>
              <a:rPr lang="de-AT" sz="2000" u="sng" dirty="0" err="1">
                <a:effectLst/>
                <a:ea typeface="Calibri" panose="020F0502020204030204" pitchFamily="34" charset="0"/>
              </a:rPr>
              <a:t>their</a:t>
            </a:r>
            <a:r>
              <a:rPr lang="de-AT" sz="2000" u="sng" dirty="0">
                <a:effectLst/>
                <a:ea typeface="Calibri" panose="020F0502020204030204" pitchFamily="34" charset="0"/>
              </a:rPr>
              <a:t> </a:t>
            </a:r>
            <a:r>
              <a:rPr lang="de-AT" sz="2000" u="sng" dirty="0" err="1">
                <a:effectLst/>
                <a:ea typeface="Calibri" panose="020F0502020204030204" pitchFamily="34" charset="0"/>
              </a:rPr>
              <a:t>valuable</a:t>
            </a:r>
            <a:r>
              <a:rPr lang="de-AT" sz="2000" u="sng" dirty="0">
                <a:effectLst/>
                <a:ea typeface="Calibri" panose="020F0502020204030204" pitchFamily="34" charset="0"/>
              </a:rPr>
              <a:t> </a:t>
            </a:r>
            <a:r>
              <a:rPr lang="de-AT" sz="2000" u="sng" dirty="0" err="1">
                <a:effectLst/>
                <a:ea typeface="Calibri" panose="020F0502020204030204" pitchFamily="34" charset="0"/>
              </a:rPr>
              <a:t>input</a:t>
            </a:r>
            <a:r>
              <a:rPr lang="de-AT" sz="2000" u="sng" dirty="0">
                <a:effectLst/>
                <a:ea typeface="Calibri" panose="020F0502020204030204" pitchFamily="34" charset="0"/>
              </a:rPr>
              <a:t>:</a:t>
            </a:r>
          </a:p>
          <a:p>
            <a:pPr marL="0" indent="0">
              <a:buNone/>
            </a:pPr>
            <a:r>
              <a:rPr lang="de-AT" sz="2000" dirty="0">
                <a:effectLst/>
                <a:ea typeface="Calibri" panose="020F0502020204030204" pitchFamily="34" charset="0"/>
              </a:rPr>
              <a:t>Martin Ebner, Eva Felber, Maria Haas, Claire Jean-Quartier, Daniel Kurzmann, Christoph Ladurner, Volker Lang, Gerlinde Maxl, Viola Mayerhofer, Verena Schwägerl-Melchior </a:t>
            </a:r>
          </a:p>
          <a:p>
            <a:pPr marL="0" indent="0">
              <a:buNone/>
            </a:pPr>
            <a:endParaRPr lang="en-US" sz="2000" dirty="0"/>
          </a:p>
          <a:p>
            <a:pPr marL="0" indent="0">
              <a:buNone/>
            </a:pPr>
            <a:r>
              <a:rPr lang="en-US" sz="2000" u="sng" dirty="0"/>
              <a:t>Acknowledgements for the coordination with NAWI-Graz to:</a:t>
            </a:r>
          </a:p>
          <a:p>
            <a:pPr marL="0" indent="0">
              <a:buNone/>
            </a:pPr>
            <a:r>
              <a:rPr lang="en-US" sz="2000" dirty="0"/>
              <a:t>Thomas Schweitzer</a:t>
            </a:r>
          </a:p>
        </p:txBody>
      </p:sp>
      <p:sp>
        <p:nvSpPr>
          <p:cNvPr id="4" name="Foliennummernplatzhalter 3">
            <a:extLst>
              <a:ext uri="{FF2B5EF4-FFF2-40B4-BE49-F238E27FC236}">
                <a16:creationId xmlns:a16="http://schemas.microsoft.com/office/drawing/2014/main" id="{6CFB80DD-6C0E-4CED-B866-09E97526C918}"/>
              </a:ext>
            </a:extLst>
          </p:cNvPr>
          <p:cNvSpPr>
            <a:spLocks noGrp="1"/>
          </p:cNvSpPr>
          <p:nvPr>
            <p:ph type="sldNum" sz="quarter" idx="12"/>
          </p:nvPr>
        </p:nvSpPr>
        <p:spPr/>
        <p:txBody>
          <a:bodyPr/>
          <a:lstStyle/>
          <a:p>
            <a:fld id="{2447F044-20D3-4F07-BFBB-8BE1F51E7E03}" type="slidenum">
              <a:rPr lang="en-GB" smtClean="0"/>
              <a:pPr/>
              <a:t>67</a:t>
            </a:fld>
            <a:endParaRPr lang="en-GB" dirty="0"/>
          </a:p>
        </p:txBody>
      </p:sp>
    </p:spTree>
    <p:extLst>
      <p:ext uri="{BB962C8B-B14F-4D97-AF65-F5344CB8AC3E}">
        <p14:creationId xmlns:p14="http://schemas.microsoft.com/office/powerpoint/2010/main" val="23090729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17B9CE16-796D-4053-884C-B85E1057AD26}"/>
              </a:ext>
            </a:extLst>
          </p:cNvPr>
          <p:cNvSpPr>
            <a:spLocks noGrp="1"/>
          </p:cNvSpPr>
          <p:nvPr>
            <p:ph type="body" sz="quarter" idx="14"/>
          </p:nvPr>
        </p:nvSpPr>
        <p:spPr>
          <a:xfrm>
            <a:off x="846104" y="3577856"/>
            <a:ext cx="10956554" cy="2001565"/>
          </a:xfrm>
        </p:spPr>
        <p:txBody>
          <a:bodyPr>
            <a:noAutofit/>
          </a:bodyPr>
          <a:lstStyle/>
          <a:p>
            <a:pPr marL="0" indent="0">
              <a:spcAft>
                <a:spcPts val="0"/>
              </a:spcAft>
              <a:buNone/>
            </a:pPr>
            <a:r>
              <a:rPr lang="en-US" sz="1800" dirty="0"/>
              <a:t>Contact:</a:t>
            </a:r>
          </a:p>
          <a:p>
            <a:pPr marL="0" indent="0">
              <a:lnSpc>
                <a:spcPct val="120000"/>
              </a:lnSpc>
              <a:spcAft>
                <a:spcPts val="0"/>
              </a:spcAft>
              <a:buNone/>
            </a:pPr>
            <a:r>
              <a:rPr lang="en-US" sz="1800" dirty="0"/>
              <a:t>Graz University of Technology</a:t>
            </a:r>
          </a:p>
          <a:p>
            <a:pPr marL="0" indent="0">
              <a:lnSpc>
                <a:spcPct val="120000"/>
              </a:lnSpc>
              <a:spcAft>
                <a:spcPts val="0"/>
              </a:spcAft>
              <a:buNone/>
            </a:pPr>
            <a:r>
              <a:rPr lang="en-US" sz="1800" dirty="0"/>
              <a:t>Quality Management, Evaluation &amp; Reporting</a:t>
            </a:r>
          </a:p>
          <a:p>
            <a:pPr marL="0" indent="0">
              <a:lnSpc>
                <a:spcPct val="120000"/>
              </a:lnSpc>
              <a:spcAft>
                <a:spcPts val="0"/>
              </a:spcAft>
              <a:buNone/>
            </a:pPr>
            <a:r>
              <a:rPr lang="en-US" sz="1800" dirty="0"/>
              <a:t>Sigrid Hackl-Wimmer </a:t>
            </a:r>
          </a:p>
          <a:p>
            <a:pPr marL="0" indent="0">
              <a:lnSpc>
                <a:spcPct val="120000"/>
              </a:lnSpc>
              <a:spcAft>
                <a:spcPts val="0"/>
              </a:spcAft>
              <a:buNone/>
            </a:pPr>
            <a:r>
              <a:rPr lang="en-US" sz="1800" dirty="0" err="1"/>
              <a:t>Rechbauerstraße</a:t>
            </a:r>
            <a:r>
              <a:rPr lang="en-US" sz="1800" dirty="0"/>
              <a:t> 12</a:t>
            </a:r>
          </a:p>
          <a:p>
            <a:pPr marL="0" indent="0">
              <a:lnSpc>
                <a:spcPct val="120000"/>
              </a:lnSpc>
              <a:spcAft>
                <a:spcPts val="0"/>
              </a:spcAft>
              <a:buNone/>
            </a:pPr>
            <a:r>
              <a:rPr lang="en-US" sz="1800" dirty="0"/>
              <a:t>8010 Graz, Austria</a:t>
            </a:r>
          </a:p>
          <a:p>
            <a:pPr marL="0" indent="0">
              <a:lnSpc>
                <a:spcPct val="120000"/>
              </a:lnSpc>
              <a:spcAft>
                <a:spcPts val="0"/>
              </a:spcAft>
              <a:buNone/>
            </a:pPr>
            <a:r>
              <a:rPr lang="en-US" sz="1800" dirty="0"/>
              <a:t>gwp@tugraz.at</a:t>
            </a:r>
          </a:p>
        </p:txBody>
      </p:sp>
      <p:sp>
        <p:nvSpPr>
          <p:cNvPr id="10" name="Textplatzhalter 9">
            <a:extLst>
              <a:ext uri="{FF2B5EF4-FFF2-40B4-BE49-F238E27FC236}">
                <a16:creationId xmlns:a16="http://schemas.microsoft.com/office/drawing/2014/main" id="{79760C78-F67A-47C1-B2B9-4877BBEE62EF}"/>
              </a:ext>
            </a:extLst>
          </p:cNvPr>
          <p:cNvSpPr>
            <a:spLocks noGrp="1"/>
          </p:cNvSpPr>
          <p:nvPr>
            <p:ph type="body" sz="quarter" idx="4294967295"/>
          </p:nvPr>
        </p:nvSpPr>
        <p:spPr>
          <a:xfrm>
            <a:off x="1980928" y="6303535"/>
            <a:ext cx="8513407" cy="265373"/>
          </a:xfrm>
        </p:spPr>
        <p:txBody>
          <a:bodyPr>
            <a:normAutofit fontScale="55000" lnSpcReduction="20000"/>
          </a:bodyPr>
          <a:lstStyle/>
          <a:p>
            <a:pPr marL="0" indent="0" algn="r">
              <a:buNone/>
            </a:pPr>
            <a:r>
              <a:rPr lang="en-US" noProof="0" dirty="0">
                <a:hlinkClick r:id="rId3"/>
              </a:rPr>
              <a:t>www.tugraz.at/go/qm</a:t>
            </a:r>
            <a:r>
              <a:rPr lang="en-US" noProof="0" dirty="0"/>
              <a:t> </a:t>
            </a:r>
          </a:p>
        </p:txBody>
      </p:sp>
      <p:sp>
        <p:nvSpPr>
          <p:cNvPr id="4" name="Foliennummernplatzhalter 3">
            <a:extLst>
              <a:ext uri="{FF2B5EF4-FFF2-40B4-BE49-F238E27FC236}">
                <a16:creationId xmlns:a16="http://schemas.microsoft.com/office/drawing/2014/main" id="{F3735562-77C0-469D-BE60-F618BF8AB03B}"/>
              </a:ext>
            </a:extLst>
          </p:cNvPr>
          <p:cNvSpPr>
            <a:spLocks noGrp="1"/>
          </p:cNvSpPr>
          <p:nvPr>
            <p:ph type="sldNum" sz="quarter" idx="22"/>
          </p:nvPr>
        </p:nvSpPr>
        <p:spPr>
          <a:xfrm>
            <a:off x="31255" y="685124"/>
            <a:ext cx="572782" cy="572782"/>
          </a:xfrm>
        </p:spPr>
        <p:txBody>
          <a:bodyPr/>
          <a:lstStyle/>
          <a:p>
            <a:fld id="{4B64EC4D-37E3-EF42-B9AB-6337577588CB}" type="slidenum">
              <a:rPr lang="en-US" noProof="0" smtClean="0"/>
              <a:t>68</a:t>
            </a:fld>
            <a:endParaRPr lang="en-US" noProof="0" dirty="0"/>
          </a:p>
        </p:txBody>
      </p:sp>
    </p:spTree>
    <p:extLst>
      <p:ext uri="{BB962C8B-B14F-4D97-AF65-F5344CB8AC3E}">
        <p14:creationId xmlns:p14="http://schemas.microsoft.com/office/powerpoint/2010/main" val="4067776410"/>
      </p:ext>
    </p:extLst>
  </p:cSld>
  <p:clrMapOvr>
    <a:masterClrMapping/>
  </p:clrMapOvr>
</p:sld>
</file>

<file path=ppt/theme/theme1.xml><?xml version="1.0" encoding="utf-8"?>
<a:theme xmlns:a="http://schemas.openxmlformats.org/drawingml/2006/main" name="Office">
  <a:themeElements>
    <a:clrScheme name="NAWI Graz">
      <a:dk1>
        <a:srgbClr val="000000"/>
      </a:dk1>
      <a:lt1>
        <a:srgbClr val="FFFFFF"/>
      </a:lt1>
      <a:dk2>
        <a:srgbClr val="C6C6C6"/>
      </a:dk2>
      <a:lt2>
        <a:srgbClr val="FFFFFF"/>
      </a:lt2>
      <a:accent1>
        <a:srgbClr val="FFD500"/>
      </a:accent1>
      <a:accent2>
        <a:srgbClr val="F70146"/>
      </a:accent2>
      <a:accent3>
        <a:srgbClr val="7AB751"/>
      </a:accent3>
      <a:accent4>
        <a:srgbClr val="7D75B7"/>
      </a:accent4>
      <a:accent5>
        <a:srgbClr val="F38D39"/>
      </a:accent5>
      <a:accent6>
        <a:srgbClr val="689CCE"/>
      </a:accent6>
      <a:hlink>
        <a:srgbClr val="000000"/>
      </a:hlink>
      <a:folHlink>
        <a:srgbClr val="000000"/>
      </a:folHlink>
    </a:clrScheme>
    <a:fontScheme name="Nawi Graz">
      <a:majorFont>
        <a:latin typeface="Roboto"/>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b">
        <a:normAutofit/>
      </a:bodyPr>
      <a:lstStyle>
        <a:defPPr algn="r">
          <a:defRPr sz="1400" b="0" dirty="0">
            <a:latin typeface="+mn-lt"/>
          </a:defRPr>
        </a:defPPr>
      </a:lstStyle>
    </a:txDef>
  </a:objectDefaults>
  <a:extraClrSchemeLst/>
  <a:extLst>
    <a:ext uri="{05A4C25C-085E-4340-85A3-A5531E510DB2}">
      <thm15:themeFamily xmlns:thm15="http://schemas.microsoft.com/office/thememl/2012/main" name="NAWI Graz PPT Master 2026 EN" id="{63882822-3251-4142-8800-915154F8F2C0}" vid="{8D3D0D7B-3DC6-994D-8012-2CAB1FDF53BB}"/>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NAWI_Graz_PPT_Master_2026_DE</Template>
  <TotalTime>0</TotalTime>
  <Words>8245</Words>
  <Application>Microsoft Office PowerPoint</Application>
  <PresentationFormat>Breitbild</PresentationFormat>
  <Paragraphs>622</Paragraphs>
  <Slides>68</Slides>
  <Notes>9</Notes>
  <HiddenSlides>0</HiddenSlides>
  <MMClips>0</MMClips>
  <ScaleCrop>false</ScaleCrop>
  <HeadingPairs>
    <vt:vector size="6" baseType="variant">
      <vt:variant>
        <vt:lpstr>Verwendete Schriftarten</vt:lpstr>
      </vt:variant>
      <vt:variant>
        <vt:i4>10</vt:i4>
      </vt:variant>
      <vt:variant>
        <vt:lpstr>Design</vt:lpstr>
      </vt:variant>
      <vt:variant>
        <vt:i4>2</vt:i4>
      </vt:variant>
      <vt:variant>
        <vt:lpstr>Folientitel</vt:lpstr>
      </vt:variant>
      <vt:variant>
        <vt:i4>68</vt:i4>
      </vt:variant>
    </vt:vector>
  </HeadingPairs>
  <TitlesOfParts>
    <vt:vector size="80" baseType="lpstr">
      <vt:lpstr>Aptos</vt:lpstr>
      <vt:lpstr>Arial</vt:lpstr>
      <vt:lpstr>Calibri</vt:lpstr>
      <vt:lpstr>Calibri Light</vt:lpstr>
      <vt:lpstr>Cocogoose-Light</vt:lpstr>
      <vt:lpstr>Roboto</vt:lpstr>
      <vt:lpstr>Roboto Light</vt:lpstr>
      <vt:lpstr>Source Sans Pro</vt:lpstr>
      <vt:lpstr>Symbol</vt:lpstr>
      <vt:lpstr>Wingdings</vt:lpstr>
      <vt:lpstr>Office</vt:lpstr>
      <vt:lpstr>Benutzerdefiniertes Design</vt:lpstr>
      <vt:lpstr>Good Scientific and Artistic Practice for Bachelor's Degree Programmes</vt:lpstr>
      <vt:lpstr>Development and Use of the Teaching Materials:</vt:lpstr>
      <vt:lpstr>Good Scientific and Artistic Practice (GSP) – Why Is This an Issue Today?</vt:lpstr>
      <vt:lpstr>What can you expect?</vt:lpstr>
      <vt:lpstr>Part 1:  Fundamentals of Good Scientific and Artistic Practice (GSP)  </vt:lpstr>
      <vt:lpstr>1.1 What Is GSP? </vt:lpstr>
      <vt:lpstr>1.2 The Importance of GSP for Research and Academic Study (1/4) </vt:lpstr>
      <vt:lpstr>1.2 The Importance of GSP for Research and Academic Study (2/4) </vt:lpstr>
      <vt:lpstr>1.2 The Importance of GSP for Research and Academic Study (3/4) </vt:lpstr>
      <vt:lpstr>1.2 The Importance of GSP for Research and Academic Study (4/4) </vt:lpstr>
      <vt:lpstr>1.3 The Four Principles of Scientific Integrity (1/4)</vt:lpstr>
      <vt:lpstr>1.3 The Four Principles of Scientific Integrity (2/4) </vt:lpstr>
      <vt:lpstr>1.3 The Four Principles of Scientific Integrity (3/4)</vt:lpstr>
      <vt:lpstr>1.3 The Four Principles of Scientific Integrity (4/4)</vt:lpstr>
      <vt:lpstr>Part 2:</vt:lpstr>
      <vt:lpstr>2.1 Reliability: Working with Sources (1/4)</vt:lpstr>
      <vt:lpstr>2.1 Reliability: Working with Sources (2/4)</vt:lpstr>
      <vt:lpstr>2.1 Reliability: Working with Sources (3/4)</vt:lpstr>
      <vt:lpstr>2.1 Reliability: Working with Sources (4/4)</vt:lpstr>
      <vt:lpstr>2.1 Reliability: Example for Working with Sources (1/3)</vt:lpstr>
      <vt:lpstr>2.1 Reliability: Example for Working with Sources (2/3)</vt:lpstr>
      <vt:lpstr>2.1 Reliability: Example of Working with Sources (3/3)</vt:lpstr>
      <vt:lpstr>2.1 Reliability: Proper Citation (1/8)</vt:lpstr>
      <vt:lpstr>2.1 Reliability: Proper Citation (2/8)</vt:lpstr>
      <vt:lpstr>2.1 Reliability: Proper Citation (3/8)</vt:lpstr>
      <vt:lpstr>2.1 Reliability: Proper Citation (4/8)</vt:lpstr>
      <vt:lpstr>2.1 Reliability: Proper Citation (5/8)</vt:lpstr>
      <vt:lpstr>2.1 Reliability: Proper Citation (6/8)</vt:lpstr>
      <vt:lpstr>2.1 Reliability: Proper Citation (7/8)</vt:lpstr>
      <vt:lpstr>2.1 Reliability: Proper Citation (8/8)</vt:lpstr>
      <vt:lpstr>2.1 Reliability: Examples for Citing (1/3)</vt:lpstr>
      <vt:lpstr>2.1 Reliability: Examples for Citing (2/3)</vt:lpstr>
      <vt:lpstr>2.1 Reliability: Examples for Citing (3/3)</vt:lpstr>
      <vt:lpstr>2.2 Honesty: Transparent Disclosure of the use of AI (1/2)</vt:lpstr>
      <vt:lpstr>2.2 Honesty: Transparent Disclosure of AI Use (2/2)</vt:lpstr>
      <vt:lpstr>2.2 Honesty: Avoid Plagiarism (1/4)</vt:lpstr>
      <vt:lpstr>2.2 Honesty: Avoid Plagiarism (2/4)</vt:lpstr>
      <vt:lpstr>2.2 Honesty: Avoid Plagiarism (3/4)</vt:lpstr>
      <vt:lpstr>2.2 Honesty: Avoid Plagiarism (4/4)</vt:lpstr>
      <vt:lpstr>2.3 Respect: Intellectual property of others (1/2)</vt:lpstr>
      <vt:lpstr>2.3 Respect: Intellectual property of others (2/2)</vt:lpstr>
      <vt:lpstr>2.3 Respect: Avoid Plagiarism – Example for Paraphrasing (1/3)</vt:lpstr>
      <vt:lpstr>2.2 Respect: Avoid Plagiarism – Example for Paraphrasing (2/3)</vt:lpstr>
      <vt:lpstr>2.2 Respect: Avoid Plagiarism – Example for Paraphrasing (3/3)</vt:lpstr>
      <vt:lpstr>2.3 Respect for Colleagues and Researchers and Their Work</vt:lpstr>
      <vt:lpstr>2.4 Accountability: Responsibility in Your Studies (1/2)</vt:lpstr>
      <vt:lpstr>2.4 Accountability: Responsibility in Your Studies (2/2)</vt:lpstr>
      <vt:lpstr>Part 3:</vt:lpstr>
      <vt:lpstr>3.1 Definition of Research Misconduct (1/2)</vt:lpstr>
      <vt:lpstr>3.1 Definition of Research Misconduct (2/2)</vt:lpstr>
      <vt:lpstr>3.2 Academic Misconduct During Studies: Examples  (Pears and Shields, 2022; TU Graz, 2025a, Universität Graz, 2023c)</vt:lpstr>
      <vt:lpstr>3.2 Academic Misconduct During Studies: Consequences</vt:lpstr>
      <vt:lpstr>3.3 Academic Misconduct during Studies: How to avoid (Spark at York University, 2013) </vt:lpstr>
      <vt:lpstr>Best Luck with Your Studies!</vt:lpstr>
      <vt:lpstr>Part 4: Appendix (1/13) </vt:lpstr>
      <vt:lpstr>Part 4: Appendix (2/13)</vt:lpstr>
      <vt:lpstr>Part 4: Appendix (3/13)</vt:lpstr>
      <vt:lpstr>Part 4: Appendix (4/13) </vt:lpstr>
      <vt:lpstr>Part 4: Appendix (5/13) </vt:lpstr>
      <vt:lpstr>Part 4: Appendix (6/13)</vt:lpstr>
      <vt:lpstr>Part 4: Appendix (7/13) </vt:lpstr>
      <vt:lpstr>Part 4: Appendix (8/13) </vt:lpstr>
      <vt:lpstr>Part 4: Appendix (9/13) </vt:lpstr>
      <vt:lpstr>Part 4: Appendix (10/13) </vt:lpstr>
      <vt:lpstr>Part 4: Appendix (11/13) </vt:lpstr>
      <vt:lpstr>Part 4: Appendix (12/13)</vt:lpstr>
      <vt:lpstr>Part 4: Appendix (13/13)</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Hackl-Wimmer, Sigrid</dc:creator>
  <cp:keywords/>
  <dc:description/>
  <cp:lastModifiedBy>Hackl-Wimmer, Sigrid</cp:lastModifiedBy>
  <cp:revision>110</cp:revision>
  <cp:lastPrinted>2025-09-25T08:42:38Z</cp:lastPrinted>
  <dcterms:created xsi:type="dcterms:W3CDTF">2026-09-10T11:58:24Z</dcterms:created>
  <dcterms:modified xsi:type="dcterms:W3CDTF">2026-09-30T10:42:24Z</dcterms:modified>
  <cp:category/>
</cp:coreProperties>
</file>