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4" r:id="rId2"/>
    <p:sldId id="32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 varScale="1">
        <p:scale>
          <a:sx n="89" d="100"/>
          <a:sy n="89" d="100"/>
        </p:scale>
        <p:origin x="6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023C5-0554-DFA5-C4D2-93D4BCF293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B5673A-DC0C-79BA-9800-D28BF899A7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FC226-B765-0761-B92B-3A6A97411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A822-DCFB-45AB-AF08-EA876BC8078C}" type="datetimeFigureOut">
              <a:rPr lang="en-GB" smtClean="0"/>
              <a:t>25/06/2022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36A1E-4D77-02C1-5D41-84CE58B6F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8C40D-99C9-34E5-F0D0-340828D41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56C0-D1DD-4250-B79D-127AD5D747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83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7BC6E-FD92-4314-6778-35D61BF18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C198B-1F20-1B04-F368-8549545DA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46EEBF-B94D-273F-7EDF-8999767FE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A822-DCFB-45AB-AF08-EA876BC8078C}" type="datetimeFigureOut">
              <a:rPr lang="en-GB" smtClean="0"/>
              <a:t>25/06/2022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099F5-C2EC-0F44-9663-A2DCFA1A0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B0C71-040E-2375-E510-AD29D19CA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56C0-D1DD-4250-B79D-127AD5D747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5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3E113-A6CA-0A08-3F80-4EF2AE3C3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ED31A4-26B8-2184-FC9B-57706AB3D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80A53-D8C5-23EC-9C94-7EAD63884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A822-DCFB-45AB-AF08-EA876BC8078C}" type="datetimeFigureOut">
              <a:rPr lang="en-GB" smtClean="0"/>
              <a:t>25/06/2022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D9EFF-8059-DB98-91A2-E5890A503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7C959-4224-D7EF-3505-E5D6365DF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56C0-D1DD-4250-B79D-127AD5D747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7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89A74-052D-22E5-6059-E720E0538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CBD75-1949-6C09-A342-9B0C73F20F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E19156-ECBE-50A6-482E-B1CE93697D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D0277A-7B2C-111C-5F93-03D8E352D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A822-DCFB-45AB-AF08-EA876BC8078C}" type="datetimeFigureOut">
              <a:rPr lang="en-GB" smtClean="0"/>
              <a:t>25/06/2022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7B5D3F-B3D5-AAD3-E66B-9F44289A0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5C38A3-ABD5-6CD4-60F5-093104F0A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56C0-D1DD-4250-B79D-127AD5D747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054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69A81-0B7F-E509-1B04-D03655525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27047F-4052-222A-A416-8C5C2DB79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89E4DB-2867-E4BD-D8CC-06CF85474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9E6880-4D13-350F-4558-B39FE82728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70CF65-4180-DD0E-D6B4-787C7A4F41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0A0299-363B-6A0A-D212-DA9260808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A822-DCFB-45AB-AF08-EA876BC8078C}" type="datetimeFigureOut">
              <a:rPr lang="en-GB" smtClean="0"/>
              <a:t>25/06/2022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FBAF0D-5A55-52D4-11D0-B8F34259B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0C5D81-7A14-FAF7-4709-1A581776E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56C0-D1DD-4250-B79D-127AD5D747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5900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002D0-6CCD-0123-6539-60BC22EA0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9C0690-9056-CA42-5A9B-F7B8F79A8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A822-DCFB-45AB-AF08-EA876BC8078C}" type="datetimeFigureOut">
              <a:rPr lang="en-GB" smtClean="0"/>
              <a:t>25/06/2022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8DEBB2-860A-8661-D453-27A242093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ED553-46FE-624E-D64E-1E5E4D67D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56C0-D1DD-4250-B79D-127AD5D747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81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198E34-CC7F-5AEC-540B-91960AC47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A822-DCFB-45AB-AF08-EA876BC8078C}" type="datetimeFigureOut">
              <a:rPr lang="en-GB" smtClean="0"/>
              <a:t>25/06/2022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27999-17D1-BB03-7540-50FF47A97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BF7B42-494B-0454-DCDF-2B367226F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56C0-D1DD-4250-B79D-127AD5D747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081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EA8FE-A5B5-6F6A-CC0A-AB381C3A3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A2B60-4DA6-8D04-4BD8-385BBA470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627000-0DFC-F37F-6F6F-426B823A7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E5D531-A101-6D68-4823-0CF8FB0B4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A822-DCFB-45AB-AF08-EA876BC8078C}" type="datetimeFigureOut">
              <a:rPr lang="en-GB" smtClean="0"/>
              <a:t>25/06/2022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558E2B-F173-A04B-B5E9-7E9F0CADE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FCFA1A-5F5E-531A-50F7-D42CCE18C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56C0-D1DD-4250-B79D-127AD5D747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318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3F4DF-F70F-140C-66D7-A8BCEE176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35D90C-5791-F9C3-5860-923007CDBD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1809FA-F230-851A-50FA-70B990F695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5C2BB4-CAA0-9CD2-945E-0393DAD8C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A822-DCFB-45AB-AF08-EA876BC8078C}" type="datetimeFigureOut">
              <a:rPr lang="en-GB" smtClean="0"/>
              <a:t>25/06/2022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96242E-DE8D-9800-D262-8C828E16C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AAEC1-79DD-FFA7-6FED-F4A6FCF49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56C0-D1DD-4250-B79D-127AD5D747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987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9A29A-B588-9570-3335-919E50D49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A66885-4B4D-D36C-23C1-1B9BBFA6A6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E0008-81CC-CB46-BEE4-8B9DE13BB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A822-DCFB-45AB-AF08-EA876BC8078C}" type="datetimeFigureOut">
              <a:rPr lang="en-GB" smtClean="0"/>
              <a:t>25/06/2022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10B75-D936-EEC9-B955-4C865A61E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5E290-F051-27F5-10E9-91CFA456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56C0-D1DD-4250-B79D-127AD5D747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792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02B8C1-2E07-A3A5-CA90-E3B31164B4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E09282-76E3-9597-2C65-1B6DEC354C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16D9E-E7BA-0DBC-6200-128B4FC80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A822-DCFB-45AB-AF08-EA876BC8078C}" type="datetimeFigureOut">
              <a:rPr lang="en-GB" smtClean="0"/>
              <a:t>25/06/2022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BA46A-0F5E-0441-5762-9B943F10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53F48-CAA2-637D-F8F9-53350B410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56C0-D1DD-4250-B79D-127AD5D747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558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D97CFF-9CAE-819C-0B6A-BD96C9F70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A9560-078B-08B9-6C08-D88941B95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FA160-D64B-9063-7A2E-D60FFB45A0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BA822-DCFB-45AB-AF08-EA876BC8078C}" type="datetimeFigureOut">
              <a:rPr lang="en-GB" smtClean="0"/>
              <a:t>25/06/2022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C3E36-B1B5-9EB7-27C8-A8C819DC61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F76E4-774C-B7A0-C718-DB35062E04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656C0-D1DD-4250-B79D-127AD5D747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204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95036-4C06-DDDE-49BB-C315FF8F4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>
                <a:latin typeface="Bahnschrift" panose="020B0502040204020203" pitchFamily="34" charset="0"/>
              </a:rPr>
              <a:t>Colony PCR</a:t>
            </a:r>
            <a:endParaRPr lang="de-AT" dirty="0">
              <a:latin typeface="Bahnschrift" panose="020B0502040204020203" pitchFamily="34" charset="0"/>
            </a:endParaRP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250238B5-3F06-FE59-FC70-984553555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98" t="4394" r="1499" b="17840"/>
          <a:stretch/>
        </p:blipFill>
        <p:spPr>
          <a:xfrm>
            <a:off x="3062569" y="2031949"/>
            <a:ext cx="6035712" cy="3669130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22B69773-E780-5E49-890C-AA8CC02092DC}"/>
              </a:ext>
            </a:extLst>
          </p:cNvPr>
          <p:cNvSpPr txBox="1"/>
          <p:nvPr/>
        </p:nvSpPr>
        <p:spPr>
          <a:xfrm>
            <a:off x="3193378" y="3206234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K1</a:t>
            </a:r>
            <a:endParaRPr lang="de-AT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6B2B511F-C54D-6D3C-266F-4A1C704902D0}"/>
              </a:ext>
            </a:extLst>
          </p:cNvPr>
          <p:cNvSpPr txBox="1"/>
          <p:nvPr/>
        </p:nvSpPr>
        <p:spPr>
          <a:xfrm>
            <a:off x="3582794" y="3206234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K2</a:t>
            </a:r>
            <a:endParaRPr lang="de-AT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36315E1-0980-F3BB-5CAD-63A792C85867}"/>
              </a:ext>
            </a:extLst>
          </p:cNvPr>
          <p:cNvSpPr txBox="1"/>
          <p:nvPr/>
        </p:nvSpPr>
        <p:spPr>
          <a:xfrm>
            <a:off x="4050628" y="3206234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K3</a:t>
            </a:r>
            <a:endParaRPr lang="de-AT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9881C83-4A50-6755-DB43-CC6867DB3130}"/>
              </a:ext>
            </a:extLst>
          </p:cNvPr>
          <p:cNvSpPr txBox="1"/>
          <p:nvPr/>
        </p:nvSpPr>
        <p:spPr>
          <a:xfrm>
            <a:off x="4471794" y="3206234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K4</a:t>
            </a:r>
            <a:endParaRPr lang="de-AT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D75DE51-62A9-BAF3-FA9F-B7B1412DA00F}"/>
              </a:ext>
            </a:extLst>
          </p:cNvPr>
          <p:cNvSpPr txBox="1"/>
          <p:nvPr/>
        </p:nvSpPr>
        <p:spPr>
          <a:xfrm>
            <a:off x="4964476" y="320623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K5</a:t>
            </a:r>
            <a:endParaRPr lang="de-AT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521C8CD6-E550-6A38-5FAF-6D112DB758B0}"/>
              </a:ext>
            </a:extLst>
          </p:cNvPr>
          <p:cNvSpPr txBox="1"/>
          <p:nvPr/>
        </p:nvSpPr>
        <p:spPr>
          <a:xfrm>
            <a:off x="5404692" y="3206234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FF8B8B"/>
                </a:solidFill>
                <a:latin typeface="Bahnschrift Condensed" panose="020B0502040204020203" pitchFamily="34" charset="0"/>
              </a:rPr>
              <a:t>K6</a:t>
            </a:r>
            <a:endParaRPr lang="de-AT" dirty="0">
              <a:solidFill>
                <a:srgbClr val="FF8B8B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7DEFFF7C-34EA-9928-A3DF-7D6A3B015F2B}"/>
              </a:ext>
            </a:extLst>
          </p:cNvPr>
          <p:cNvSpPr txBox="1"/>
          <p:nvPr/>
        </p:nvSpPr>
        <p:spPr>
          <a:xfrm>
            <a:off x="5853476" y="3206234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FF8B8B"/>
                </a:solidFill>
                <a:latin typeface="Bahnschrift Condensed" panose="020B0502040204020203" pitchFamily="34" charset="0"/>
              </a:rPr>
              <a:t>K7</a:t>
            </a:r>
            <a:endParaRPr lang="de-AT" dirty="0">
              <a:solidFill>
                <a:srgbClr val="FF8B8B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35F6453-5BBF-20A3-A6EA-A058A06DDD28}"/>
              </a:ext>
            </a:extLst>
          </p:cNvPr>
          <p:cNvSpPr txBox="1"/>
          <p:nvPr/>
        </p:nvSpPr>
        <p:spPr>
          <a:xfrm>
            <a:off x="6287342" y="320623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K8</a:t>
            </a:r>
            <a:endParaRPr lang="de-AT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0ED8971-3ACA-BC04-31F1-CB5D585D1DAC}"/>
              </a:ext>
            </a:extLst>
          </p:cNvPr>
          <p:cNvSpPr txBox="1"/>
          <p:nvPr/>
        </p:nvSpPr>
        <p:spPr>
          <a:xfrm>
            <a:off x="6747834" y="3206234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K9</a:t>
            </a:r>
            <a:endParaRPr lang="de-AT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5816035-7570-3320-32B3-BEA246C964B8}"/>
              </a:ext>
            </a:extLst>
          </p:cNvPr>
          <p:cNvSpPr txBox="1"/>
          <p:nvPr/>
        </p:nvSpPr>
        <p:spPr>
          <a:xfrm>
            <a:off x="7196618" y="320623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K10</a:t>
            </a:r>
            <a:endParaRPr lang="de-AT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7DD5218-7AC1-FFE3-D3E5-E4DFE41D5492}"/>
              </a:ext>
            </a:extLst>
          </p:cNvPr>
          <p:cNvSpPr txBox="1"/>
          <p:nvPr/>
        </p:nvSpPr>
        <p:spPr>
          <a:xfrm>
            <a:off x="7643184" y="3206234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FF8B8B"/>
                </a:solidFill>
                <a:latin typeface="Bahnschrift Condensed" panose="020B0502040204020203" pitchFamily="34" charset="0"/>
              </a:rPr>
              <a:t>K11</a:t>
            </a:r>
            <a:endParaRPr lang="de-AT" dirty="0">
              <a:solidFill>
                <a:srgbClr val="FF8B8B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219079D9-B6CE-96A1-F44A-454A0DD26A5E}"/>
              </a:ext>
            </a:extLst>
          </p:cNvPr>
          <p:cNvSpPr txBox="1"/>
          <p:nvPr/>
        </p:nvSpPr>
        <p:spPr>
          <a:xfrm>
            <a:off x="8113084" y="320623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K12</a:t>
            </a:r>
            <a:endParaRPr lang="de-AT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398D7AB5-B915-529B-310F-4C9A9E6186AB}"/>
              </a:ext>
            </a:extLst>
          </p:cNvPr>
          <p:cNvSpPr txBox="1"/>
          <p:nvPr/>
        </p:nvSpPr>
        <p:spPr>
          <a:xfrm>
            <a:off x="3062568" y="1389411"/>
            <a:ext cx="604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>
                <a:solidFill>
                  <a:schemeClr val="bg2">
                    <a:lumMod val="25000"/>
                  </a:schemeClr>
                </a:solidFill>
                <a:latin typeface="Bierstadt" panose="020B0004020202020204" pitchFamily="34" charset="0"/>
              </a:rPr>
              <a:t>Secreters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Bierstadt" panose="020B0004020202020204" pitchFamily="34" charset="0"/>
              </a:rPr>
              <a:t>: </a:t>
            </a:r>
            <a:r>
              <a:rPr lang="de-DE" i="1" dirty="0">
                <a:solidFill>
                  <a:schemeClr val="bg2">
                    <a:lumMod val="25000"/>
                  </a:schemeClr>
                </a:solidFill>
                <a:latin typeface="Bierstadt" panose="020B0004020202020204" pitchFamily="34" charset="0"/>
              </a:rPr>
              <a:t>K. </a:t>
            </a:r>
            <a:r>
              <a:rPr lang="de-DE" i="1" dirty="0" err="1">
                <a:solidFill>
                  <a:schemeClr val="bg2">
                    <a:lumMod val="25000"/>
                  </a:schemeClr>
                </a:solidFill>
                <a:latin typeface="Bierstadt" panose="020B0004020202020204" pitchFamily="34" charset="0"/>
              </a:rPr>
              <a:t>phaffii</a:t>
            </a:r>
            <a:r>
              <a:rPr lang="de-DE" i="1" dirty="0">
                <a:solidFill>
                  <a:schemeClr val="bg2">
                    <a:lumMod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de-DE" dirty="0" err="1">
                <a:solidFill>
                  <a:schemeClr val="bg2">
                    <a:lumMod val="25000"/>
                  </a:schemeClr>
                </a:solidFill>
                <a:latin typeface="Bierstadt" panose="020B0004020202020204" pitchFamily="34" charset="0"/>
              </a:rPr>
              <a:t>pBSY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Bierstadt" panose="020B0004020202020204" pitchFamily="34" charset="0"/>
              </a:rPr>
              <a:t> BiE1 D</a:t>
            </a:r>
            <a:r>
              <a:rPr lang="el-GR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de-DE" i="1" dirty="0" err="1">
                <a:solidFill>
                  <a:schemeClr val="bg2">
                    <a:lumMod val="25000"/>
                  </a:schemeClr>
                </a:solidFill>
                <a:latin typeface="Bierstadt" panose="020B0004020202020204" pitchFamily="34" charset="0"/>
              </a:rPr>
              <a:t>Nc</a:t>
            </a:r>
            <a:r>
              <a:rPr lang="de-DE" dirty="0" err="1">
                <a:solidFill>
                  <a:schemeClr val="bg2">
                    <a:lumMod val="25000"/>
                  </a:schemeClr>
                </a:solidFill>
                <a:latin typeface="Bierstadt" panose="020B0004020202020204" pitchFamily="34" charset="0"/>
              </a:rPr>
              <a:t>CAR</a:t>
            </a:r>
            <a:endParaRPr lang="de-AT" i="1" dirty="0">
              <a:solidFill>
                <a:schemeClr val="bg2">
                  <a:lumMod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D84F4604-3C8E-085B-623A-AF1D09D406BF}"/>
              </a:ext>
            </a:extLst>
          </p:cNvPr>
          <p:cNvSpPr txBox="1"/>
          <p:nvPr/>
        </p:nvSpPr>
        <p:spPr>
          <a:xfrm>
            <a:off x="9101979" y="3900804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2">
                    <a:lumMod val="25000"/>
                  </a:schemeClr>
                </a:solidFill>
                <a:latin typeface="Bahnschrift Light Condensed" panose="020B0502040204020203" pitchFamily="34" charset="0"/>
              </a:rPr>
              <a:t>1 </a:t>
            </a:r>
            <a:r>
              <a:rPr lang="de-DE" sz="1600" dirty="0" err="1">
                <a:solidFill>
                  <a:schemeClr val="bg2">
                    <a:lumMod val="25000"/>
                  </a:schemeClr>
                </a:solidFill>
                <a:latin typeface="Bahnschrift Light Condensed" panose="020B0502040204020203" pitchFamily="34" charset="0"/>
              </a:rPr>
              <a:t>kb</a:t>
            </a:r>
            <a:endParaRPr lang="de-AT" sz="1600" dirty="0">
              <a:solidFill>
                <a:schemeClr val="bg2">
                  <a:lumMod val="25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1052E91E-31CC-B988-CFCA-1E86A883CAE6}"/>
              </a:ext>
            </a:extLst>
          </p:cNvPr>
          <p:cNvSpPr txBox="1"/>
          <p:nvPr/>
        </p:nvSpPr>
        <p:spPr>
          <a:xfrm>
            <a:off x="9101979" y="2797100"/>
            <a:ext cx="473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2">
                    <a:lumMod val="25000"/>
                  </a:schemeClr>
                </a:solidFill>
                <a:latin typeface="Bahnschrift Light Condensed" panose="020B0502040204020203" pitchFamily="34" charset="0"/>
              </a:rPr>
              <a:t>3 </a:t>
            </a:r>
            <a:r>
              <a:rPr lang="de-DE" sz="1600" dirty="0" err="1">
                <a:solidFill>
                  <a:schemeClr val="bg2">
                    <a:lumMod val="25000"/>
                  </a:schemeClr>
                </a:solidFill>
                <a:latin typeface="Bahnschrift Light Condensed" panose="020B0502040204020203" pitchFamily="34" charset="0"/>
              </a:rPr>
              <a:t>kb</a:t>
            </a:r>
            <a:endParaRPr lang="de-AT" sz="1600" dirty="0">
              <a:solidFill>
                <a:schemeClr val="bg2">
                  <a:lumMod val="25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B17FA0A-75A5-D210-771E-5369584DB606}"/>
              </a:ext>
            </a:extLst>
          </p:cNvPr>
          <p:cNvSpPr txBox="1"/>
          <p:nvPr/>
        </p:nvSpPr>
        <p:spPr>
          <a:xfrm>
            <a:off x="9106556" y="2364910"/>
            <a:ext cx="470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2">
                    <a:lumMod val="25000"/>
                  </a:schemeClr>
                </a:solidFill>
                <a:latin typeface="Bahnschrift Light Condensed" panose="020B0502040204020203" pitchFamily="34" charset="0"/>
              </a:rPr>
              <a:t>6 </a:t>
            </a:r>
            <a:r>
              <a:rPr lang="de-DE" sz="1600" dirty="0" err="1">
                <a:solidFill>
                  <a:schemeClr val="bg2">
                    <a:lumMod val="25000"/>
                  </a:schemeClr>
                </a:solidFill>
                <a:latin typeface="Bahnschrift Light Condensed" panose="020B0502040204020203" pitchFamily="34" charset="0"/>
              </a:rPr>
              <a:t>kb</a:t>
            </a:r>
            <a:endParaRPr lang="de-AT" sz="1600" dirty="0">
              <a:solidFill>
                <a:schemeClr val="bg2">
                  <a:lumMod val="25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7AA1A7-6379-AC01-1CAE-A997D55B34AA}"/>
              </a:ext>
            </a:extLst>
          </p:cNvPr>
          <p:cNvSpPr txBox="1"/>
          <p:nvPr/>
        </p:nvSpPr>
        <p:spPr>
          <a:xfrm>
            <a:off x="2981324" y="5720252"/>
            <a:ext cx="62103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>
                <a:latin typeface="Bierstadt" panose="020B0004020202020204" pitchFamily="34" charset="0"/>
              </a:rPr>
              <a:t>Fig.: </a:t>
            </a:r>
            <a:r>
              <a:rPr lang="de-DE" sz="1200" dirty="0">
                <a:latin typeface="Bierstadt" panose="020B0004020202020204" pitchFamily="34" charset="0"/>
              </a:rPr>
              <a:t>DNA Agarose gel </a:t>
            </a:r>
            <a:r>
              <a:rPr lang="de-DE" sz="1200" dirty="0" err="1">
                <a:latin typeface="Bierstadt" panose="020B0004020202020204" pitchFamily="34" charset="0"/>
              </a:rPr>
              <a:t>of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colony</a:t>
            </a:r>
            <a:r>
              <a:rPr lang="de-DE" sz="1200" dirty="0">
                <a:latin typeface="Bierstadt" panose="020B0004020202020204" pitchFamily="34" charset="0"/>
              </a:rPr>
              <a:t> PCR </a:t>
            </a:r>
            <a:r>
              <a:rPr lang="de-DE" sz="1200" dirty="0" err="1">
                <a:latin typeface="Bierstadt" panose="020B0004020202020204" pitchFamily="34" charset="0"/>
              </a:rPr>
              <a:t>products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under</a:t>
            </a:r>
            <a:r>
              <a:rPr lang="de-DE" sz="1200" dirty="0">
                <a:latin typeface="Bierstadt" panose="020B0004020202020204" pitchFamily="34" charset="0"/>
              </a:rPr>
              <a:t> UV light </a:t>
            </a:r>
            <a:r>
              <a:rPr lang="de-DE" sz="1200" dirty="0" err="1">
                <a:latin typeface="Bierstadt" panose="020B0004020202020204" pitchFamily="34" charset="0"/>
              </a:rPr>
              <a:t>exposure</a:t>
            </a:r>
            <a:r>
              <a:rPr lang="de-DE" sz="1200" dirty="0">
                <a:latin typeface="Bierstadt" panose="020B0004020202020204" pitchFamily="34" charset="0"/>
              </a:rPr>
              <a:t>. A primer pair was </a:t>
            </a:r>
            <a:r>
              <a:rPr lang="de-DE" sz="1200" dirty="0" err="1">
                <a:latin typeface="Bierstadt" panose="020B0004020202020204" pitchFamily="34" charset="0"/>
              </a:rPr>
              <a:t>selected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which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binds</a:t>
            </a:r>
            <a:r>
              <a:rPr lang="de-DE" sz="1200" dirty="0">
                <a:latin typeface="Bierstadt" panose="020B0004020202020204" pitchFamily="34" charset="0"/>
              </a:rPr>
              <a:t> in </a:t>
            </a:r>
            <a:r>
              <a:rPr lang="de-DE" sz="1200" dirty="0" err="1">
                <a:latin typeface="Bierstadt" panose="020B0004020202020204" pitchFamily="34" charset="0"/>
              </a:rPr>
              <a:t>the</a:t>
            </a:r>
            <a:r>
              <a:rPr lang="de-DE" sz="1200" dirty="0">
                <a:latin typeface="Bierstadt" panose="020B0004020202020204" pitchFamily="34" charset="0"/>
              </a:rPr>
              <a:t> C-terminal </a:t>
            </a:r>
            <a:r>
              <a:rPr lang="de-DE" sz="1200" dirty="0" err="1">
                <a:latin typeface="Bierstadt" panose="020B0004020202020204" pitchFamily="34" charset="0"/>
              </a:rPr>
              <a:t>region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of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the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i="1" dirty="0" err="1">
                <a:latin typeface="Bierstadt" panose="020B0004020202020204" pitchFamily="34" charset="0"/>
              </a:rPr>
              <a:t>Nc</a:t>
            </a:r>
            <a:r>
              <a:rPr lang="de-DE" sz="1200" dirty="0" err="1">
                <a:latin typeface="Bierstadt" panose="020B0004020202020204" pitchFamily="34" charset="0"/>
              </a:rPr>
              <a:t>CAR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gene</a:t>
            </a:r>
            <a:r>
              <a:rPr lang="de-DE" sz="1200" dirty="0">
                <a:latin typeface="Bierstadt" panose="020B0004020202020204" pitchFamily="34" charset="0"/>
              </a:rPr>
              <a:t>. Samples K1 </a:t>
            </a:r>
            <a:r>
              <a:rPr lang="de-DE" sz="1200" dirty="0" err="1">
                <a:latin typeface="Bierstadt" panose="020B0004020202020204" pitchFamily="34" charset="0"/>
              </a:rPr>
              <a:t>to</a:t>
            </a:r>
            <a:r>
              <a:rPr lang="de-DE" sz="1200" dirty="0">
                <a:latin typeface="Bierstadt" panose="020B0004020202020204" pitchFamily="34" charset="0"/>
              </a:rPr>
              <a:t> K12 </a:t>
            </a:r>
            <a:r>
              <a:rPr lang="de-DE" sz="1200" dirty="0" err="1">
                <a:latin typeface="Bierstadt" panose="020B0004020202020204" pitchFamily="34" charset="0"/>
              </a:rPr>
              <a:t>refer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to</a:t>
            </a:r>
            <a:r>
              <a:rPr lang="de-DE" sz="1200" dirty="0">
                <a:latin typeface="Bierstadt" panose="020B0004020202020204" pitchFamily="34" charset="0"/>
              </a:rPr>
              <a:t> 12 </a:t>
            </a:r>
            <a:r>
              <a:rPr lang="de-DE" sz="1200" dirty="0" err="1">
                <a:latin typeface="Bierstadt" panose="020B0004020202020204" pitchFamily="34" charset="0"/>
              </a:rPr>
              <a:t>clones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picked</a:t>
            </a:r>
            <a:r>
              <a:rPr lang="de-DE" sz="1200" dirty="0">
                <a:latin typeface="Bierstadt" panose="020B0004020202020204" pitchFamily="34" charset="0"/>
              </a:rPr>
              <a:t> after </a:t>
            </a:r>
            <a:r>
              <a:rPr lang="de-DE" sz="1200" dirty="0" err="1">
                <a:latin typeface="Bierstadt" panose="020B0004020202020204" pitchFamily="34" charset="0"/>
              </a:rPr>
              <a:t>transformation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of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i="1" dirty="0">
                <a:latin typeface="Bierstadt" panose="020B0004020202020204" pitchFamily="34" charset="0"/>
              </a:rPr>
              <a:t>K. </a:t>
            </a:r>
            <a:r>
              <a:rPr lang="de-DE" sz="1200" i="1" dirty="0" err="1">
                <a:latin typeface="Bierstadt" panose="020B0004020202020204" pitchFamily="34" charset="0"/>
              </a:rPr>
              <a:t>phaffii</a:t>
            </a:r>
            <a:r>
              <a:rPr lang="de-DE" sz="1200" i="1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with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the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linearised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construct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pBSY</a:t>
            </a:r>
            <a:r>
              <a:rPr lang="de-DE" sz="1200" dirty="0">
                <a:latin typeface="Bierstadt" panose="020B0004020202020204" pitchFamily="34" charset="0"/>
              </a:rPr>
              <a:t> BiE1 D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i="1" dirty="0" err="1">
                <a:latin typeface="Bierstadt" panose="020B0004020202020204" pitchFamily="34" charset="0"/>
              </a:rPr>
              <a:t>Nc</a:t>
            </a:r>
            <a:r>
              <a:rPr lang="de-DE" sz="1200" dirty="0" err="1">
                <a:latin typeface="Bierstadt" panose="020B0004020202020204" pitchFamily="34" charset="0"/>
              </a:rPr>
              <a:t>CAR</a:t>
            </a:r>
            <a:r>
              <a:rPr lang="de-DE" sz="1200" dirty="0">
                <a:latin typeface="Bierstadt" panose="020B0004020202020204" pitchFamily="34" charset="0"/>
              </a:rPr>
              <a:t>. K6, 7 and 11 </a:t>
            </a:r>
            <a:r>
              <a:rPr lang="de-DE" sz="1200" dirty="0" err="1">
                <a:latin typeface="Bierstadt" panose="020B0004020202020204" pitchFamily="34" charset="0"/>
              </a:rPr>
              <a:t>showed</a:t>
            </a:r>
            <a:r>
              <a:rPr lang="de-DE" sz="1200" dirty="0">
                <a:latin typeface="Bierstadt" panose="020B0004020202020204" pitchFamily="34" charset="0"/>
              </a:rPr>
              <a:t> strong </a:t>
            </a:r>
            <a:r>
              <a:rPr lang="de-DE" sz="1200" dirty="0" err="1">
                <a:latin typeface="Bierstadt" panose="020B0004020202020204" pitchFamily="34" charset="0"/>
              </a:rPr>
              <a:t>signals</a:t>
            </a:r>
            <a:r>
              <a:rPr lang="de-DE" sz="1200" dirty="0">
                <a:latin typeface="Bierstadt" panose="020B0004020202020204" pitchFamily="34" charset="0"/>
              </a:rPr>
              <a:t>. K1 and 12 </a:t>
            </a:r>
            <a:r>
              <a:rPr lang="de-DE" sz="1200" dirty="0" err="1">
                <a:latin typeface="Bierstadt" panose="020B0004020202020204" pitchFamily="34" charset="0"/>
              </a:rPr>
              <a:t>did</a:t>
            </a:r>
            <a:r>
              <a:rPr lang="de-DE" sz="1200" dirty="0">
                <a:latin typeface="Bierstadt" panose="020B0004020202020204" pitchFamily="34" charset="0"/>
              </a:rPr>
              <a:t> not </a:t>
            </a:r>
            <a:r>
              <a:rPr lang="de-DE" sz="1200" dirty="0" err="1">
                <a:latin typeface="Bierstadt" panose="020B0004020202020204" pitchFamily="34" charset="0"/>
              </a:rPr>
              <a:t>show</a:t>
            </a:r>
            <a:r>
              <a:rPr lang="de-DE" sz="1200" dirty="0">
                <a:latin typeface="Bierstadt" panose="020B0004020202020204" pitchFamily="34" charset="0"/>
              </a:rPr>
              <a:t> visible </a:t>
            </a:r>
            <a:r>
              <a:rPr lang="de-DE" sz="1200" dirty="0" err="1">
                <a:latin typeface="Bierstadt" panose="020B0004020202020204" pitchFamily="34" charset="0"/>
              </a:rPr>
              <a:t>signals</a:t>
            </a:r>
            <a:r>
              <a:rPr lang="de-DE" sz="1200" dirty="0">
                <a:latin typeface="Bierstadt" panose="020B0004020202020204" pitchFamily="34" charset="0"/>
              </a:rPr>
              <a:t>. </a:t>
            </a:r>
            <a:r>
              <a:rPr lang="de-DE" sz="1200" dirty="0" err="1">
                <a:latin typeface="Bierstadt" panose="020B0004020202020204" pitchFamily="34" charset="0"/>
              </a:rPr>
              <a:t>Others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showed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weak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signals</a:t>
            </a:r>
            <a:r>
              <a:rPr lang="de-DE" sz="1200" dirty="0">
                <a:latin typeface="Bierstadt" panose="020B0004020202020204" pitchFamily="34" charset="0"/>
              </a:rPr>
              <a:t>. </a:t>
            </a:r>
            <a:r>
              <a:rPr lang="de-DE" sz="1200" dirty="0" err="1">
                <a:latin typeface="Bierstadt" panose="020B0004020202020204" pitchFamily="34" charset="0"/>
              </a:rPr>
              <a:t>Expected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fragment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length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is</a:t>
            </a:r>
            <a:r>
              <a:rPr lang="de-DE" sz="1200" dirty="0">
                <a:latin typeface="Bierstadt" panose="020B0004020202020204" pitchFamily="34" charset="0"/>
              </a:rPr>
              <a:t> ~1.2 </a:t>
            </a:r>
            <a:r>
              <a:rPr lang="de-DE" sz="1200" dirty="0" err="1">
                <a:latin typeface="Bierstadt" panose="020B0004020202020204" pitchFamily="34" charset="0"/>
              </a:rPr>
              <a:t>kb.</a:t>
            </a:r>
            <a:endParaRPr lang="de-AT" sz="1200" dirty="0">
              <a:latin typeface="Bierstad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4367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7" grpId="0"/>
      <p:bldP spid="109" grpId="0"/>
      <p:bldP spid="111" grpId="0"/>
      <p:bldP spid="113" grpId="0"/>
      <p:bldP spid="115" grpId="0"/>
      <p:bldP spid="117" grpId="0"/>
      <p:bldP spid="119" grpId="0"/>
      <p:bldP spid="121" grpId="0"/>
      <p:bldP spid="123" grpId="0"/>
      <p:bldP spid="125" grpId="0"/>
      <p:bldP spid="127" grpId="0"/>
      <p:bldP spid="135" grpId="0"/>
      <p:bldP spid="136" grpId="0"/>
      <p:bldP spid="137" grpId="0"/>
      <p:bldP spid="141" grpId="0"/>
      <p:bldP spid="143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night sky&#10;&#10;Description automatically generated">
            <a:extLst>
              <a:ext uri="{FF2B5EF4-FFF2-40B4-BE49-F238E27FC236}">
                <a16:creationId xmlns:a16="http://schemas.microsoft.com/office/drawing/2014/main" id="{5BC5BE4F-A634-13F8-6A02-9FEA033A6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569" y="2031949"/>
            <a:ext cx="6039410" cy="36691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C95036-4C06-DDDE-49BB-C315FF8F4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>
                <a:latin typeface="Bahnschrift" panose="020B0502040204020203" pitchFamily="34" charset="0"/>
              </a:rPr>
              <a:t>Colony PCR</a:t>
            </a:r>
            <a:endParaRPr lang="de-AT" dirty="0">
              <a:latin typeface="Bahnschrift" panose="020B0502040204020203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22B69773-E780-5E49-890C-AA8CC02092DC}"/>
              </a:ext>
            </a:extLst>
          </p:cNvPr>
          <p:cNvSpPr txBox="1"/>
          <p:nvPr/>
        </p:nvSpPr>
        <p:spPr>
          <a:xfrm>
            <a:off x="3477858" y="3206234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FF8B8B"/>
                </a:solidFill>
                <a:latin typeface="Bahnschrift Condensed" panose="020B0502040204020203" pitchFamily="34" charset="0"/>
              </a:rPr>
              <a:t>K1</a:t>
            </a:r>
            <a:endParaRPr lang="de-AT" dirty="0">
              <a:solidFill>
                <a:srgbClr val="FF8B8B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6B2B511F-C54D-6D3C-266F-4A1C704902D0}"/>
              </a:ext>
            </a:extLst>
          </p:cNvPr>
          <p:cNvSpPr txBox="1"/>
          <p:nvPr/>
        </p:nvSpPr>
        <p:spPr>
          <a:xfrm>
            <a:off x="3905374" y="3206234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K2</a:t>
            </a:r>
            <a:endParaRPr lang="de-AT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36315E1-0980-F3BB-5CAD-63A792C85867}"/>
              </a:ext>
            </a:extLst>
          </p:cNvPr>
          <p:cNvSpPr txBox="1"/>
          <p:nvPr/>
        </p:nvSpPr>
        <p:spPr>
          <a:xfrm>
            <a:off x="4279228" y="3206234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K3</a:t>
            </a:r>
            <a:endParaRPr lang="de-AT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9881C83-4A50-6755-DB43-CC6867DB3130}"/>
              </a:ext>
            </a:extLst>
          </p:cNvPr>
          <p:cNvSpPr txBox="1"/>
          <p:nvPr/>
        </p:nvSpPr>
        <p:spPr>
          <a:xfrm>
            <a:off x="4681344" y="3206234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K4</a:t>
            </a:r>
            <a:endParaRPr lang="de-AT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D75DE51-62A9-BAF3-FA9F-B7B1412DA00F}"/>
              </a:ext>
            </a:extLst>
          </p:cNvPr>
          <p:cNvSpPr txBox="1"/>
          <p:nvPr/>
        </p:nvSpPr>
        <p:spPr>
          <a:xfrm>
            <a:off x="5123226" y="320623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K5</a:t>
            </a:r>
            <a:endParaRPr lang="de-AT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521C8CD6-E550-6A38-5FAF-6D112DB758B0}"/>
              </a:ext>
            </a:extLst>
          </p:cNvPr>
          <p:cNvSpPr txBox="1"/>
          <p:nvPr/>
        </p:nvSpPr>
        <p:spPr>
          <a:xfrm>
            <a:off x="5569792" y="3206234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K6</a:t>
            </a:r>
            <a:endParaRPr lang="de-AT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7DEFFF7C-34EA-9928-A3DF-7D6A3B015F2B}"/>
              </a:ext>
            </a:extLst>
          </p:cNvPr>
          <p:cNvSpPr txBox="1"/>
          <p:nvPr/>
        </p:nvSpPr>
        <p:spPr>
          <a:xfrm>
            <a:off x="5999526" y="3206234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K7</a:t>
            </a:r>
            <a:endParaRPr lang="de-AT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35F6453-5BBF-20A3-A6EA-A058A06DDD28}"/>
              </a:ext>
            </a:extLst>
          </p:cNvPr>
          <p:cNvSpPr txBox="1"/>
          <p:nvPr/>
        </p:nvSpPr>
        <p:spPr>
          <a:xfrm>
            <a:off x="6407992" y="320623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K8</a:t>
            </a:r>
            <a:endParaRPr lang="de-AT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0ED8971-3ACA-BC04-31F1-CB5D585D1DAC}"/>
              </a:ext>
            </a:extLst>
          </p:cNvPr>
          <p:cNvSpPr txBox="1"/>
          <p:nvPr/>
        </p:nvSpPr>
        <p:spPr>
          <a:xfrm>
            <a:off x="6836734" y="3206234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K9</a:t>
            </a:r>
            <a:endParaRPr lang="de-AT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5816035-7570-3320-32B3-BEA246C964B8}"/>
              </a:ext>
            </a:extLst>
          </p:cNvPr>
          <p:cNvSpPr txBox="1"/>
          <p:nvPr/>
        </p:nvSpPr>
        <p:spPr>
          <a:xfrm>
            <a:off x="7209318" y="320623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FF8B8B"/>
                </a:solidFill>
                <a:latin typeface="Bahnschrift Condensed" panose="020B0502040204020203" pitchFamily="34" charset="0"/>
              </a:rPr>
              <a:t>K10</a:t>
            </a:r>
            <a:endParaRPr lang="de-AT" dirty="0">
              <a:solidFill>
                <a:srgbClr val="FF8B8B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7DD5218-7AC1-FFE3-D3E5-E4DFE41D5492}"/>
              </a:ext>
            </a:extLst>
          </p:cNvPr>
          <p:cNvSpPr txBox="1"/>
          <p:nvPr/>
        </p:nvSpPr>
        <p:spPr>
          <a:xfrm>
            <a:off x="7668584" y="3206234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K11</a:t>
            </a:r>
            <a:endParaRPr lang="de-AT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219079D9-B6CE-96A1-F44A-454A0DD26A5E}"/>
              </a:ext>
            </a:extLst>
          </p:cNvPr>
          <p:cNvSpPr txBox="1"/>
          <p:nvPr/>
        </p:nvSpPr>
        <p:spPr>
          <a:xfrm>
            <a:off x="8113084" y="320623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K12</a:t>
            </a:r>
            <a:endParaRPr lang="de-AT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398D7AB5-B915-529B-310F-4C9A9E6186AB}"/>
              </a:ext>
            </a:extLst>
          </p:cNvPr>
          <p:cNvSpPr txBox="1"/>
          <p:nvPr/>
        </p:nvSpPr>
        <p:spPr>
          <a:xfrm>
            <a:off x="3078963" y="1393186"/>
            <a:ext cx="6023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Bierstadt" panose="020B0004020202020204" pitchFamily="34" charset="0"/>
              </a:rPr>
              <a:t>Non-</a:t>
            </a:r>
            <a:r>
              <a:rPr lang="de-DE" dirty="0" err="1">
                <a:solidFill>
                  <a:schemeClr val="bg2">
                    <a:lumMod val="25000"/>
                  </a:schemeClr>
                </a:solidFill>
                <a:latin typeface="Bierstadt" panose="020B0004020202020204" pitchFamily="34" charset="0"/>
              </a:rPr>
              <a:t>secreters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Bierstadt" panose="020B0004020202020204" pitchFamily="34" charset="0"/>
              </a:rPr>
              <a:t>: </a:t>
            </a:r>
            <a:r>
              <a:rPr lang="de-DE" i="1" dirty="0">
                <a:solidFill>
                  <a:schemeClr val="bg2">
                    <a:lumMod val="25000"/>
                  </a:schemeClr>
                </a:solidFill>
                <a:latin typeface="Bierstadt" panose="020B0004020202020204" pitchFamily="34" charset="0"/>
              </a:rPr>
              <a:t>K. </a:t>
            </a:r>
            <a:r>
              <a:rPr lang="de-DE" i="1" dirty="0" err="1">
                <a:solidFill>
                  <a:schemeClr val="bg2">
                    <a:lumMod val="25000"/>
                  </a:schemeClr>
                </a:solidFill>
                <a:latin typeface="Bierstadt" panose="020B0004020202020204" pitchFamily="34" charset="0"/>
              </a:rPr>
              <a:t>phaffii</a:t>
            </a:r>
            <a:r>
              <a:rPr lang="de-DE" i="1" dirty="0">
                <a:solidFill>
                  <a:schemeClr val="bg2">
                    <a:lumMod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de-DE" dirty="0" err="1">
                <a:solidFill>
                  <a:schemeClr val="bg2">
                    <a:lumMod val="25000"/>
                  </a:schemeClr>
                </a:solidFill>
                <a:latin typeface="Bierstadt" panose="020B0004020202020204" pitchFamily="34" charset="0"/>
              </a:rPr>
              <a:t>pBSY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Bierstadt" panose="020B0004020202020204" pitchFamily="34" charset="0"/>
              </a:rPr>
              <a:t> BiE1 </a:t>
            </a:r>
            <a:r>
              <a:rPr lang="de-DE" i="1" dirty="0" err="1">
                <a:solidFill>
                  <a:schemeClr val="bg2">
                    <a:lumMod val="25000"/>
                  </a:schemeClr>
                </a:solidFill>
                <a:latin typeface="Bierstadt" panose="020B0004020202020204" pitchFamily="34" charset="0"/>
              </a:rPr>
              <a:t>Nc</a:t>
            </a:r>
            <a:r>
              <a:rPr lang="de-DE" dirty="0" err="1">
                <a:solidFill>
                  <a:schemeClr val="bg2">
                    <a:lumMod val="25000"/>
                  </a:schemeClr>
                </a:solidFill>
                <a:latin typeface="Bierstadt" panose="020B0004020202020204" pitchFamily="34" charset="0"/>
              </a:rPr>
              <a:t>CAR</a:t>
            </a:r>
            <a:endParaRPr lang="de-AT" i="1" dirty="0">
              <a:solidFill>
                <a:schemeClr val="bg2">
                  <a:lumMod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D84F4604-3C8E-085B-623A-AF1D09D406BF}"/>
              </a:ext>
            </a:extLst>
          </p:cNvPr>
          <p:cNvSpPr txBox="1"/>
          <p:nvPr/>
        </p:nvSpPr>
        <p:spPr>
          <a:xfrm>
            <a:off x="9101979" y="4072254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2">
                    <a:lumMod val="25000"/>
                  </a:schemeClr>
                </a:solidFill>
                <a:latin typeface="Bahnschrift Light Condensed" panose="020B0502040204020203" pitchFamily="34" charset="0"/>
              </a:rPr>
              <a:t>1 </a:t>
            </a:r>
            <a:r>
              <a:rPr lang="de-DE" sz="1600" dirty="0" err="1">
                <a:solidFill>
                  <a:schemeClr val="bg2">
                    <a:lumMod val="25000"/>
                  </a:schemeClr>
                </a:solidFill>
                <a:latin typeface="Bahnschrift Light Condensed" panose="020B0502040204020203" pitchFamily="34" charset="0"/>
              </a:rPr>
              <a:t>kb</a:t>
            </a:r>
            <a:endParaRPr lang="de-AT" sz="1600" dirty="0">
              <a:solidFill>
                <a:schemeClr val="bg2">
                  <a:lumMod val="25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1052E91E-31CC-B988-CFCA-1E86A883CAE6}"/>
              </a:ext>
            </a:extLst>
          </p:cNvPr>
          <p:cNvSpPr txBox="1"/>
          <p:nvPr/>
        </p:nvSpPr>
        <p:spPr>
          <a:xfrm>
            <a:off x="9101979" y="2892350"/>
            <a:ext cx="473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2">
                    <a:lumMod val="25000"/>
                  </a:schemeClr>
                </a:solidFill>
                <a:latin typeface="Bahnschrift Light Condensed" panose="020B0502040204020203" pitchFamily="34" charset="0"/>
              </a:rPr>
              <a:t>3 </a:t>
            </a:r>
            <a:r>
              <a:rPr lang="de-DE" sz="1600" dirty="0" err="1">
                <a:solidFill>
                  <a:schemeClr val="bg2">
                    <a:lumMod val="25000"/>
                  </a:schemeClr>
                </a:solidFill>
                <a:latin typeface="Bahnschrift Light Condensed" panose="020B0502040204020203" pitchFamily="34" charset="0"/>
              </a:rPr>
              <a:t>kb</a:t>
            </a:r>
            <a:endParaRPr lang="de-AT" sz="1600" dirty="0">
              <a:solidFill>
                <a:schemeClr val="bg2">
                  <a:lumMod val="25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B17FA0A-75A5-D210-771E-5369584DB606}"/>
              </a:ext>
            </a:extLst>
          </p:cNvPr>
          <p:cNvSpPr txBox="1"/>
          <p:nvPr/>
        </p:nvSpPr>
        <p:spPr>
          <a:xfrm>
            <a:off x="9106556" y="2428410"/>
            <a:ext cx="470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2">
                    <a:lumMod val="25000"/>
                  </a:schemeClr>
                </a:solidFill>
                <a:latin typeface="Bahnschrift Light Condensed" panose="020B0502040204020203" pitchFamily="34" charset="0"/>
              </a:rPr>
              <a:t>6 </a:t>
            </a:r>
            <a:r>
              <a:rPr lang="de-DE" sz="1600" dirty="0" err="1">
                <a:solidFill>
                  <a:schemeClr val="bg2">
                    <a:lumMod val="25000"/>
                  </a:schemeClr>
                </a:solidFill>
                <a:latin typeface="Bahnschrift Light Condensed" panose="020B0502040204020203" pitchFamily="34" charset="0"/>
              </a:rPr>
              <a:t>kb</a:t>
            </a:r>
            <a:endParaRPr lang="de-AT" sz="1600" dirty="0">
              <a:solidFill>
                <a:schemeClr val="bg2">
                  <a:lumMod val="25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02487B3-A302-94B8-0458-1ABF183A15B0}"/>
              </a:ext>
            </a:extLst>
          </p:cNvPr>
          <p:cNvSpPr txBox="1"/>
          <p:nvPr/>
        </p:nvSpPr>
        <p:spPr>
          <a:xfrm>
            <a:off x="2981324" y="5720252"/>
            <a:ext cx="62103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>
                <a:latin typeface="Bierstadt" panose="020B0004020202020204" pitchFamily="34" charset="0"/>
              </a:rPr>
              <a:t>Fig.: </a:t>
            </a:r>
            <a:r>
              <a:rPr lang="de-DE" sz="1200" dirty="0">
                <a:latin typeface="Bierstadt" panose="020B0004020202020204" pitchFamily="34" charset="0"/>
              </a:rPr>
              <a:t>DNA Agarose gel </a:t>
            </a:r>
            <a:r>
              <a:rPr lang="de-DE" sz="1200" dirty="0" err="1">
                <a:latin typeface="Bierstadt" panose="020B0004020202020204" pitchFamily="34" charset="0"/>
              </a:rPr>
              <a:t>of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colony</a:t>
            </a:r>
            <a:r>
              <a:rPr lang="de-DE" sz="1200" dirty="0">
                <a:latin typeface="Bierstadt" panose="020B0004020202020204" pitchFamily="34" charset="0"/>
              </a:rPr>
              <a:t> PCR </a:t>
            </a:r>
            <a:r>
              <a:rPr lang="de-DE" sz="1200" dirty="0" err="1">
                <a:latin typeface="Bierstadt" panose="020B0004020202020204" pitchFamily="34" charset="0"/>
              </a:rPr>
              <a:t>products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under</a:t>
            </a:r>
            <a:r>
              <a:rPr lang="de-DE" sz="1200" dirty="0">
                <a:latin typeface="Bierstadt" panose="020B0004020202020204" pitchFamily="34" charset="0"/>
              </a:rPr>
              <a:t> UV light </a:t>
            </a:r>
            <a:r>
              <a:rPr lang="de-DE" sz="1200" dirty="0" err="1">
                <a:latin typeface="Bierstadt" panose="020B0004020202020204" pitchFamily="34" charset="0"/>
              </a:rPr>
              <a:t>exposure</a:t>
            </a:r>
            <a:r>
              <a:rPr lang="de-DE" sz="1200" dirty="0">
                <a:latin typeface="Bierstadt" panose="020B0004020202020204" pitchFamily="34" charset="0"/>
              </a:rPr>
              <a:t>. A primer pair was </a:t>
            </a:r>
            <a:r>
              <a:rPr lang="de-DE" sz="1200" dirty="0" err="1">
                <a:latin typeface="Bierstadt" panose="020B0004020202020204" pitchFamily="34" charset="0"/>
              </a:rPr>
              <a:t>selected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which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binds</a:t>
            </a:r>
            <a:r>
              <a:rPr lang="de-DE" sz="1200" dirty="0">
                <a:latin typeface="Bierstadt" panose="020B0004020202020204" pitchFamily="34" charset="0"/>
              </a:rPr>
              <a:t> in </a:t>
            </a:r>
            <a:r>
              <a:rPr lang="de-DE" sz="1200" dirty="0" err="1">
                <a:latin typeface="Bierstadt" panose="020B0004020202020204" pitchFamily="34" charset="0"/>
              </a:rPr>
              <a:t>the</a:t>
            </a:r>
            <a:r>
              <a:rPr lang="de-DE" sz="1200" dirty="0">
                <a:latin typeface="Bierstadt" panose="020B0004020202020204" pitchFamily="34" charset="0"/>
              </a:rPr>
              <a:t> C-terminal </a:t>
            </a:r>
            <a:r>
              <a:rPr lang="de-DE" sz="1200" dirty="0" err="1">
                <a:latin typeface="Bierstadt" panose="020B0004020202020204" pitchFamily="34" charset="0"/>
              </a:rPr>
              <a:t>region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of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the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i="1" dirty="0" err="1">
                <a:latin typeface="Bierstadt" panose="020B0004020202020204" pitchFamily="34" charset="0"/>
              </a:rPr>
              <a:t>Nc</a:t>
            </a:r>
            <a:r>
              <a:rPr lang="de-DE" sz="1200" dirty="0" err="1">
                <a:latin typeface="Bierstadt" panose="020B0004020202020204" pitchFamily="34" charset="0"/>
              </a:rPr>
              <a:t>CAR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gene</a:t>
            </a:r>
            <a:r>
              <a:rPr lang="de-DE" sz="1200" dirty="0">
                <a:latin typeface="Bierstadt" panose="020B0004020202020204" pitchFamily="34" charset="0"/>
              </a:rPr>
              <a:t>. Samples K1 </a:t>
            </a:r>
            <a:r>
              <a:rPr lang="de-DE" sz="1200" dirty="0" err="1">
                <a:latin typeface="Bierstadt" panose="020B0004020202020204" pitchFamily="34" charset="0"/>
              </a:rPr>
              <a:t>to</a:t>
            </a:r>
            <a:r>
              <a:rPr lang="de-DE" sz="1200" dirty="0">
                <a:latin typeface="Bierstadt" panose="020B0004020202020204" pitchFamily="34" charset="0"/>
              </a:rPr>
              <a:t> K12 </a:t>
            </a:r>
            <a:r>
              <a:rPr lang="de-DE" sz="1200" dirty="0" err="1">
                <a:latin typeface="Bierstadt" panose="020B0004020202020204" pitchFamily="34" charset="0"/>
              </a:rPr>
              <a:t>refer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to</a:t>
            </a:r>
            <a:r>
              <a:rPr lang="de-DE" sz="1200" dirty="0">
                <a:latin typeface="Bierstadt" panose="020B0004020202020204" pitchFamily="34" charset="0"/>
              </a:rPr>
              <a:t> 12 </a:t>
            </a:r>
            <a:r>
              <a:rPr lang="de-DE" sz="1200" dirty="0" err="1">
                <a:latin typeface="Bierstadt" panose="020B0004020202020204" pitchFamily="34" charset="0"/>
              </a:rPr>
              <a:t>clones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picked</a:t>
            </a:r>
            <a:r>
              <a:rPr lang="de-DE" sz="1200" dirty="0">
                <a:latin typeface="Bierstadt" panose="020B0004020202020204" pitchFamily="34" charset="0"/>
              </a:rPr>
              <a:t> after </a:t>
            </a:r>
            <a:r>
              <a:rPr lang="de-DE" sz="1200" dirty="0" err="1">
                <a:latin typeface="Bierstadt" panose="020B0004020202020204" pitchFamily="34" charset="0"/>
              </a:rPr>
              <a:t>transformation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of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i="1" dirty="0">
                <a:latin typeface="Bierstadt" panose="020B0004020202020204" pitchFamily="34" charset="0"/>
              </a:rPr>
              <a:t>K. </a:t>
            </a:r>
            <a:r>
              <a:rPr lang="de-DE" sz="1200" i="1" dirty="0" err="1">
                <a:latin typeface="Bierstadt" panose="020B0004020202020204" pitchFamily="34" charset="0"/>
              </a:rPr>
              <a:t>phaffii</a:t>
            </a:r>
            <a:r>
              <a:rPr lang="de-DE" sz="1200" i="1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with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the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linearised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construct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pBSY</a:t>
            </a:r>
            <a:r>
              <a:rPr lang="de-DE" sz="1200" dirty="0">
                <a:latin typeface="Bierstadt" panose="020B0004020202020204" pitchFamily="34" charset="0"/>
              </a:rPr>
              <a:t> BiE1 </a:t>
            </a:r>
            <a:r>
              <a:rPr lang="de-DE" sz="1200" i="1" dirty="0" err="1">
                <a:latin typeface="Bierstadt" panose="020B0004020202020204" pitchFamily="34" charset="0"/>
              </a:rPr>
              <a:t>Nc</a:t>
            </a:r>
            <a:r>
              <a:rPr lang="de-DE" sz="1200" dirty="0" err="1">
                <a:latin typeface="Bierstadt" panose="020B0004020202020204" pitchFamily="34" charset="0"/>
              </a:rPr>
              <a:t>CAR</a:t>
            </a:r>
            <a:r>
              <a:rPr lang="de-DE" sz="1200" dirty="0">
                <a:latin typeface="Bierstadt" panose="020B0004020202020204" pitchFamily="34" charset="0"/>
              </a:rPr>
              <a:t>. K6, 7 and 11 </a:t>
            </a:r>
            <a:r>
              <a:rPr lang="de-DE" sz="1200" dirty="0" err="1">
                <a:latin typeface="Bierstadt" panose="020B0004020202020204" pitchFamily="34" charset="0"/>
              </a:rPr>
              <a:t>showed</a:t>
            </a:r>
            <a:r>
              <a:rPr lang="de-DE" sz="1200" dirty="0">
                <a:latin typeface="Bierstadt" panose="020B0004020202020204" pitchFamily="34" charset="0"/>
              </a:rPr>
              <a:t> strong </a:t>
            </a:r>
            <a:r>
              <a:rPr lang="de-DE" sz="1200" dirty="0" err="1">
                <a:latin typeface="Bierstadt" panose="020B0004020202020204" pitchFamily="34" charset="0"/>
              </a:rPr>
              <a:t>signals</a:t>
            </a:r>
            <a:r>
              <a:rPr lang="de-DE" sz="1200" dirty="0">
                <a:latin typeface="Bierstadt" panose="020B0004020202020204" pitchFamily="34" charset="0"/>
              </a:rPr>
              <a:t>. K1 and 12 </a:t>
            </a:r>
            <a:r>
              <a:rPr lang="de-DE" sz="1200" dirty="0" err="1">
                <a:latin typeface="Bierstadt" panose="020B0004020202020204" pitchFamily="34" charset="0"/>
              </a:rPr>
              <a:t>did</a:t>
            </a:r>
            <a:r>
              <a:rPr lang="de-DE" sz="1200" dirty="0">
                <a:latin typeface="Bierstadt" panose="020B0004020202020204" pitchFamily="34" charset="0"/>
              </a:rPr>
              <a:t> not </a:t>
            </a:r>
            <a:r>
              <a:rPr lang="de-DE" sz="1200" dirty="0" err="1">
                <a:latin typeface="Bierstadt" panose="020B0004020202020204" pitchFamily="34" charset="0"/>
              </a:rPr>
              <a:t>show</a:t>
            </a:r>
            <a:r>
              <a:rPr lang="de-DE" sz="1200" dirty="0">
                <a:latin typeface="Bierstadt" panose="020B0004020202020204" pitchFamily="34" charset="0"/>
              </a:rPr>
              <a:t> visible </a:t>
            </a:r>
            <a:r>
              <a:rPr lang="de-DE" sz="1200" dirty="0" err="1">
                <a:latin typeface="Bierstadt" panose="020B0004020202020204" pitchFamily="34" charset="0"/>
              </a:rPr>
              <a:t>signals</a:t>
            </a:r>
            <a:r>
              <a:rPr lang="de-DE" sz="1200" dirty="0">
                <a:latin typeface="Bierstadt" panose="020B0004020202020204" pitchFamily="34" charset="0"/>
              </a:rPr>
              <a:t>. </a:t>
            </a:r>
            <a:r>
              <a:rPr lang="de-DE" sz="1200" dirty="0" err="1">
                <a:latin typeface="Bierstadt" panose="020B0004020202020204" pitchFamily="34" charset="0"/>
              </a:rPr>
              <a:t>Others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showed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weak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signals</a:t>
            </a:r>
            <a:r>
              <a:rPr lang="de-DE" sz="1200" dirty="0">
                <a:latin typeface="Bierstadt" panose="020B0004020202020204" pitchFamily="34" charset="0"/>
              </a:rPr>
              <a:t>. </a:t>
            </a:r>
            <a:r>
              <a:rPr lang="de-DE" sz="1200" dirty="0" err="1">
                <a:latin typeface="Bierstadt" panose="020B0004020202020204" pitchFamily="34" charset="0"/>
              </a:rPr>
              <a:t>Expected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fragment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length</a:t>
            </a:r>
            <a:r>
              <a:rPr lang="de-DE" sz="1200" dirty="0">
                <a:latin typeface="Bierstadt" panose="020B0004020202020204" pitchFamily="34" charset="0"/>
              </a:rPr>
              <a:t> </a:t>
            </a:r>
            <a:r>
              <a:rPr lang="de-DE" sz="1200" dirty="0" err="1">
                <a:latin typeface="Bierstadt" panose="020B0004020202020204" pitchFamily="34" charset="0"/>
              </a:rPr>
              <a:t>is</a:t>
            </a:r>
            <a:r>
              <a:rPr lang="de-DE" sz="1200" dirty="0">
                <a:latin typeface="Bierstadt" panose="020B0004020202020204" pitchFamily="34" charset="0"/>
              </a:rPr>
              <a:t> ~1.2 </a:t>
            </a:r>
            <a:r>
              <a:rPr lang="de-DE" sz="1200" dirty="0" err="1">
                <a:latin typeface="Bierstadt" panose="020B0004020202020204" pitchFamily="34" charset="0"/>
              </a:rPr>
              <a:t>kb.</a:t>
            </a:r>
            <a:endParaRPr lang="de-AT" sz="1200" dirty="0">
              <a:latin typeface="Bierstad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2274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7" grpId="0"/>
      <p:bldP spid="109" grpId="0"/>
      <p:bldP spid="111" grpId="0"/>
      <p:bldP spid="113" grpId="0"/>
      <p:bldP spid="115" grpId="0"/>
      <p:bldP spid="117" grpId="0"/>
      <p:bldP spid="119" grpId="0"/>
      <p:bldP spid="121" grpId="0"/>
      <p:bldP spid="123" grpId="0"/>
      <p:bldP spid="125" grpId="0"/>
      <p:bldP spid="127" grpId="0"/>
      <p:bldP spid="135" grpId="0"/>
      <p:bldP spid="136" grpId="0"/>
      <p:bldP spid="137" grpId="0"/>
      <p:bldP spid="141" grpId="0"/>
      <p:bldP spid="143" grpId="0"/>
      <p:bldP spid="2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228</Words>
  <Application>Microsoft Office PowerPoint</Application>
  <PresentationFormat>Widescreen</PresentationFormat>
  <Paragraphs>36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Arial</vt:lpstr>
      <vt:lpstr>Bahnschrift</vt:lpstr>
      <vt:lpstr>Bahnschrift Condensed</vt:lpstr>
      <vt:lpstr>Bahnschrift Light Condensed</vt:lpstr>
      <vt:lpstr>Bierstadt</vt:lpstr>
      <vt:lpstr>Calibri</vt:lpstr>
      <vt:lpstr>Calibri Light</vt:lpstr>
      <vt:lpstr>Times New Roman</vt:lpstr>
      <vt:lpstr>Office Theme</vt:lpstr>
      <vt:lpstr>Colony PCR</vt:lpstr>
      <vt:lpstr>Colony PCR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Dominic Goj</dc:creator>
  <cp:lastModifiedBy>Dominic Goj</cp:lastModifiedBy>
  <cp:revision>2</cp:revision>
  <dcterms:created xsi:type="dcterms:W3CDTF">2022-05-14T18:05:50Z</dcterms:created>
  <dcterms:modified xsi:type="dcterms:W3CDTF">2022-06-25T09:37:37Z</dcterms:modified>
</cp:coreProperties>
</file>