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D128-5688-4431-454C-2FAC16D69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D0CA2-DDCB-0B7C-1D8B-F683D4D3D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424B7-C43D-7D20-3512-13B0D40B1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8DC54-3F8C-E1F2-D9B9-84E184CB6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FE3C-FE6C-12E0-37DC-2BF9B62D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58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622D-8BBF-A51B-D908-E798C3CB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50D93-05B3-CACB-3037-158DE6E4B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45363-4359-876E-E9DD-C526C49F7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1B774-2E58-0AF5-3B3F-D9771FDF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BF173-11B3-2510-4CEA-F68E15287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98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6F63-29A4-73C3-DB67-161C6FA3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D51DC-A98F-BE1C-DCB7-82D3407D8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DCCC8-3000-B095-16F8-AECC58A50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EFDCA-72A6-0819-08A7-60F0CD67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5EDAC-F6A9-9F50-0775-25F7A518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25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A1059-1D9C-29C7-CA45-BC7C81230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801D7-21A2-2D80-7DED-1B6FFE2AA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30F37-B6FB-7F40-168D-ED5ADD230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DD379-BA36-37D7-3404-8305BD590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2DCD5-5A17-69DC-A79A-A56F6EE0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04D8A-345C-C2CF-CDF4-3ED8F4698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14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05DD-63D4-4E4D-8047-CE39DDE8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33FAD-EF23-B4AF-3F3F-E9A999E22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600B5-A6B7-3756-B88A-6D0469C2E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E497B-7145-3C58-63DE-531937E62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4A3BE-DCC7-6A55-37C1-4E43D6CB3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34430C-31B5-0C79-2C62-371C718B6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5A808-5172-42FE-936A-9D2C7963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8ABD7-4F53-4E23-A699-56F09AAE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54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F8A0-4B6C-F4F4-67FC-595033A1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819B5D-639C-0B3E-2E68-1F69237F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21C09-4EDE-DB4A-A837-5D8C4FAF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EE1F8-02D8-FF58-7085-B40C5AF2E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9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61496-20F6-444D-5210-F457FE05A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7C542-2328-3502-0048-326B2B427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88394-87A5-F4BB-7999-E44F8531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978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10BB-DBF9-4811-6FA8-A12443604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1F0C7-35D3-1127-5931-F5FD0AD7C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71DD4-C99E-4D4F-461E-4232B9D51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B51E1-521C-8900-C637-C20F5CE1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A1140-27D5-63FE-504A-50C9F074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20228-0092-FCCF-DBD8-0FCAAD91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61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92709-484E-E831-76B8-53562ED35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7B93AA-5FA8-BF60-4BE5-150700C6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27634-8694-D3FA-5605-91061E6BD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052C3-FDC4-B6B0-5A8C-F65726820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F7E30-E1BB-D02A-20D8-C9A405AB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E7F03-54F4-C9D1-E8F1-E4740CD0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41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9643-6B90-5910-78C2-4BA6EDB5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DBCB9-75F9-2B67-B59B-4B0D81B4E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95D3C-899F-159A-DA32-77E37A78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6C2E4-DD39-DAA6-8452-2455A562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9D9C9-2514-EC22-C9EA-EFABE78B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71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E6585-6B0C-DCFB-27DF-C757E13CD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61B96-CEFA-F454-5253-23500411E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D8BAA-0366-7F31-F698-1992A9C4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B375C-C8F0-E50E-9AD6-4F9D82D37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3D7AB-D704-253C-2247-724BBCC5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32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0E068-27D1-DE37-A0A2-C45EAA32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FF34B-EB7E-EAA2-137B-85BB7C972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8B8F4-3370-110B-CFB7-A7ADD4BC8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899ED-22CB-4147-BD89-6CFD7153568D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8E821-FFAA-EE70-3FCA-8E7E333C9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41263-DD09-8C1A-01D2-ACF39D38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00D1B-DD9C-4F4C-97F5-873233382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046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1AF11833-C3D3-7E82-D0E5-28A0B0D84C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/>
          <a:stretch/>
        </p:blipFill>
        <p:spPr>
          <a:xfrm>
            <a:off x="1328287" y="1443044"/>
            <a:ext cx="5515275" cy="5339168"/>
          </a:xfrm>
          <a:prstGeom prst="rect">
            <a:avLst/>
          </a:prstGeom>
        </p:spPr>
      </p:pic>
      <p:pic>
        <p:nvPicPr>
          <p:cNvPr id="15" name="Picture 14" descr="A picture containing text, device&#10;&#10;Description automatically generated">
            <a:extLst>
              <a:ext uri="{FF2B5EF4-FFF2-40B4-BE49-F238E27FC236}">
                <a16:creationId xmlns:a16="http://schemas.microsoft.com/office/drawing/2014/main" id="{019FA63E-91E8-3E03-CAA9-A54F085D84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1" t="3164" r="42709" b="14397"/>
          <a:stretch/>
        </p:blipFill>
        <p:spPr>
          <a:xfrm>
            <a:off x="1328287" y="1443044"/>
            <a:ext cx="944591" cy="53391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4F422EB-75E4-22F2-C206-8E46E9602C98}"/>
              </a:ext>
            </a:extLst>
          </p:cNvPr>
          <p:cNvSpPr txBox="1"/>
          <p:nvPr/>
        </p:nvSpPr>
        <p:spPr>
          <a:xfrm>
            <a:off x="1015713" y="1494230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140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9C73E-A295-022C-2623-250A9B03F590}"/>
              </a:ext>
            </a:extLst>
          </p:cNvPr>
          <p:cNvSpPr txBox="1"/>
          <p:nvPr/>
        </p:nvSpPr>
        <p:spPr>
          <a:xfrm>
            <a:off x="1015713" y="1833688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115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A5A2D8-939F-28E1-3318-B107A1C29874}"/>
              </a:ext>
            </a:extLst>
          </p:cNvPr>
          <p:cNvSpPr txBox="1"/>
          <p:nvPr/>
        </p:nvSpPr>
        <p:spPr>
          <a:xfrm>
            <a:off x="1015713" y="2430509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80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73CDA2-A3BF-BD0E-1F33-5BEEA2BA64DC}"/>
              </a:ext>
            </a:extLst>
          </p:cNvPr>
          <p:cNvSpPr txBox="1"/>
          <p:nvPr/>
        </p:nvSpPr>
        <p:spPr>
          <a:xfrm>
            <a:off x="1015713" y="3020947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65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5BBC3F-A150-1D4F-4F11-5AF9C0FA5335}"/>
              </a:ext>
            </a:extLst>
          </p:cNvPr>
          <p:cNvSpPr txBox="1"/>
          <p:nvPr/>
        </p:nvSpPr>
        <p:spPr>
          <a:xfrm>
            <a:off x="1015713" y="3866824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50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44F2E6-5B20-FFD4-0ABD-B0FE1CC3E3FD}"/>
              </a:ext>
            </a:extLst>
          </p:cNvPr>
          <p:cNvSpPr txBox="1"/>
          <p:nvPr/>
        </p:nvSpPr>
        <p:spPr>
          <a:xfrm>
            <a:off x="1015713" y="4631085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40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E922C3-8353-2A7A-26DC-7E212C0C8094}"/>
              </a:ext>
            </a:extLst>
          </p:cNvPr>
          <p:cNvSpPr txBox="1"/>
          <p:nvPr/>
        </p:nvSpPr>
        <p:spPr>
          <a:xfrm>
            <a:off x="1015713" y="5452401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30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A4D73C-A902-17D9-1568-B2098B92E4E9}"/>
              </a:ext>
            </a:extLst>
          </p:cNvPr>
          <p:cNvSpPr txBox="1"/>
          <p:nvPr/>
        </p:nvSpPr>
        <p:spPr>
          <a:xfrm>
            <a:off x="1010760" y="6163772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25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5CFA52-0982-A32C-3EFF-1721F29B86DB}"/>
              </a:ext>
            </a:extLst>
          </p:cNvPr>
          <p:cNvSpPr txBox="1"/>
          <p:nvPr/>
        </p:nvSpPr>
        <p:spPr>
          <a:xfrm>
            <a:off x="924025" y="1183162"/>
            <a:ext cx="592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>
                <a:latin typeface="Bahnschrift Light Condensed" panose="020B0502040204020203" pitchFamily="34" charset="0"/>
              </a:rPr>
              <a:t>kDa</a:t>
            </a:r>
            <a:endParaRPr lang="en-GB" sz="1400" b="1" dirty="0">
              <a:latin typeface="Bahnschrift Light Condensed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4AFC4A-CFFA-C2EF-2C4D-C19D8ED28024}"/>
              </a:ext>
            </a:extLst>
          </p:cNvPr>
          <p:cNvSpPr txBox="1"/>
          <p:nvPr/>
        </p:nvSpPr>
        <p:spPr>
          <a:xfrm>
            <a:off x="1328287" y="585588"/>
            <a:ext cx="728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ierstadt" panose="020B0004020202020204" pitchFamily="34" charset="0"/>
              </a:rPr>
              <a:t>Western </a:t>
            </a:r>
            <a:r>
              <a:rPr lang="de-DE" dirty="0" err="1">
                <a:latin typeface="Bierstadt" panose="020B0004020202020204" pitchFamily="34" charset="0"/>
              </a:rPr>
              <a:t>blot</a:t>
            </a:r>
            <a:r>
              <a:rPr lang="de-DE" dirty="0">
                <a:latin typeface="Bierstadt" panose="020B0004020202020204" pitchFamily="34" charset="0"/>
              </a:rPr>
              <a:t>: 22-06-17, </a:t>
            </a:r>
            <a:r>
              <a:rPr lang="de-DE" i="1" dirty="0">
                <a:latin typeface="Bierstadt" panose="020B0004020202020204" pitchFamily="34" charset="0"/>
              </a:rPr>
              <a:t>K. </a:t>
            </a:r>
            <a:r>
              <a:rPr lang="de-DE" i="1" dirty="0" err="1">
                <a:latin typeface="Bierstadt" panose="020B0004020202020204" pitchFamily="34" charset="0"/>
              </a:rPr>
              <a:t>phaffii</a:t>
            </a:r>
            <a:r>
              <a:rPr lang="de-DE" i="1" dirty="0">
                <a:latin typeface="Bierstadt" panose="020B0004020202020204" pitchFamily="34" charset="0"/>
              </a:rPr>
              <a:t> </a:t>
            </a:r>
            <a:r>
              <a:rPr lang="de-DE" dirty="0" err="1">
                <a:latin typeface="Bierstadt" panose="020B0004020202020204" pitchFamily="34" charset="0"/>
              </a:rPr>
              <a:t>clones</a:t>
            </a:r>
            <a:r>
              <a:rPr lang="de-DE" dirty="0">
                <a:latin typeface="Bierstadt" panose="020B0004020202020204" pitchFamily="34" charset="0"/>
              </a:rPr>
              <a:t> </a:t>
            </a:r>
            <a:r>
              <a:rPr lang="de-DE" dirty="0" err="1">
                <a:latin typeface="Bierstadt" panose="020B0004020202020204" pitchFamily="34" charset="0"/>
              </a:rPr>
              <a:t>culture</a:t>
            </a:r>
            <a:r>
              <a:rPr lang="de-DE" dirty="0">
                <a:latin typeface="Bierstadt" panose="020B0004020202020204" pitchFamily="34" charset="0"/>
              </a:rPr>
              <a:t> </a:t>
            </a:r>
            <a:r>
              <a:rPr lang="de-DE" dirty="0" err="1">
                <a:latin typeface="Bierstadt" panose="020B0004020202020204" pitchFamily="34" charset="0"/>
              </a:rPr>
              <a:t>supernatant</a:t>
            </a:r>
            <a:r>
              <a:rPr lang="de-DE" dirty="0">
                <a:latin typeface="Bierstadt" panose="020B0004020202020204" pitchFamily="34" charset="0"/>
              </a:rPr>
              <a:t> + </a:t>
            </a:r>
            <a:r>
              <a:rPr lang="de-DE" dirty="0" err="1">
                <a:latin typeface="Bierstadt" panose="020B0004020202020204" pitchFamily="34" charset="0"/>
              </a:rPr>
              <a:t>controls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5E036-DB48-3130-DC50-742C7523DA6C}"/>
              </a:ext>
            </a:extLst>
          </p:cNvPr>
          <p:cNvSpPr txBox="1"/>
          <p:nvPr/>
        </p:nvSpPr>
        <p:spPr>
          <a:xfrm>
            <a:off x="2336224" y="1030136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latin typeface="Bierstadt" panose="020B0004020202020204" pitchFamily="34" charset="0"/>
              </a:rPr>
              <a:t>WT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26551A-0715-7F40-1EA3-6A89D26983DA}"/>
              </a:ext>
            </a:extLst>
          </p:cNvPr>
          <p:cNvSpPr txBox="1"/>
          <p:nvPr/>
        </p:nvSpPr>
        <p:spPr>
          <a:xfrm>
            <a:off x="3147543" y="1032674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Bierstadt" panose="020B0004020202020204" pitchFamily="34" charset="0"/>
              </a:rPr>
              <a:t>A6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918BB2-6940-B5ED-8D7E-BB1106488280}"/>
              </a:ext>
            </a:extLst>
          </p:cNvPr>
          <p:cNvSpPr txBox="1"/>
          <p:nvPr/>
        </p:nvSpPr>
        <p:spPr>
          <a:xfrm>
            <a:off x="3872151" y="1033566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Bierstadt" panose="020B0004020202020204" pitchFamily="34" charset="0"/>
              </a:rPr>
              <a:t>K11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A538D2-5B06-301B-0CEC-1A41C7CE6596}"/>
              </a:ext>
            </a:extLst>
          </p:cNvPr>
          <p:cNvSpPr txBox="1"/>
          <p:nvPr/>
        </p:nvSpPr>
        <p:spPr>
          <a:xfrm>
            <a:off x="4625720" y="1030136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Bierstadt" panose="020B0004020202020204" pitchFamily="34" charset="0"/>
              </a:rPr>
              <a:t>K9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01E24F-646C-2C44-0EEA-3D25A99719AA}"/>
              </a:ext>
            </a:extLst>
          </p:cNvPr>
          <p:cNvSpPr txBox="1"/>
          <p:nvPr/>
        </p:nvSpPr>
        <p:spPr>
          <a:xfrm>
            <a:off x="5471345" y="1030136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Bierstadt" panose="020B0004020202020204" pitchFamily="34" charset="0"/>
              </a:rPr>
              <a:t>K6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93A85D-244B-42BF-DE63-52EFC7FCEF9D}"/>
              </a:ext>
            </a:extLst>
          </p:cNvPr>
          <p:cNvSpPr txBox="1"/>
          <p:nvPr/>
        </p:nvSpPr>
        <p:spPr>
          <a:xfrm>
            <a:off x="7009235" y="2045788"/>
            <a:ext cx="518276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PEP4 ?</a:t>
            </a:r>
          </a:p>
          <a:p>
            <a:r>
              <a:rPr lang="de-DE" dirty="0"/>
              <a:t>YPS1 ?</a:t>
            </a:r>
          </a:p>
          <a:p>
            <a:r>
              <a:rPr lang="de-DE" dirty="0" err="1"/>
              <a:t>KEX</a:t>
            </a:r>
            <a:endParaRPr lang="de-DE" dirty="0"/>
          </a:p>
          <a:p>
            <a:r>
              <a:rPr lang="de-DE" dirty="0" err="1"/>
              <a:t>Proteases</a:t>
            </a:r>
            <a:endParaRPr lang="de-DE" dirty="0"/>
          </a:p>
          <a:p>
            <a:endParaRPr lang="de-DE" dirty="0"/>
          </a:p>
          <a:p>
            <a:r>
              <a:rPr lang="de-AT" sz="1200" dirty="0"/>
              <a:t>https://sfamjournals.onlinelibrary.wiley.com/doi/full/10.1111/1751-7915.13499</a:t>
            </a:r>
          </a:p>
        </p:txBody>
      </p:sp>
    </p:spTree>
    <p:extLst>
      <p:ext uri="{BB962C8B-B14F-4D97-AF65-F5344CB8AC3E}">
        <p14:creationId xmlns:p14="http://schemas.microsoft.com/office/powerpoint/2010/main" val="547353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4F422EB-75E4-22F2-C206-8E46E9602C98}"/>
              </a:ext>
            </a:extLst>
          </p:cNvPr>
          <p:cNvSpPr txBox="1"/>
          <p:nvPr/>
        </p:nvSpPr>
        <p:spPr>
          <a:xfrm>
            <a:off x="1015713" y="1805380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140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9C73E-A295-022C-2623-250A9B03F590}"/>
              </a:ext>
            </a:extLst>
          </p:cNvPr>
          <p:cNvSpPr txBox="1"/>
          <p:nvPr/>
        </p:nvSpPr>
        <p:spPr>
          <a:xfrm>
            <a:off x="1010760" y="2019851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115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A5A2D8-939F-28E1-3318-B107A1C29874}"/>
              </a:ext>
            </a:extLst>
          </p:cNvPr>
          <p:cNvSpPr txBox="1"/>
          <p:nvPr/>
        </p:nvSpPr>
        <p:spPr>
          <a:xfrm>
            <a:off x="1015713" y="2430509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80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73CDA2-A3BF-BD0E-1F33-5BEEA2BA64DC}"/>
              </a:ext>
            </a:extLst>
          </p:cNvPr>
          <p:cNvSpPr txBox="1"/>
          <p:nvPr/>
        </p:nvSpPr>
        <p:spPr>
          <a:xfrm>
            <a:off x="1015713" y="2747897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65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5BBC3F-A150-1D4F-4F11-5AF9C0FA5335}"/>
              </a:ext>
            </a:extLst>
          </p:cNvPr>
          <p:cNvSpPr txBox="1"/>
          <p:nvPr/>
        </p:nvSpPr>
        <p:spPr>
          <a:xfrm>
            <a:off x="1015713" y="3225474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50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44F2E6-5B20-FFD4-0ABD-B0FE1CC3E3FD}"/>
              </a:ext>
            </a:extLst>
          </p:cNvPr>
          <p:cNvSpPr txBox="1"/>
          <p:nvPr/>
        </p:nvSpPr>
        <p:spPr>
          <a:xfrm>
            <a:off x="1015713" y="3665885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40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E922C3-8353-2A7A-26DC-7E212C0C8094}"/>
              </a:ext>
            </a:extLst>
          </p:cNvPr>
          <p:cNvSpPr txBox="1"/>
          <p:nvPr/>
        </p:nvSpPr>
        <p:spPr>
          <a:xfrm>
            <a:off x="1015713" y="4080801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30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A4D73C-A902-17D9-1568-B2098B92E4E9}"/>
              </a:ext>
            </a:extLst>
          </p:cNvPr>
          <p:cNvSpPr txBox="1"/>
          <p:nvPr/>
        </p:nvSpPr>
        <p:spPr>
          <a:xfrm>
            <a:off x="1010760" y="4474672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25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5CFA52-0982-A32C-3EFF-1721F29B86DB}"/>
              </a:ext>
            </a:extLst>
          </p:cNvPr>
          <p:cNvSpPr txBox="1"/>
          <p:nvPr/>
        </p:nvSpPr>
        <p:spPr>
          <a:xfrm>
            <a:off x="924025" y="1183162"/>
            <a:ext cx="592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>
                <a:latin typeface="Bahnschrift Light Condensed" panose="020B0502040204020203" pitchFamily="34" charset="0"/>
              </a:rPr>
              <a:t>kDa</a:t>
            </a:r>
            <a:endParaRPr lang="en-GB" sz="1400" b="1" dirty="0">
              <a:latin typeface="Bahnschrift Light Condensed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4AFC4A-CFFA-C2EF-2C4D-C19D8ED28024}"/>
              </a:ext>
            </a:extLst>
          </p:cNvPr>
          <p:cNvSpPr txBox="1"/>
          <p:nvPr/>
        </p:nvSpPr>
        <p:spPr>
          <a:xfrm>
            <a:off x="1314000" y="405629"/>
            <a:ext cx="645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ierstadt" panose="020B0004020202020204" pitchFamily="34" charset="0"/>
              </a:rPr>
              <a:t>Western </a:t>
            </a:r>
            <a:r>
              <a:rPr lang="de-DE" dirty="0" err="1">
                <a:latin typeface="Bierstadt" panose="020B0004020202020204" pitchFamily="34" charset="0"/>
              </a:rPr>
              <a:t>blot</a:t>
            </a:r>
            <a:r>
              <a:rPr lang="de-DE" dirty="0">
                <a:latin typeface="Bierstadt" panose="020B0004020202020204" pitchFamily="34" charset="0"/>
              </a:rPr>
              <a:t>: 22-07-22, </a:t>
            </a:r>
            <a:r>
              <a:rPr lang="de-DE" i="1" dirty="0">
                <a:latin typeface="Bierstadt" panose="020B0004020202020204" pitchFamily="34" charset="0"/>
              </a:rPr>
              <a:t>K. </a:t>
            </a:r>
            <a:r>
              <a:rPr lang="de-DE" i="1" dirty="0" err="1">
                <a:latin typeface="Bierstadt" panose="020B0004020202020204" pitchFamily="34" charset="0"/>
              </a:rPr>
              <a:t>phaffii</a:t>
            </a:r>
            <a:r>
              <a:rPr lang="de-DE" i="1" dirty="0">
                <a:latin typeface="Bierstadt" panose="020B0004020202020204" pitchFamily="34" charset="0"/>
              </a:rPr>
              <a:t> </a:t>
            </a:r>
            <a:r>
              <a:rPr lang="de-DE" dirty="0" err="1">
                <a:latin typeface="Bierstadt" panose="020B0004020202020204" pitchFamily="34" charset="0"/>
              </a:rPr>
              <a:t>clones</a:t>
            </a:r>
            <a:r>
              <a:rPr lang="de-DE" dirty="0">
                <a:latin typeface="Bierstadt" panose="020B0004020202020204" pitchFamily="34" charset="0"/>
              </a:rPr>
              <a:t> </a:t>
            </a:r>
            <a:r>
              <a:rPr lang="de-DE" dirty="0" err="1">
                <a:latin typeface="Bierstadt" panose="020B0004020202020204" pitchFamily="34" charset="0"/>
              </a:rPr>
              <a:t>intracellular</a:t>
            </a:r>
            <a:r>
              <a:rPr lang="de-DE" dirty="0">
                <a:latin typeface="Bierstadt" panose="020B0004020202020204" pitchFamily="34" charset="0"/>
              </a:rPr>
              <a:t> + </a:t>
            </a:r>
            <a:r>
              <a:rPr lang="de-DE" dirty="0" err="1">
                <a:latin typeface="Bierstadt" panose="020B0004020202020204" pitchFamily="34" charset="0"/>
              </a:rPr>
              <a:t>controls</a:t>
            </a:r>
            <a:endParaRPr lang="en-GB" dirty="0">
              <a:latin typeface="Bierstadt" panose="020B00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5E036-DB48-3130-DC50-742C7523DA6C}"/>
              </a:ext>
            </a:extLst>
          </p:cNvPr>
          <p:cNvSpPr txBox="1"/>
          <p:nvPr/>
        </p:nvSpPr>
        <p:spPr>
          <a:xfrm flipH="1">
            <a:off x="3284686" y="1204279"/>
            <a:ext cx="402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>
                <a:latin typeface="Bierstadt" panose="020B0004020202020204" pitchFamily="34" charset="0"/>
              </a:rPr>
              <a:t>WT</a:t>
            </a:r>
            <a:endParaRPr lang="en-GB" sz="1200" dirty="0">
              <a:latin typeface="Bierstadt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26551A-0715-7F40-1EA3-6A89D26983DA}"/>
              </a:ext>
            </a:extLst>
          </p:cNvPr>
          <p:cNvSpPr txBox="1"/>
          <p:nvPr/>
        </p:nvSpPr>
        <p:spPr>
          <a:xfrm flipH="1">
            <a:off x="3541116" y="1198550"/>
            <a:ext cx="734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 err="1">
                <a:latin typeface="Bierstadt" panose="020B0004020202020204" pitchFamily="34" charset="0"/>
              </a:rPr>
              <a:t>Mm</a:t>
            </a:r>
            <a:r>
              <a:rPr lang="de-DE" sz="1200" dirty="0" err="1">
                <a:latin typeface="Bierstadt" panose="020B0004020202020204" pitchFamily="34" charset="0"/>
              </a:rPr>
              <a:t>CAR</a:t>
            </a:r>
            <a:endParaRPr lang="en-GB" sz="1200" dirty="0">
              <a:latin typeface="Bierstadt" panose="020B00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B2DF35-0C72-B256-97A2-CD70FDB573DC}"/>
              </a:ext>
            </a:extLst>
          </p:cNvPr>
          <p:cNvGrpSpPr/>
          <p:nvPr/>
        </p:nvGrpSpPr>
        <p:grpSpPr>
          <a:xfrm flipH="1">
            <a:off x="1449973" y="1452537"/>
            <a:ext cx="3279267" cy="4987038"/>
            <a:chOff x="4016017" y="1802007"/>
            <a:chExt cx="1697079" cy="2734422"/>
          </a:xfrm>
        </p:grpSpPr>
        <p:pic>
          <p:nvPicPr>
            <p:cNvPr id="3" name="Picture 2" descr="Chart, scatter chart&#10;&#10;Description automatically generated">
              <a:extLst>
                <a:ext uri="{FF2B5EF4-FFF2-40B4-BE49-F238E27FC236}">
                  <a16:creationId xmlns:a16="http://schemas.microsoft.com/office/drawing/2014/main" id="{DD68F2C8-FF0A-B92C-92C7-467ECDB4E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86" t="35441" r="31426" b="24687"/>
            <a:stretch/>
          </p:blipFill>
          <p:spPr>
            <a:xfrm>
              <a:off x="4016017" y="1802007"/>
              <a:ext cx="1697079" cy="2734422"/>
            </a:xfrm>
            <a:prstGeom prst="rect">
              <a:avLst/>
            </a:prstGeom>
          </p:spPr>
        </p:pic>
        <p:pic>
          <p:nvPicPr>
            <p:cNvPr id="5" name="Picture 4" descr="A picture containing text, dark&#10;&#10;Description automatically generated">
              <a:extLst>
                <a:ext uri="{FF2B5EF4-FFF2-40B4-BE49-F238E27FC236}">
                  <a16:creationId xmlns:a16="http://schemas.microsoft.com/office/drawing/2014/main" id="{272A8BE5-1C4F-1ED4-0E75-47D18E0EC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39" t="36963" r="31426" b="24688"/>
            <a:stretch/>
          </p:blipFill>
          <p:spPr>
            <a:xfrm>
              <a:off x="5434490" y="1906418"/>
              <a:ext cx="278606" cy="2630011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6C2CF39-D62C-A55A-085E-5EF7C3C299CE}"/>
              </a:ext>
            </a:extLst>
          </p:cNvPr>
          <p:cNvSpPr txBox="1"/>
          <p:nvPr/>
        </p:nvSpPr>
        <p:spPr>
          <a:xfrm flipH="1">
            <a:off x="2934372" y="844608"/>
            <a:ext cx="469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Bierstadt" panose="020B0004020202020204" pitchFamily="34" charset="0"/>
              </a:rPr>
              <a:t>K10 pH 7.5</a:t>
            </a:r>
            <a:endParaRPr lang="en-GB" sz="1200" dirty="0">
              <a:latin typeface="Bierstadt" panose="020B00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EACD0D-16FD-405E-2A6D-B689B25CB596}"/>
              </a:ext>
            </a:extLst>
          </p:cNvPr>
          <p:cNvSpPr txBox="1"/>
          <p:nvPr/>
        </p:nvSpPr>
        <p:spPr>
          <a:xfrm flipH="1">
            <a:off x="2648601" y="844608"/>
            <a:ext cx="43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Bierstadt" panose="020B0004020202020204" pitchFamily="34" charset="0"/>
              </a:rPr>
              <a:t>K1 pH 7.5</a:t>
            </a:r>
            <a:endParaRPr lang="en-GB" sz="1200" dirty="0">
              <a:latin typeface="Bierstadt" panose="020B00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00492E-3115-B947-1221-09B2EEAE1E20}"/>
              </a:ext>
            </a:extLst>
          </p:cNvPr>
          <p:cNvSpPr txBox="1"/>
          <p:nvPr/>
        </p:nvSpPr>
        <p:spPr>
          <a:xfrm flipH="1">
            <a:off x="2327628" y="854022"/>
            <a:ext cx="469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Bierstadt" panose="020B0004020202020204" pitchFamily="34" charset="0"/>
              </a:rPr>
              <a:t>K10 pH 6</a:t>
            </a:r>
            <a:endParaRPr lang="en-GB" sz="1200" dirty="0">
              <a:latin typeface="Bierstadt" panose="020B00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B88588-CECC-5B2E-4EAD-2AD8C4CB63AE}"/>
              </a:ext>
            </a:extLst>
          </p:cNvPr>
          <p:cNvSpPr txBox="1"/>
          <p:nvPr/>
        </p:nvSpPr>
        <p:spPr>
          <a:xfrm flipH="1">
            <a:off x="1921340" y="964334"/>
            <a:ext cx="5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Bierstadt" panose="020B0004020202020204" pitchFamily="34" charset="0"/>
              </a:rPr>
              <a:t>K1 pH 6</a:t>
            </a:r>
            <a:endParaRPr lang="en-GB" sz="1200" dirty="0">
              <a:latin typeface="Bierstadt" panose="020B00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8CEEA2-B00F-46F2-49E3-C0F95FB42B74}"/>
              </a:ext>
            </a:extLst>
          </p:cNvPr>
          <p:cNvSpPr txBox="1"/>
          <p:nvPr/>
        </p:nvSpPr>
        <p:spPr>
          <a:xfrm>
            <a:off x="1010760" y="4961860"/>
            <a:ext cx="4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Bahnschrift Light Condensed" panose="020B0502040204020203" pitchFamily="34" charset="0"/>
              </a:rPr>
              <a:t>15</a:t>
            </a:r>
            <a:endParaRPr lang="en-GB" sz="14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3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04195B95-9F2D-9883-C8FA-E9A1C6E4FC2A}"/>
              </a:ext>
            </a:extLst>
          </p:cNvPr>
          <p:cNvSpPr txBox="1"/>
          <p:nvPr/>
        </p:nvSpPr>
        <p:spPr>
          <a:xfrm>
            <a:off x="424466" y="2287168"/>
            <a:ext cx="3994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Bahnschrift Light Condensed" panose="020B0502040204020203" pitchFamily="34" charset="0"/>
              </a:rPr>
              <a:t>K9     K10    K11    K12   K13    K14   K15    K16    K17    K18   K19   K20  WT MmCAR</a:t>
            </a:r>
            <a:endParaRPr lang="en-GB" sz="1200" dirty="0">
              <a:latin typeface="Bahnschrift Light Condensed" panose="020B0502040204020203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F63A935-D666-608B-51E5-BEC06EA218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16" y="1417047"/>
            <a:ext cx="6943984" cy="397410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965075A-CE86-4D53-9BEE-132E03A7D24F}"/>
              </a:ext>
            </a:extLst>
          </p:cNvPr>
          <p:cNvSpPr txBox="1"/>
          <p:nvPr/>
        </p:nvSpPr>
        <p:spPr>
          <a:xfrm>
            <a:off x="4573373" y="1510912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140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FDDA95-8D81-CA29-70F4-797D144D133F}"/>
              </a:ext>
            </a:extLst>
          </p:cNvPr>
          <p:cNvSpPr txBox="1"/>
          <p:nvPr/>
        </p:nvSpPr>
        <p:spPr>
          <a:xfrm>
            <a:off x="4573373" y="1749156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115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BC3EEE-FC4C-F3B8-0A64-88B47DEED2C9}"/>
              </a:ext>
            </a:extLst>
          </p:cNvPr>
          <p:cNvSpPr txBox="1"/>
          <p:nvPr/>
        </p:nvSpPr>
        <p:spPr>
          <a:xfrm>
            <a:off x="4573373" y="2148706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80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51F358-1182-BD76-5620-55EE8F75915A}"/>
              </a:ext>
            </a:extLst>
          </p:cNvPr>
          <p:cNvSpPr txBox="1"/>
          <p:nvPr/>
        </p:nvSpPr>
        <p:spPr>
          <a:xfrm>
            <a:off x="4573373" y="2541084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65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EF5BC16-8B7C-1498-8FB6-16E5890AB8F3}"/>
              </a:ext>
            </a:extLst>
          </p:cNvPr>
          <p:cNvSpPr txBox="1"/>
          <p:nvPr/>
        </p:nvSpPr>
        <p:spPr>
          <a:xfrm>
            <a:off x="4573373" y="3115942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50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0DFF43-245F-B6A6-5A2D-657DD4654C99}"/>
              </a:ext>
            </a:extLst>
          </p:cNvPr>
          <p:cNvSpPr txBox="1"/>
          <p:nvPr/>
        </p:nvSpPr>
        <p:spPr>
          <a:xfrm>
            <a:off x="4573373" y="3650733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40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FFC92D-8A83-9215-7B3E-B594B1D52D10}"/>
              </a:ext>
            </a:extLst>
          </p:cNvPr>
          <p:cNvSpPr txBox="1"/>
          <p:nvPr/>
        </p:nvSpPr>
        <p:spPr>
          <a:xfrm>
            <a:off x="4573373" y="4241191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30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AA4A2B-708D-B502-D9D1-474CFBA9DDF5}"/>
              </a:ext>
            </a:extLst>
          </p:cNvPr>
          <p:cNvSpPr txBox="1"/>
          <p:nvPr/>
        </p:nvSpPr>
        <p:spPr>
          <a:xfrm>
            <a:off x="4573373" y="4764199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latin typeface="Bahnschrift Light Condensed" panose="020B0502040204020203" pitchFamily="34" charset="0"/>
              </a:rPr>
              <a:t>25</a:t>
            </a:r>
            <a:endParaRPr lang="en-GB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0BC953-9BEC-671B-13E3-C3D2A4884C2A}"/>
              </a:ext>
            </a:extLst>
          </p:cNvPr>
          <p:cNvSpPr txBox="1"/>
          <p:nvPr/>
        </p:nvSpPr>
        <p:spPr>
          <a:xfrm>
            <a:off x="4568420" y="1255713"/>
            <a:ext cx="400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 err="1">
                <a:latin typeface="Bahnschrift Light Condensed" panose="020B0502040204020203" pitchFamily="34" charset="0"/>
              </a:rPr>
              <a:t>kDa</a:t>
            </a:r>
            <a:endParaRPr lang="en-GB" sz="1000" b="1" dirty="0">
              <a:latin typeface="Bahnschrift Light Condensed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BBC09E8-94B5-1399-AAF3-A18C51479D8E}"/>
              </a:ext>
            </a:extLst>
          </p:cNvPr>
          <p:cNvSpPr txBox="1"/>
          <p:nvPr/>
        </p:nvSpPr>
        <p:spPr>
          <a:xfrm>
            <a:off x="5558544" y="1117875"/>
            <a:ext cx="648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Bierstadt" panose="020B0004020202020204" pitchFamily="34" charset="0"/>
              </a:rPr>
              <a:t>K9   K10   K11   K12 K13  K14  K15   K16  K17   K18  K19   K20  WT </a:t>
            </a:r>
            <a:r>
              <a:rPr lang="de-DE" sz="1600" i="1" dirty="0">
                <a:latin typeface="Bierstadt" panose="020B0004020202020204" pitchFamily="34" charset="0"/>
              </a:rPr>
              <a:t>Mm</a:t>
            </a:r>
            <a:r>
              <a:rPr lang="de-DE" sz="1600" dirty="0">
                <a:latin typeface="Bierstadt" panose="020B0004020202020204" pitchFamily="34" charset="0"/>
              </a:rPr>
              <a:t>CAR</a:t>
            </a:r>
            <a:endParaRPr lang="en-GB" sz="1600" dirty="0">
              <a:latin typeface="Bierstadt" panose="020B0004020202020204" pitchFamily="34" charset="0"/>
            </a:endParaRPr>
          </a:p>
        </p:txBody>
      </p:sp>
      <p:pic>
        <p:nvPicPr>
          <p:cNvPr id="3" name="Picture 2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2370881D-CA4E-C444-2078-905466346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1" y="2541084"/>
            <a:ext cx="4438095" cy="24952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05BDD-769C-5DA1-82FE-58A305807DD9}"/>
              </a:ext>
            </a:extLst>
          </p:cNvPr>
          <p:cNvSpPr txBox="1"/>
          <p:nvPr/>
        </p:nvSpPr>
        <p:spPr>
          <a:xfrm>
            <a:off x="424466" y="1194157"/>
            <a:ext cx="279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/>
              <a:t>MmCAR</a:t>
            </a:r>
            <a:r>
              <a:rPr lang="de-AT" dirty="0"/>
              <a:t> A Domain 20.09.22</a:t>
            </a:r>
          </a:p>
        </p:txBody>
      </p:sp>
    </p:spTree>
    <p:extLst>
      <p:ext uri="{BB962C8B-B14F-4D97-AF65-F5344CB8AC3E}">
        <p14:creationId xmlns:p14="http://schemas.microsoft.com/office/powerpoint/2010/main" val="93517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8FE0-64ED-36A7-24E1-CCC7B8EB1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1F88623-BBF6-F00A-118F-B3C653DFD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598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Bahnschrift Light Condensed</vt:lpstr>
      <vt:lpstr>Bierstadt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Dominic Goj</dc:creator>
  <cp:lastModifiedBy>Goj, Dominic</cp:lastModifiedBy>
  <cp:revision>12</cp:revision>
  <dcterms:created xsi:type="dcterms:W3CDTF">2022-06-17T11:31:49Z</dcterms:created>
  <dcterms:modified xsi:type="dcterms:W3CDTF">2022-09-20T16:30:51Z</dcterms:modified>
</cp:coreProperties>
</file>