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90" d="100"/>
          <a:sy n="90" d="100"/>
        </p:scale>
        <p:origin x="84" y="18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E9294D-A854-E0A4-35FA-ACA776C1DD33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35CEC8-472B-FD1C-86A8-73BED55B63AB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FE308C9-EEB8-70EC-3E49-9E5D096EE1E0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B1C6655-17E1-23D6-934D-91A3D100076F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480986-FFFF-9210-80D0-A85B27F7C90E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E804B32-DD96-80B1-659D-1667AB94B012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209F73E-01F1-23FA-D66C-8543DB51485E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7D6C840-4A3F-B291-9B80-6F8C6331BB3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FCE0406-B4D2-4BE4-9048-73343F3E0FF9}" type="datetimeFigureOut">
              <a:rPr lang="en-GB"/>
              <a:t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E8C1C49-0E65-4D58-A9DC-53898F012874}" type="slidenum">
              <a:rPr lang="en-GB"/>
              <a:t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lue and white background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046851" y="914400"/>
            <a:ext cx="8098298" cy="52843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3213100" y="474553"/>
            <a:ext cx="650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1             2              3              4             5              6              7              8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 bwMode="auto">
          <a:xfrm>
            <a:off x="49618" y="6259033"/>
            <a:ext cx="1195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1: Non </a:t>
            </a:r>
            <a:r>
              <a:rPr lang="de-DE"/>
              <a:t>filtr</a:t>
            </a:r>
            <a:r>
              <a:rPr lang="de-DE"/>
              <a:t>. Culture </a:t>
            </a:r>
            <a:r>
              <a:rPr lang="de-DE"/>
              <a:t>supernatant</a:t>
            </a:r>
            <a:r>
              <a:rPr lang="de-DE"/>
              <a:t>, 2: soluble </a:t>
            </a:r>
            <a:r>
              <a:rPr lang="de-DE"/>
              <a:t>fraction</a:t>
            </a:r>
            <a:r>
              <a:rPr lang="de-DE"/>
              <a:t>, 30% AS, 3: insoluble </a:t>
            </a:r>
            <a:r>
              <a:rPr lang="de-DE"/>
              <a:t>fraction</a:t>
            </a:r>
            <a:r>
              <a:rPr lang="de-DE"/>
              <a:t>, 30% AS, 4: soluble </a:t>
            </a:r>
            <a:r>
              <a:rPr lang="de-DE"/>
              <a:t>fraction</a:t>
            </a:r>
            <a:r>
              <a:rPr lang="de-DE"/>
              <a:t>, 40% AS, 5: insoluble </a:t>
            </a:r>
            <a:r>
              <a:rPr lang="de-DE"/>
              <a:t>fraction</a:t>
            </a:r>
            <a:r>
              <a:rPr lang="de-DE"/>
              <a:t>, 40% AS, 6: = 4; 7: soluble </a:t>
            </a:r>
            <a:r>
              <a:rPr lang="de-DE"/>
              <a:t>fraction</a:t>
            </a:r>
            <a:r>
              <a:rPr lang="de-DE"/>
              <a:t>, 40% AS, in </a:t>
            </a:r>
            <a:r>
              <a:rPr lang="de-DE"/>
              <a:t>eppi</a:t>
            </a:r>
            <a:r>
              <a:rPr lang="de-DE"/>
              <a:t>, 8: </a:t>
            </a:r>
            <a:r>
              <a:rPr lang="de-DE"/>
              <a:t>filtr</a:t>
            </a:r>
            <a:r>
              <a:rPr lang="de-DE"/>
              <a:t>. Culture </a:t>
            </a:r>
            <a:r>
              <a:rPr lang="de-DE"/>
              <a:t>supernatant</a:t>
            </a:r>
            <a:endParaRPr lang="en-GB"/>
          </a:p>
        </p:txBody>
      </p:sp>
      <p:sp>
        <p:nvSpPr>
          <p:cNvPr id="8" name="TextBox 7"/>
          <p:cNvSpPr txBox="1"/>
          <p:nvPr/>
        </p:nvSpPr>
        <p:spPr bwMode="auto">
          <a:xfrm>
            <a:off x="361506" y="687570"/>
            <a:ext cx="1496004" cy="338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230721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All </a:t>
            </a:r>
            <a:r>
              <a:rPr lang="de-DE"/>
              <a:t>samples</a:t>
            </a:r>
            <a:r>
              <a:rPr lang="de-DE"/>
              <a:t> 8x </a:t>
            </a:r>
            <a:r>
              <a:rPr lang="de-DE"/>
              <a:t>concentrated</a:t>
            </a:r>
            <a:r>
              <a:rPr lang="de-DE"/>
              <a:t> </a:t>
            </a:r>
            <a:r>
              <a:rPr lang="de-DE"/>
              <a:t>for</a:t>
            </a:r>
            <a:r>
              <a:rPr lang="de-DE"/>
              <a:t> SDS gel </a:t>
            </a:r>
            <a:r>
              <a:rPr lang="de-DE"/>
              <a:t>analysis</a:t>
            </a:r>
            <a:r>
              <a:rPr lang="de-DE"/>
              <a:t>;</a:t>
            </a:r>
            <a:endParaRPr/>
          </a:p>
          <a:p>
            <a:pPr>
              <a:defRPr/>
            </a:pPr>
            <a:r>
              <a:rPr lang="de-DE"/>
              <a:t>400 µL sample </a:t>
            </a:r>
            <a:r>
              <a:rPr lang="de-DE"/>
              <a:t>taken</a:t>
            </a:r>
            <a:r>
              <a:rPr lang="de-DE"/>
              <a:t> </a:t>
            </a:r>
            <a:r>
              <a:rPr lang="de-DE"/>
              <a:t> </a:t>
            </a:r>
            <a:r>
              <a:rPr lang="de-DE"/>
              <a:t>pelleted</a:t>
            </a:r>
            <a:r>
              <a:rPr lang="de-DE"/>
              <a:t> and </a:t>
            </a:r>
            <a:r>
              <a:rPr lang="de-DE"/>
              <a:t>redissolv</a:t>
            </a:r>
            <a:r>
              <a:rPr lang="de-DE"/>
              <a:t>. In 50 µL SDS sample </a:t>
            </a:r>
            <a:r>
              <a:rPr lang="de-DE"/>
              <a:t>buffer</a:t>
            </a: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296093" y="1041991"/>
            <a:ext cx="1552354" cy="992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1,5 L Aussalzen</a:t>
            </a:r>
            <a:endParaRPr lang="en-GB"/>
          </a:p>
        </p:txBody>
      </p:sp>
      <p:cxnSp>
        <p:nvCxnSpPr>
          <p:cNvPr id="6" name="Straight Arrow Connector 5"/>
          <p:cNvCxnSpPr>
            <a:cxnSpLocks/>
            <a:stCxn id="4" idx="3"/>
          </p:cNvCxnSpPr>
          <p:nvPr/>
        </p:nvCxnSpPr>
        <p:spPr bwMode="auto">
          <a:xfrm flipV="1">
            <a:off x="4848447" y="1516912"/>
            <a:ext cx="836427" cy="21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auto">
          <a:xfrm>
            <a:off x="5684874" y="1041991"/>
            <a:ext cx="1396410" cy="992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4000 </a:t>
            </a:r>
            <a:r>
              <a:rPr lang="de-DE"/>
              <a:t>rcf</a:t>
            </a:r>
            <a:r>
              <a:rPr lang="de-DE"/>
              <a:t>, 20 min, 4° C</a:t>
            </a:r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4330994" y="2509284"/>
            <a:ext cx="1552354" cy="992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Supernatant</a:t>
            </a:r>
            <a:endParaRPr lang="en-GB"/>
          </a:p>
        </p:txBody>
      </p:sp>
      <p:sp>
        <p:nvSpPr>
          <p:cNvPr id="11" name="Rectangle 10"/>
          <p:cNvSpPr/>
          <p:nvPr/>
        </p:nvSpPr>
        <p:spPr bwMode="auto">
          <a:xfrm>
            <a:off x="6500039" y="2509284"/>
            <a:ext cx="1552354" cy="992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Pellet</a:t>
            </a:r>
            <a:endParaRPr lang="en-GB"/>
          </a:p>
        </p:txBody>
      </p:sp>
      <p:cxnSp>
        <p:nvCxnSpPr>
          <p:cNvPr id="13" name="Connector: Elbow 12"/>
          <p:cNvCxnSpPr>
            <a:cxnSpLocks/>
            <a:stCxn id="7" idx="2"/>
            <a:endCxn id="10" idx="0"/>
          </p:cNvCxnSpPr>
          <p:nvPr/>
        </p:nvCxnSpPr>
        <p:spPr bwMode="auto">
          <a:xfrm rot="5400000">
            <a:off x="5507665" y="1633869"/>
            <a:ext cx="474921" cy="12759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/>
          <p:cNvCxnSpPr>
            <a:cxnSpLocks/>
            <a:stCxn id="7" idx="2"/>
            <a:endCxn id="11" idx="0"/>
          </p:cNvCxnSpPr>
          <p:nvPr/>
        </p:nvCxnSpPr>
        <p:spPr bwMode="auto">
          <a:xfrm rot="16199998" flipH="1">
            <a:off x="6592187" y="1825254"/>
            <a:ext cx="474921" cy="89313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6500039" y="3813544"/>
            <a:ext cx="1616147" cy="16374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Resuspend</a:t>
            </a:r>
            <a:r>
              <a:rPr lang="de-DE"/>
              <a:t>. in </a:t>
            </a:r>
            <a:r>
              <a:rPr lang="de-DE"/>
              <a:t>rest</a:t>
            </a:r>
            <a:r>
              <a:rPr lang="de-DE"/>
              <a:t> </a:t>
            </a:r>
            <a:r>
              <a:rPr lang="de-DE"/>
              <a:t>supernatant</a:t>
            </a:r>
            <a:r>
              <a:rPr lang="de-DE"/>
              <a:t> das in der </a:t>
            </a:r>
            <a:r>
              <a:rPr lang="de-DE"/>
              <a:t>flasche</a:t>
            </a:r>
            <a:r>
              <a:rPr lang="de-DE"/>
              <a:t> bleibt</a:t>
            </a:r>
            <a:endParaRPr lang="en-GB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414819" y="1984008"/>
            <a:ext cx="1332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/>
              <a:t>Dekantieren</a:t>
            </a:r>
            <a:endParaRPr lang="en-GB"/>
          </a:p>
        </p:txBody>
      </p:sp>
      <p:cxnSp>
        <p:nvCxnSpPr>
          <p:cNvPr id="19" name="Straight Connector 18"/>
          <p:cNvCxnSpPr>
            <a:cxnSpLocks/>
            <a:stCxn id="11" idx="2"/>
            <a:endCxn id="16" idx="0"/>
          </p:cNvCxnSpPr>
          <p:nvPr/>
        </p:nvCxnSpPr>
        <p:spPr bwMode="auto">
          <a:xfrm>
            <a:off x="7276216" y="3501656"/>
            <a:ext cx="31897" cy="311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 bwMode="auto">
          <a:xfrm>
            <a:off x="9081997" y="3299637"/>
            <a:ext cx="1616147" cy="10278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Supernatant</a:t>
            </a:r>
            <a:r>
              <a:rPr lang="de-DE"/>
              <a:t> </a:t>
            </a:r>
            <a:endParaRPr lang="en-GB"/>
          </a:p>
        </p:txBody>
      </p:sp>
      <p:sp>
        <p:nvSpPr>
          <p:cNvPr id="21" name="Rectangle 20"/>
          <p:cNvSpPr/>
          <p:nvPr/>
        </p:nvSpPr>
        <p:spPr bwMode="auto">
          <a:xfrm>
            <a:off x="9113894" y="4632251"/>
            <a:ext cx="1616147" cy="10455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Pellet</a:t>
            </a:r>
            <a:endParaRPr lang="en-GB"/>
          </a:p>
        </p:txBody>
      </p:sp>
      <p:cxnSp>
        <p:nvCxnSpPr>
          <p:cNvPr id="23" name="Connector: Elbow 22"/>
          <p:cNvCxnSpPr>
            <a:cxnSpLocks/>
            <a:stCxn id="16" idx="3"/>
            <a:endCxn id="20" idx="1"/>
          </p:cNvCxnSpPr>
          <p:nvPr/>
        </p:nvCxnSpPr>
        <p:spPr bwMode="auto">
          <a:xfrm flipV="1">
            <a:off x="8116186" y="3813544"/>
            <a:ext cx="965811" cy="81870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/>
          <p:cNvCxnSpPr>
            <a:cxnSpLocks/>
            <a:stCxn id="16" idx="3"/>
            <a:endCxn id="21" idx="1"/>
          </p:cNvCxnSpPr>
          <p:nvPr/>
        </p:nvCxnSpPr>
        <p:spPr bwMode="auto">
          <a:xfrm>
            <a:off x="8116186" y="4632251"/>
            <a:ext cx="997708" cy="52276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auto">
          <a:xfrm>
            <a:off x="886047" y="255181"/>
            <a:ext cx="1205022" cy="8789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Kultur</a:t>
            </a:r>
            <a:endParaRPr lang="en-GB"/>
          </a:p>
        </p:txBody>
      </p:sp>
      <p:sp>
        <p:nvSpPr>
          <p:cNvPr id="27" name="Rectangle 26"/>
          <p:cNvSpPr/>
          <p:nvPr/>
        </p:nvSpPr>
        <p:spPr bwMode="auto">
          <a:xfrm>
            <a:off x="496191" y="1495280"/>
            <a:ext cx="1205022" cy="6733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Supernatant</a:t>
            </a:r>
            <a:endParaRPr lang="en-GB"/>
          </a:p>
        </p:txBody>
      </p:sp>
      <p:sp>
        <p:nvSpPr>
          <p:cNvPr id="28" name="Rectangle 27"/>
          <p:cNvSpPr/>
          <p:nvPr/>
        </p:nvSpPr>
        <p:spPr bwMode="auto">
          <a:xfrm>
            <a:off x="1300718" y="2509283"/>
            <a:ext cx="786809" cy="7513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Filtrat</a:t>
            </a:r>
            <a:endParaRPr lang="en-GB"/>
          </a:p>
        </p:txBody>
      </p:sp>
      <p:sp>
        <p:nvSpPr>
          <p:cNvPr id="29" name="Rectangle 28"/>
          <p:cNvSpPr/>
          <p:nvPr/>
        </p:nvSpPr>
        <p:spPr bwMode="auto">
          <a:xfrm>
            <a:off x="2218504" y="1332613"/>
            <a:ext cx="786810" cy="730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/>
              <a:t>Zellen</a:t>
            </a:r>
            <a:endParaRPr lang="en-GB"/>
          </a:p>
        </p:txBody>
      </p:sp>
      <p:cxnSp>
        <p:nvCxnSpPr>
          <p:cNvPr id="31" name="Connector: Elbow 30"/>
          <p:cNvCxnSpPr>
            <a:cxnSpLocks/>
            <a:stCxn id="26" idx="2"/>
            <a:endCxn id="27" idx="0"/>
          </p:cNvCxnSpPr>
          <p:nvPr/>
        </p:nvCxnSpPr>
        <p:spPr bwMode="auto">
          <a:xfrm rot="5400000">
            <a:off x="1113061" y="1119782"/>
            <a:ext cx="361140" cy="3898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26" idx="2"/>
            <a:endCxn id="29" idx="0"/>
          </p:cNvCxnSpPr>
          <p:nvPr/>
        </p:nvCxnSpPr>
        <p:spPr bwMode="auto">
          <a:xfrm rot="16199998" flipH="1">
            <a:off x="1950998" y="671701"/>
            <a:ext cx="198473" cy="112335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/>
          <p:cNvCxnSpPr>
            <a:cxnSpLocks/>
            <a:stCxn id="27" idx="2"/>
            <a:endCxn id="28" idx="0"/>
          </p:cNvCxnSpPr>
          <p:nvPr/>
        </p:nvCxnSpPr>
        <p:spPr bwMode="auto">
          <a:xfrm rot="16199998" flipH="1">
            <a:off x="1226109" y="2041268"/>
            <a:ext cx="340609" cy="59542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/>
          <p:cNvCxnSpPr>
            <a:cxnSpLocks/>
            <a:stCxn id="28" idx="3"/>
            <a:endCxn id="4" idx="2"/>
          </p:cNvCxnSpPr>
          <p:nvPr/>
        </p:nvCxnSpPr>
        <p:spPr bwMode="auto">
          <a:xfrm flipV="1">
            <a:off x="2087527" y="2034363"/>
            <a:ext cx="1984742" cy="85060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129017" y="1614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b="1"/>
              <a:t>1</a:t>
            </a:r>
            <a:endParaRPr lang="en-GB" b="1"/>
          </a:p>
        </p:txBody>
      </p:sp>
      <p:sp>
        <p:nvSpPr>
          <p:cNvPr id="41" name="TextBox 40"/>
          <p:cNvSpPr txBox="1"/>
          <p:nvPr/>
        </p:nvSpPr>
        <p:spPr bwMode="auto">
          <a:xfrm>
            <a:off x="1543279" y="32393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b="1"/>
              <a:t>8</a:t>
            </a:r>
            <a:endParaRPr lang="en-GB" b="1"/>
          </a:p>
        </p:txBody>
      </p:sp>
      <p:sp>
        <p:nvSpPr>
          <p:cNvPr id="42" name="TextBox 41"/>
          <p:cNvSpPr txBox="1"/>
          <p:nvPr/>
        </p:nvSpPr>
        <p:spPr bwMode="auto">
          <a:xfrm>
            <a:off x="10761938" y="4785686"/>
            <a:ext cx="1122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b="1"/>
              <a:t>3: 30% AS</a:t>
            </a:r>
            <a:endParaRPr/>
          </a:p>
          <a:p>
            <a:pPr>
              <a:defRPr/>
            </a:pPr>
            <a:r>
              <a:rPr lang="de-DE" b="1"/>
              <a:t>5: 40% AS</a:t>
            </a:r>
            <a:endParaRPr/>
          </a:p>
          <a:p>
            <a:pPr>
              <a:defRPr/>
            </a:pPr>
            <a:endParaRPr lang="en-GB" b="1"/>
          </a:p>
        </p:txBody>
      </p:sp>
      <p:sp>
        <p:nvSpPr>
          <p:cNvPr id="43" name="TextBox 42"/>
          <p:cNvSpPr txBox="1"/>
          <p:nvPr/>
        </p:nvSpPr>
        <p:spPr bwMode="auto">
          <a:xfrm>
            <a:off x="4272734" y="3280950"/>
            <a:ext cx="18549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de-DE" b="1"/>
          </a:p>
          <a:p>
            <a:pPr>
              <a:defRPr/>
            </a:pPr>
            <a:r>
              <a:rPr lang="de-DE" b="1"/>
              <a:t>2: bei 30% AS,</a:t>
            </a:r>
            <a:endParaRPr/>
          </a:p>
          <a:p>
            <a:pPr>
              <a:defRPr/>
            </a:pPr>
            <a:r>
              <a:rPr lang="de-DE" b="1"/>
              <a:t>4 &amp; 6: bei 40% AS</a:t>
            </a:r>
            <a:endParaRPr lang="en-GB" b="1"/>
          </a:p>
        </p:txBody>
      </p:sp>
      <p:sp>
        <p:nvSpPr>
          <p:cNvPr id="44" name="TextBox 43"/>
          <p:cNvSpPr txBox="1"/>
          <p:nvPr/>
        </p:nvSpPr>
        <p:spPr bwMode="auto">
          <a:xfrm>
            <a:off x="10721726" y="3424050"/>
            <a:ext cx="1470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b="1"/>
              <a:t>7: bei 40% AS</a:t>
            </a:r>
            <a:endParaRPr/>
          </a:p>
          <a:p>
            <a:pPr>
              <a:defRPr/>
            </a:pPr>
            <a:endParaRPr lang="en-GB" b="1"/>
          </a:p>
        </p:txBody>
      </p:sp>
      <p:sp>
        <p:nvSpPr>
          <p:cNvPr id="45" name="TextBox 44"/>
          <p:cNvSpPr txBox="1"/>
          <p:nvPr/>
        </p:nvSpPr>
        <p:spPr bwMode="auto">
          <a:xfrm>
            <a:off x="8116186" y="4095307"/>
            <a:ext cx="965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Zentrifugieren</a:t>
            </a:r>
            <a:endParaRPr lang="en-GB"/>
          </a:p>
        </p:txBody>
      </p:sp>
      <p:sp>
        <p:nvSpPr>
          <p:cNvPr id="799368213" name=""/>
          <p:cNvSpPr txBox="1"/>
          <p:nvPr/>
        </p:nvSpPr>
        <p:spPr bwMode="auto">
          <a:xfrm flipH="0" flipV="0">
            <a:off x="5804422" y="322384"/>
            <a:ext cx="4001658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Flow chart of sampling for samples 1 to 8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461434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96257" y="1247958"/>
            <a:ext cx="7477857" cy="4362083"/>
          </a:xfrm>
          <a:prstGeom prst="rect">
            <a:avLst/>
          </a:prstGeom>
        </p:spPr>
      </p:pic>
      <p:sp>
        <p:nvSpPr>
          <p:cNvPr id="983569111" name=""/>
          <p:cNvSpPr txBox="1"/>
          <p:nvPr/>
        </p:nvSpPr>
        <p:spPr bwMode="auto">
          <a:xfrm flipH="0" flipV="0">
            <a:off x="3152076" y="835269"/>
            <a:ext cx="663923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     1           2            3            4             5            6           7            8            9</a:t>
            </a:r>
            <a:endParaRPr/>
          </a:p>
        </p:txBody>
      </p:sp>
      <p:sp>
        <p:nvSpPr>
          <p:cNvPr id="1669464572" name=""/>
          <p:cNvSpPr txBox="1"/>
          <p:nvPr/>
        </p:nvSpPr>
        <p:spPr bwMode="auto">
          <a:xfrm flipH="0" flipV="0">
            <a:off x="2272845" y="5744307"/>
            <a:ext cx="7613796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1: MmCAR A 5x before reaction, 2: MmCAR A 5x after reaction, 3-9: BSA Std, 3: 2,000 µg/mL, 4: 1,500 µg/mL, 5: 1,000 µg/mL, 6: 750 µg/mL, 7: 500 µg/mL, 8: 250 µg/mL, 9: 125 µg/mL</a:t>
            </a:r>
            <a:endParaRPr/>
          </a:p>
        </p:txBody>
      </p:sp>
      <p:sp>
        <p:nvSpPr>
          <p:cNvPr id="2117062990" name=""/>
          <p:cNvSpPr/>
          <p:nvPr/>
        </p:nvSpPr>
        <p:spPr bwMode="auto">
          <a:xfrm rot="20539883" flipH="0" flipV="0">
            <a:off x="2157755" y="2833687"/>
            <a:ext cx="1226343" cy="29765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6007527" name=""/>
          <p:cNvSpPr txBox="1"/>
          <p:nvPr/>
        </p:nvSpPr>
        <p:spPr bwMode="auto">
          <a:xfrm flipH="0" flipV="0">
            <a:off x="542682" y="3231059"/>
            <a:ext cx="1598825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MmCAR A dom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343692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702593" y="357187"/>
            <a:ext cx="5649948" cy="6274593"/>
          </a:xfrm>
          <a:prstGeom prst="rect">
            <a:avLst/>
          </a:prstGeom>
        </p:spPr>
      </p:pic>
      <p:sp>
        <p:nvSpPr>
          <p:cNvPr id="1675163055" name=""/>
          <p:cNvSpPr txBox="1"/>
          <p:nvPr/>
        </p:nvSpPr>
        <p:spPr bwMode="auto">
          <a:xfrm flipH="0" flipV="0">
            <a:off x="7454531" y="678656"/>
            <a:ext cx="3820590" cy="1737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Keine Wachstumsdefekte anhand von CWW bemerkbar;</a:t>
            </a:r>
            <a:endParaRPr/>
          </a:p>
          <a:p>
            <a:pPr>
              <a:defRPr/>
            </a:pPr>
            <a:r>
              <a:rPr/>
              <a:t>CWW von NcCAR vergleichbar mit MmCAR</a:t>
            </a:r>
            <a:endParaRPr/>
          </a:p>
          <a:p>
            <a:pPr>
              <a:defRPr/>
            </a:pPr>
            <a:r>
              <a:rPr/>
              <a:t>MmCAR: 50.4 g/L CWW (03.08.23)</a:t>
            </a:r>
            <a:endParaRPr/>
          </a:p>
          <a:p>
            <a:pPr>
              <a:defRPr/>
            </a:pPr>
            <a:r>
              <a:rPr/>
              <a:t>NcCARs: 46 - 78 g/L CWW (10.08.23)</a:t>
            </a:r>
            <a:endParaRPr/>
          </a:p>
        </p:txBody>
      </p:sp>
      <p:sp>
        <p:nvSpPr>
          <p:cNvPr id="1221096303" name=""/>
          <p:cNvSpPr txBox="1"/>
          <p:nvPr/>
        </p:nvSpPr>
        <p:spPr bwMode="auto">
          <a:xfrm flipH="0" flipV="0">
            <a:off x="7549781" y="2416376"/>
            <a:ext cx="3750232" cy="2286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1: Gly Stock 57 (K404A Klon 3)</a:t>
            </a:r>
            <a:endParaRPr/>
          </a:p>
          <a:p>
            <a:pPr>
              <a:defRPr/>
            </a:pPr>
            <a:r>
              <a:rPr/>
              <a:t>2: Gly Stock 58 (K404A Klon 6)</a:t>
            </a:r>
            <a:endParaRPr/>
          </a:p>
          <a:p>
            <a:pPr>
              <a:defRPr/>
            </a:pPr>
            <a:r>
              <a:rPr/>
              <a:t>3: Gly Stock 59 (K404A Klon 7)</a:t>
            </a:r>
            <a:endParaRPr/>
          </a:p>
          <a:p>
            <a:pPr>
              <a:defRPr/>
            </a:pPr>
            <a:r>
              <a:rPr/>
              <a:t>4: Gly Stock 60 (R409A Klon 3)</a:t>
            </a:r>
            <a:endParaRPr/>
          </a:p>
          <a:p>
            <a:pPr>
              <a:defRPr/>
            </a:pPr>
            <a:r>
              <a:rPr/>
              <a:t>5: Gly Stock 61 (R409A Klon 6)</a:t>
            </a:r>
            <a:endParaRPr/>
          </a:p>
          <a:p>
            <a:pPr>
              <a:defRPr/>
            </a:pPr>
            <a:r>
              <a:rPr/>
              <a:t>6: Gly Stock 62 (K404A R409A Klon 3)</a:t>
            </a:r>
            <a:endParaRPr/>
          </a:p>
          <a:p>
            <a:pPr>
              <a:defRPr/>
            </a:pPr>
            <a:r>
              <a:rPr/>
              <a:t>7: Gly Stock 63 (K404A R409A Klon 8)</a:t>
            </a:r>
            <a:endParaRPr/>
          </a:p>
          <a:p>
            <a:pPr>
              <a:defRPr/>
            </a:pPr>
            <a:r>
              <a:rPr/>
              <a:t>8: Gly Stock 65 (R409A Klon 8)</a:t>
            </a:r>
            <a:endParaRPr/>
          </a:p>
        </p:txBody>
      </p:sp>
      <p:sp>
        <p:nvSpPr>
          <p:cNvPr id="1585886045" name=""/>
          <p:cNvSpPr txBox="1"/>
          <p:nvPr/>
        </p:nvSpPr>
        <p:spPr bwMode="auto">
          <a:xfrm flipH="0" flipV="0">
            <a:off x="7609312" y="4750360"/>
            <a:ext cx="4477829" cy="2012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Western blot erfolgreich für Nr 11; Nr 9 keine sichtbare Bande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Western blot vom 27.06.2022 vlt. falsch positiv?</a:t>
            </a:r>
            <a:endParaRPr/>
          </a:p>
          <a:p>
            <a:pPr>
              <a:defRPr/>
            </a:pPr>
            <a:r>
              <a:rPr/>
              <a:t>Nr 9, 10 und 11 waren eingefroren; 1-8 frische Kultivierung</a:t>
            </a:r>
            <a:endParaRPr/>
          </a:p>
        </p:txBody>
      </p:sp>
      <p:sp>
        <p:nvSpPr>
          <p:cNvPr id="1948959897" name=""/>
          <p:cNvSpPr/>
          <p:nvPr/>
        </p:nvSpPr>
        <p:spPr bwMode="auto">
          <a:xfrm>
            <a:off x="2858718" y="345281"/>
            <a:ext cx="416718" cy="500062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8640" y="1028"/>
                </a:moveTo>
                <a:cubicBezTo>
                  <a:pt x="4937" y="4114"/>
                  <a:pt x="3702" y="7199"/>
                  <a:pt x="1234" y="11314"/>
                </a:cubicBezTo>
                <a:cubicBezTo>
                  <a:pt x="0" y="16457"/>
                  <a:pt x="0" y="20571"/>
                  <a:pt x="0" y="25714"/>
                </a:cubicBezTo>
                <a:cubicBezTo>
                  <a:pt x="1234" y="32914"/>
                  <a:pt x="6171" y="39085"/>
                  <a:pt x="13577" y="42171"/>
                </a:cubicBezTo>
                <a:cubicBezTo>
                  <a:pt x="20982" y="43200"/>
                  <a:pt x="28388" y="43200"/>
                  <a:pt x="35794" y="41142"/>
                </a:cubicBezTo>
                <a:cubicBezTo>
                  <a:pt x="39497" y="38057"/>
                  <a:pt x="43200" y="31885"/>
                  <a:pt x="43200" y="25714"/>
                </a:cubicBezTo>
                <a:cubicBezTo>
                  <a:pt x="43200" y="19542"/>
                  <a:pt x="40731" y="16457"/>
                  <a:pt x="38262" y="12342"/>
                </a:cubicBezTo>
                <a:cubicBezTo>
                  <a:pt x="30857" y="7199"/>
                  <a:pt x="25919" y="4114"/>
                  <a:pt x="20982" y="3085"/>
                </a:cubicBezTo>
                <a:cubicBezTo>
                  <a:pt x="16045" y="1028"/>
                  <a:pt x="11108" y="0"/>
                  <a:pt x="6171" y="0"/>
                </a:cubicBezTo>
                <a:lnTo>
                  <a:pt x="1234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382999" name=""/>
          <p:cNvSpPr txBox="1"/>
          <p:nvPr/>
        </p:nvSpPr>
        <p:spPr bwMode="auto">
          <a:xfrm flipH="0" flipV="0">
            <a:off x="2691491" y="47623"/>
            <a:ext cx="340522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??? schaut ja grauslich aus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346302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17.08.2023 MmCar A domain</a:t>
            </a:r>
            <a:endParaRPr/>
          </a:p>
        </p:txBody>
      </p:sp>
      <p:pic>
        <p:nvPicPr>
          <p:cNvPr id="84251821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000125" y="2043590"/>
            <a:ext cx="8668968" cy="4386981"/>
          </a:xfrm>
          <a:prstGeom prst="rect">
            <a:avLst/>
          </a:prstGeom>
        </p:spPr>
      </p:pic>
      <p:sp>
        <p:nvSpPr>
          <p:cNvPr id="835354268" name=""/>
          <p:cNvSpPr txBox="1"/>
          <p:nvPr/>
        </p:nvSpPr>
        <p:spPr bwMode="auto">
          <a:xfrm flipH="0" flipV="0">
            <a:off x="2322937" y="1690687"/>
            <a:ext cx="750576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	2            3              4                5           6             7              8                 9</a:t>
            </a:r>
            <a:endParaRPr/>
          </a:p>
        </p:txBody>
      </p:sp>
      <p:sp>
        <p:nvSpPr>
          <p:cNvPr id="1897048549" name=""/>
          <p:cNvSpPr txBox="1"/>
          <p:nvPr/>
        </p:nvSpPr>
        <p:spPr bwMode="auto">
          <a:xfrm flipH="0" flipV="0">
            <a:off x="9692906" y="2056807"/>
            <a:ext cx="2173698" cy="2560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1: K9</a:t>
            </a:r>
            <a:endParaRPr/>
          </a:p>
          <a:p>
            <a:pPr>
              <a:defRPr/>
            </a:pPr>
            <a:r>
              <a:rPr/>
              <a:t>2: K14,</a:t>
            </a:r>
            <a:endParaRPr/>
          </a:p>
          <a:p>
            <a:pPr>
              <a:defRPr/>
            </a:pPr>
            <a:r>
              <a:rPr/>
              <a:t>3: WT,</a:t>
            </a:r>
            <a:endParaRPr/>
          </a:p>
          <a:p>
            <a:pPr>
              <a:defRPr/>
            </a:pPr>
            <a:r>
              <a:rPr/>
              <a:t>4: K16</a:t>
            </a:r>
            <a:endParaRPr/>
          </a:p>
          <a:p>
            <a:pPr>
              <a:defRPr/>
            </a:pPr>
            <a:r>
              <a:rPr/>
              <a:t>5: MmCAR E coli</a:t>
            </a:r>
            <a:endParaRPr/>
          </a:p>
          <a:p>
            <a:pPr>
              <a:defRPr/>
            </a:pPr>
            <a:r>
              <a:rPr/>
              <a:t>6: BSA 125 µg/mL</a:t>
            </a:r>
            <a:endParaRPr/>
          </a:p>
          <a:p>
            <a:pPr>
              <a:defRPr/>
            </a:pPr>
            <a:r>
              <a:rPr/>
              <a:t>7: 25 µg/mL</a:t>
            </a:r>
            <a:endParaRPr/>
          </a:p>
          <a:p>
            <a:pPr>
              <a:defRPr/>
            </a:pPr>
            <a:r>
              <a:rPr/>
              <a:t>8: 62.5 µg/mL</a:t>
            </a:r>
            <a:endParaRPr/>
          </a:p>
          <a:p>
            <a:pPr>
              <a:defRPr/>
            </a:pPr>
            <a:r>
              <a:rPr/>
              <a:t>9: 12.5 µg/mL</a:t>
            </a:r>
            <a:endParaRPr/>
          </a:p>
        </p:txBody>
      </p:sp>
      <p:sp>
        <p:nvSpPr>
          <p:cNvPr id="84353581" name=""/>
          <p:cNvSpPr txBox="1"/>
          <p:nvPr/>
        </p:nvSpPr>
        <p:spPr bwMode="auto">
          <a:xfrm flipH="0" flipV="0">
            <a:off x="4597031" y="1393031"/>
            <a:ext cx="194143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10 - 15 µg/mL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204986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838198" y="365124"/>
            <a:ext cx="7890297" cy="1325562"/>
          </a:xfrm>
        </p:spPr>
        <p:txBody>
          <a:bodyPr/>
          <a:lstStyle/>
          <a:p>
            <a:pPr>
              <a:defRPr/>
            </a:pPr>
            <a:r>
              <a:rPr/>
              <a:t>230830 Truncated Mm</a:t>
            </a:r>
            <a:endParaRPr/>
          </a:p>
        </p:txBody>
      </p:sp>
      <p:pic>
        <p:nvPicPr>
          <p:cNvPr id="113992809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38198" y="1285873"/>
            <a:ext cx="7718409" cy="5512592"/>
          </a:xfrm>
          <a:prstGeom prst="rect">
            <a:avLst/>
          </a:prstGeom>
        </p:spPr>
      </p:pic>
      <p:sp>
        <p:nvSpPr>
          <p:cNvPr id="2004458006" name=""/>
          <p:cNvSpPr txBox="1"/>
          <p:nvPr/>
        </p:nvSpPr>
        <p:spPr bwMode="auto">
          <a:xfrm flipH="0" flipV="0">
            <a:off x="8728498" y="1285872"/>
            <a:ext cx="3364164" cy="33836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1: Protein size ladder</a:t>
            </a:r>
            <a:endParaRPr/>
          </a:p>
          <a:p>
            <a:pPr>
              <a:defRPr/>
            </a:pPr>
            <a:r>
              <a:rPr/>
              <a:t>2: 10x K9 (~10 µg/mL)</a:t>
            </a:r>
            <a:endParaRPr/>
          </a:p>
          <a:p>
            <a:pPr>
              <a:defRPr/>
            </a:pPr>
            <a:r>
              <a:rPr/>
              <a:t>3: 10x K14 (~15 µg/mL)</a:t>
            </a:r>
            <a:endParaRPr/>
          </a:p>
          <a:p>
            <a:pPr>
              <a:defRPr/>
            </a:pPr>
            <a:r>
              <a:rPr/>
              <a:t>4: 10x K16 (~15 µg/mL)</a:t>
            </a:r>
            <a:endParaRPr/>
          </a:p>
          <a:p>
            <a:pPr>
              <a:defRPr/>
            </a:pPr>
            <a:r>
              <a:rPr/>
              <a:t>5: 10x </a:t>
            </a:r>
            <a:r>
              <a:rPr i="1"/>
              <a:t>Mm</a:t>
            </a:r>
            <a:r>
              <a:rPr/>
              <a:t>CAR secreted A6 (~80 µg/mL)</a:t>
            </a:r>
            <a:endParaRPr/>
          </a:p>
          <a:p>
            <a:pPr>
              <a:defRPr/>
            </a:pPr>
            <a:r>
              <a:rPr/>
              <a:t>6: 10x WT</a:t>
            </a:r>
            <a:endParaRPr/>
          </a:p>
          <a:p>
            <a:pPr>
              <a:defRPr/>
            </a:pPr>
            <a:r>
              <a:rPr/>
              <a:t>7: MmCAR E coli Breuer (240 µg/mL)</a:t>
            </a:r>
            <a:endParaRPr/>
          </a:p>
          <a:p>
            <a:pPr>
              <a:defRPr/>
            </a:pPr>
            <a:r>
              <a:rPr/>
              <a:t>8: BSA (81 µg/mL)</a:t>
            </a:r>
            <a:endParaRPr/>
          </a:p>
          <a:p>
            <a:pPr>
              <a:defRPr/>
            </a:pPr>
            <a:r>
              <a:rPr/>
              <a:t>9: BSA (50 µg/mL)</a:t>
            </a:r>
            <a:endParaRPr/>
          </a:p>
          <a:p>
            <a:pPr>
              <a:defRPr/>
            </a:pPr>
            <a:r>
              <a:rPr/>
              <a:t>10: BSA (25 µg/mL)</a:t>
            </a:r>
            <a:endParaRPr/>
          </a:p>
        </p:txBody>
      </p:sp>
      <p:sp>
        <p:nvSpPr>
          <p:cNvPr id="1742549751" name=""/>
          <p:cNvSpPr txBox="1"/>
          <p:nvPr/>
        </p:nvSpPr>
        <p:spPr bwMode="auto">
          <a:xfrm flipH="0" flipV="0">
            <a:off x="8728498" y="4736922"/>
            <a:ext cx="3058772" cy="1737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Berechnet sind hier die total aufgetragenen Konzentrationen!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länger laufen lassen (1:10 h)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140613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230809 Truncated Mm</a:t>
            </a:r>
            <a:endParaRPr/>
          </a:p>
        </p:txBody>
      </p:sp>
      <p:sp>
        <p:nvSpPr>
          <p:cNvPr id="398333115" name=""/>
          <p:cNvSpPr txBox="1"/>
          <p:nvPr/>
        </p:nvSpPr>
        <p:spPr bwMode="auto">
          <a:xfrm flipH="0" flipV="0">
            <a:off x="8502279" y="1690687"/>
            <a:ext cx="3377843" cy="3109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1: Protein size ladder</a:t>
            </a:r>
            <a:endParaRPr/>
          </a:p>
          <a:p>
            <a:pPr>
              <a:defRPr/>
            </a:pPr>
            <a:r>
              <a:rPr/>
              <a:t>2: 10x K9</a:t>
            </a:r>
            <a:endParaRPr/>
          </a:p>
          <a:p>
            <a:pPr>
              <a:defRPr/>
            </a:pPr>
            <a:r>
              <a:rPr/>
              <a:t>3: 10x K16 </a:t>
            </a:r>
            <a:endParaRPr/>
          </a:p>
          <a:p>
            <a:pPr>
              <a:defRPr/>
            </a:pPr>
            <a:r>
              <a:rPr/>
              <a:t>4: 10x </a:t>
            </a:r>
            <a:r>
              <a:rPr i="1"/>
              <a:t>Mm</a:t>
            </a:r>
            <a:r>
              <a:rPr/>
              <a:t>CAR secreted A6 (~80 µg/mL)</a:t>
            </a:r>
            <a:endParaRPr/>
          </a:p>
          <a:p>
            <a:pPr>
              <a:defRPr/>
            </a:pPr>
            <a:r>
              <a:rPr/>
              <a:t>5: 10x WT</a:t>
            </a:r>
            <a:endParaRPr/>
          </a:p>
          <a:p>
            <a:pPr>
              <a:defRPr/>
            </a:pPr>
            <a:r>
              <a:rPr/>
              <a:t>6: MmCAR E coli Breuer (0.52 µg)</a:t>
            </a:r>
            <a:endParaRPr/>
          </a:p>
          <a:p>
            <a:pPr>
              <a:defRPr/>
            </a:pPr>
            <a:r>
              <a:rPr/>
              <a:t>7: BSA (81 µg/mL)</a:t>
            </a:r>
            <a:endParaRPr/>
          </a:p>
          <a:p>
            <a:pPr>
              <a:defRPr/>
            </a:pPr>
            <a:r>
              <a:rPr/>
              <a:t>8: BSA (63 µg/mL)</a:t>
            </a:r>
            <a:endParaRPr/>
          </a:p>
          <a:p>
            <a:pPr>
              <a:defRPr/>
            </a:pPr>
            <a:r>
              <a:rPr/>
              <a:t>9: BSA (50 µg/mL)</a:t>
            </a:r>
            <a:endParaRPr/>
          </a:p>
          <a:p>
            <a:pPr>
              <a:defRPr/>
            </a:pPr>
            <a:r>
              <a:rPr/>
              <a:t>10: BSA (25 µg/mL)</a:t>
            </a:r>
            <a:endParaRPr/>
          </a:p>
        </p:txBody>
      </p:sp>
      <p:pic>
        <p:nvPicPr>
          <p:cNvPr id="172688035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30170" y="1416843"/>
            <a:ext cx="7239094" cy="52268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516191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Oxds</a:t>
            </a:r>
            <a:endParaRPr/>
          </a:p>
        </p:txBody>
      </p:sp>
      <p:pic>
        <p:nvPicPr>
          <p:cNvPr id="5230958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313301" y="2073797"/>
            <a:ext cx="4963084" cy="4217525"/>
          </a:xfrm>
          <a:prstGeom prst="rect">
            <a:avLst/>
          </a:prstGeom>
        </p:spPr>
      </p:pic>
      <p:sp>
        <p:nvSpPr>
          <p:cNvPr id="1009845225" name=""/>
          <p:cNvSpPr txBox="1"/>
          <p:nvPr/>
        </p:nvSpPr>
        <p:spPr bwMode="auto">
          <a:xfrm flipH="0" flipV="0">
            <a:off x="1339556" y="1543290"/>
            <a:ext cx="487965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    1           2           3           4           5          6            7</a:t>
            </a:r>
            <a:endParaRPr/>
          </a:p>
        </p:txBody>
      </p:sp>
      <p:sp>
        <p:nvSpPr>
          <p:cNvPr id="254288133" name=""/>
          <p:cNvSpPr txBox="1"/>
          <p:nvPr/>
        </p:nvSpPr>
        <p:spPr bwMode="auto">
          <a:xfrm flipH="0" flipV="0">
            <a:off x="628156" y="1988785"/>
            <a:ext cx="685144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140</a:t>
            </a:r>
            <a:endParaRPr/>
          </a:p>
          <a:p>
            <a:pPr>
              <a:defRPr/>
            </a:pPr>
            <a:r>
              <a:rPr/>
              <a:t>115</a:t>
            </a:r>
            <a:endParaRPr/>
          </a:p>
        </p:txBody>
      </p:sp>
      <p:sp>
        <p:nvSpPr>
          <p:cNvPr id="276032060" name=""/>
          <p:cNvSpPr txBox="1"/>
          <p:nvPr/>
        </p:nvSpPr>
        <p:spPr bwMode="auto">
          <a:xfrm flipH="0" flipV="0">
            <a:off x="628156" y="2788560"/>
            <a:ext cx="686944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80</a:t>
            </a:r>
            <a:endParaRPr/>
          </a:p>
          <a:p>
            <a:pPr>
              <a:defRPr/>
            </a:pPr>
            <a:r>
              <a:rPr/>
              <a:t>65</a:t>
            </a:r>
            <a:endParaRPr/>
          </a:p>
        </p:txBody>
      </p:sp>
      <p:sp>
        <p:nvSpPr>
          <p:cNvPr id="1979934221" name=""/>
          <p:cNvSpPr txBox="1"/>
          <p:nvPr/>
        </p:nvSpPr>
        <p:spPr bwMode="auto">
          <a:xfrm flipH="0" flipV="0">
            <a:off x="628156" y="3862339"/>
            <a:ext cx="68766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50</a:t>
            </a:r>
            <a:endParaRPr/>
          </a:p>
        </p:txBody>
      </p:sp>
      <p:sp>
        <p:nvSpPr>
          <p:cNvPr id="844173969" name=""/>
          <p:cNvSpPr txBox="1"/>
          <p:nvPr/>
        </p:nvSpPr>
        <p:spPr bwMode="auto">
          <a:xfrm flipH="0" flipV="0">
            <a:off x="651531" y="4460234"/>
            <a:ext cx="68838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40</a:t>
            </a:r>
            <a:endParaRPr/>
          </a:p>
        </p:txBody>
      </p:sp>
      <p:sp>
        <p:nvSpPr>
          <p:cNvPr id="1131877179" name=""/>
          <p:cNvSpPr txBox="1"/>
          <p:nvPr/>
        </p:nvSpPr>
        <p:spPr bwMode="auto">
          <a:xfrm flipH="0" flipV="0">
            <a:off x="651531" y="5078364"/>
            <a:ext cx="68838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30</a:t>
            </a:r>
            <a:endParaRPr/>
          </a:p>
        </p:txBody>
      </p:sp>
      <p:sp>
        <p:nvSpPr>
          <p:cNvPr id="1068373546" name=""/>
          <p:cNvSpPr txBox="1"/>
          <p:nvPr/>
        </p:nvSpPr>
        <p:spPr bwMode="auto">
          <a:xfrm flipH="0" flipV="0">
            <a:off x="625275" y="5546677"/>
            <a:ext cx="68838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20</a:t>
            </a:r>
            <a:endParaRPr/>
          </a:p>
        </p:txBody>
      </p:sp>
      <p:sp>
        <p:nvSpPr>
          <p:cNvPr id="769824769" name=""/>
          <p:cNvSpPr txBox="1"/>
          <p:nvPr/>
        </p:nvSpPr>
        <p:spPr bwMode="auto">
          <a:xfrm flipH="0" flipV="0">
            <a:off x="628156" y="5912797"/>
            <a:ext cx="689824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15</a:t>
            </a:r>
            <a:endParaRPr/>
          </a:p>
          <a:p>
            <a:pPr>
              <a:defRPr/>
            </a:pPr>
            <a:r>
              <a:rPr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onlyoffice/7.5.1.23</Application>
  <DocSecurity>0</DocSecurity>
  <PresentationFormat>Widescreen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Mortimer Grusel</dc:creator>
  <cp:keywords/>
  <dc:description/>
  <dc:identifier/>
  <dc:language/>
  <cp:lastModifiedBy>Dominic (Guest)</cp:lastModifiedBy>
  <cp:revision>16</cp:revision>
  <dcterms:created xsi:type="dcterms:W3CDTF">2023-07-21T10:09:16Z</dcterms:created>
  <dcterms:modified xsi:type="dcterms:W3CDTF">2024-01-16T13:34:05Z</dcterms:modified>
  <cp:category/>
  <cp:contentStatus/>
  <cp:version/>
</cp:coreProperties>
</file>