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ink/ink1.xml" ContentType="application/inkml+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5"/>
  </p:notesMasterIdLst>
  <p:handoutMasterIdLst>
    <p:handoutMasterId r:id="rId76"/>
  </p:handoutMasterIdLst>
  <p:sldIdLst>
    <p:sldId id="256" r:id="rId2"/>
    <p:sldId id="1014" r:id="rId3"/>
    <p:sldId id="1015" r:id="rId4"/>
    <p:sldId id="1031" r:id="rId5"/>
    <p:sldId id="1032" r:id="rId6"/>
    <p:sldId id="1096" r:id="rId7"/>
    <p:sldId id="1097" r:id="rId8"/>
    <p:sldId id="1098" r:id="rId9"/>
    <p:sldId id="1099" r:id="rId10"/>
    <p:sldId id="1100" r:id="rId11"/>
    <p:sldId id="1101" r:id="rId12"/>
    <p:sldId id="1013" r:id="rId13"/>
    <p:sldId id="1026" r:id="rId14"/>
    <p:sldId id="965" r:id="rId15"/>
    <p:sldId id="985" r:id="rId16"/>
    <p:sldId id="1102" r:id="rId17"/>
    <p:sldId id="938" r:id="rId18"/>
    <p:sldId id="939" r:id="rId19"/>
    <p:sldId id="1024" r:id="rId20"/>
    <p:sldId id="1027" r:id="rId21"/>
    <p:sldId id="841" r:id="rId22"/>
    <p:sldId id="990" r:id="rId23"/>
    <p:sldId id="991" r:id="rId24"/>
    <p:sldId id="993" r:id="rId25"/>
    <p:sldId id="942" r:id="rId26"/>
    <p:sldId id="719" r:id="rId27"/>
    <p:sldId id="771" r:id="rId28"/>
    <p:sldId id="589" r:id="rId29"/>
    <p:sldId id="945" r:id="rId30"/>
    <p:sldId id="979" r:id="rId31"/>
    <p:sldId id="1094" r:id="rId32"/>
    <p:sldId id="1095" r:id="rId33"/>
    <p:sldId id="1065" r:id="rId34"/>
    <p:sldId id="1064" r:id="rId35"/>
    <p:sldId id="1066" r:id="rId36"/>
    <p:sldId id="1067" r:id="rId37"/>
    <p:sldId id="591" r:id="rId38"/>
    <p:sldId id="583" r:id="rId39"/>
    <p:sldId id="970" r:id="rId40"/>
    <p:sldId id="971" r:id="rId41"/>
    <p:sldId id="994" r:id="rId42"/>
    <p:sldId id="907" r:id="rId43"/>
    <p:sldId id="995" r:id="rId44"/>
    <p:sldId id="996" r:id="rId45"/>
    <p:sldId id="1008" r:id="rId46"/>
    <p:sldId id="851" r:id="rId47"/>
    <p:sldId id="730" r:id="rId48"/>
    <p:sldId id="998" r:id="rId49"/>
    <p:sldId id="1022" r:id="rId50"/>
    <p:sldId id="1028" r:id="rId51"/>
    <p:sldId id="1029" r:id="rId52"/>
    <p:sldId id="1030" r:id="rId53"/>
    <p:sldId id="1000" r:id="rId54"/>
    <p:sldId id="997" r:id="rId55"/>
    <p:sldId id="1009" r:id="rId56"/>
    <p:sldId id="1023" r:id="rId57"/>
    <p:sldId id="1025" r:id="rId58"/>
    <p:sldId id="1080" r:id="rId59"/>
    <p:sldId id="1081" r:id="rId60"/>
    <p:sldId id="1083" r:id="rId61"/>
    <p:sldId id="1084" r:id="rId62"/>
    <p:sldId id="948" r:id="rId63"/>
    <p:sldId id="954" r:id="rId64"/>
    <p:sldId id="955" r:id="rId65"/>
    <p:sldId id="1104" r:id="rId66"/>
    <p:sldId id="1105" r:id="rId67"/>
    <p:sldId id="956" r:id="rId68"/>
    <p:sldId id="957" r:id="rId69"/>
    <p:sldId id="1106" r:id="rId70"/>
    <p:sldId id="982" r:id="rId71"/>
    <p:sldId id="981" r:id="rId72"/>
    <p:sldId id="1103" r:id="rId73"/>
    <p:sldId id="544"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529" autoAdjust="0"/>
    <p:restoredTop sz="86474"/>
  </p:normalViewPr>
  <p:slideViewPr>
    <p:cSldViewPr snapToGrid="0">
      <p:cViewPr varScale="1">
        <p:scale>
          <a:sx n="90" d="100"/>
          <a:sy n="90" d="100"/>
        </p:scale>
        <p:origin x="270" y="9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4E6C1E1-3AEC-9EB3-D0E9-0CC72AA756C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313F9D1-964C-1D36-2570-B7E0F6E4C3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804A21-5DD0-4B97-9457-4BBDAD1674EB}" type="datetime1">
              <a:rPr lang="en-GB" smtClean="0"/>
              <a:t>30/09/2026</a:t>
            </a:fld>
            <a:endParaRPr lang="en-GB"/>
          </a:p>
        </p:txBody>
      </p:sp>
      <p:sp>
        <p:nvSpPr>
          <p:cNvPr id="4" name="Footer Placeholder 3">
            <a:extLst>
              <a:ext uri="{FF2B5EF4-FFF2-40B4-BE49-F238E27FC236}">
                <a16:creationId xmlns:a16="http://schemas.microsoft.com/office/drawing/2014/main" id="{6B1C5540-B208-BFE8-5D0E-37829FBAC41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9EE3E5E-E09F-CA7A-64D6-F3FBA70A834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8A45BE-5D18-4776-99DC-A032FBC1543C}" type="slidenum">
              <a:rPr lang="en-GB" smtClean="0"/>
              <a:t>‹Nr.›</a:t>
            </a:fld>
            <a:endParaRPr lang="en-GB"/>
          </a:p>
        </p:txBody>
      </p:sp>
    </p:spTree>
    <p:extLst>
      <p:ext uri="{BB962C8B-B14F-4D97-AF65-F5344CB8AC3E}">
        <p14:creationId xmlns:p14="http://schemas.microsoft.com/office/powerpoint/2010/main" val="117418461"/>
      </p:ext>
    </p:extLst>
  </p:cSld>
  <p:clrMap bg1="lt1" tx1="dk1" bg2="lt2" tx2="dk2" accent1="accent1" accent2="accent2" accent3="accent3" accent4="accent4" accent5="accent5" accent6="accent6" hlink="hlink" folHlink="folHlink"/>
  <p:hf hdr="0" ftr="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9T08:54:29.626"/>
    </inkml:context>
    <inkml:brush xml:id="br0">
      <inkml:brushProperty name="width" value="0.035" units="cm"/>
      <inkml:brushProperty name="height" value="0.035" units="cm"/>
    </inkml:brush>
  </inkml:definitions>
  <inkml:trace contextRef="#ctx0" brushRef="#br0">0 1 32767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A03963-2688-44B6-8F24-604189AEC945}" type="datetime1">
              <a:rPr lang="en-GB" smtClean="0"/>
              <a:t>30/09/2026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BC6BC8-62D3-4403-968B-47BDBE4C35E1}" type="slidenum">
              <a:rPr lang="en-GB" smtClean="0"/>
              <a:t>‹Nr.›</a:t>
            </a:fld>
            <a:endParaRPr lang="en-GB"/>
          </a:p>
        </p:txBody>
      </p:sp>
    </p:spTree>
    <p:extLst>
      <p:ext uri="{BB962C8B-B14F-4D97-AF65-F5344CB8AC3E}">
        <p14:creationId xmlns:p14="http://schemas.microsoft.com/office/powerpoint/2010/main" val="313164122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Datumsplatzhalter 3"/>
          <p:cNvSpPr>
            <a:spLocks noGrp="1"/>
          </p:cNvSpPr>
          <p:nvPr>
            <p:ph type="dt" idx="1"/>
          </p:nvPr>
        </p:nvSpPr>
        <p:spPr/>
        <p:txBody>
          <a:bodyPr/>
          <a:lstStyle/>
          <a:p>
            <a:fld id="{78A2E2CF-2E6B-4EED-8D97-359A3CC561B2}" type="datetime1">
              <a:rPr lang="en-GB" smtClean="0"/>
              <a:t>30/09/2026</a:t>
            </a:fld>
            <a:endParaRPr lang="en-GB"/>
          </a:p>
        </p:txBody>
      </p:sp>
      <p:sp>
        <p:nvSpPr>
          <p:cNvPr id="5" name="Foliennummernplatzhalter 4"/>
          <p:cNvSpPr>
            <a:spLocks noGrp="1"/>
          </p:cNvSpPr>
          <p:nvPr>
            <p:ph type="sldNum" sz="quarter" idx="5"/>
          </p:nvPr>
        </p:nvSpPr>
        <p:spPr/>
        <p:txBody>
          <a:bodyPr/>
          <a:lstStyle/>
          <a:p>
            <a:fld id="{80BC6BC8-62D3-4403-968B-47BDBE4C35E1}" type="slidenum">
              <a:rPr lang="en-GB" smtClean="0"/>
              <a:t>1</a:t>
            </a:fld>
            <a:endParaRPr lang="en-GB"/>
          </a:p>
        </p:txBody>
      </p:sp>
    </p:spTree>
    <p:extLst>
      <p:ext uri="{BB962C8B-B14F-4D97-AF65-F5344CB8AC3E}">
        <p14:creationId xmlns:p14="http://schemas.microsoft.com/office/powerpoint/2010/main" val="2379251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dirty="0"/>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14</a:t>
            </a:fld>
            <a:endParaRPr lang="de-DE" dirty="0"/>
          </a:p>
        </p:txBody>
      </p:sp>
    </p:spTree>
    <p:extLst>
      <p:ext uri="{BB962C8B-B14F-4D97-AF65-F5344CB8AC3E}">
        <p14:creationId xmlns:p14="http://schemas.microsoft.com/office/powerpoint/2010/main" val="840818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dirty="0"/>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15</a:t>
            </a:fld>
            <a:endParaRPr lang="de-DE" dirty="0"/>
          </a:p>
        </p:txBody>
      </p:sp>
    </p:spTree>
    <p:extLst>
      <p:ext uri="{BB962C8B-B14F-4D97-AF65-F5344CB8AC3E}">
        <p14:creationId xmlns:p14="http://schemas.microsoft.com/office/powerpoint/2010/main" val="34187922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dirty="0"/>
          </a:p>
        </p:txBody>
      </p:sp>
      <p:sp>
        <p:nvSpPr>
          <p:cNvPr id="3" name="Notes Placeholder 2"/>
          <p:cNvSpPr>
            <a:spLocks noGrp="1"/>
          </p:cNvSpPr>
          <p:nvPr>
            <p:ph type="body" idx="1"/>
          </p:nvPr>
        </p:nvSpPr>
        <p:spPr/>
        <p:txBody>
          <a:bodyPr/>
          <a:lstStyle/>
          <a:p>
            <a:endParaRPr lang="de-DE" dirty="0"/>
          </a:p>
        </p:txBody>
      </p:sp>
      <p:sp>
        <p:nvSpPr>
          <p:cNvPr id="4" name="Header Placeholder 3"/>
          <p:cNvSpPr>
            <a:spLocks noGrp="1"/>
          </p:cNvSpPr>
          <p:nvPr>
            <p:ph type="hdr" sz="quarter"/>
          </p:nvPr>
        </p:nvSpPr>
        <p:spPr/>
        <p:txBody>
          <a:bodyPr/>
          <a:lstStyle/>
          <a:p>
            <a:r>
              <a:rPr lang="de-DE" dirty="0"/>
              <a:t>QE&amp;B</a:t>
            </a:r>
          </a:p>
        </p:txBody>
      </p:sp>
      <p:sp>
        <p:nvSpPr>
          <p:cNvPr id="5" name="Slide Number Placeholder 4"/>
          <p:cNvSpPr>
            <a:spLocks noGrp="1"/>
          </p:cNvSpPr>
          <p:nvPr>
            <p:ph type="sldNum" sz="quarter" idx="5"/>
          </p:nvPr>
        </p:nvSpPr>
        <p:spPr/>
        <p:txBody>
          <a:bodyPr/>
          <a:lstStyle/>
          <a:p>
            <a:fld id="{5DACABA8-235B-9747-A3D2-12573A6AFA9D}" type="slidenum">
              <a:rPr lang="de-DE" smtClean="0"/>
              <a:t>21</a:t>
            </a:fld>
            <a:endParaRPr lang="de-DE" dirty="0"/>
          </a:p>
        </p:txBody>
      </p:sp>
    </p:spTree>
    <p:extLst>
      <p:ext uri="{BB962C8B-B14F-4D97-AF65-F5344CB8AC3E}">
        <p14:creationId xmlns:p14="http://schemas.microsoft.com/office/powerpoint/2010/main" val="3702752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25</a:t>
            </a:fld>
            <a:endParaRPr lang="de-DE"/>
          </a:p>
        </p:txBody>
      </p:sp>
    </p:spTree>
    <p:extLst>
      <p:ext uri="{BB962C8B-B14F-4D97-AF65-F5344CB8AC3E}">
        <p14:creationId xmlns:p14="http://schemas.microsoft.com/office/powerpoint/2010/main" val="3894122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26</a:t>
            </a:fld>
            <a:endParaRPr lang="de-DE"/>
          </a:p>
        </p:txBody>
      </p:sp>
    </p:spTree>
    <p:extLst>
      <p:ext uri="{BB962C8B-B14F-4D97-AF65-F5344CB8AC3E}">
        <p14:creationId xmlns:p14="http://schemas.microsoft.com/office/powerpoint/2010/main" val="1923889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AT" dirty="0"/>
          </a:p>
        </p:txBody>
      </p:sp>
      <p:sp>
        <p:nvSpPr>
          <p:cNvPr id="4" name="Kopfzeilenplatzhalter 3"/>
          <p:cNvSpPr>
            <a:spLocks noGrp="1"/>
          </p:cNvSpPr>
          <p:nvPr>
            <p:ph type="hdr" sz="quarter"/>
          </p:nvPr>
        </p:nvSpPr>
        <p:spPr/>
        <p:txBody>
          <a:bodyPr/>
          <a:lstStyle/>
          <a:p>
            <a:r>
              <a:rPr lang="de-DE" dirty="0"/>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27</a:t>
            </a:fld>
            <a:endParaRPr lang="de-DE" dirty="0"/>
          </a:p>
        </p:txBody>
      </p:sp>
    </p:spTree>
    <p:extLst>
      <p:ext uri="{BB962C8B-B14F-4D97-AF65-F5344CB8AC3E}">
        <p14:creationId xmlns:p14="http://schemas.microsoft.com/office/powerpoint/2010/main" val="1545748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dirty="0"/>
          </a:p>
        </p:txBody>
      </p:sp>
      <p:sp>
        <p:nvSpPr>
          <p:cNvPr id="3" name="Notes Placeholder 2"/>
          <p:cNvSpPr>
            <a:spLocks noGrp="1"/>
          </p:cNvSpPr>
          <p:nvPr>
            <p:ph type="body" idx="1"/>
          </p:nvPr>
        </p:nvSpPr>
        <p:spPr/>
        <p:txBody>
          <a:bodyPr/>
          <a:lstStyle/>
          <a:p>
            <a:endParaRPr lang="de-DE" dirty="0"/>
          </a:p>
        </p:txBody>
      </p:sp>
      <p:sp>
        <p:nvSpPr>
          <p:cNvPr id="4" name="Header Placeholder 3"/>
          <p:cNvSpPr>
            <a:spLocks noGrp="1"/>
          </p:cNvSpPr>
          <p:nvPr>
            <p:ph type="hdr" sz="quarter"/>
          </p:nvPr>
        </p:nvSpPr>
        <p:spPr/>
        <p:txBody>
          <a:bodyPr/>
          <a:lstStyle/>
          <a:p>
            <a:r>
              <a:rPr lang="de-DE" dirty="0"/>
              <a:t>QE&amp;B</a:t>
            </a:r>
          </a:p>
        </p:txBody>
      </p:sp>
      <p:sp>
        <p:nvSpPr>
          <p:cNvPr id="5" name="Slide Number Placeholder 4"/>
          <p:cNvSpPr>
            <a:spLocks noGrp="1"/>
          </p:cNvSpPr>
          <p:nvPr>
            <p:ph type="sldNum" sz="quarter" idx="5"/>
          </p:nvPr>
        </p:nvSpPr>
        <p:spPr/>
        <p:txBody>
          <a:bodyPr/>
          <a:lstStyle/>
          <a:p>
            <a:fld id="{5DACABA8-235B-9747-A3D2-12573A6AFA9D}" type="slidenum">
              <a:rPr lang="de-DE" smtClean="0"/>
              <a:t>28</a:t>
            </a:fld>
            <a:endParaRPr lang="de-DE" dirty="0"/>
          </a:p>
        </p:txBody>
      </p:sp>
    </p:spTree>
    <p:extLst>
      <p:ext uri="{BB962C8B-B14F-4D97-AF65-F5344CB8AC3E}">
        <p14:creationId xmlns:p14="http://schemas.microsoft.com/office/powerpoint/2010/main" val="23295413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AT"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29</a:t>
            </a:fld>
            <a:endParaRPr lang="de-DE"/>
          </a:p>
        </p:txBody>
      </p:sp>
    </p:spTree>
    <p:extLst>
      <p:ext uri="{BB962C8B-B14F-4D97-AF65-F5344CB8AC3E}">
        <p14:creationId xmlns:p14="http://schemas.microsoft.com/office/powerpoint/2010/main" val="4074362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Kopfzeilenplatzhalter 3"/>
          <p:cNvSpPr>
            <a:spLocks noGrp="1"/>
          </p:cNvSpPr>
          <p:nvPr>
            <p:ph type="hdr" sz="quarter"/>
          </p:nvPr>
        </p:nvSpPr>
        <p:spPr/>
        <p:txBody>
          <a:bodyPr/>
          <a:lstStyle/>
          <a:p>
            <a:r>
              <a:rPr lang="de-DE" dirty="0"/>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37</a:t>
            </a:fld>
            <a:endParaRPr lang="de-DE" dirty="0"/>
          </a:p>
        </p:txBody>
      </p:sp>
    </p:spTree>
    <p:extLst>
      <p:ext uri="{BB962C8B-B14F-4D97-AF65-F5344CB8AC3E}">
        <p14:creationId xmlns:p14="http://schemas.microsoft.com/office/powerpoint/2010/main" val="10086389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dirty="0"/>
          </a:p>
        </p:txBody>
      </p:sp>
      <p:sp>
        <p:nvSpPr>
          <p:cNvPr id="3" name="Notes Placeholder 2"/>
          <p:cNvSpPr>
            <a:spLocks noGrp="1"/>
          </p:cNvSpPr>
          <p:nvPr>
            <p:ph type="body" idx="1"/>
          </p:nvPr>
        </p:nvSpPr>
        <p:spPr/>
        <p:txBody>
          <a:bodyPr/>
          <a:lstStyle/>
          <a:p>
            <a:endParaRPr lang="de-DE" dirty="0"/>
          </a:p>
        </p:txBody>
      </p:sp>
      <p:sp>
        <p:nvSpPr>
          <p:cNvPr id="4" name="Header Placeholder 3"/>
          <p:cNvSpPr>
            <a:spLocks noGrp="1"/>
          </p:cNvSpPr>
          <p:nvPr>
            <p:ph type="hdr" sz="quarter"/>
          </p:nvPr>
        </p:nvSpPr>
        <p:spPr/>
        <p:txBody>
          <a:bodyPr/>
          <a:lstStyle/>
          <a:p>
            <a:r>
              <a:rPr lang="de-DE" dirty="0"/>
              <a:t>QE&amp;B</a:t>
            </a:r>
          </a:p>
        </p:txBody>
      </p:sp>
      <p:sp>
        <p:nvSpPr>
          <p:cNvPr id="5" name="Slide Number Placeholder 4"/>
          <p:cNvSpPr>
            <a:spLocks noGrp="1"/>
          </p:cNvSpPr>
          <p:nvPr>
            <p:ph type="sldNum" sz="quarter" idx="5"/>
          </p:nvPr>
        </p:nvSpPr>
        <p:spPr/>
        <p:txBody>
          <a:bodyPr/>
          <a:lstStyle/>
          <a:p>
            <a:fld id="{5DACABA8-235B-9747-A3D2-12573A6AFA9D}" type="slidenum">
              <a:rPr lang="de-DE" smtClean="0"/>
              <a:t>38</a:t>
            </a:fld>
            <a:endParaRPr lang="de-DE" dirty="0"/>
          </a:p>
        </p:txBody>
      </p:sp>
    </p:spTree>
    <p:extLst>
      <p:ext uri="{BB962C8B-B14F-4D97-AF65-F5344CB8AC3E}">
        <p14:creationId xmlns:p14="http://schemas.microsoft.com/office/powerpoint/2010/main" val="4156503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43</a:t>
            </a:fld>
            <a:endParaRPr lang="de-DE"/>
          </a:p>
        </p:txBody>
      </p:sp>
    </p:spTree>
    <p:extLst>
      <p:ext uri="{BB962C8B-B14F-4D97-AF65-F5344CB8AC3E}">
        <p14:creationId xmlns:p14="http://schemas.microsoft.com/office/powerpoint/2010/main" val="34973135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dirty="0"/>
          </a:p>
        </p:txBody>
      </p:sp>
      <p:sp>
        <p:nvSpPr>
          <p:cNvPr id="3" name="Notes Placeholder 2"/>
          <p:cNvSpPr>
            <a:spLocks noGrp="1"/>
          </p:cNvSpPr>
          <p:nvPr>
            <p:ph type="body" idx="1"/>
          </p:nvPr>
        </p:nvSpPr>
        <p:spPr/>
        <p:txBody>
          <a:bodyPr/>
          <a:lstStyle/>
          <a:p>
            <a:endParaRPr lang="de-DE" dirty="0"/>
          </a:p>
        </p:txBody>
      </p:sp>
      <p:sp>
        <p:nvSpPr>
          <p:cNvPr id="4" name="Header Placeholder 3"/>
          <p:cNvSpPr>
            <a:spLocks noGrp="1"/>
          </p:cNvSpPr>
          <p:nvPr>
            <p:ph type="hdr" sz="quarter"/>
          </p:nvPr>
        </p:nvSpPr>
        <p:spPr/>
        <p:txBody>
          <a:bodyPr/>
          <a:lstStyle/>
          <a:p>
            <a:r>
              <a:rPr lang="de-DE" dirty="0"/>
              <a:t>QE&amp;B</a:t>
            </a:r>
          </a:p>
        </p:txBody>
      </p:sp>
      <p:sp>
        <p:nvSpPr>
          <p:cNvPr id="5" name="Slide Number Placeholder 4"/>
          <p:cNvSpPr>
            <a:spLocks noGrp="1"/>
          </p:cNvSpPr>
          <p:nvPr>
            <p:ph type="sldNum" sz="quarter" idx="5"/>
          </p:nvPr>
        </p:nvSpPr>
        <p:spPr/>
        <p:txBody>
          <a:bodyPr/>
          <a:lstStyle/>
          <a:p>
            <a:fld id="{5DACABA8-235B-9747-A3D2-12573A6AFA9D}" type="slidenum">
              <a:rPr lang="de-DE" smtClean="0"/>
              <a:t>46</a:t>
            </a:fld>
            <a:endParaRPr lang="de-DE" dirty="0"/>
          </a:p>
        </p:txBody>
      </p:sp>
    </p:spTree>
    <p:extLst>
      <p:ext uri="{BB962C8B-B14F-4D97-AF65-F5344CB8AC3E}">
        <p14:creationId xmlns:p14="http://schemas.microsoft.com/office/powerpoint/2010/main" val="37785010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Datumsplatzhalter 3"/>
          <p:cNvSpPr>
            <a:spLocks noGrp="1"/>
          </p:cNvSpPr>
          <p:nvPr>
            <p:ph type="dt" idx="1"/>
          </p:nvPr>
        </p:nvSpPr>
        <p:spPr/>
        <p:txBody>
          <a:bodyPr/>
          <a:lstStyle/>
          <a:p>
            <a:fld id="{A5EB4F88-1B51-431C-999D-55F7B6E9F831}" type="datetime1">
              <a:rPr lang="en-GB" smtClean="0"/>
              <a:t>30/09/2026</a:t>
            </a:fld>
            <a:endParaRPr lang="en-GB"/>
          </a:p>
        </p:txBody>
      </p:sp>
      <p:sp>
        <p:nvSpPr>
          <p:cNvPr id="5" name="Foliennummernplatzhalter 4"/>
          <p:cNvSpPr>
            <a:spLocks noGrp="1"/>
          </p:cNvSpPr>
          <p:nvPr>
            <p:ph type="sldNum" sz="quarter" idx="5"/>
          </p:nvPr>
        </p:nvSpPr>
        <p:spPr/>
        <p:txBody>
          <a:bodyPr/>
          <a:lstStyle/>
          <a:p>
            <a:fld id="{80BC6BC8-62D3-4403-968B-47BDBE4C35E1}" type="slidenum">
              <a:rPr lang="en-GB" smtClean="0"/>
              <a:t>51</a:t>
            </a:fld>
            <a:endParaRPr lang="en-GB"/>
          </a:p>
        </p:txBody>
      </p:sp>
    </p:spTree>
    <p:extLst>
      <p:ext uri="{BB962C8B-B14F-4D97-AF65-F5344CB8AC3E}">
        <p14:creationId xmlns:p14="http://schemas.microsoft.com/office/powerpoint/2010/main" val="8986438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Datumsplatzhalter 3"/>
          <p:cNvSpPr>
            <a:spLocks noGrp="1"/>
          </p:cNvSpPr>
          <p:nvPr>
            <p:ph type="dt" idx="1"/>
          </p:nvPr>
        </p:nvSpPr>
        <p:spPr/>
        <p:txBody>
          <a:bodyPr/>
          <a:lstStyle/>
          <a:p>
            <a:fld id="{7C47975C-4C2C-4B54-88A0-C2DADD1680F4}" type="datetime1">
              <a:rPr lang="en-GB" smtClean="0"/>
              <a:t>30/09/2026</a:t>
            </a:fld>
            <a:endParaRPr lang="en-GB"/>
          </a:p>
        </p:txBody>
      </p:sp>
      <p:sp>
        <p:nvSpPr>
          <p:cNvPr id="5" name="Foliennummernplatzhalter 4"/>
          <p:cNvSpPr>
            <a:spLocks noGrp="1"/>
          </p:cNvSpPr>
          <p:nvPr>
            <p:ph type="sldNum" sz="quarter" idx="5"/>
          </p:nvPr>
        </p:nvSpPr>
        <p:spPr/>
        <p:txBody>
          <a:bodyPr/>
          <a:lstStyle/>
          <a:p>
            <a:fld id="{80BC6BC8-62D3-4403-968B-47BDBE4C35E1}" type="slidenum">
              <a:rPr lang="en-GB" smtClean="0"/>
              <a:t>52</a:t>
            </a:fld>
            <a:endParaRPr lang="en-GB"/>
          </a:p>
        </p:txBody>
      </p:sp>
    </p:spTree>
    <p:extLst>
      <p:ext uri="{BB962C8B-B14F-4D97-AF65-F5344CB8AC3E}">
        <p14:creationId xmlns:p14="http://schemas.microsoft.com/office/powerpoint/2010/main" val="10435988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63</a:t>
            </a:fld>
            <a:endParaRPr lang="de-DE"/>
          </a:p>
        </p:txBody>
      </p:sp>
    </p:spTree>
    <p:extLst>
      <p:ext uri="{BB962C8B-B14F-4D97-AF65-F5344CB8AC3E}">
        <p14:creationId xmlns:p14="http://schemas.microsoft.com/office/powerpoint/2010/main" val="29467590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DACABA8-235B-9747-A3D2-12573A6AFA9D}" type="slidenum">
              <a:rPr lang="de-DE" smtClean="0"/>
              <a:t>73</a:t>
            </a:fld>
            <a:endParaRPr lang="de-DE" dirty="0"/>
          </a:p>
        </p:txBody>
      </p:sp>
      <p:sp>
        <p:nvSpPr>
          <p:cNvPr id="5" name="Kopfzeilenplatzhalter 4">
            <a:extLst>
              <a:ext uri="{FF2B5EF4-FFF2-40B4-BE49-F238E27FC236}">
                <a16:creationId xmlns:a16="http://schemas.microsoft.com/office/drawing/2014/main" id="{13073D68-BB1C-442C-9872-DAA7606F75BF}"/>
              </a:ext>
            </a:extLst>
          </p:cNvPr>
          <p:cNvSpPr>
            <a:spLocks noGrp="1"/>
          </p:cNvSpPr>
          <p:nvPr>
            <p:ph type="hdr" sz="quarter"/>
          </p:nvPr>
        </p:nvSpPr>
        <p:spPr/>
        <p:txBody>
          <a:bodyPr/>
          <a:lstStyle/>
          <a:p>
            <a:r>
              <a:rPr lang="de-DE"/>
              <a:t>QE&amp;B</a:t>
            </a:r>
          </a:p>
        </p:txBody>
      </p:sp>
    </p:spTree>
    <p:extLst>
      <p:ext uri="{BB962C8B-B14F-4D97-AF65-F5344CB8AC3E}">
        <p14:creationId xmlns:p14="http://schemas.microsoft.com/office/powerpoint/2010/main" val="3355164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on Header 01">
    <p:spTree>
      <p:nvGrpSpPr>
        <p:cNvPr id="1" name=""/>
        <p:cNvGrpSpPr/>
        <p:nvPr/>
      </p:nvGrpSpPr>
      <p:grpSpPr>
        <a:xfrm>
          <a:off x="0" y="0"/>
          <a:ext cx="0" cy="0"/>
          <a:chOff x="0" y="0"/>
          <a:chExt cx="0" cy="0"/>
        </a:xfrm>
      </p:grpSpPr>
      <p:sp>
        <p:nvSpPr>
          <p:cNvPr id="8" name="Graphic 7">
            <a:extLst>
              <a:ext uri="{FF2B5EF4-FFF2-40B4-BE49-F238E27FC236}">
                <a16:creationId xmlns:a16="http://schemas.microsoft.com/office/drawing/2014/main" id="{C164EFA6-E61D-CCE8-90A4-3C2A6009CD15}"/>
              </a:ext>
            </a:extLst>
          </p:cNvPr>
          <p:cNvSpPr/>
          <p:nvPr userDrawn="1"/>
        </p:nvSpPr>
        <p:spPr>
          <a:xfrm>
            <a:off x="-506843" y="641350"/>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2" name="Title 1">
            <a:extLst>
              <a:ext uri="{FF2B5EF4-FFF2-40B4-BE49-F238E27FC236}">
                <a16:creationId xmlns:a16="http://schemas.microsoft.com/office/drawing/2014/main" id="{D294B903-D8AC-EC2B-3774-D857762EB316}"/>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en-GB"/>
          </a:p>
        </p:txBody>
      </p:sp>
      <p:sp>
        <p:nvSpPr>
          <p:cNvPr id="3" name="Text Placeholder 2">
            <a:extLst>
              <a:ext uri="{FF2B5EF4-FFF2-40B4-BE49-F238E27FC236}">
                <a16:creationId xmlns:a16="http://schemas.microsoft.com/office/drawing/2014/main" id="{AD2A720F-3284-D719-164C-D2CDC32A04C3}"/>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6" name="Slide Number Placeholder 5">
            <a:extLst>
              <a:ext uri="{FF2B5EF4-FFF2-40B4-BE49-F238E27FC236}">
                <a16:creationId xmlns:a16="http://schemas.microsoft.com/office/drawing/2014/main" id="{36549401-9AE9-085F-1AF4-B8AD5892F2D1}"/>
              </a:ext>
            </a:extLst>
          </p:cNvPr>
          <p:cNvSpPr>
            <a:spLocks noGrp="1"/>
          </p:cNvSpPr>
          <p:nvPr>
            <p:ph type="sldNum" sz="quarter" idx="12"/>
          </p:nvPr>
        </p:nvSpPr>
        <p:spPr/>
        <p:txBody>
          <a:bodyPr/>
          <a:lstStyle/>
          <a:p>
            <a:fld id="{D1CE53A6-EA07-4470-8EDB-4231586FEE68}" type="slidenum">
              <a:rPr lang="en-GB" smtClean="0"/>
              <a:t>‹Nr.›</a:t>
            </a:fld>
            <a:endParaRPr lang="en-GB" dirty="0"/>
          </a:p>
        </p:txBody>
      </p:sp>
    </p:spTree>
    <p:extLst>
      <p:ext uri="{BB962C8B-B14F-4D97-AF65-F5344CB8AC3E}">
        <p14:creationId xmlns:p14="http://schemas.microsoft.com/office/powerpoint/2010/main" val="2535386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8842B-2634-6022-A5E5-F04D5972125B}"/>
              </a:ext>
            </a:extLst>
          </p:cNvPr>
          <p:cNvSpPr>
            <a:spLocks noGrp="1"/>
          </p:cNvSpPr>
          <p:nvPr>
            <p:ph type="title"/>
          </p:nvPr>
        </p:nvSpPr>
        <p:spPr>
          <a:xfrm>
            <a:off x="838200" y="840728"/>
            <a:ext cx="10515600" cy="705667"/>
          </a:xfrm>
        </p:spPr>
        <p:txBody>
          <a:bodyPr>
            <a:normAutofit/>
          </a:bodyPr>
          <a:lstStyle>
            <a:lvl1pPr>
              <a:defRPr sz="3000"/>
            </a:lvl1pPr>
          </a:lstStyle>
          <a:p>
            <a:r>
              <a:rPr lang="de-DE" dirty="0"/>
              <a:t>Mastertitelformat bearbeiten</a:t>
            </a:r>
            <a:endParaRPr lang="en-GB" dirty="0"/>
          </a:p>
        </p:txBody>
      </p:sp>
      <p:sp>
        <p:nvSpPr>
          <p:cNvPr id="3" name="Content Placeholder 2">
            <a:extLst>
              <a:ext uri="{FF2B5EF4-FFF2-40B4-BE49-F238E27FC236}">
                <a16:creationId xmlns:a16="http://schemas.microsoft.com/office/drawing/2014/main" id="{0AC11256-7668-DD89-FACC-2475DC18A7B6}"/>
              </a:ext>
            </a:extLst>
          </p:cNvPr>
          <p:cNvSpPr>
            <a:spLocks noGrp="1"/>
          </p:cNvSpPr>
          <p:nvPr>
            <p:ph idx="1"/>
          </p:nvPr>
        </p:nvSpPr>
        <p:spPr/>
        <p:txBody>
          <a:bodyPr/>
          <a:lstStyle>
            <a:lvl2pPr marL="620713" indent="-257175">
              <a:defRPr/>
            </a:lvl2pPr>
            <a:lvl3pPr marL="903288" indent="-282575">
              <a:defRPr sz="2200"/>
            </a:lvl3pPr>
            <a:lvl4pPr marL="1160463" indent="-257175">
              <a:defRPr sz="2000"/>
            </a:lvl4pPr>
            <a:lvl5pPr marL="1430338" indent="-269875">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Slide Number Placeholder 5">
            <a:extLst>
              <a:ext uri="{FF2B5EF4-FFF2-40B4-BE49-F238E27FC236}">
                <a16:creationId xmlns:a16="http://schemas.microsoft.com/office/drawing/2014/main" id="{C4A357D5-9E11-54CC-EB5C-DF37A5326719}"/>
              </a:ext>
            </a:extLst>
          </p:cNvPr>
          <p:cNvSpPr>
            <a:spLocks noGrp="1"/>
          </p:cNvSpPr>
          <p:nvPr>
            <p:ph type="sldNum" sz="quarter" idx="12"/>
          </p:nvPr>
        </p:nvSpPr>
        <p:spPr/>
        <p:txBody>
          <a:bodyPr/>
          <a:lstStyle/>
          <a:p>
            <a:fld id="{D1CE53A6-EA07-4470-8EDB-4231586FEE68}" type="slidenum">
              <a:rPr lang="en-GB" smtClean="0"/>
              <a:t>‹Nr.›</a:t>
            </a:fld>
            <a:endParaRPr lang="en-GB" dirty="0"/>
          </a:p>
        </p:txBody>
      </p:sp>
      <p:pic>
        <p:nvPicPr>
          <p:cNvPr id="7" name="Grafik 6">
            <a:extLst>
              <a:ext uri="{FF2B5EF4-FFF2-40B4-BE49-F238E27FC236}">
                <a16:creationId xmlns:a16="http://schemas.microsoft.com/office/drawing/2014/main" id="{11CC6B6A-BC58-431D-818A-E12991858C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3707" y="6296502"/>
            <a:ext cx="1227411" cy="429442"/>
          </a:xfrm>
          <a:prstGeom prst="rect">
            <a:avLst/>
          </a:prstGeom>
        </p:spPr>
      </p:pic>
    </p:spTree>
    <p:extLst>
      <p:ext uri="{BB962C8B-B14F-4D97-AF65-F5344CB8AC3E}">
        <p14:creationId xmlns:p14="http://schemas.microsoft.com/office/powerpoint/2010/main" val="2537455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9B058-656A-7150-1A29-393DA79B4D52}"/>
              </a:ext>
            </a:extLst>
          </p:cNvPr>
          <p:cNvSpPr>
            <a:spLocks noGrp="1"/>
          </p:cNvSpPr>
          <p:nvPr>
            <p:ph type="title"/>
          </p:nvPr>
        </p:nvSpPr>
        <p:spPr/>
        <p:txBody>
          <a:bodyPr/>
          <a:lstStyle/>
          <a:p>
            <a:r>
              <a:rPr lang="de-DE"/>
              <a:t>Mastertitelformat bearbeiten</a:t>
            </a:r>
            <a:endParaRPr lang="en-GB"/>
          </a:p>
        </p:txBody>
      </p:sp>
      <p:sp>
        <p:nvSpPr>
          <p:cNvPr id="3" name="Content Placeholder 2">
            <a:extLst>
              <a:ext uri="{FF2B5EF4-FFF2-40B4-BE49-F238E27FC236}">
                <a16:creationId xmlns:a16="http://schemas.microsoft.com/office/drawing/2014/main" id="{F935AB28-64B1-05EB-5013-2C700AA1C4D7}"/>
              </a:ext>
            </a:extLst>
          </p:cNvPr>
          <p:cNvSpPr>
            <a:spLocks noGrp="1"/>
          </p:cNvSpPr>
          <p:nvPr>
            <p:ph sz="half" idx="1"/>
          </p:nvPr>
        </p:nvSpPr>
        <p:spPr>
          <a:xfrm>
            <a:off x="838200" y="1825625"/>
            <a:ext cx="5181600" cy="419164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4" name="Content Placeholder 3">
            <a:extLst>
              <a:ext uri="{FF2B5EF4-FFF2-40B4-BE49-F238E27FC236}">
                <a16:creationId xmlns:a16="http://schemas.microsoft.com/office/drawing/2014/main" id="{AA7E04D6-9E20-AD70-AEEA-58ECD46D0994}"/>
              </a:ext>
            </a:extLst>
          </p:cNvPr>
          <p:cNvSpPr>
            <a:spLocks noGrp="1"/>
          </p:cNvSpPr>
          <p:nvPr>
            <p:ph sz="half" idx="2"/>
          </p:nvPr>
        </p:nvSpPr>
        <p:spPr>
          <a:xfrm>
            <a:off x="6172200" y="1825625"/>
            <a:ext cx="5181600" cy="419164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Date Placeholder 4">
            <a:extLst>
              <a:ext uri="{FF2B5EF4-FFF2-40B4-BE49-F238E27FC236}">
                <a16:creationId xmlns:a16="http://schemas.microsoft.com/office/drawing/2014/main" id="{DCAADF57-01FF-5A0D-7917-DCE26D1D8CDC}"/>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ADB6D4A5-4F89-76EF-AAE9-7DCA79CC1903}"/>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3682877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96E05-57AD-F4F0-4C79-8B61EF07C42F}"/>
              </a:ext>
            </a:extLst>
          </p:cNvPr>
          <p:cNvSpPr>
            <a:spLocks noGrp="1"/>
          </p:cNvSpPr>
          <p:nvPr>
            <p:ph type="title"/>
          </p:nvPr>
        </p:nvSpPr>
        <p:spPr>
          <a:xfrm>
            <a:off x="839788" y="828675"/>
            <a:ext cx="10515600" cy="862013"/>
          </a:xfrm>
        </p:spPr>
        <p:txBody>
          <a:bodyPr/>
          <a:lstStyle/>
          <a:p>
            <a:r>
              <a:rPr lang="de-DE"/>
              <a:t>Mastertitelformat bearbeiten</a:t>
            </a:r>
            <a:endParaRPr lang="en-GB"/>
          </a:p>
        </p:txBody>
      </p:sp>
      <p:sp>
        <p:nvSpPr>
          <p:cNvPr id="3" name="Text Placeholder 2">
            <a:extLst>
              <a:ext uri="{FF2B5EF4-FFF2-40B4-BE49-F238E27FC236}">
                <a16:creationId xmlns:a16="http://schemas.microsoft.com/office/drawing/2014/main" id="{9B5EC647-99F5-9EB0-837B-9264113835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a:extLst>
              <a:ext uri="{FF2B5EF4-FFF2-40B4-BE49-F238E27FC236}">
                <a16:creationId xmlns:a16="http://schemas.microsoft.com/office/drawing/2014/main" id="{F4CC71EC-05DA-E8C4-B720-0B0E9AE19467}"/>
              </a:ext>
            </a:extLst>
          </p:cNvPr>
          <p:cNvSpPr>
            <a:spLocks noGrp="1"/>
          </p:cNvSpPr>
          <p:nvPr>
            <p:ph sz="half" idx="2"/>
          </p:nvPr>
        </p:nvSpPr>
        <p:spPr>
          <a:xfrm>
            <a:off x="839788" y="2505075"/>
            <a:ext cx="5157787" cy="352425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Text Placeholder 4">
            <a:extLst>
              <a:ext uri="{FF2B5EF4-FFF2-40B4-BE49-F238E27FC236}">
                <a16:creationId xmlns:a16="http://schemas.microsoft.com/office/drawing/2014/main" id="{DF7C101F-FA9D-55F6-F849-1223AD5C04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a:extLst>
              <a:ext uri="{FF2B5EF4-FFF2-40B4-BE49-F238E27FC236}">
                <a16:creationId xmlns:a16="http://schemas.microsoft.com/office/drawing/2014/main" id="{E09C2FB2-91CF-7479-1B12-FC8CAEE2A8A5}"/>
              </a:ext>
            </a:extLst>
          </p:cNvPr>
          <p:cNvSpPr>
            <a:spLocks noGrp="1"/>
          </p:cNvSpPr>
          <p:nvPr>
            <p:ph sz="quarter" idx="4"/>
          </p:nvPr>
        </p:nvSpPr>
        <p:spPr>
          <a:xfrm>
            <a:off x="6172200" y="2505075"/>
            <a:ext cx="5183188" cy="352425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Date Placeholder 6">
            <a:extLst>
              <a:ext uri="{FF2B5EF4-FFF2-40B4-BE49-F238E27FC236}">
                <a16:creationId xmlns:a16="http://schemas.microsoft.com/office/drawing/2014/main" id="{8AB239A5-55CF-3C33-73DC-703A07608216}"/>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45F4D6DC-B8AC-AC22-1AFD-D0B9468775B8}"/>
              </a:ext>
            </a:extLst>
          </p:cNvPr>
          <p:cNvSpPr>
            <a:spLocks noGrp="1"/>
          </p:cNvSpPr>
          <p:nvPr>
            <p:ph type="sldNum" sz="quarter" idx="12"/>
          </p:nvPr>
        </p:nvSpPr>
        <p:spPr/>
        <p:txBody>
          <a:bodyPr/>
          <a:lstStyle/>
          <a:p>
            <a:fld id="{D1CE53A6-EA07-4470-8EDB-4231586FEE68}" type="slidenum">
              <a:rPr lang="en-GB" smtClean="0"/>
              <a:t>‹Nr.›</a:t>
            </a:fld>
            <a:endParaRPr lang="en-GB" dirty="0"/>
          </a:p>
        </p:txBody>
      </p:sp>
    </p:spTree>
    <p:extLst>
      <p:ext uri="{BB962C8B-B14F-4D97-AF65-F5344CB8AC3E}">
        <p14:creationId xmlns:p14="http://schemas.microsoft.com/office/powerpoint/2010/main" val="3528972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aption 01">
    <p:spTree>
      <p:nvGrpSpPr>
        <p:cNvPr id="1" name=""/>
        <p:cNvGrpSpPr/>
        <p:nvPr/>
      </p:nvGrpSpPr>
      <p:grpSpPr>
        <a:xfrm>
          <a:off x="0" y="0"/>
          <a:ext cx="0" cy="0"/>
          <a:chOff x="0" y="0"/>
          <a:chExt cx="0" cy="0"/>
        </a:xfrm>
      </p:grpSpPr>
      <p:sp>
        <p:nvSpPr>
          <p:cNvPr id="7" name="Graphic 7">
            <a:extLst>
              <a:ext uri="{FF2B5EF4-FFF2-40B4-BE49-F238E27FC236}">
                <a16:creationId xmlns:a16="http://schemas.microsoft.com/office/drawing/2014/main" id="{B47322DA-12E7-3204-30CF-9F9A30C02DF2}"/>
              </a:ext>
            </a:extLst>
          </p:cNvPr>
          <p:cNvSpPr/>
          <p:nvPr userDrawn="1"/>
        </p:nvSpPr>
        <p:spPr>
          <a:xfrm>
            <a:off x="8610600" y="1047254"/>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2" name="Title 1">
            <a:extLst>
              <a:ext uri="{FF2B5EF4-FFF2-40B4-BE49-F238E27FC236}">
                <a16:creationId xmlns:a16="http://schemas.microsoft.com/office/drawing/2014/main" id="{3F873006-D8B4-50B0-DBA9-D04F1A60B2A9}"/>
              </a:ext>
            </a:extLst>
          </p:cNvPr>
          <p:cNvSpPr>
            <a:spLocks noGrp="1"/>
          </p:cNvSpPr>
          <p:nvPr>
            <p:ph type="title"/>
          </p:nvPr>
        </p:nvSpPr>
        <p:spPr>
          <a:xfrm>
            <a:off x="838200" y="840728"/>
            <a:ext cx="10515600" cy="807097"/>
          </a:xfrm>
        </p:spPr>
        <p:txBody>
          <a:bodyPr/>
          <a:lstStyle/>
          <a:p>
            <a:r>
              <a:rPr lang="de-DE"/>
              <a:t>Mastertitelformat bearbeiten</a:t>
            </a:r>
            <a:endParaRPr lang="en-GB" dirty="0"/>
          </a:p>
        </p:txBody>
      </p:sp>
      <p:sp>
        <p:nvSpPr>
          <p:cNvPr id="3" name="Date Placeholder 2">
            <a:extLst>
              <a:ext uri="{FF2B5EF4-FFF2-40B4-BE49-F238E27FC236}">
                <a16:creationId xmlns:a16="http://schemas.microsoft.com/office/drawing/2014/main" id="{6958B011-6873-D356-70E0-C748DA63B891}"/>
              </a:ext>
            </a:extLst>
          </p:cNvPr>
          <p:cNvSpPr>
            <a:spLocks noGrp="1"/>
          </p:cNvSpPr>
          <p:nvPr>
            <p:ph type="dt" sz="half" idx="10"/>
          </p:nvPr>
        </p:nvSpPr>
        <p:spPr>
          <a:xfrm>
            <a:off x="838200" y="6356350"/>
            <a:ext cx="2743200" cy="365125"/>
          </a:xfrm>
          <a:prstGeom prst="rect">
            <a:avLst/>
          </a:prstGeom>
        </p:spPr>
        <p:txBody>
          <a:bodyPr/>
          <a:lstStyle/>
          <a:p>
            <a:endParaRPr lang="en-GB" dirty="0"/>
          </a:p>
        </p:txBody>
      </p:sp>
      <p:sp>
        <p:nvSpPr>
          <p:cNvPr id="5" name="Slide Number Placeholder 4">
            <a:extLst>
              <a:ext uri="{FF2B5EF4-FFF2-40B4-BE49-F238E27FC236}">
                <a16:creationId xmlns:a16="http://schemas.microsoft.com/office/drawing/2014/main" id="{399F7C8A-D0E6-9EE9-0900-7CAF3DFC33BC}"/>
              </a:ext>
            </a:extLst>
          </p:cNvPr>
          <p:cNvSpPr>
            <a:spLocks noGrp="1"/>
          </p:cNvSpPr>
          <p:nvPr>
            <p:ph type="sldNum" sz="quarter" idx="12"/>
          </p:nvPr>
        </p:nvSpPr>
        <p:spPr/>
        <p:txBody>
          <a:bodyPr/>
          <a:lstStyle/>
          <a:p>
            <a:fld id="{D1CE53A6-EA07-4470-8EDB-4231586FEE68}" type="slidenum">
              <a:rPr lang="en-GB" smtClean="0"/>
              <a:t>‹Nr.›</a:t>
            </a:fld>
            <a:endParaRPr lang="en-GB"/>
          </a:p>
        </p:txBody>
      </p:sp>
      <p:sp>
        <p:nvSpPr>
          <p:cNvPr id="6" name="Subtitle 2">
            <a:extLst>
              <a:ext uri="{FF2B5EF4-FFF2-40B4-BE49-F238E27FC236}">
                <a16:creationId xmlns:a16="http://schemas.microsoft.com/office/drawing/2014/main" id="{D0522199-CC15-97E1-762B-2680AF125621}"/>
              </a:ext>
            </a:extLst>
          </p:cNvPr>
          <p:cNvSpPr>
            <a:spLocks noGrp="1"/>
          </p:cNvSpPr>
          <p:nvPr>
            <p:ph type="subTitle" idx="1"/>
          </p:nvPr>
        </p:nvSpPr>
        <p:spPr>
          <a:xfrm>
            <a:off x="838200" y="1773238"/>
            <a:ext cx="10515600" cy="465137"/>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dirty="0"/>
          </a:p>
        </p:txBody>
      </p:sp>
      <p:sp>
        <p:nvSpPr>
          <p:cNvPr id="8" name="Picture Placeholder 2">
            <a:extLst>
              <a:ext uri="{FF2B5EF4-FFF2-40B4-BE49-F238E27FC236}">
                <a16:creationId xmlns:a16="http://schemas.microsoft.com/office/drawing/2014/main" id="{42CC69AD-55A3-6543-B596-59966D1F5E97}"/>
              </a:ext>
            </a:extLst>
          </p:cNvPr>
          <p:cNvSpPr>
            <a:spLocks noGrp="1"/>
          </p:cNvSpPr>
          <p:nvPr>
            <p:ph type="pic" idx="13"/>
          </p:nvPr>
        </p:nvSpPr>
        <p:spPr>
          <a:xfrm>
            <a:off x="954088"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9" name="Picture Placeholder 2">
            <a:extLst>
              <a:ext uri="{FF2B5EF4-FFF2-40B4-BE49-F238E27FC236}">
                <a16:creationId xmlns:a16="http://schemas.microsoft.com/office/drawing/2014/main" id="{69231C8E-1A67-1108-9785-A89E972BE985}"/>
              </a:ext>
            </a:extLst>
          </p:cNvPr>
          <p:cNvSpPr>
            <a:spLocks noGrp="1"/>
          </p:cNvSpPr>
          <p:nvPr>
            <p:ph type="pic" idx="14"/>
          </p:nvPr>
        </p:nvSpPr>
        <p:spPr>
          <a:xfrm>
            <a:off x="4476000"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0" name="Picture Placeholder 2">
            <a:extLst>
              <a:ext uri="{FF2B5EF4-FFF2-40B4-BE49-F238E27FC236}">
                <a16:creationId xmlns:a16="http://schemas.microsoft.com/office/drawing/2014/main" id="{45BEFB3E-2A84-E8AF-5327-6EA642C8CF1F}"/>
              </a:ext>
            </a:extLst>
          </p:cNvPr>
          <p:cNvSpPr>
            <a:spLocks noGrp="1"/>
          </p:cNvSpPr>
          <p:nvPr>
            <p:ph type="pic" idx="15"/>
          </p:nvPr>
        </p:nvSpPr>
        <p:spPr>
          <a:xfrm>
            <a:off x="7997914"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1" name="Text Placeholder 3">
            <a:extLst>
              <a:ext uri="{FF2B5EF4-FFF2-40B4-BE49-F238E27FC236}">
                <a16:creationId xmlns:a16="http://schemas.microsoft.com/office/drawing/2014/main" id="{F749D918-53FD-40F4-39D8-404B2D401D52}"/>
              </a:ext>
            </a:extLst>
          </p:cNvPr>
          <p:cNvSpPr>
            <a:spLocks noGrp="1"/>
          </p:cNvSpPr>
          <p:nvPr>
            <p:ph type="body" sz="half" idx="2"/>
          </p:nvPr>
        </p:nvSpPr>
        <p:spPr>
          <a:xfrm>
            <a:off x="1433921" y="5606402"/>
            <a:ext cx="2782800" cy="387997"/>
          </a:xfrm>
        </p:spPr>
        <p:txBody>
          <a:bodyPr>
            <a:normAutofit/>
          </a:bodyPr>
          <a:lstStyle>
            <a:lvl1pPr marL="0" indent="0">
              <a:buNone/>
              <a:defRPr sz="105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2" name="Text Placeholder 3">
            <a:extLst>
              <a:ext uri="{FF2B5EF4-FFF2-40B4-BE49-F238E27FC236}">
                <a16:creationId xmlns:a16="http://schemas.microsoft.com/office/drawing/2014/main" id="{9C25D129-C618-D718-C260-C3A3B6E92DB1}"/>
              </a:ext>
            </a:extLst>
          </p:cNvPr>
          <p:cNvSpPr>
            <a:spLocks noGrp="1"/>
          </p:cNvSpPr>
          <p:nvPr>
            <p:ph type="body" sz="half" idx="16"/>
          </p:nvPr>
        </p:nvSpPr>
        <p:spPr>
          <a:xfrm>
            <a:off x="4914900" y="5606402"/>
            <a:ext cx="2782800" cy="387997"/>
          </a:xfrm>
        </p:spPr>
        <p:txBody>
          <a:bodyPr>
            <a:normAutofit/>
          </a:bodyPr>
          <a:lstStyle>
            <a:lvl1pPr marL="0" indent="0">
              <a:buNone/>
              <a:defRPr sz="105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3" name="Text Placeholder 3">
            <a:extLst>
              <a:ext uri="{FF2B5EF4-FFF2-40B4-BE49-F238E27FC236}">
                <a16:creationId xmlns:a16="http://schemas.microsoft.com/office/drawing/2014/main" id="{8BD4191C-1EF2-E22F-2C88-0BF8D2A0A095}"/>
              </a:ext>
            </a:extLst>
          </p:cNvPr>
          <p:cNvSpPr>
            <a:spLocks noGrp="1"/>
          </p:cNvSpPr>
          <p:nvPr>
            <p:ph type="body" sz="half" idx="17"/>
          </p:nvPr>
        </p:nvSpPr>
        <p:spPr>
          <a:xfrm>
            <a:off x="8455114" y="5606402"/>
            <a:ext cx="2782800" cy="387997"/>
          </a:xfrm>
        </p:spPr>
        <p:txBody>
          <a:bodyPr>
            <a:normAutofit/>
          </a:bodyPr>
          <a:lstStyle>
            <a:lvl1pPr marL="0" indent="0">
              <a:buNone/>
              <a:defRPr sz="105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grpSp>
        <p:nvGrpSpPr>
          <p:cNvPr id="19" name="Group 18">
            <a:extLst>
              <a:ext uri="{FF2B5EF4-FFF2-40B4-BE49-F238E27FC236}">
                <a16:creationId xmlns:a16="http://schemas.microsoft.com/office/drawing/2014/main" id="{45B6A2D3-D3B7-E998-7F31-AD7CD8A315CE}"/>
              </a:ext>
            </a:extLst>
          </p:cNvPr>
          <p:cNvGrpSpPr/>
          <p:nvPr userDrawn="1"/>
        </p:nvGrpSpPr>
        <p:grpSpPr>
          <a:xfrm>
            <a:off x="954086" y="5600376"/>
            <a:ext cx="330391" cy="330848"/>
            <a:chOff x="196674" y="5376445"/>
            <a:chExt cx="560029" cy="560805"/>
          </a:xfrm>
        </p:grpSpPr>
        <p:sp>
          <p:nvSpPr>
            <p:cNvPr id="17" name="Free-form: Shape 16">
              <a:extLst>
                <a:ext uri="{FF2B5EF4-FFF2-40B4-BE49-F238E27FC236}">
                  <a16:creationId xmlns:a16="http://schemas.microsoft.com/office/drawing/2014/main" id="{B051FC44-80EA-2BFC-A032-27EC23034EE5}"/>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5A2A42F4-3D8E-4EFE-5BA3-4E1A9DC7A4E0}"/>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grpSp>
        <p:nvGrpSpPr>
          <p:cNvPr id="20" name="Group 19">
            <a:extLst>
              <a:ext uri="{FF2B5EF4-FFF2-40B4-BE49-F238E27FC236}">
                <a16:creationId xmlns:a16="http://schemas.microsoft.com/office/drawing/2014/main" id="{474B8553-A919-0D59-48F6-8D20E546E496}"/>
              </a:ext>
            </a:extLst>
          </p:cNvPr>
          <p:cNvGrpSpPr/>
          <p:nvPr userDrawn="1"/>
        </p:nvGrpSpPr>
        <p:grpSpPr>
          <a:xfrm>
            <a:off x="4476000" y="5634976"/>
            <a:ext cx="330391" cy="330848"/>
            <a:chOff x="196674" y="5376445"/>
            <a:chExt cx="560029" cy="560805"/>
          </a:xfrm>
        </p:grpSpPr>
        <p:sp>
          <p:nvSpPr>
            <p:cNvPr id="21" name="Free-form: Shape 20">
              <a:extLst>
                <a:ext uri="{FF2B5EF4-FFF2-40B4-BE49-F238E27FC236}">
                  <a16:creationId xmlns:a16="http://schemas.microsoft.com/office/drawing/2014/main" id="{4BE01BED-D755-2DEC-46D1-1A488DFBC082}"/>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ED4E07ED-C6C2-9C41-87E6-6688B48404E0}"/>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grpSp>
        <p:nvGrpSpPr>
          <p:cNvPr id="23" name="Group 22">
            <a:extLst>
              <a:ext uri="{FF2B5EF4-FFF2-40B4-BE49-F238E27FC236}">
                <a16:creationId xmlns:a16="http://schemas.microsoft.com/office/drawing/2014/main" id="{036292FE-BA04-6017-A16C-D8ED100BDED0}"/>
              </a:ext>
            </a:extLst>
          </p:cNvPr>
          <p:cNvGrpSpPr/>
          <p:nvPr userDrawn="1"/>
        </p:nvGrpSpPr>
        <p:grpSpPr>
          <a:xfrm>
            <a:off x="7997914" y="5600376"/>
            <a:ext cx="330391" cy="330848"/>
            <a:chOff x="196674" y="5376445"/>
            <a:chExt cx="560029" cy="560805"/>
          </a:xfrm>
        </p:grpSpPr>
        <p:sp>
          <p:nvSpPr>
            <p:cNvPr id="24" name="Free-form: Shape 23">
              <a:extLst>
                <a:ext uri="{FF2B5EF4-FFF2-40B4-BE49-F238E27FC236}">
                  <a16:creationId xmlns:a16="http://schemas.microsoft.com/office/drawing/2014/main" id="{E1F36458-8624-75AC-B524-DCD4FC8E9CCB}"/>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5041D2C5-A4E1-4FB2-AF8F-8321CD25139E}"/>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spTree>
    <p:extLst>
      <p:ext uri="{BB962C8B-B14F-4D97-AF65-F5344CB8AC3E}">
        <p14:creationId xmlns:p14="http://schemas.microsoft.com/office/powerpoint/2010/main" val="3664283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aption 02">
    <p:spTree>
      <p:nvGrpSpPr>
        <p:cNvPr id="1" name=""/>
        <p:cNvGrpSpPr/>
        <p:nvPr/>
      </p:nvGrpSpPr>
      <p:grpSpPr>
        <a:xfrm>
          <a:off x="0" y="0"/>
          <a:ext cx="0" cy="0"/>
          <a:chOff x="0" y="0"/>
          <a:chExt cx="0" cy="0"/>
        </a:xfrm>
      </p:grpSpPr>
      <p:sp>
        <p:nvSpPr>
          <p:cNvPr id="7" name="Graphic 7">
            <a:extLst>
              <a:ext uri="{FF2B5EF4-FFF2-40B4-BE49-F238E27FC236}">
                <a16:creationId xmlns:a16="http://schemas.microsoft.com/office/drawing/2014/main" id="{B47322DA-12E7-3204-30CF-9F9A30C02DF2}"/>
              </a:ext>
            </a:extLst>
          </p:cNvPr>
          <p:cNvSpPr/>
          <p:nvPr userDrawn="1"/>
        </p:nvSpPr>
        <p:spPr>
          <a:xfrm>
            <a:off x="8610600" y="1047254"/>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2" name="Title 1">
            <a:extLst>
              <a:ext uri="{FF2B5EF4-FFF2-40B4-BE49-F238E27FC236}">
                <a16:creationId xmlns:a16="http://schemas.microsoft.com/office/drawing/2014/main" id="{3F873006-D8B4-50B0-DBA9-D04F1A60B2A9}"/>
              </a:ext>
            </a:extLst>
          </p:cNvPr>
          <p:cNvSpPr>
            <a:spLocks noGrp="1"/>
          </p:cNvSpPr>
          <p:nvPr>
            <p:ph type="title"/>
          </p:nvPr>
        </p:nvSpPr>
        <p:spPr>
          <a:xfrm>
            <a:off x="838200" y="840728"/>
            <a:ext cx="10515600" cy="807097"/>
          </a:xfrm>
        </p:spPr>
        <p:txBody>
          <a:bodyPr/>
          <a:lstStyle/>
          <a:p>
            <a:r>
              <a:rPr lang="de-DE"/>
              <a:t>Mastertitelformat bearbeiten</a:t>
            </a:r>
            <a:endParaRPr lang="en-GB" dirty="0"/>
          </a:p>
        </p:txBody>
      </p:sp>
      <p:sp>
        <p:nvSpPr>
          <p:cNvPr id="3" name="Date Placeholder 2">
            <a:extLst>
              <a:ext uri="{FF2B5EF4-FFF2-40B4-BE49-F238E27FC236}">
                <a16:creationId xmlns:a16="http://schemas.microsoft.com/office/drawing/2014/main" id="{6958B011-6873-D356-70E0-C748DA63B891}"/>
              </a:ext>
            </a:extLst>
          </p:cNvPr>
          <p:cNvSpPr>
            <a:spLocks noGrp="1"/>
          </p:cNvSpPr>
          <p:nvPr>
            <p:ph type="dt" sz="half" idx="10"/>
          </p:nvPr>
        </p:nvSpPr>
        <p:spPr>
          <a:xfrm>
            <a:off x="838200" y="6356350"/>
            <a:ext cx="2743200" cy="365125"/>
          </a:xfrm>
          <a:prstGeom prst="rect">
            <a:avLst/>
          </a:prstGeom>
        </p:spPr>
        <p:txBody>
          <a:bodyPr/>
          <a:lstStyle/>
          <a:p>
            <a:endParaRPr lang="en-GB" dirty="0"/>
          </a:p>
        </p:txBody>
      </p:sp>
      <p:sp>
        <p:nvSpPr>
          <p:cNvPr id="5" name="Slide Number Placeholder 4">
            <a:extLst>
              <a:ext uri="{FF2B5EF4-FFF2-40B4-BE49-F238E27FC236}">
                <a16:creationId xmlns:a16="http://schemas.microsoft.com/office/drawing/2014/main" id="{399F7C8A-D0E6-9EE9-0900-7CAF3DFC33BC}"/>
              </a:ext>
            </a:extLst>
          </p:cNvPr>
          <p:cNvSpPr>
            <a:spLocks noGrp="1"/>
          </p:cNvSpPr>
          <p:nvPr>
            <p:ph type="sldNum" sz="quarter" idx="12"/>
          </p:nvPr>
        </p:nvSpPr>
        <p:spPr/>
        <p:txBody>
          <a:bodyPr/>
          <a:lstStyle/>
          <a:p>
            <a:fld id="{D1CE53A6-EA07-4470-8EDB-4231586FEE68}" type="slidenum">
              <a:rPr lang="en-GB" smtClean="0"/>
              <a:t>‹Nr.›</a:t>
            </a:fld>
            <a:endParaRPr lang="en-GB" dirty="0"/>
          </a:p>
        </p:txBody>
      </p:sp>
      <p:sp>
        <p:nvSpPr>
          <p:cNvPr id="6" name="Subtitle 2">
            <a:extLst>
              <a:ext uri="{FF2B5EF4-FFF2-40B4-BE49-F238E27FC236}">
                <a16:creationId xmlns:a16="http://schemas.microsoft.com/office/drawing/2014/main" id="{D0522199-CC15-97E1-762B-2680AF125621}"/>
              </a:ext>
            </a:extLst>
          </p:cNvPr>
          <p:cNvSpPr>
            <a:spLocks noGrp="1"/>
          </p:cNvSpPr>
          <p:nvPr>
            <p:ph type="subTitle" idx="1"/>
          </p:nvPr>
        </p:nvSpPr>
        <p:spPr>
          <a:xfrm>
            <a:off x="838200" y="1773238"/>
            <a:ext cx="10515600" cy="465137"/>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dirty="0"/>
          </a:p>
        </p:txBody>
      </p:sp>
      <p:sp>
        <p:nvSpPr>
          <p:cNvPr id="8" name="Picture Placeholder 2">
            <a:extLst>
              <a:ext uri="{FF2B5EF4-FFF2-40B4-BE49-F238E27FC236}">
                <a16:creationId xmlns:a16="http://schemas.microsoft.com/office/drawing/2014/main" id="{42CC69AD-55A3-6543-B596-59966D1F5E97}"/>
              </a:ext>
            </a:extLst>
          </p:cNvPr>
          <p:cNvSpPr>
            <a:spLocks noGrp="1"/>
          </p:cNvSpPr>
          <p:nvPr>
            <p:ph type="pic" idx="13"/>
          </p:nvPr>
        </p:nvSpPr>
        <p:spPr>
          <a:xfrm>
            <a:off x="954088"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9" name="Picture Placeholder 2">
            <a:extLst>
              <a:ext uri="{FF2B5EF4-FFF2-40B4-BE49-F238E27FC236}">
                <a16:creationId xmlns:a16="http://schemas.microsoft.com/office/drawing/2014/main" id="{69231C8E-1A67-1108-9785-A89E972BE985}"/>
              </a:ext>
            </a:extLst>
          </p:cNvPr>
          <p:cNvSpPr>
            <a:spLocks noGrp="1"/>
          </p:cNvSpPr>
          <p:nvPr>
            <p:ph type="pic" idx="14"/>
          </p:nvPr>
        </p:nvSpPr>
        <p:spPr>
          <a:xfrm>
            <a:off x="4476000"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0" name="Picture Placeholder 2">
            <a:extLst>
              <a:ext uri="{FF2B5EF4-FFF2-40B4-BE49-F238E27FC236}">
                <a16:creationId xmlns:a16="http://schemas.microsoft.com/office/drawing/2014/main" id="{45BEFB3E-2A84-E8AF-5327-6EA642C8CF1F}"/>
              </a:ext>
            </a:extLst>
          </p:cNvPr>
          <p:cNvSpPr>
            <a:spLocks noGrp="1"/>
          </p:cNvSpPr>
          <p:nvPr>
            <p:ph type="pic" idx="15"/>
          </p:nvPr>
        </p:nvSpPr>
        <p:spPr>
          <a:xfrm>
            <a:off x="7997914" y="2533649"/>
            <a:ext cx="3240000" cy="2880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1" name="Text Placeholder 3">
            <a:extLst>
              <a:ext uri="{FF2B5EF4-FFF2-40B4-BE49-F238E27FC236}">
                <a16:creationId xmlns:a16="http://schemas.microsoft.com/office/drawing/2014/main" id="{F749D918-53FD-40F4-39D8-404B2D401D52}"/>
              </a:ext>
            </a:extLst>
          </p:cNvPr>
          <p:cNvSpPr>
            <a:spLocks noGrp="1"/>
          </p:cNvSpPr>
          <p:nvPr>
            <p:ph type="body" sz="half" idx="2"/>
          </p:nvPr>
        </p:nvSpPr>
        <p:spPr>
          <a:xfrm>
            <a:off x="1433921" y="5606402"/>
            <a:ext cx="2782800" cy="387997"/>
          </a:xfrm>
        </p:spPr>
        <p:txBody>
          <a:bodyPr anchor="ctr">
            <a:noAutofit/>
          </a:bodyPr>
          <a:lstStyle>
            <a:lvl1pPr marL="0" indent="0">
              <a:buNone/>
              <a:defRPr sz="1400" b="1">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2" name="Text Placeholder 3">
            <a:extLst>
              <a:ext uri="{FF2B5EF4-FFF2-40B4-BE49-F238E27FC236}">
                <a16:creationId xmlns:a16="http://schemas.microsoft.com/office/drawing/2014/main" id="{9C25D129-C618-D718-C260-C3A3B6E92DB1}"/>
              </a:ext>
            </a:extLst>
          </p:cNvPr>
          <p:cNvSpPr>
            <a:spLocks noGrp="1"/>
          </p:cNvSpPr>
          <p:nvPr>
            <p:ph type="body" sz="half" idx="16"/>
          </p:nvPr>
        </p:nvSpPr>
        <p:spPr>
          <a:xfrm>
            <a:off x="4914900" y="5606402"/>
            <a:ext cx="2782800" cy="387997"/>
          </a:xfrm>
        </p:spPr>
        <p:txBody>
          <a:bodyPr anchor="ctr">
            <a:normAutofit/>
          </a:bodyPr>
          <a:lstStyle>
            <a:lvl1pPr marL="0" indent="0">
              <a:buNone/>
              <a:defRPr sz="1400" b="1">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3" name="Text Placeholder 3">
            <a:extLst>
              <a:ext uri="{FF2B5EF4-FFF2-40B4-BE49-F238E27FC236}">
                <a16:creationId xmlns:a16="http://schemas.microsoft.com/office/drawing/2014/main" id="{8BD4191C-1EF2-E22F-2C88-0BF8D2A0A095}"/>
              </a:ext>
            </a:extLst>
          </p:cNvPr>
          <p:cNvSpPr>
            <a:spLocks noGrp="1"/>
          </p:cNvSpPr>
          <p:nvPr>
            <p:ph type="body" sz="half" idx="17"/>
          </p:nvPr>
        </p:nvSpPr>
        <p:spPr>
          <a:xfrm>
            <a:off x="8455114" y="5606402"/>
            <a:ext cx="2782800" cy="387997"/>
          </a:xfrm>
        </p:spPr>
        <p:txBody>
          <a:bodyPr anchor="ctr">
            <a:noAutofit/>
          </a:bodyPr>
          <a:lstStyle>
            <a:lvl1pPr marL="0" indent="0">
              <a:buNone/>
              <a:defRPr sz="1400" b="1">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grpSp>
        <p:nvGrpSpPr>
          <p:cNvPr id="19" name="Group 18">
            <a:extLst>
              <a:ext uri="{FF2B5EF4-FFF2-40B4-BE49-F238E27FC236}">
                <a16:creationId xmlns:a16="http://schemas.microsoft.com/office/drawing/2014/main" id="{45B6A2D3-D3B7-E998-7F31-AD7CD8A315CE}"/>
              </a:ext>
            </a:extLst>
          </p:cNvPr>
          <p:cNvGrpSpPr/>
          <p:nvPr userDrawn="1"/>
        </p:nvGrpSpPr>
        <p:grpSpPr>
          <a:xfrm>
            <a:off x="954086" y="5600376"/>
            <a:ext cx="330391" cy="330848"/>
            <a:chOff x="196674" y="5376445"/>
            <a:chExt cx="560029" cy="560805"/>
          </a:xfrm>
        </p:grpSpPr>
        <p:sp>
          <p:nvSpPr>
            <p:cNvPr id="17" name="Free-form: Shape 16">
              <a:extLst>
                <a:ext uri="{FF2B5EF4-FFF2-40B4-BE49-F238E27FC236}">
                  <a16:creationId xmlns:a16="http://schemas.microsoft.com/office/drawing/2014/main" id="{B051FC44-80EA-2BFC-A032-27EC23034EE5}"/>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5A2A42F4-3D8E-4EFE-5BA3-4E1A9DC7A4E0}"/>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grpSp>
        <p:nvGrpSpPr>
          <p:cNvPr id="20" name="Group 19">
            <a:extLst>
              <a:ext uri="{FF2B5EF4-FFF2-40B4-BE49-F238E27FC236}">
                <a16:creationId xmlns:a16="http://schemas.microsoft.com/office/drawing/2014/main" id="{474B8553-A919-0D59-48F6-8D20E546E496}"/>
              </a:ext>
            </a:extLst>
          </p:cNvPr>
          <p:cNvGrpSpPr/>
          <p:nvPr userDrawn="1"/>
        </p:nvGrpSpPr>
        <p:grpSpPr>
          <a:xfrm>
            <a:off x="4476000" y="5634976"/>
            <a:ext cx="330391" cy="330848"/>
            <a:chOff x="196674" y="5376445"/>
            <a:chExt cx="560029" cy="560805"/>
          </a:xfrm>
        </p:grpSpPr>
        <p:sp>
          <p:nvSpPr>
            <p:cNvPr id="21" name="Free-form: Shape 20">
              <a:extLst>
                <a:ext uri="{FF2B5EF4-FFF2-40B4-BE49-F238E27FC236}">
                  <a16:creationId xmlns:a16="http://schemas.microsoft.com/office/drawing/2014/main" id="{4BE01BED-D755-2DEC-46D1-1A488DFBC082}"/>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ED4E07ED-C6C2-9C41-87E6-6688B48404E0}"/>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grpSp>
        <p:nvGrpSpPr>
          <p:cNvPr id="23" name="Group 22">
            <a:extLst>
              <a:ext uri="{FF2B5EF4-FFF2-40B4-BE49-F238E27FC236}">
                <a16:creationId xmlns:a16="http://schemas.microsoft.com/office/drawing/2014/main" id="{036292FE-BA04-6017-A16C-D8ED100BDED0}"/>
              </a:ext>
            </a:extLst>
          </p:cNvPr>
          <p:cNvGrpSpPr/>
          <p:nvPr userDrawn="1"/>
        </p:nvGrpSpPr>
        <p:grpSpPr>
          <a:xfrm>
            <a:off x="7997914" y="5600376"/>
            <a:ext cx="330391" cy="330848"/>
            <a:chOff x="196674" y="5376445"/>
            <a:chExt cx="560029" cy="560805"/>
          </a:xfrm>
        </p:grpSpPr>
        <p:sp>
          <p:nvSpPr>
            <p:cNvPr id="24" name="Free-form: Shape 23">
              <a:extLst>
                <a:ext uri="{FF2B5EF4-FFF2-40B4-BE49-F238E27FC236}">
                  <a16:creationId xmlns:a16="http://schemas.microsoft.com/office/drawing/2014/main" id="{E1F36458-8624-75AC-B524-DCD4FC8E9CCB}"/>
                </a:ext>
              </a:extLst>
            </p:cNvPr>
            <p:cNvSpPr/>
            <p:nvPr/>
          </p:nvSpPr>
          <p:spPr>
            <a:xfrm>
              <a:off x="196674" y="5376445"/>
              <a:ext cx="560029" cy="560805"/>
            </a:xfrm>
            <a:custGeom>
              <a:avLst/>
              <a:gdLst>
                <a:gd name="connsiteX0" fmla="*/ 343853 w 687704"/>
                <a:gd name="connsiteY0" fmla="*/ 688658 h 688657"/>
                <a:gd name="connsiteX1" fmla="*/ 0 w 687704"/>
                <a:gd name="connsiteY1" fmla="*/ 344805 h 688657"/>
                <a:gd name="connsiteX2" fmla="*/ 343853 w 687704"/>
                <a:gd name="connsiteY2" fmla="*/ 0 h 688657"/>
                <a:gd name="connsiteX3" fmla="*/ 687705 w 687704"/>
                <a:gd name="connsiteY3" fmla="*/ 343853 h 688657"/>
                <a:gd name="connsiteX4" fmla="*/ 343853 w 687704"/>
                <a:gd name="connsiteY4" fmla="*/ 687705 h 688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7704" h="688657">
                  <a:moveTo>
                    <a:pt x="343853" y="688658"/>
                  </a:moveTo>
                  <a:cubicBezTo>
                    <a:pt x="154305" y="688658"/>
                    <a:pt x="0" y="534353"/>
                    <a:pt x="0" y="344805"/>
                  </a:cubicBezTo>
                  <a:cubicBezTo>
                    <a:pt x="0" y="155258"/>
                    <a:pt x="154305" y="0"/>
                    <a:pt x="343853" y="0"/>
                  </a:cubicBezTo>
                  <a:cubicBezTo>
                    <a:pt x="533400" y="0"/>
                    <a:pt x="687705" y="154305"/>
                    <a:pt x="687705" y="343853"/>
                  </a:cubicBezTo>
                  <a:cubicBezTo>
                    <a:pt x="687705" y="533400"/>
                    <a:pt x="533400" y="687705"/>
                    <a:pt x="343853" y="687705"/>
                  </a:cubicBezTo>
                </a:path>
              </a:pathLst>
            </a:custGeom>
            <a:solidFill>
              <a:srgbClr val="1D1D1B"/>
            </a:solidFill>
            <a:ln w="9525"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5041D2C5-A4E1-4FB2-AF8F-8321CD25139E}"/>
                </a:ext>
              </a:extLst>
            </p:cNvPr>
            <p:cNvSpPr/>
            <p:nvPr/>
          </p:nvSpPr>
          <p:spPr>
            <a:xfrm>
              <a:off x="386091" y="5516543"/>
              <a:ext cx="212351" cy="280608"/>
            </a:xfrm>
            <a:custGeom>
              <a:avLst/>
              <a:gdLst>
                <a:gd name="connsiteX0" fmla="*/ 21684 w 260761"/>
                <a:gd name="connsiteY0" fmla="*/ 343629 h 344581"/>
                <a:gd name="connsiteX1" fmla="*/ 3587 w 260761"/>
                <a:gd name="connsiteY1" fmla="*/ 334104 h 344581"/>
                <a:gd name="connsiteX2" fmla="*/ 10254 w 260761"/>
                <a:gd name="connsiteY2" fmla="*/ 304577 h 344581"/>
                <a:gd name="connsiteX3" fmla="*/ 217899 w 260761"/>
                <a:gd name="connsiteY3" fmla="*/ 172179 h 344581"/>
                <a:gd name="connsiteX4" fmla="*/ 10254 w 260761"/>
                <a:gd name="connsiteY4" fmla="*/ 39782 h 344581"/>
                <a:gd name="connsiteX5" fmla="*/ 3587 w 260761"/>
                <a:gd name="connsiteY5" fmla="*/ 10254 h 344581"/>
                <a:gd name="connsiteX6" fmla="*/ 33114 w 260761"/>
                <a:gd name="connsiteY6" fmla="*/ 3587 h 344581"/>
                <a:gd name="connsiteX7" fmla="*/ 240759 w 260761"/>
                <a:gd name="connsiteY7" fmla="*/ 135984 h 344581"/>
                <a:gd name="connsiteX8" fmla="*/ 260762 w 260761"/>
                <a:gd name="connsiteY8" fmla="*/ 172179 h 344581"/>
                <a:gd name="connsiteX9" fmla="*/ 240759 w 260761"/>
                <a:gd name="connsiteY9" fmla="*/ 208374 h 344581"/>
                <a:gd name="connsiteX10" fmla="*/ 33114 w 260761"/>
                <a:gd name="connsiteY10" fmla="*/ 340772 h 344581"/>
                <a:gd name="connsiteX11" fmla="*/ 21684 w 260761"/>
                <a:gd name="connsiteY11" fmla="*/ 344582 h 34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761" h="344581">
                  <a:moveTo>
                    <a:pt x="21684" y="343629"/>
                  </a:moveTo>
                  <a:cubicBezTo>
                    <a:pt x="15017" y="343629"/>
                    <a:pt x="7397" y="339819"/>
                    <a:pt x="3587" y="334104"/>
                  </a:cubicBezTo>
                  <a:cubicBezTo>
                    <a:pt x="-3081" y="323627"/>
                    <a:pt x="-223" y="311244"/>
                    <a:pt x="10254" y="304577"/>
                  </a:cubicBezTo>
                  <a:lnTo>
                    <a:pt x="217899" y="172179"/>
                  </a:lnTo>
                  <a:lnTo>
                    <a:pt x="10254" y="39782"/>
                  </a:lnTo>
                  <a:cubicBezTo>
                    <a:pt x="-223" y="33114"/>
                    <a:pt x="-3081" y="19779"/>
                    <a:pt x="3587" y="10254"/>
                  </a:cubicBezTo>
                  <a:cubicBezTo>
                    <a:pt x="10254" y="-223"/>
                    <a:pt x="23589" y="-3081"/>
                    <a:pt x="33114" y="3587"/>
                  </a:cubicBezTo>
                  <a:lnTo>
                    <a:pt x="240759" y="135984"/>
                  </a:lnTo>
                  <a:cubicBezTo>
                    <a:pt x="253142" y="143604"/>
                    <a:pt x="260762" y="157892"/>
                    <a:pt x="260762" y="172179"/>
                  </a:cubicBezTo>
                  <a:cubicBezTo>
                    <a:pt x="260762" y="186467"/>
                    <a:pt x="253142" y="200754"/>
                    <a:pt x="240759" y="208374"/>
                  </a:cubicBezTo>
                  <a:lnTo>
                    <a:pt x="33114" y="340772"/>
                  </a:lnTo>
                  <a:cubicBezTo>
                    <a:pt x="29304" y="342677"/>
                    <a:pt x="25494" y="344582"/>
                    <a:pt x="21684" y="344582"/>
                  </a:cubicBezTo>
                </a:path>
              </a:pathLst>
            </a:custGeom>
            <a:solidFill>
              <a:srgbClr val="FFFFFF"/>
            </a:solidFill>
            <a:ln w="9525" cap="flat">
              <a:noFill/>
              <a:prstDash val="solid"/>
              <a:miter/>
            </a:ln>
          </p:spPr>
          <p:txBody>
            <a:bodyPr rtlCol="0" anchor="ctr"/>
            <a:lstStyle/>
            <a:p>
              <a:endParaRPr lang="en-GB" dirty="0"/>
            </a:p>
          </p:txBody>
        </p:sp>
      </p:grpSp>
    </p:spTree>
    <p:extLst>
      <p:ext uri="{BB962C8B-B14F-4D97-AF65-F5344CB8AC3E}">
        <p14:creationId xmlns:p14="http://schemas.microsoft.com/office/powerpoint/2010/main" val="995517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aption 03">
    <p:spTree>
      <p:nvGrpSpPr>
        <p:cNvPr id="1" name=""/>
        <p:cNvGrpSpPr/>
        <p:nvPr/>
      </p:nvGrpSpPr>
      <p:grpSpPr>
        <a:xfrm>
          <a:off x="0" y="0"/>
          <a:ext cx="0" cy="0"/>
          <a:chOff x="0" y="0"/>
          <a:chExt cx="0" cy="0"/>
        </a:xfrm>
      </p:grpSpPr>
      <p:sp>
        <p:nvSpPr>
          <p:cNvPr id="7" name="Graphic 7">
            <a:extLst>
              <a:ext uri="{FF2B5EF4-FFF2-40B4-BE49-F238E27FC236}">
                <a16:creationId xmlns:a16="http://schemas.microsoft.com/office/drawing/2014/main" id="{B47322DA-12E7-3204-30CF-9F9A30C02DF2}"/>
              </a:ext>
            </a:extLst>
          </p:cNvPr>
          <p:cNvSpPr/>
          <p:nvPr userDrawn="1"/>
        </p:nvSpPr>
        <p:spPr>
          <a:xfrm>
            <a:off x="-1135493" y="-466973"/>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2" name="Title 1">
            <a:extLst>
              <a:ext uri="{FF2B5EF4-FFF2-40B4-BE49-F238E27FC236}">
                <a16:creationId xmlns:a16="http://schemas.microsoft.com/office/drawing/2014/main" id="{3F873006-D8B4-50B0-DBA9-D04F1A60B2A9}"/>
              </a:ext>
            </a:extLst>
          </p:cNvPr>
          <p:cNvSpPr>
            <a:spLocks noGrp="1"/>
          </p:cNvSpPr>
          <p:nvPr>
            <p:ph type="title"/>
          </p:nvPr>
        </p:nvSpPr>
        <p:spPr>
          <a:xfrm>
            <a:off x="838200" y="840728"/>
            <a:ext cx="10515600" cy="807097"/>
          </a:xfrm>
        </p:spPr>
        <p:txBody>
          <a:bodyPr/>
          <a:lstStyle/>
          <a:p>
            <a:r>
              <a:rPr lang="de-DE"/>
              <a:t>Mastertitelformat bearbeiten</a:t>
            </a:r>
            <a:endParaRPr lang="en-GB" dirty="0"/>
          </a:p>
        </p:txBody>
      </p:sp>
      <p:sp>
        <p:nvSpPr>
          <p:cNvPr id="3" name="Date Placeholder 2">
            <a:extLst>
              <a:ext uri="{FF2B5EF4-FFF2-40B4-BE49-F238E27FC236}">
                <a16:creationId xmlns:a16="http://schemas.microsoft.com/office/drawing/2014/main" id="{6958B011-6873-D356-70E0-C748DA63B891}"/>
              </a:ext>
            </a:extLst>
          </p:cNvPr>
          <p:cNvSpPr>
            <a:spLocks noGrp="1"/>
          </p:cNvSpPr>
          <p:nvPr>
            <p:ph type="dt" sz="half" idx="10"/>
          </p:nvPr>
        </p:nvSpPr>
        <p:spPr>
          <a:xfrm>
            <a:off x="838200" y="6356350"/>
            <a:ext cx="2743200" cy="365125"/>
          </a:xfrm>
          <a:prstGeom prst="rect">
            <a:avLst/>
          </a:prstGeom>
        </p:spPr>
        <p:txBody>
          <a:bodyPr/>
          <a:lstStyle/>
          <a:p>
            <a:endParaRPr lang="en-GB" dirty="0"/>
          </a:p>
        </p:txBody>
      </p:sp>
      <p:sp>
        <p:nvSpPr>
          <p:cNvPr id="5" name="Slide Number Placeholder 4">
            <a:extLst>
              <a:ext uri="{FF2B5EF4-FFF2-40B4-BE49-F238E27FC236}">
                <a16:creationId xmlns:a16="http://schemas.microsoft.com/office/drawing/2014/main" id="{399F7C8A-D0E6-9EE9-0900-7CAF3DFC33BC}"/>
              </a:ext>
            </a:extLst>
          </p:cNvPr>
          <p:cNvSpPr>
            <a:spLocks noGrp="1"/>
          </p:cNvSpPr>
          <p:nvPr>
            <p:ph type="sldNum" sz="quarter" idx="12"/>
          </p:nvPr>
        </p:nvSpPr>
        <p:spPr/>
        <p:txBody>
          <a:bodyPr/>
          <a:lstStyle/>
          <a:p>
            <a:fld id="{D1CE53A6-EA07-4470-8EDB-4231586FEE68}" type="slidenum">
              <a:rPr lang="en-GB" smtClean="0"/>
              <a:t>‹Nr.›</a:t>
            </a:fld>
            <a:endParaRPr lang="en-GB" dirty="0"/>
          </a:p>
        </p:txBody>
      </p:sp>
      <p:sp>
        <p:nvSpPr>
          <p:cNvPr id="8" name="Picture Placeholder 2">
            <a:extLst>
              <a:ext uri="{FF2B5EF4-FFF2-40B4-BE49-F238E27FC236}">
                <a16:creationId xmlns:a16="http://schemas.microsoft.com/office/drawing/2014/main" id="{42CC69AD-55A3-6543-B596-59966D1F5E97}"/>
              </a:ext>
            </a:extLst>
          </p:cNvPr>
          <p:cNvSpPr>
            <a:spLocks noGrp="1"/>
          </p:cNvSpPr>
          <p:nvPr>
            <p:ph type="pic" idx="13"/>
          </p:nvPr>
        </p:nvSpPr>
        <p:spPr>
          <a:xfrm>
            <a:off x="838203" y="2150076"/>
            <a:ext cx="2499840" cy="326357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9" name="Picture Placeholder 2">
            <a:extLst>
              <a:ext uri="{FF2B5EF4-FFF2-40B4-BE49-F238E27FC236}">
                <a16:creationId xmlns:a16="http://schemas.microsoft.com/office/drawing/2014/main" id="{69231C8E-1A67-1108-9785-A89E972BE985}"/>
              </a:ext>
            </a:extLst>
          </p:cNvPr>
          <p:cNvSpPr>
            <a:spLocks noGrp="1"/>
          </p:cNvSpPr>
          <p:nvPr>
            <p:ph type="pic" idx="14"/>
          </p:nvPr>
        </p:nvSpPr>
        <p:spPr>
          <a:xfrm>
            <a:off x="3631341" y="2150076"/>
            <a:ext cx="2499841" cy="326357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1" name="Text Placeholder 3">
            <a:extLst>
              <a:ext uri="{FF2B5EF4-FFF2-40B4-BE49-F238E27FC236}">
                <a16:creationId xmlns:a16="http://schemas.microsoft.com/office/drawing/2014/main" id="{F749D918-53FD-40F4-39D8-404B2D401D52}"/>
              </a:ext>
            </a:extLst>
          </p:cNvPr>
          <p:cNvSpPr>
            <a:spLocks noGrp="1"/>
          </p:cNvSpPr>
          <p:nvPr>
            <p:ph type="body" sz="half" idx="2"/>
          </p:nvPr>
        </p:nvSpPr>
        <p:spPr>
          <a:xfrm>
            <a:off x="838200" y="5600375"/>
            <a:ext cx="2499840" cy="387997"/>
          </a:xfrm>
        </p:spPr>
        <p:txBody>
          <a:bodyPr>
            <a:noAutofit/>
          </a:bodyPr>
          <a:lstStyle>
            <a:lvl1pPr marL="0" indent="0">
              <a:buNone/>
              <a:defRPr sz="1000" b="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2" name="Text Placeholder 3">
            <a:extLst>
              <a:ext uri="{FF2B5EF4-FFF2-40B4-BE49-F238E27FC236}">
                <a16:creationId xmlns:a16="http://schemas.microsoft.com/office/drawing/2014/main" id="{9C25D129-C618-D718-C260-C3A3B6E92DB1}"/>
              </a:ext>
            </a:extLst>
          </p:cNvPr>
          <p:cNvSpPr>
            <a:spLocks noGrp="1"/>
          </p:cNvSpPr>
          <p:nvPr>
            <p:ph type="body" sz="half" idx="16"/>
          </p:nvPr>
        </p:nvSpPr>
        <p:spPr>
          <a:xfrm>
            <a:off x="3631341" y="5600376"/>
            <a:ext cx="2499840" cy="387997"/>
          </a:xfrm>
        </p:spPr>
        <p:txBody>
          <a:bodyPr>
            <a:normAutofit/>
          </a:bodyPr>
          <a:lstStyle>
            <a:lvl1pPr marL="0" indent="0">
              <a:buNone/>
              <a:defRPr sz="1000" b="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4" name="Title 1">
            <a:extLst>
              <a:ext uri="{FF2B5EF4-FFF2-40B4-BE49-F238E27FC236}">
                <a16:creationId xmlns:a16="http://schemas.microsoft.com/office/drawing/2014/main" id="{7782CEC0-2A73-BEC3-F2DA-123D2DEA4FA7}"/>
              </a:ext>
            </a:extLst>
          </p:cNvPr>
          <p:cNvSpPr txBox="1">
            <a:spLocks/>
          </p:cNvSpPr>
          <p:nvPr userDrawn="1"/>
        </p:nvSpPr>
        <p:spPr>
          <a:xfrm>
            <a:off x="7421561" y="1734726"/>
            <a:ext cx="3932237" cy="95767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en-GB" sz="2000" dirty="0"/>
              <a:t>Click to edit Master title style</a:t>
            </a:r>
          </a:p>
        </p:txBody>
      </p:sp>
      <p:sp>
        <p:nvSpPr>
          <p:cNvPr id="15" name="Text Placeholder 3">
            <a:extLst>
              <a:ext uri="{FF2B5EF4-FFF2-40B4-BE49-F238E27FC236}">
                <a16:creationId xmlns:a16="http://schemas.microsoft.com/office/drawing/2014/main" id="{BA16AF46-396B-0752-5E2D-C5636D35C1BD}"/>
              </a:ext>
            </a:extLst>
          </p:cNvPr>
          <p:cNvSpPr>
            <a:spLocks noGrp="1"/>
          </p:cNvSpPr>
          <p:nvPr>
            <p:ph type="body" sz="half" idx="17"/>
          </p:nvPr>
        </p:nvSpPr>
        <p:spPr>
          <a:xfrm>
            <a:off x="7421561" y="2692400"/>
            <a:ext cx="3932237" cy="32959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Tree>
    <p:extLst>
      <p:ext uri="{BB962C8B-B14F-4D97-AF65-F5344CB8AC3E}">
        <p14:creationId xmlns:p14="http://schemas.microsoft.com/office/powerpoint/2010/main" val="3418605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aption 04">
    <p:spTree>
      <p:nvGrpSpPr>
        <p:cNvPr id="1" name=""/>
        <p:cNvGrpSpPr/>
        <p:nvPr/>
      </p:nvGrpSpPr>
      <p:grpSpPr>
        <a:xfrm>
          <a:off x="0" y="0"/>
          <a:ext cx="0" cy="0"/>
          <a:chOff x="0" y="0"/>
          <a:chExt cx="0" cy="0"/>
        </a:xfrm>
      </p:grpSpPr>
      <p:sp>
        <p:nvSpPr>
          <p:cNvPr id="7" name="Graphic 7">
            <a:extLst>
              <a:ext uri="{FF2B5EF4-FFF2-40B4-BE49-F238E27FC236}">
                <a16:creationId xmlns:a16="http://schemas.microsoft.com/office/drawing/2014/main" id="{B47322DA-12E7-3204-30CF-9F9A30C02DF2}"/>
              </a:ext>
            </a:extLst>
          </p:cNvPr>
          <p:cNvSpPr/>
          <p:nvPr userDrawn="1"/>
        </p:nvSpPr>
        <p:spPr>
          <a:xfrm>
            <a:off x="-1135493" y="-466973"/>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3" name="Date Placeholder 2">
            <a:extLst>
              <a:ext uri="{FF2B5EF4-FFF2-40B4-BE49-F238E27FC236}">
                <a16:creationId xmlns:a16="http://schemas.microsoft.com/office/drawing/2014/main" id="{6958B011-6873-D356-70E0-C748DA63B891}"/>
              </a:ext>
            </a:extLst>
          </p:cNvPr>
          <p:cNvSpPr>
            <a:spLocks noGrp="1"/>
          </p:cNvSpPr>
          <p:nvPr>
            <p:ph type="dt" sz="half" idx="10"/>
          </p:nvPr>
        </p:nvSpPr>
        <p:spPr>
          <a:xfrm>
            <a:off x="838200" y="6356350"/>
            <a:ext cx="2743200" cy="365125"/>
          </a:xfrm>
          <a:prstGeom prst="rect">
            <a:avLst/>
          </a:prstGeom>
        </p:spPr>
        <p:txBody>
          <a:bodyPr/>
          <a:lstStyle/>
          <a:p>
            <a:endParaRPr lang="en-GB" dirty="0"/>
          </a:p>
        </p:txBody>
      </p:sp>
      <p:sp>
        <p:nvSpPr>
          <p:cNvPr id="5" name="Slide Number Placeholder 4">
            <a:extLst>
              <a:ext uri="{FF2B5EF4-FFF2-40B4-BE49-F238E27FC236}">
                <a16:creationId xmlns:a16="http://schemas.microsoft.com/office/drawing/2014/main" id="{399F7C8A-D0E6-9EE9-0900-7CAF3DFC33BC}"/>
              </a:ext>
            </a:extLst>
          </p:cNvPr>
          <p:cNvSpPr>
            <a:spLocks noGrp="1"/>
          </p:cNvSpPr>
          <p:nvPr>
            <p:ph type="sldNum" sz="quarter" idx="12"/>
          </p:nvPr>
        </p:nvSpPr>
        <p:spPr/>
        <p:txBody>
          <a:bodyPr/>
          <a:lstStyle/>
          <a:p>
            <a:fld id="{D1CE53A6-EA07-4470-8EDB-4231586FEE68}" type="slidenum">
              <a:rPr lang="en-GB" smtClean="0"/>
              <a:t>‹Nr.›</a:t>
            </a:fld>
            <a:endParaRPr lang="en-GB" dirty="0"/>
          </a:p>
        </p:txBody>
      </p:sp>
      <p:sp>
        <p:nvSpPr>
          <p:cNvPr id="8" name="Picture Placeholder 2">
            <a:extLst>
              <a:ext uri="{FF2B5EF4-FFF2-40B4-BE49-F238E27FC236}">
                <a16:creationId xmlns:a16="http://schemas.microsoft.com/office/drawing/2014/main" id="{42CC69AD-55A3-6543-B596-59966D1F5E97}"/>
              </a:ext>
            </a:extLst>
          </p:cNvPr>
          <p:cNvSpPr>
            <a:spLocks noGrp="1"/>
          </p:cNvSpPr>
          <p:nvPr>
            <p:ph type="pic" idx="13"/>
          </p:nvPr>
        </p:nvSpPr>
        <p:spPr>
          <a:xfrm>
            <a:off x="6096000" y="2063857"/>
            <a:ext cx="2451600" cy="1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15" name="Text Placeholder 3">
            <a:extLst>
              <a:ext uri="{FF2B5EF4-FFF2-40B4-BE49-F238E27FC236}">
                <a16:creationId xmlns:a16="http://schemas.microsoft.com/office/drawing/2014/main" id="{BA16AF46-396B-0752-5E2D-C5636D35C1BD}"/>
              </a:ext>
            </a:extLst>
          </p:cNvPr>
          <p:cNvSpPr>
            <a:spLocks noGrp="1"/>
          </p:cNvSpPr>
          <p:nvPr>
            <p:ph type="body" sz="half" idx="17"/>
          </p:nvPr>
        </p:nvSpPr>
        <p:spPr>
          <a:xfrm>
            <a:off x="903115" y="2721300"/>
            <a:ext cx="5025695" cy="323416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6" name="Picture Placeholder 2">
            <a:extLst>
              <a:ext uri="{FF2B5EF4-FFF2-40B4-BE49-F238E27FC236}">
                <a16:creationId xmlns:a16="http://schemas.microsoft.com/office/drawing/2014/main" id="{0B76ACE2-550E-45BD-EDFB-BB20E1C3FABF}"/>
              </a:ext>
            </a:extLst>
          </p:cNvPr>
          <p:cNvSpPr>
            <a:spLocks noGrp="1"/>
          </p:cNvSpPr>
          <p:nvPr>
            <p:ph type="pic" idx="18"/>
          </p:nvPr>
        </p:nvSpPr>
        <p:spPr>
          <a:xfrm>
            <a:off x="8714789" y="2063857"/>
            <a:ext cx="2451600" cy="1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10" name="Picture Placeholder 2">
            <a:extLst>
              <a:ext uri="{FF2B5EF4-FFF2-40B4-BE49-F238E27FC236}">
                <a16:creationId xmlns:a16="http://schemas.microsoft.com/office/drawing/2014/main" id="{54BF118C-F43E-EA9F-9455-88C6B90CB480}"/>
              </a:ext>
            </a:extLst>
          </p:cNvPr>
          <p:cNvSpPr>
            <a:spLocks noGrp="1"/>
          </p:cNvSpPr>
          <p:nvPr>
            <p:ph type="pic" idx="19"/>
          </p:nvPr>
        </p:nvSpPr>
        <p:spPr>
          <a:xfrm>
            <a:off x="6096000" y="4116761"/>
            <a:ext cx="2451600" cy="1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13" name="Picture Placeholder 2">
            <a:extLst>
              <a:ext uri="{FF2B5EF4-FFF2-40B4-BE49-F238E27FC236}">
                <a16:creationId xmlns:a16="http://schemas.microsoft.com/office/drawing/2014/main" id="{829DCBCF-C0D8-A848-66EC-4D8362C0478D}"/>
              </a:ext>
            </a:extLst>
          </p:cNvPr>
          <p:cNvSpPr>
            <a:spLocks noGrp="1"/>
          </p:cNvSpPr>
          <p:nvPr>
            <p:ph type="pic" idx="20"/>
          </p:nvPr>
        </p:nvSpPr>
        <p:spPr>
          <a:xfrm>
            <a:off x="8714789" y="4116761"/>
            <a:ext cx="2451600" cy="1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dirty="0"/>
          </a:p>
        </p:txBody>
      </p:sp>
      <p:sp>
        <p:nvSpPr>
          <p:cNvPr id="16" name="Title 15">
            <a:extLst>
              <a:ext uri="{FF2B5EF4-FFF2-40B4-BE49-F238E27FC236}">
                <a16:creationId xmlns:a16="http://schemas.microsoft.com/office/drawing/2014/main" id="{D272EF0D-B10E-5634-BB23-AB4DA89DF6DE}"/>
              </a:ext>
            </a:extLst>
          </p:cNvPr>
          <p:cNvSpPr>
            <a:spLocks noGrp="1"/>
          </p:cNvSpPr>
          <p:nvPr>
            <p:ph type="title"/>
          </p:nvPr>
        </p:nvSpPr>
        <p:spPr/>
        <p:txBody>
          <a:bodyPr/>
          <a:lstStyle/>
          <a:p>
            <a:r>
              <a:rPr lang="de-DE"/>
              <a:t>Mastertitelformat bearbeiten</a:t>
            </a:r>
            <a:endParaRPr lang="en-GB"/>
          </a:p>
        </p:txBody>
      </p:sp>
      <p:sp>
        <p:nvSpPr>
          <p:cNvPr id="18" name="Text Placeholder 17">
            <a:extLst>
              <a:ext uri="{FF2B5EF4-FFF2-40B4-BE49-F238E27FC236}">
                <a16:creationId xmlns:a16="http://schemas.microsoft.com/office/drawing/2014/main" id="{90A2ECDA-B161-40CC-9664-85FADC4CA70C}"/>
              </a:ext>
            </a:extLst>
          </p:cNvPr>
          <p:cNvSpPr>
            <a:spLocks noGrp="1"/>
          </p:cNvSpPr>
          <p:nvPr>
            <p:ph type="body" sz="quarter" idx="21"/>
          </p:nvPr>
        </p:nvSpPr>
        <p:spPr>
          <a:xfrm>
            <a:off x="903288" y="1971793"/>
            <a:ext cx="5025522" cy="749507"/>
          </a:xfrm>
        </p:spPr>
        <p:txBody>
          <a:bodyPr anchor="b">
            <a:noAutofit/>
          </a:bodyPr>
          <a:lstStyle>
            <a:lvl1pPr marL="0" indent="0">
              <a:buNone/>
              <a:defRPr sz="2000">
                <a:latin typeface="+mj-lt"/>
              </a:defRPr>
            </a:lvl1pPr>
            <a:lvl2pPr marL="457200" indent="0">
              <a:buNone/>
              <a:defRPr sz="1800">
                <a:latin typeface="+mj-lt"/>
              </a:defRPr>
            </a:lvl2pPr>
            <a:lvl3pPr marL="914400" indent="0">
              <a:buNone/>
              <a:defRPr sz="1600">
                <a:latin typeface="+mj-lt"/>
              </a:defRPr>
            </a:lvl3pPr>
            <a:lvl4pPr marL="1371600" indent="0">
              <a:buNone/>
              <a:defRPr sz="1400">
                <a:latin typeface="+mj-lt"/>
              </a:defRPr>
            </a:lvl4pPr>
            <a:lvl5pPr marL="1828800" indent="0">
              <a:buNone/>
              <a:defRPr sz="1400">
                <a:latin typeface="+mj-lt"/>
              </a:defRPr>
            </a:lvl5pPr>
          </a:lstStyle>
          <a:p>
            <a:pPr lvl="0"/>
            <a:r>
              <a:rPr lang="de-DE"/>
              <a:t>Mastertextformat bearbeiten</a:t>
            </a:r>
          </a:p>
        </p:txBody>
      </p:sp>
    </p:spTree>
    <p:extLst>
      <p:ext uri="{BB962C8B-B14F-4D97-AF65-F5344CB8AC3E}">
        <p14:creationId xmlns:p14="http://schemas.microsoft.com/office/powerpoint/2010/main" val="2228322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88380-3142-3008-B242-10E790B6D5F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GB" dirty="0"/>
          </a:p>
        </p:txBody>
      </p:sp>
      <p:sp>
        <p:nvSpPr>
          <p:cNvPr id="3" name="Content Placeholder 2">
            <a:extLst>
              <a:ext uri="{FF2B5EF4-FFF2-40B4-BE49-F238E27FC236}">
                <a16:creationId xmlns:a16="http://schemas.microsoft.com/office/drawing/2014/main" id="{9FD30E23-B177-3A05-9BC6-50B01607FC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Text Placeholder 3">
            <a:extLst>
              <a:ext uri="{FF2B5EF4-FFF2-40B4-BE49-F238E27FC236}">
                <a16:creationId xmlns:a16="http://schemas.microsoft.com/office/drawing/2014/main" id="{80BF9000-4D86-9271-779A-B8A083AFD8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a:extLst>
              <a:ext uri="{FF2B5EF4-FFF2-40B4-BE49-F238E27FC236}">
                <a16:creationId xmlns:a16="http://schemas.microsoft.com/office/drawing/2014/main" id="{9877A751-EC81-0428-8D00-FA20B07F9B03}"/>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5E3D15E-74D7-A289-736F-EDFD07F9235B}"/>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1731600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DC6BA-553B-4831-E788-E31D8F7CDB8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GB" dirty="0"/>
          </a:p>
        </p:txBody>
      </p:sp>
      <p:sp>
        <p:nvSpPr>
          <p:cNvPr id="3" name="Picture Placeholder 2">
            <a:extLst>
              <a:ext uri="{FF2B5EF4-FFF2-40B4-BE49-F238E27FC236}">
                <a16:creationId xmlns:a16="http://schemas.microsoft.com/office/drawing/2014/main" id="{60F7AAFA-3C68-E3B3-C349-AA59B4EBEF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4" name="Text Placeholder 3">
            <a:extLst>
              <a:ext uri="{FF2B5EF4-FFF2-40B4-BE49-F238E27FC236}">
                <a16:creationId xmlns:a16="http://schemas.microsoft.com/office/drawing/2014/main" id="{A4507E07-8570-CB36-B89C-B81418EFC4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a:extLst>
              <a:ext uri="{FF2B5EF4-FFF2-40B4-BE49-F238E27FC236}">
                <a16:creationId xmlns:a16="http://schemas.microsoft.com/office/drawing/2014/main" id="{C74BD443-9255-EEAE-8BE9-5E8F1F2A1E3F}"/>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2E16CEE1-B37C-A0DC-D0CE-90574924B3DB}"/>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508980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0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365E47B-5C0C-05C4-5BE7-01146404C41B}"/>
              </a:ext>
            </a:extLst>
          </p:cNvPr>
          <p:cNvSpPr/>
          <p:nvPr userDrawn="1"/>
        </p:nvSpPr>
        <p:spPr>
          <a:xfrm>
            <a:off x="0" y="5955957"/>
            <a:ext cx="12192000" cy="9020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icture Placeholder 2">
            <a:extLst>
              <a:ext uri="{FF2B5EF4-FFF2-40B4-BE49-F238E27FC236}">
                <a16:creationId xmlns:a16="http://schemas.microsoft.com/office/drawing/2014/main" id="{60F7AAFA-3C68-E3B3-C349-AA59B4EBEF3B}"/>
              </a:ext>
            </a:extLst>
          </p:cNvPr>
          <p:cNvSpPr>
            <a:spLocks noGrp="1"/>
          </p:cNvSpPr>
          <p:nvPr>
            <p:ph type="pic" idx="1"/>
          </p:nvPr>
        </p:nvSpPr>
        <p:spPr>
          <a:xfrm>
            <a:off x="0" y="0"/>
            <a:ext cx="5696465"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7" name="Slide Number Placeholder 6">
            <a:extLst>
              <a:ext uri="{FF2B5EF4-FFF2-40B4-BE49-F238E27FC236}">
                <a16:creationId xmlns:a16="http://schemas.microsoft.com/office/drawing/2014/main" id="{2E16CEE1-B37C-A0DC-D0CE-90574924B3DB}"/>
              </a:ext>
            </a:extLst>
          </p:cNvPr>
          <p:cNvSpPr>
            <a:spLocks noGrp="1"/>
          </p:cNvSpPr>
          <p:nvPr>
            <p:ph type="sldNum" sz="quarter" idx="12"/>
          </p:nvPr>
        </p:nvSpPr>
        <p:spPr/>
        <p:txBody>
          <a:bodyPr/>
          <a:lstStyle/>
          <a:p>
            <a:fld id="{D1CE53A6-EA07-4470-8EDB-4231586FEE68}" type="slidenum">
              <a:rPr lang="en-GB" smtClean="0"/>
              <a:t>‹Nr.›</a:t>
            </a:fld>
            <a:endParaRPr lang="en-GB"/>
          </a:p>
        </p:txBody>
      </p:sp>
      <p:sp>
        <p:nvSpPr>
          <p:cNvPr id="5" name="Date Placeholder 4">
            <a:extLst>
              <a:ext uri="{FF2B5EF4-FFF2-40B4-BE49-F238E27FC236}">
                <a16:creationId xmlns:a16="http://schemas.microsoft.com/office/drawing/2014/main" id="{C74BD443-9255-EEAE-8BE9-5E8F1F2A1E3F}"/>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2" name="Title 1">
            <a:extLst>
              <a:ext uri="{FF2B5EF4-FFF2-40B4-BE49-F238E27FC236}">
                <a16:creationId xmlns:a16="http://schemas.microsoft.com/office/drawing/2014/main" id="{D31DC6BA-553B-4831-E788-E31D8F7CDB84}"/>
              </a:ext>
            </a:extLst>
          </p:cNvPr>
          <p:cNvSpPr>
            <a:spLocks noGrp="1"/>
          </p:cNvSpPr>
          <p:nvPr>
            <p:ph type="title"/>
          </p:nvPr>
        </p:nvSpPr>
        <p:spPr>
          <a:xfrm>
            <a:off x="6345753" y="2496065"/>
            <a:ext cx="5059533" cy="1600200"/>
          </a:xfrm>
        </p:spPr>
        <p:txBody>
          <a:bodyPr anchor="b"/>
          <a:lstStyle>
            <a:lvl1pPr>
              <a:defRPr sz="3200"/>
            </a:lvl1pPr>
          </a:lstStyle>
          <a:p>
            <a:r>
              <a:rPr lang="de-DE"/>
              <a:t>Mastertitelformat bearbeiten</a:t>
            </a:r>
            <a:endParaRPr lang="en-GB" dirty="0"/>
          </a:p>
        </p:txBody>
      </p:sp>
      <p:sp>
        <p:nvSpPr>
          <p:cNvPr id="4" name="Text Placeholder 3">
            <a:extLst>
              <a:ext uri="{FF2B5EF4-FFF2-40B4-BE49-F238E27FC236}">
                <a16:creationId xmlns:a16="http://schemas.microsoft.com/office/drawing/2014/main" id="{A4507E07-8570-CB36-B89C-B81418EFC498}"/>
              </a:ext>
            </a:extLst>
          </p:cNvPr>
          <p:cNvSpPr>
            <a:spLocks noGrp="1"/>
          </p:cNvSpPr>
          <p:nvPr>
            <p:ph type="body" sz="half" idx="2"/>
          </p:nvPr>
        </p:nvSpPr>
        <p:spPr>
          <a:xfrm>
            <a:off x="6345753" y="4096265"/>
            <a:ext cx="5059533" cy="187204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1" name="Graphic 7">
            <a:extLst>
              <a:ext uri="{FF2B5EF4-FFF2-40B4-BE49-F238E27FC236}">
                <a16:creationId xmlns:a16="http://schemas.microsoft.com/office/drawing/2014/main" id="{9EEDA9DC-285F-7C86-3F34-07A9D884ACC0}"/>
              </a:ext>
            </a:extLst>
          </p:cNvPr>
          <p:cNvSpPr/>
          <p:nvPr userDrawn="1"/>
        </p:nvSpPr>
        <p:spPr>
          <a:xfrm>
            <a:off x="10078397" y="4220542"/>
            <a:ext cx="3167688" cy="3168798"/>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gradFill flip="none" rotWithShape="1">
            <a:gsLst>
              <a:gs pos="0">
                <a:srgbClr val="FFC000">
                  <a:lumMod val="65000"/>
                  <a:lumOff val="35000"/>
                </a:srgbClr>
              </a:gs>
              <a:gs pos="100000">
                <a:srgbClr val="FF0000"/>
              </a:gs>
            </a:gsLst>
            <a:lin ang="16200000" scaled="1"/>
            <a:tileRect/>
          </a:gradFill>
          <a:ln w="9525" cap="flat">
            <a:noFill/>
            <a:prstDash val="solid"/>
            <a:miter/>
          </a:ln>
        </p:spPr>
        <p:txBody>
          <a:bodyPr rtlCol="0" anchor="ctr"/>
          <a:lstStyle/>
          <a:p>
            <a:endParaRPr lang="en-GB" dirty="0"/>
          </a:p>
        </p:txBody>
      </p:sp>
    </p:spTree>
    <p:extLst>
      <p:ext uri="{BB962C8B-B14F-4D97-AF65-F5344CB8AC3E}">
        <p14:creationId xmlns:p14="http://schemas.microsoft.com/office/powerpoint/2010/main" val="15389058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73006-D8B4-50B0-DBA9-D04F1A60B2A9}"/>
              </a:ext>
            </a:extLst>
          </p:cNvPr>
          <p:cNvSpPr>
            <a:spLocks noGrp="1"/>
          </p:cNvSpPr>
          <p:nvPr>
            <p:ph type="title"/>
          </p:nvPr>
        </p:nvSpPr>
        <p:spPr/>
        <p:txBody>
          <a:bodyPr/>
          <a:lstStyle/>
          <a:p>
            <a:r>
              <a:rPr lang="de-DE"/>
              <a:t>Mastertitelformat bearbeiten</a:t>
            </a:r>
            <a:endParaRPr lang="en-GB"/>
          </a:p>
        </p:txBody>
      </p:sp>
      <p:sp>
        <p:nvSpPr>
          <p:cNvPr id="3" name="Date Placeholder 2">
            <a:extLst>
              <a:ext uri="{FF2B5EF4-FFF2-40B4-BE49-F238E27FC236}">
                <a16:creationId xmlns:a16="http://schemas.microsoft.com/office/drawing/2014/main" id="{6958B011-6873-D356-70E0-C748DA63B891}"/>
              </a:ext>
            </a:extLst>
          </p:cNvPr>
          <p:cNvSpPr>
            <a:spLocks noGrp="1"/>
          </p:cNvSpPr>
          <p:nvPr>
            <p:ph type="dt" sz="half" idx="10"/>
          </p:nvPr>
        </p:nvSpPr>
        <p:spPr>
          <a:xfrm>
            <a:off x="838200" y="6356350"/>
            <a:ext cx="2743200" cy="365125"/>
          </a:xfrm>
          <a:prstGeom prst="rect">
            <a:avLst/>
          </a:prstGeom>
        </p:spPr>
        <p:txBody>
          <a:bodyPr/>
          <a:lstStyle/>
          <a:p>
            <a:endParaRPr lang="en-GB" dirty="0"/>
          </a:p>
        </p:txBody>
      </p:sp>
      <p:sp>
        <p:nvSpPr>
          <p:cNvPr id="5" name="Slide Number Placeholder 4">
            <a:extLst>
              <a:ext uri="{FF2B5EF4-FFF2-40B4-BE49-F238E27FC236}">
                <a16:creationId xmlns:a16="http://schemas.microsoft.com/office/drawing/2014/main" id="{399F7C8A-D0E6-9EE9-0900-7CAF3DFC33BC}"/>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36482725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CCFE15-402D-789E-7929-55BDFFF71239}"/>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9DBDC00C-E49D-7C9F-4CA1-56319CF1DCF9}"/>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1796286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utro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C54C4FF-4117-234F-703A-FAB48E0EC752}"/>
              </a:ext>
            </a:extLst>
          </p:cNvPr>
          <p:cNvSpPr>
            <a:spLocks noGrp="1" noRot="1" noMove="1" noResize="1" noEditPoints="1" noAdjustHandles="1" noChangeArrowheads="1" noChangeShapeType="1"/>
          </p:cNvSpPr>
          <p:nvPr userDrawn="1"/>
        </p:nvSpPr>
        <p:spPr>
          <a:xfrm>
            <a:off x="0" y="5955957"/>
            <a:ext cx="12192000" cy="9020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Graphic 7">
            <a:extLst>
              <a:ext uri="{FF2B5EF4-FFF2-40B4-BE49-F238E27FC236}">
                <a16:creationId xmlns:a16="http://schemas.microsoft.com/office/drawing/2014/main" id="{7CBA62D5-DB3B-23E2-512C-874EE78B6CB6}"/>
              </a:ext>
            </a:extLst>
          </p:cNvPr>
          <p:cNvSpPr/>
          <p:nvPr/>
        </p:nvSpPr>
        <p:spPr>
          <a:xfrm>
            <a:off x="8674883" y="2139454"/>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2" name="Picture Placeholder 2">
            <a:extLst>
              <a:ext uri="{FF2B5EF4-FFF2-40B4-BE49-F238E27FC236}">
                <a16:creationId xmlns:a16="http://schemas.microsoft.com/office/drawing/2014/main" id="{7BF0F430-44C7-9920-04DC-ACCD1DF2723E}"/>
              </a:ext>
            </a:extLst>
          </p:cNvPr>
          <p:cNvSpPr>
            <a:spLocks noGrp="1"/>
          </p:cNvSpPr>
          <p:nvPr>
            <p:ph type="pic" idx="1"/>
          </p:nvPr>
        </p:nvSpPr>
        <p:spPr>
          <a:xfrm>
            <a:off x="0" y="0"/>
            <a:ext cx="7475107"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GB"/>
          </a:p>
        </p:txBody>
      </p:sp>
      <p:sp>
        <p:nvSpPr>
          <p:cNvPr id="11" name="Title 1">
            <a:extLst>
              <a:ext uri="{FF2B5EF4-FFF2-40B4-BE49-F238E27FC236}">
                <a16:creationId xmlns:a16="http://schemas.microsoft.com/office/drawing/2014/main" id="{BF50CD00-019C-5B2B-0269-CDD30A69AFF9}"/>
              </a:ext>
            </a:extLst>
          </p:cNvPr>
          <p:cNvSpPr>
            <a:spLocks noGrp="1"/>
          </p:cNvSpPr>
          <p:nvPr>
            <p:ph type="ctrTitle"/>
          </p:nvPr>
        </p:nvSpPr>
        <p:spPr>
          <a:xfrm>
            <a:off x="667751" y="662939"/>
            <a:ext cx="5320762" cy="1600905"/>
          </a:xfrm>
        </p:spPr>
        <p:txBody>
          <a:bodyPr anchor="b">
            <a:normAutofit/>
          </a:bodyPr>
          <a:lstStyle>
            <a:lvl1pPr algn="l">
              <a:defRPr sz="3600">
                <a:solidFill>
                  <a:schemeClr val="bg2"/>
                </a:solidFill>
              </a:defRPr>
            </a:lvl1pPr>
          </a:lstStyle>
          <a:p>
            <a:r>
              <a:rPr lang="de-DE"/>
              <a:t>Mastertitelformat bearbeiten</a:t>
            </a:r>
            <a:endParaRPr lang="en-GB" dirty="0"/>
          </a:p>
        </p:txBody>
      </p:sp>
      <p:sp>
        <p:nvSpPr>
          <p:cNvPr id="4" name="Text Placeholder 3">
            <a:extLst>
              <a:ext uri="{FF2B5EF4-FFF2-40B4-BE49-F238E27FC236}">
                <a16:creationId xmlns:a16="http://schemas.microsoft.com/office/drawing/2014/main" id="{96624351-5264-DE2D-DAC4-D5CD12C65CD4}"/>
              </a:ext>
            </a:extLst>
          </p:cNvPr>
          <p:cNvSpPr>
            <a:spLocks noGrp="1"/>
          </p:cNvSpPr>
          <p:nvPr>
            <p:ph type="body" sz="quarter" idx="10"/>
          </p:nvPr>
        </p:nvSpPr>
        <p:spPr>
          <a:xfrm>
            <a:off x="8323499" y="5387975"/>
            <a:ext cx="3657600" cy="1314450"/>
          </a:xfrm>
        </p:spPr>
        <p:txBody>
          <a:bodyPr anchor="b">
            <a:normAutofit/>
          </a:bodyPr>
          <a:lstStyle>
            <a:lvl1pPr marL="0" indent="0" algn="r">
              <a:buNone/>
              <a:defRPr sz="1400"/>
            </a:lvl1pPr>
          </a:lstStyle>
          <a:p>
            <a:pPr lvl="0"/>
            <a:r>
              <a:rPr lang="de-DE"/>
              <a:t>Mastertextformat bearbeiten</a:t>
            </a:r>
          </a:p>
        </p:txBody>
      </p:sp>
    </p:spTree>
    <p:extLst>
      <p:ext uri="{BB962C8B-B14F-4D97-AF65-F5344CB8AC3E}">
        <p14:creationId xmlns:p14="http://schemas.microsoft.com/office/powerpoint/2010/main" val="4173584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utro 02">
    <p:spTree>
      <p:nvGrpSpPr>
        <p:cNvPr id="1" name=""/>
        <p:cNvGrpSpPr/>
        <p:nvPr/>
      </p:nvGrpSpPr>
      <p:grpSpPr>
        <a:xfrm>
          <a:off x="0" y="0"/>
          <a:ext cx="0" cy="0"/>
          <a:chOff x="0" y="0"/>
          <a:chExt cx="0" cy="0"/>
        </a:xfrm>
      </p:grpSpPr>
      <p:sp>
        <p:nvSpPr>
          <p:cNvPr id="9" name="Graphic 7">
            <a:extLst>
              <a:ext uri="{FF2B5EF4-FFF2-40B4-BE49-F238E27FC236}">
                <a16:creationId xmlns:a16="http://schemas.microsoft.com/office/drawing/2014/main" id="{7CBA62D5-DB3B-23E2-512C-874EE78B6CB6}"/>
              </a:ext>
            </a:extLst>
          </p:cNvPr>
          <p:cNvSpPr/>
          <p:nvPr/>
        </p:nvSpPr>
        <p:spPr>
          <a:xfrm>
            <a:off x="-1221905" y="539254"/>
            <a:ext cx="4716893" cy="4718546"/>
          </a:xfrm>
          <a:custGeom>
            <a:avLst/>
            <a:gdLst>
              <a:gd name="connsiteX0" fmla="*/ 1595438 w 2719387"/>
              <a:gd name="connsiteY0" fmla="*/ 529590 h 2720340"/>
              <a:gd name="connsiteX1" fmla="*/ 1926908 w 2719387"/>
              <a:gd name="connsiteY1" fmla="*/ 614363 h 2720340"/>
              <a:gd name="connsiteX2" fmla="*/ 1585913 w 2719387"/>
              <a:gd name="connsiteY2" fmla="*/ 96203 h 2720340"/>
              <a:gd name="connsiteX3" fmla="*/ 1431608 w 2719387"/>
              <a:gd name="connsiteY3" fmla="*/ 78105 h 2720340"/>
              <a:gd name="connsiteX4" fmla="*/ 1595438 w 2719387"/>
              <a:gd name="connsiteY4" fmla="*/ 529590 h 2720340"/>
              <a:gd name="connsiteX5" fmla="*/ 1286828 w 2719387"/>
              <a:gd name="connsiteY5" fmla="*/ 78105 h 2720340"/>
              <a:gd name="connsiteX6" fmla="*/ 1132523 w 2719387"/>
              <a:gd name="connsiteY6" fmla="*/ 96203 h 2720340"/>
              <a:gd name="connsiteX7" fmla="*/ 738188 w 2719387"/>
              <a:gd name="connsiteY7" fmla="*/ 608648 h 2720340"/>
              <a:gd name="connsiteX8" fmla="*/ 1124903 w 2719387"/>
              <a:gd name="connsiteY8" fmla="*/ 518160 h 2720340"/>
              <a:gd name="connsiteX9" fmla="*/ 1287780 w 2719387"/>
              <a:gd name="connsiteY9" fmla="*/ 78105 h 2720340"/>
              <a:gd name="connsiteX10" fmla="*/ 2028825 w 2719387"/>
              <a:gd name="connsiteY10" fmla="*/ 653415 h 2720340"/>
              <a:gd name="connsiteX11" fmla="*/ 2591753 w 2719387"/>
              <a:gd name="connsiteY11" fmla="*/ 997268 h 2720340"/>
              <a:gd name="connsiteX12" fmla="*/ 1707833 w 2719387"/>
              <a:gd name="connsiteY12" fmla="*/ 123825 h 2720340"/>
              <a:gd name="connsiteX13" fmla="*/ 2028825 w 2719387"/>
              <a:gd name="connsiteY13" fmla="*/ 653415 h 2720340"/>
              <a:gd name="connsiteX14" fmla="*/ 2069783 w 2719387"/>
              <a:gd name="connsiteY14" fmla="*/ 754380 h 2720340"/>
              <a:gd name="connsiteX15" fmla="*/ 2172653 w 2719387"/>
              <a:gd name="connsiteY15" fmla="*/ 1121093 h 2720340"/>
              <a:gd name="connsiteX16" fmla="*/ 2640330 w 2719387"/>
              <a:gd name="connsiteY16" fmla="*/ 1289685 h 2720340"/>
              <a:gd name="connsiteX17" fmla="*/ 2621280 w 2719387"/>
              <a:gd name="connsiteY17" fmla="*/ 1125855 h 2720340"/>
              <a:gd name="connsiteX18" fmla="*/ 2069783 w 2719387"/>
              <a:gd name="connsiteY18" fmla="*/ 754380 h 2720340"/>
              <a:gd name="connsiteX19" fmla="*/ 1971675 w 2719387"/>
              <a:gd name="connsiteY19" fmla="*/ 711518 h 2720340"/>
              <a:gd name="connsiteX20" fmla="*/ 1611630 w 2719387"/>
              <a:gd name="connsiteY20" fmla="*/ 609600 h 2720340"/>
              <a:gd name="connsiteX21" fmla="*/ 1669733 w 2719387"/>
              <a:gd name="connsiteY21" fmla="*/ 1049655 h 2720340"/>
              <a:gd name="connsiteX22" fmla="*/ 2093595 w 2719387"/>
              <a:gd name="connsiteY22" fmla="*/ 1104900 h 2720340"/>
              <a:gd name="connsiteX23" fmla="*/ 1971675 w 2719387"/>
              <a:gd name="connsiteY23" fmla="*/ 711518 h 2720340"/>
              <a:gd name="connsiteX24" fmla="*/ 2196465 w 2719387"/>
              <a:gd name="connsiteY24" fmla="*/ 1596390 h 2720340"/>
              <a:gd name="connsiteX25" fmla="*/ 2118360 w 2719387"/>
              <a:gd name="connsiteY25" fmla="*/ 1970723 h 2720340"/>
              <a:gd name="connsiteX26" fmla="*/ 2622233 w 2719387"/>
              <a:gd name="connsiteY26" fmla="*/ 1594485 h 2720340"/>
              <a:gd name="connsiteX27" fmla="*/ 2641283 w 2719387"/>
              <a:gd name="connsiteY27" fmla="*/ 1433513 h 2720340"/>
              <a:gd name="connsiteX28" fmla="*/ 2196465 w 2719387"/>
              <a:gd name="connsiteY28" fmla="*/ 1596390 h 2720340"/>
              <a:gd name="connsiteX29" fmla="*/ 2079308 w 2719387"/>
              <a:gd name="connsiteY29" fmla="*/ 2073593 h 2720340"/>
              <a:gd name="connsiteX30" fmla="*/ 1734503 w 2719387"/>
              <a:gd name="connsiteY30" fmla="*/ 2587943 h 2720340"/>
              <a:gd name="connsiteX31" fmla="*/ 2586038 w 2719387"/>
              <a:gd name="connsiteY31" fmla="*/ 1737360 h 2720340"/>
              <a:gd name="connsiteX32" fmla="*/ 2078355 w 2719387"/>
              <a:gd name="connsiteY32" fmla="*/ 2073593 h 2720340"/>
              <a:gd name="connsiteX33" fmla="*/ 2202180 w 2719387"/>
              <a:gd name="connsiteY33" fmla="*/ 1517333 h 2720340"/>
              <a:gd name="connsiteX34" fmla="*/ 2617470 w 2719387"/>
              <a:gd name="connsiteY34" fmla="*/ 1362075 h 2720340"/>
              <a:gd name="connsiteX35" fmla="*/ 2186940 w 2719387"/>
              <a:gd name="connsiteY35" fmla="*/ 1202055 h 2720340"/>
              <a:gd name="connsiteX36" fmla="*/ 2202180 w 2719387"/>
              <a:gd name="connsiteY36" fmla="*/ 1517333 h 2720340"/>
              <a:gd name="connsiteX37" fmla="*/ 521018 w 2719387"/>
              <a:gd name="connsiteY37" fmla="*/ 1126808 h 2720340"/>
              <a:gd name="connsiteX38" fmla="*/ 599123 w 2719387"/>
              <a:gd name="connsiteY38" fmla="*/ 752475 h 2720340"/>
              <a:gd name="connsiteX39" fmla="*/ 95250 w 2719387"/>
              <a:gd name="connsiteY39" fmla="*/ 1128713 h 2720340"/>
              <a:gd name="connsiteX40" fmla="*/ 76200 w 2719387"/>
              <a:gd name="connsiteY40" fmla="*/ 1289685 h 2720340"/>
              <a:gd name="connsiteX41" fmla="*/ 521018 w 2719387"/>
              <a:gd name="connsiteY41" fmla="*/ 1126808 h 2720340"/>
              <a:gd name="connsiteX42" fmla="*/ 984885 w 2719387"/>
              <a:gd name="connsiteY42" fmla="*/ 131445 h 2720340"/>
              <a:gd name="connsiteX43" fmla="*/ 172403 w 2719387"/>
              <a:gd name="connsiteY43" fmla="*/ 870585 h 2720340"/>
              <a:gd name="connsiteX44" fmla="*/ 130492 w 2719387"/>
              <a:gd name="connsiteY44" fmla="*/ 985838 h 2720340"/>
              <a:gd name="connsiteX45" fmla="*/ 638175 w 2719387"/>
              <a:gd name="connsiteY45" fmla="*/ 649605 h 2720340"/>
              <a:gd name="connsiteX46" fmla="*/ 978218 w 2719387"/>
              <a:gd name="connsiteY46" fmla="*/ 139065 h 2720340"/>
              <a:gd name="connsiteX47" fmla="*/ 984885 w 2719387"/>
              <a:gd name="connsiteY47" fmla="*/ 130493 h 2720340"/>
              <a:gd name="connsiteX48" fmla="*/ 1515428 w 2719387"/>
              <a:gd name="connsiteY48" fmla="*/ 521018 h 2720340"/>
              <a:gd name="connsiteX49" fmla="*/ 1359218 w 2719387"/>
              <a:gd name="connsiteY49" fmla="*/ 102870 h 2720340"/>
              <a:gd name="connsiteX50" fmla="*/ 1203960 w 2719387"/>
              <a:gd name="connsiteY50" fmla="*/ 513398 h 2720340"/>
              <a:gd name="connsiteX51" fmla="*/ 1515428 w 2719387"/>
              <a:gd name="connsiteY51" fmla="*/ 521018 h 2720340"/>
              <a:gd name="connsiteX52" fmla="*/ 599123 w 2719387"/>
              <a:gd name="connsiteY52" fmla="*/ 1110615 h 2720340"/>
              <a:gd name="connsiteX53" fmla="*/ 1046798 w 2719387"/>
              <a:gd name="connsiteY53" fmla="*/ 1051560 h 2720340"/>
              <a:gd name="connsiteX54" fmla="*/ 1107758 w 2719387"/>
              <a:gd name="connsiteY54" fmla="*/ 599123 h 2720340"/>
              <a:gd name="connsiteX55" fmla="*/ 697230 w 2719387"/>
              <a:gd name="connsiteY55" fmla="*/ 708660 h 2720340"/>
              <a:gd name="connsiteX56" fmla="*/ 599123 w 2719387"/>
              <a:gd name="connsiteY56" fmla="*/ 1111568 h 2720340"/>
              <a:gd name="connsiteX57" fmla="*/ 1342073 w 2719387"/>
              <a:gd name="connsiteY57" fmla="*/ 1039178 h 2720340"/>
              <a:gd name="connsiteX58" fmla="*/ 1371600 w 2719387"/>
              <a:gd name="connsiteY58" fmla="*/ 1039178 h 2720340"/>
              <a:gd name="connsiteX59" fmla="*/ 1593533 w 2719387"/>
              <a:gd name="connsiteY59" fmla="*/ 1045845 h 2720340"/>
              <a:gd name="connsiteX60" fmla="*/ 1531620 w 2719387"/>
              <a:gd name="connsiteY60" fmla="*/ 599123 h 2720340"/>
              <a:gd name="connsiteX61" fmla="*/ 1185863 w 2719387"/>
              <a:gd name="connsiteY61" fmla="*/ 590550 h 2720340"/>
              <a:gd name="connsiteX62" fmla="*/ 1121093 w 2719387"/>
              <a:gd name="connsiteY62" fmla="*/ 1045845 h 2720340"/>
              <a:gd name="connsiteX63" fmla="*/ 1342073 w 2719387"/>
              <a:gd name="connsiteY63" fmla="*/ 1039178 h 2720340"/>
              <a:gd name="connsiteX64" fmla="*/ 1034415 w 2719387"/>
              <a:gd name="connsiteY64" fmla="*/ 1373505 h 2720340"/>
              <a:gd name="connsiteX65" fmla="*/ 1034415 w 2719387"/>
              <a:gd name="connsiteY65" fmla="*/ 1343978 h 2720340"/>
              <a:gd name="connsiteX66" fmla="*/ 1041082 w 2719387"/>
              <a:gd name="connsiteY66" fmla="*/ 1124903 h 2720340"/>
              <a:gd name="connsiteX67" fmla="*/ 590550 w 2719387"/>
              <a:gd name="connsiteY67" fmla="*/ 1189673 h 2720340"/>
              <a:gd name="connsiteX68" fmla="*/ 608648 w 2719387"/>
              <a:gd name="connsiteY68" fmla="*/ 1537335 h 2720340"/>
              <a:gd name="connsiteX69" fmla="*/ 1041082 w 2719387"/>
              <a:gd name="connsiteY69" fmla="*/ 1597343 h 2720340"/>
              <a:gd name="connsiteX70" fmla="*/ 1034415 w 2719387"/>
              <a:gd name="connsiteY70" fmla="*/ 1374458 h 2720340"/>
              <a:gd name="connsiteX71" fmla="*/ 513398 w 2719387"/>
              <a:gd name="connsiteY71" fmla="*/ 1206818 h 2720340"/>
              <a:gd name="connsiteX72" fmla="*/ 101917 w 2719387"/>
              <a:gd name="connsiteY72" fmla="*/ 1362075 h 2720340"/>
              <a:gd name="connsiteX73" fmla="*/ 529590 w 2719387"/>
              <a:gd name="connsiteY73" fmla="*/ 1520190 h 2720340"/>
              <a:gd name="connsiteX74" fmla="*/ 513398 w 2719387"/>
              <a:gd name="connsiteY74" fmla="*/ 1206818 h 2720340"/>
              <a:gd name="connsiteX75" fmla="*/ 1681163 w 2719387"/>
              <a:gd name="connsiteY75" fmla="*/ 1343978 h 2720340"/>
              <a:gd name="connsiteX76" fmla="*/ 1681163 w 2719387"/>
              <a:gd name="connsiteY76" fmla="*/ 1373505 h 2720340"/>
              <a:gd name="connsiteX77" fmla="*/ 1674495 w 2719387"/>
              <a:gd name="connsiteY77" fmla="*/ 1597343 h 2720340"/>
              <a:gd name="connsiteX78" fmla="*/ 2125028 w 2719387"/>
              <a:gd name="connsiteY78" fmla="*/ 1534478 h 2720340"/>
              <a:gd name="connsiteX79" fmla="*/ 2107883 w 2719387"/>
              <a:gd name="connsiteY79" fmla="*/ 1184910 h 2720340"/>
              <a:gd name="connsiteX80" fmla="*/ 1675448 w 2719387"/>
              <a:gd name="connsiteY80" fmla="*/ 1124903 h 2720340"/>
              <a:gd name="connsiteX81" fmla="*/ 1682115 w 2719387"/>
              <a:gd name="connsiteY81" fmla="*/ 1343978 h 2720340"/>
              <a:gd name="connsiteX82" fmla="*/ 1604963 w 2719387"/>
              <a:gd name="connsiteY82" fmla="*/ 1343025 h 2720340"/>
              <a:gd name="connsiteX83" fmla="*/ 1599248 w 2719387"/>
              <a:gd name="connsiteY83" fmla="*/ 1119188 h 2720340"/>
              <a:gd name="connsiteX84" fmla="*/ 1375410 w 2719387"/>
              <a:gd name="connsiteY84" fmla="*/ 1113473 h 2720340"/>
              <a:gd name="connsiteX85" fmla="*/ 1344930 w 2719387"/>
              <a:gd name="connsiteY85" fmla="*/ 1113473 h 2720340"/>
              <a:gd name="connsiteX86" fmla="*/ 1116330 w 2719387"/>
              <a:gd name="connsiteY86" fmla="*/ 1119188 h 2720340"/>
              <a:gd name="connsiteX87" fmla="*/ 1110615 w 2719387"/>
              <a:gd name="connsiteY87" fmla="*/ 1343025 h 2720340"/>
              <a:gd name="connsiteX88" fmla="*/ 1110615 w 2719387"/>
              <a:gd name="connsiteY88" fmla="*/ 1373505 h 2720340"/>
              <a:gd name="connsiteX89" fmla="*/ 1116330 w 2719387"/>
              <a:gd name="connsiteY89" fmla="*/ 1601153 h 2720340"/>
              <a:gd name="connsiteX90" fmla="*/ 1344930 w 2719387"/>
              <a:gd name="connsiteY90" fmla="*/ 1606868 h 2720340"/>
              <a:gd name="connsiteX91" fmla="*/ 1375410 w 2719387"/>
              <a:gd name="connsiteY91" fmla="*/ 1606868 h 2720340"/>
              <a:gd name="connsiteX92" fmla="*/ 1599248 w 2719387"/>
              <a:gd name="connsiteY92" fmla="*/ 1601153 h 2720340"/>
              <a:gd name="connsiteX93" fmla="*/ 1604963 w 2719387"/>
              <a:gd name="connsiteY93" fmla="*/ 1372553 h 2720340"/>
              <a:gd name="connsiteX94" fmla="*/ 1604963 w 2719387"/>
              <a:gd name="connsiteY94" fmla="*/ 1342073 h 2720340"/>
              <a:gd name="connsiteX95" fmla="*/ 2118360 w 2719387"/>
              <a:gd name="connsiteY95" fmla="*/ 1612583 h 2720340"/>
              <a:gd name="connsiteX96" fmla="*/ 1668780 w 2719387"/>
              <a:gd name="connsiteY96" fmla="*/ 1671638 h 2720340"/>
              <a:gd name="connsiteX97" fmla="*/ 1608773 w 2719387"/>
              <a:gd name="connsiteY97" fmla="*/ 2124075 h 2720340"/>
              <a:gd name="connsiteX98" fmla="*/ 2021205 w 2719387"/>
              <a:gd name="connsiteY98" fmla="*/ 2014538 h 2720340"/>
              <a:gd name="connsiteX99" fmla="*/ 2119313 w 2719387"/>
              <a:gd name="connsiteY99" fmla="*/ 1611630 h 2720340"/>
              <a:gd name="connsiteX100" fmla="*/ 1046798 w 2719387"/>
              <a:gd name="connsiteY100" fmla="*/ 1671638 h 2720340"/>
              <a:gd name="connsiteX101" fmla="*/ 622935 w 2719387"/>
              <a:gd name="connsiteY101" fmla="*/ 1616393 h 2720340"/>
              <a:gd name="connsiteX102" fmla="*/ 744855 w 2719387"/>
              <a:gd name="connsiteY102" fmla="*/ 2007870 h 2720340"/>
              <a:gd name="connsiteX103" fmla="*/ 1104900 w 2719387"/>
              <a:gd name="connsiteY103" fmla="*/ 2110740 h 2720340"/>
              <a:gd name="connsiteX104" fmla="*/ 1045845 w 2719387"/>
              <a:gd name="connsiteY104" fmla="*/ 1670685 h 2720340"/>
              <a:gd name="connsiteX105" fmla="*/ 542925 w 2719387"/>
              <a:gd name="connsiteY105" fmla="*/ 1601153 h 2720340"/>
              <a:gd name="connsiteX106" fmla="*/ 78105 w 2719387"/>
              <a:gd name="connsiteY106" fmla="*/ 1434465 h 2720340"/>
              <a:gd name="connsiteX107" fmla="*/ 97155 w 2719387"/>
              <a:gd name="connsiteY107" fmla="*/ 1595438 h 2720340"/>
              <a:gd name="connsiteX108" fmla="*/ 645795 w 2719387"/>
              <a:gd name="connsiteY108" fmla="*/ 1965960 h 2720340"/>
              <a:gd name="connsiteX109" fmla="*/ 542925 w 2719387"/>
              <a:gd name="connsiteY109" fmla="*/ 1601153 h 2720340"/>
              <a:gd name="connsiteX110" fmla="*/ 1375410 w 2719387"/>
              <a:gd name="connsiteY110" fmla="*/ 1684020 h 2720340"/>
              <a:gd name="connsiteX111" fmla="*/ 1345883 w 2719387"/>
              <a:gd name="connsiteY111" fmla="*/ 1684020 h 2720340"/>
              <a:gd name="connsiteX112" fmla="*/ 1122045 w 2719387"/>
              <a:gd name="connsiteY112" fmla="*/ 1677353 h 2720340"/>
              <a:gd name="connsiteX113" fmla="*/ 1185863 w 2719387"/>
              <a:gd name="connsiteY113" fmla="*/ 2124075 h 2720340"/>
              <a:gd name="connsiteX114" fmla="*/ 1529715 w 2719387"/>
              <a:gd name="connsiteY114" fmla="*/ 2133600 h 2720340"/>
              <a:gd name="connsiteX115" fmla="*/ 1594485 w 2719387"/>
              <a:gd name="connsiteY115" fmla="*/ 1678305 h 2720340"/>
              <a:gd name="connsiteX116" fmla="*/ 1376363 w 2719387"/>
              <a:gd name="connsiteY116" fmla="*/ 1684973 h 2720340"/>
              <a:gd name="connsiteX117" fmla="*/ 1977390 w 2719387"/>
              <a:gd name="connsiteY117" fmla="*/ 2114550 h 2720340"/>
              <a:gd name="connsiteX118" fmla="*/ 1591628 w 2719387"/>
              <a:gd name="connsiteY118" fmla="*/ 2204085 h 2720340"/>
              <a:gd name="connsiteX119" fmla="*/ 1430655 w 2719387"/>
              <a:gd name="connsiteY119" fmla="*/ 2642235 h 2720340"/>
              <a:gd name="connsiteX120" fmla="*/ 1585913 w 2719387"/>
              <a:gd name="connsiteY120" fmla="*/ 2624138 h 2720340"/>
              <a:gd name="connsiteX121" fmla="*/ 1976438 w 2719387"/>
              <a:gd name="connsiteY121" fmla="*/ 2114550 h 2720340"/>
              <a:gd name="connsiteX122" fmla="*/ 1122045 w 2719387"/>
              <a:gd name="connsiteY122" fmla="*/ 2191703 h 2720340"/>
              <a:gd name="connsiteX123" fmla="*/ 789623 w 2719387"/>
              <a:gd name="connsiteY123" fmla="*/ 2106930 h 2720340"/>
              <a:gd name="connsiteX124" fmla="*/ 1131570 w 2719387"/>
              <a:gd name="connsiteY124" fmla="*/ 2624138 h 2720340"/>
              <a:gd name="connsiteX125" fmla="*/ 1285875 w 2719387"/>
              <a:gd name="connsiteY125" fmla="*/ 2642235 h 2720340"/>
              <a:gd name="connsiteX126" fmla="*/ 1121093 w 2719387"/>
              <a:gd name="connsiteY126" fmla="*/ 2192655 h 2720340"/>
              <a:gd name="connsiteX127" fmla="*/ 688658 w 2719387"/>
              <a:gd name="connsiteY127" fmla="*/ 2066925 h 2720340"/>
              <a:gd name="connsiteX128" fmla="*/ 128587 w 2719387"/>
              <a:gd name="connsiteY128" fmla="*/ 1723073 h 2720340"/>
              <a:gd name="connsiteX129" fmla="*/ 1010602 w 2719387"/>
              <a:gd name="connsiteY129" fmla="*/ 2595563 h 2720340"/>
              <a:gd name="connsiteX130" fmla="*/ 688658 w 2719387"/>
              <a:gd name="connsiteY130" fmla="*/ 2067878 h 2720340"/>
              <a:gd name="connsiteX131" fmla="*/ 1203008 w 2719387"/>
              <a:gd name="connsiteY131" fmla="*/ 2202180 h 2720340"/>
              <a:gd name="connsiteX132" fmla="*/ 1359218 w 2719387"/>
              <a:gd name="connsiteY132" fmla="*/ 2616518 h 2720340"/>
              <a:gd name="connsiteX133" fmla="*/ 1512570 w 2719387"/>
              <a:gd name="connsiteY133" fmla="*/ 2209800 h 2720340"/>
              <a:gd name="connsiteX134" fmla="*/ 1203008 w 2719387"/>
              <a:gd name="connsiteY134" fmla="*/ 2202180 h 2720340"/>
              <a:gd name="connsiteX135" fmla="*/ 2719388 w 2719387"/>
              <a:gd name="connsiteY135" fmla="*/ 1360170 h 2720340"/>
              <a:gd name="connsiteX136" fmla="*/ 1359218 w 2719387"/>
              <a:gd name="connsiteY136" fmla="*/ 2720340 h 2720340"/>
              <a:gd name="connsiteX137" fmla="*/ 0 w 2719387"/>
              <a:gd name="connsiteY137" fmla="*/ 1360170 h 2720340"/>
              <a:gd name="connsiteX138" fmla="*/ 1359218 w 2719387"/>
              <a:gd name="connsiteY138" fmla="*/ 0 h 2720340"/>
              <a:gd name="connsiteX139" fmla="*/ 2719388 w 2719387"/>
              <a:gd name="connsiteY139" fmla="*/ 1360170 h 272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2719387" h="2720340">
                <a:moveTo>
                  <a:pt x="1595438" y="529590"/>
                </a:moveTo>
                <a:cubicBezTo>
                  <a:pt x="1706880" y="547688"/>
                  <a:pt x="1818323" y="575310"/>
                  <a:pt x="1926908" y="614363"/>
                </a:cubicBezTo>
                <a:cubicBezTo>
                  <a:pt x="1839278" y="433388"/>
                  <a:pt x="1724978" y="259080"/>
                  <a:pt x="1585913" y="96203"/>
                </a:cubicBezTo>
                <a:cubicBezTo>
                  <a:pt x="1535430" y="86678"/>
                  <a:pt x="1483995" y="80963"/>
                  <a:pt x="1431608" y="78105"/>
                </a:cubicBezTo>
                <a:cubicBezTo>
                  <a:pt x="1504950" y="191453"/>
                  <a:pt x="1557338" y="356235"/>
                  <a:pt x="1595438" y="529590"/>
                </a:cubicBezTo>
                <a:moveTo>
                  <a:pt x="1286828" y="78105"/>
                </a:moveTo>
                <a:cubicBezTo>
                  <a:pt x="1234440" y="80963"/>
                  <a:pt x="1183005" y="86678"/>
                  <a:pt x="1132523" y="96203"/>
                </a:cubicBezTo>
                <a:cubicBezTo>
                  <a:pt x="957263" y="249555"/>
                  <a:pt x="826770" y="422910"/>
                  <a:pt x="738188" y="608648"/>
                </a:cubicBezTo>
                <a:cubicBezTo>
                  <a:pt x="863918" y="562928"/>
                  <a:pt x="993458" y="533400"/>
                  <a:pt x="1124903" y="518160"/>
                </a:cubicBezTo>
                <a:cubicBezTo>
                  <a:pt x="1163003" y="348615"/>
                  <a:pt x="1215390" y="188595"/>
                  <a:pt x="1287780" y="78105"/>
                </a:cubicBezTo>
                <a:moveTo>
                  <a:pt x="2028825" y="653415"/>
                </a:moveTo>
                <a:cubicBezTo>
                  <a:pt x="2225993" y="735330"/>
                  <a:pt x="2415540" y="850583"/>
                  <a:pt x="2591753" y="997268"/>
                </a:cubicBezTo>
                <a:cubicBezTo>
                  <a:pt x="2467928" y="574358"/>
                  <a:pt x="2131695" y="242888"/>
                  <a:pt x="1707833" y="123825"/>
                </a:cubicBezTo>
                <a:cubicBezTo>
                  <a:pt x="1840230" y="290513"/>
                  <a:pt x="1947863" y="469582"/>
                  <a:pt x="2028825" y="653415"/>
                </a:cubicBezTo>
                <a:moveTo>
                  <a:pt x="2069783" y="754380"/>
                </a:moveTo>
                <a:cubicBezTo>
                  <a:pt x="2115503" y="875348"/>
                  <a:pt x="2150745" y="998220"/>
                  <a:pt x="2172653" y="1121093"/>
                </a:cubicBezTo>
                <a:cubicBezTo>
                  <a:pt x="2352675" y="1159193"/>
                  <a:pt x="2524125" y="1214438"/>
                  <a:pt x="2640330" y="1289685"/>
                </a:cubicBezTo>
                <a:cubicBezTo>
                  <a:pt x="2637473" y="1233488"/>
                  <a:pt x="2630805" y="1179195"/>
                  <a:pt x="2621280" y="1125855"/>
                </a:cubicBezTo>
                <a:cubicBezTo>
                  <a:pt x="2449830" y="968693"/>
                  <a:pt x="2264093" y="843915"/>
                  <a:pt x="2069783" y="754380"/>
                </a:cubicBezTo>
                <a:moveTo>
                  <a:pt x="1971675" y="711518"/>
                </a:moveTo>
                <a:cubicBezTo>
                  <a:pt x="1853565" y="664845"/>
                  <a:pt x="1733550" y="630555"/>
                  <a:pt x="1611630" y="609600"/>
                </a:cubicBezTo>
                <a:cubicBezTo>
                  <a:pt x="1640205" y="760095"/>
                  <a:pt x="1658303" y="915353"/>
                  <a:pt x="1669733" y="1049655"/>
                </a:cubicBezTo>
                <a:cubicBezTo>
                  <a:pt x="1799273" y="1060133"/>
                  <a:pt x="1947863" y="1078230"/>
                  <a:pt x="2093595" y="1104900"/>
                </a:cubicBezTo>
                <a:cubicBezTo>
                  <a:pt x="2067878" y="972503"/>
                  <a:pt x="2026920" y="841058"/>
                  <a:pt x="1971675" y="711518"/>
                </a:cubicBezTo>
                <a:moveTo>
                  <a:pt x="2196465" y="1596390"/>
                </a:moveTo>
                <a:cubicBezTo>
                  <a:pt x="2185035" y="1724025"/>
                  <a:pt x="2159318" y="1848803"/>
                  <a:pt x="2118360" y="1970723"/>
                </a:cubicBezTo>
                <a:cubicBezTo>
                  <a:pt x="2298383" y="1882140"/>
                  <a:pt x="2468880" y="1757363"/>
                  <a:pt x="2622233" y="1594485"/>
                </a:cubicBezTo>
                <a:cubicBezTo>
                  <a:pt x="2631758" y="1542098"/>
                  <a:pt x="2638425" y="1487805"/>
                  <a:pt x="2641283" y="1433513"/>
                </a:cubicBezTo>
                <a:cubicBezTo>
                  <a:pt x="2529840" y="1505903"/>
                  <a:pt x="2367915" y="1558290"/>
                  <a:pt x="2196465" y="1596390"/>
                </a:cubicBezTo>
                <a:moveTo>
                  <a:pt x="2079308" y="2073593"/>
                </a:moveTo>
                <a:cubicBezTo>
                  <a:pt x="2002155" y="2257425"/>
                  <a:pt x="1888808" y="2430780"/>
                  <a:pt x="1734503" y="2587943"/>
                </a:cubicBezTo>
                <a:cubicBezTo>
                  <a:pt x="2141220" y="2464118"/>
                  <a:pt x="2461260" y="2143125"/>
                  <a:pt x="2586038" y="1737360"/>
                </a:cubicBezTo>
                <a:cubicBezTo>
                  <a:pt x="2429828" y="1884045"/>
                  <a:pt x="2258378" y="1995488"/>
                  <a:pt x="2078355" y="2073593"/>
                </a:cubicBezTo>
                <a:moveTo>
                  <a:pt x="2202180" y="1517333"/>
                </a:moveTo>
                <a:cubicBezTo>
                  <a:pt x="2384108" y="1475423"/>
                  <a:pt x="2534603" y="1421130"/>
                  <a:pt x="2617470" y="1362075"/>
                </a:cubicBezTo>
                <a:cubicBezTo>
                  <a:pt x="2532698" y="1300163"/>
                  <a:pt x="2375535" y="1244918"/>
                  <a:pt x="2186940" y="1202055"/>
                </a:cubicBezTo>
                <a:cubicBezTo>
                  <a:pt x="2201228" y="1307783"/>
                  <a:pt x="2206943" y="1413510"/>
                  <a:pt x="2202180" y="1517333"/>
                </a:cubicBezTo>
                <a:moveTo>
                  <a:pt x="521018" y="1126808"/>
                </a:moveTo>
                <a:cubicBezTo>
                  <a:pt x="532448" y="999173"/>
                  <a:pt x="558165" y="874395"/>
                  <a:pt x="599123" y="752475"/>
                </a:cubicBezTo>
                <a:cubicBezTo>
                  <a:pt x="419100" y="841058"/>
                  <a:pt x="248603" y="965835"/>
                  <a:pt x="95250" y="1128713"/>
                </a:cubicBezTo>
                <a:cubicBezTo>
                  <a:pt x="85725" y="1181100"/>
                  <a:pt x="79057" y="1235393"/>
                  <a:pt x="76200" y="1289685"/>
                </a:cubicBezTo>
                <a:cubicBezTo>
                  <a:pt x="187642" y="1217295"/>
                  <a:pt x="349568" y="1164908"/>
                  <a:pt x="521018" y="1126808"/>
                </a:cubicBezTo>
                <a:moveTo>
                  <a:pt x="984885" y="131445"/>
                </a:moveTo>
                <a:cubicBezTo>
                  <a:pt x="575310" y="257175"/>
                  <a:pt x="318135" y="517207"/>
                  <a:pt x="172403" y="870585"/>
                </a:cubicBezTo>
                <a:cubicBezTo>
                  <a:pt x="157162" y="907733"/>
                  <a:pt x="142875" y="946785"/>
                  <a:pt x="130492" y="985838"/>
                </a:cubicBezTo>
                <a:cubicBezTo>
                  <a:pt x="286703" y="839153"/>
                  <a:pt x="458152" y="727710"/>
                  <a:pt x="638175" y="649605"/>
                </a:cubicBezTo>
                <a:cubicBezTo>
                  <a:pt x="714375" y="467678"/>
                  <a:pt x="826770" y="295275"/>
                  <a:pt x="978218" y="139065"/>
                </a:cubicBezTo>
                <a:lnTo>
                  <a:pt x="984885" y="130493"/>
                </a:lnTo>
                <a:close/>
                <a:moveTo>
                  <a:pt x="1515428" y="521018"/>
                </a:moveTo>
                <a:cubicBezTo>
                  <a:pt x="1473518" y="338138"/>
                  <a:pt x="1419225" y="185738"/>
                  <a:pt x="1359218" y="102870"/>
                </a:cubicBezTo>
                <a:cubicBezTo>
                  <a:pt x="1300163" y="184785"/>
                  <a:pt x="1245870" y="334328"/>
                  <a:pt x="1203960" y="513398"/>
                </a:cubicBezTo>
                <a:cubicBezTo>
                  <a:pt x="1307783" y="506730"/>
                  <a:pt x="1411605" y="509588"/>
                  <a:pt x="1515428" y="521018"/>
                </a:cubicBezTo>
                <a:moveTo>
                  <a:pt x="599123" y="1110615"/>
                </a:moveTo>
                <a:cubicBezTo>
                  <a:pt x="752475" y="1081088"/>
                  <a:pt x="909638" y="1062038"/>
                  <a:pt x="1046798" y="1051560"/>
                </a:cubicBezTo>
                <a:cubicBezTo>
                  <a:pt x="1058228" y="913448"/>
                  <a:pt x="1077278" y="754380"/>
                  <a:pt x="1107758" y="599123"/>
                </a:cubicBezTo>
                <a:cubicBezTo>
                  <a:pt x="967740" y="617220"/>
                  <a:pt x="830580" y="653415"/>
                  <a:pt x="697230" y="708660"/>
                </a:cubicBezTo>
                <a:cubicBezTo>
                  <a:pt x="645795" y="838200"/>
                  <a:pt x="613410" y="973455"/>
                  <a:pt x="599123" y="1111568"/>
                </a:cubicBezTo>
                <a:moveTo>
                  <a:pt x="1342073" y="1039178"/>
                </a:moveTo>
                <a:lnTo>
                  <a:pt x="1371600" y="1039178"/>
                </a:lnTo>
                <a:cubicBezTo>
                  <a:pt x="1426845" y="1039178"/>
                  <a:pt x="1503998" y="1040130"/>
                  <a:pt x="1593533" y="1045845"/>
                </a:cubicBezTo>
                <a:cubicBezTo>
                  <a:pt x="1581150" y="896303"/>
                  <a:pt x="1560195" y="741045"/>
                  <a:pt x="1531620" y="599123"/>
                </a:cubicBezTo>
                <a:cubicBezTo>
                  <a:pt x="1416368" y="583883"/>
                  <a:pt x="1300163" y="581025"/>
                  <a:pt x="1185863" y="590550"/>
                </a:cubicBezTo>
                <a:cubicBezTo>
                  <a:pt x="1156335" y="735330"/>
                  <a:pt x="1133475" y="892493"/>
                  <a:pt x="1121093" y="1045845"/>
                </a:cubicBezTo>
                <a:cubicBezTo>
                  <a:pt x="1210628" y="1040130"/>
                  <a:pt x="1286828" y="1038225"/>
                  <a:pt x="1342073" y="1039178"/>
                </a:cubicBezTo>
                <a:moveTo>
                  <a:pt x="1034415" y="1373505"/>
                </a:moveTo>
                <a:lnTo>
                  <a:pt x="1034415" y="1343978"/>
                </a:lnTo>
                <a:cubicBezTo>
                  <a:pt x="1034415" y="1289685"/>
                  <a:pt x="1035368" y="1213485"/>
                  <a:pt x="1041082" y="1124903"/>
                </a:cubicBezTo>
                <a:cubicBezTo>
                  <a:pt x="889635" y="1137285"/>
                  <a:pt x="733425" y="1160145"/>
                  <a:pt x="590550" y="1189673"/>
                </a:cubicBezTo>
                <a:cubicBezTo>
                  <a:pt x="584835" y="1304925"/>
                  <a:pt x="590550" y="1421130"/>
                  <a:pt x="608648" y="1537335"/>
                </a:cubicBezTo>
                <a:cubicBezTo>
                  <a:pt x="746760" y="1564958"/>
                  <a:pt x="896302" y="1585913"/>
                  <a:pt x="1041082" y="1597343"/>
                </a:cubicBezTo>
                <a:cubicBezTo>
                  <a:pt x="1035368" y="1506855"/>
                  <a:pt x="1033463" y="1429703"/>
                  <a:pt x="1034415" y="1374458"/>
                </a:cubicBezTo>
                <a:moveTo>
                  <a:pt x="513398" y="1206818"/>
                </a:moveTo>
                <a:cubicBezTo>
                  <a:pt x="333375" y="1248728"/>
                  <a:pt x="183833" y="1303020"/>
                  <a:pt x="101917" y="1362075"/>
                </a:cubicBezTo>
                <a:cubicBezTo>
                  <a:pt x="186690" y="1423035"/>
                  <a:pt x="342900" y="1478280"/>
                  <a:pt x="529590" y="1520190"/>
                </a:cubicBezTo>
                <a:cubicBezTo>
                  <a:pt x="515302" y="1415415"/>
                  <a:pt x="509587" y="1310640"/>
                  <a:pt x="513398" y="1206818"/>
                </a:cubicBezTo>
                <a:moveTo>
                  <a:pt x="1681163" y="1343978"/>
                </a:moveTo>
                <a:lnTo>
                  <a:pt x="1681163" y="1373505"/>
                </a:lnTo>
                <a:cubicBezTo>
                  <a:pt x="1681163" y="1428750"/>
                  <a:pt x="1680210" y="1505903"/>
                  <a:pt x="1674495" y="1597343"/>
                </a:cubicBezTo>
                <a:cubicBezTo>
                  <a:pt x="1825943" y="1584960"/>
                  <a:pt x="1982153" y="1563053"/>
                  <a:pt x="2125028" y="1534478"/>
                </a:cubicBezTo>
                <a:cubicBezTo>
                  <a:pt x="2131695" y="1419225"/>
                  <a:pt x="2125028" y="1302068"/>
                  <a:pt x="2107883" y="1184910"/>
                </a:cubicBezTo>
                <a:cubicBezTo>
                  <a:pt x="1969770" y="1157288"/>
                  <a:pt x="1820228" y="1136333"/>
                  <a:pt x="1675448" y="1124903"/>
                </a:cubicBezTo>
                <a:cubicBezTo>
                  <a:pt x="1681163" y="1213485"/>
                  <a:pt x="1683068" y="1289685"/>
                  <a:pt x="1682115" y="1343978"/>
                </a:cubicBezTo>
                <a:moveTo>
                  <a:pt x="1604963" y="1343025"/>
                </a:moveTo>
                <a:cubicBezTo>
                  <a:pt x="1605915" y="1272540"/>
                  <a:pt x="1604010" y="1196340"/>
                  <a:pt x="1599248" y="1119188"/>
                </a:cubicBezTo>
                <a:cubicBezTo>
                  <a:pt x="1522095" y="1114425"/>
                  <a:pt x="1445895" y="1112520"/>
                  <a:pt x="1375410" y="1113473"/>
                </a:cubicBezTo>
                <a:lnTo>
                  <a:pt x="1344930" y="1113473"/>
                </a:lnTo>
                <a:cubicBezTo>
                  <a:pt x="1272540" y="1112520"/>
                  <a:pt x="1195388" y="1114425"/>
                  <a:pt x="1116330" y="1119188"/>
                </a:cubicBezTo>
                <a:cubicBezTo>
                  <a:pt x="1111568" y="1196340"/>
                  <a:pt x="1109663" y="1272540"/>
                  <a:pt x="1110615" y="1343025"/>
                </a:cubicBezTo>
                <a:lnTo>
                  <a:pt x="1110615" y="1373505"/>
                </a:lnTo>
                <a:cubicBezTo>
                  <a:pt x="1109663" y="1445895"/>
                  <a:pt x="1111568" y="1523048"/>
                  <a:pt x="1116330" y="1601153"/>
                </a:cubicBezTo>
                <a:cubicBezTo>
                  <a:pt x="1195388" y="1605915"/>
                  <a:pt x="1272540" y="1607820"/>
                  <a:pt x="1344930" y="1606868"/>
                </a:cubicBezTo>
                <a:lnTo>
                  <a:pt x="1375410" y="1606868"/>
                </a:lnTo>
                <a:cubicBezTo>
                  <a:pt x="1445895" y="1607820"/>
                  <a:pt x="1521143" y="1605915"/>
                  <a:pt x="1599248" y="1601153"/>
                </a:cubicBezTo>
                <a:cubicBezTo>
                  <a:pt x="1604010" y="1522095"/>
                  <a:pt x="1605915" y="1444943"/>
                  <a:pt x="1604963" y="1372553"/>
                </a:cubicBezTo>
                <a:lnTo>
                  <a:pt x="1604963" y="1342073"/>
                </a:lnTo>
                <a:close/>
                <a:moveTo>
                  <a:pt x="2118360" y="1612583"/>
                </a:moveTo>
                <a:cubicBezTo>
                  <a:pt x="1964055" y="1642110"/>
                  <a:pt x="1805940" y="1661160"/>
                  <a:pt x="1668780" y="1671638"/>
                </a:cubicBezTo>
                <a:cubicBezTo>
                  <a:pt x="1657350" y="1809750"/>
                  <a:pt x="1638300" y="1969770"/>
                  <a:pt x="1608773" y="2124075"/>
                </a:cubicBezTo>
                <a:cubicBezTo>
                  <a:pt x="1748790" y="2105978"/>
                  <a:pt x="1886903" y="2069783"/>
                  <a:pt x="2021205" y="2014538"/>
                </a:cubicBezTo>
                <a:cubicBezTo>
                  <a:pt x="2072640" y="1884998"/>
                  <a:pt x="2105025" y="1749743"/>
                  <a:pt x="2119313" y="1611630"/>
                </a:cubicBezTo>
                <a:moveTo>
                  <a:pt x="1046798" y="1671638"/>
                </a:moveTo>
                <a:cubicBezTo>
                  <a:pt x="917258" y="1661160"/>
                  <a:pt x="768668" y="1644015"/>
                  <a:pt x="622935" y="1616393"/>
                </a:cubicBezTo>
                <a:cubicBezTo>
                  <a:pt x="649605" y="1747838"/>
                  <a:pt x="690563" y="1879283"/>
                  <a:pt x="744855" y="2007870"/>
                </a:cubicBezTo>
                <a:cubicBezTo>
                  <a:pt x="862965" y="2054543"/>
                  <a:pt x="983933" y="2089785"/>
                  <a:pt x="1104900" y="2110740"/>
                </a:cubicBezTo>
                <a:cubicBezTo>
                  <a:pt x="1076325" y="1960245"/>
                  <a:pt x="1057275" y="1804988"/>
                  <a:pt x="1045845" y="1670685"/>
                </a:cubicBezTo>
                <a:moveTo>
                  <a:pt x="542925" y="1601153"/>
                </a:moveTo>
                <a:cubicBezTo>
                  <a:pt x="363855" y="1563053"/>
                  <a:pt x="194310" y="1508760"/>
                  <a:pt x="78105" y="1434465"/>
                </a:cubicBezTo>
                <a:cubicBezTo>
                  <a:pt x="80963" y="1488758"/>
                  <a:pt x="87630" y="1542098"/>
                  <a:pt x="97155" y="1595438"/>
                </a:cubicBezTo>
                <a:cubicBezTo>
                  <a:pt x="267653" y="1752600"/>
                  <a:pt x="453390" y="1876425"/>
                  <a:pt x="645795" y="1965960"/>
                </a:cubicBezTo>
                <a:cubicBezTo>
                  <a:pt x="600075" y="1845945"/>
                  <a:pt x="564833" y="1724025"/>
                  <a:pt x="542925" y="1601153"/>
                </a:cubicBezTo>
                <a:moveTo>
                  <a:pt x="1375410" y="1684020"/>
                </a:moveTo>
                <a:lnTo>
                  <a:pt x="1345883" y="1684020"/>
                </a:lnTo>
                <a:cubicBezTo>
                  <a:pt x="1290638" y="1684020"/>
                  <a:pt x="1212533" y="1683068"/>
                  <a:pt x="1122045" y="1677353"/>
                </a:cubicBezTo>
                <a:cubicBezTo>
                  <a:pt x="1134428" y="1826895"/>
                  <a:pt x="1156335" y="1982153"/>
                  <a:pt x="1185863" y="2124075"/>
                </a:cubicBezTo>
                <a:cubicBezTo>
                  <a:pt x="1300163" y="2139315"/>
                  <a:pt x="1415415" y="2142173"/>
                  <a:pt x="1529715" y="2133600"/>
                </a:cubicBezTo>
                <a:cubicBezTo>
                  <a:pt x="1559243" y="1989773"/>
                  <a:pt x="1582103" y="1831658"/>
                  <a:pt x="1594485" y="1678305"/>
                </a:cubicBezTo>
                <a:cubicBezTo>
                  <a:pt x="1505903" y="1684020"/>
                  <a:pt x="1430655" y="1685925"/>
                  <a:pt x="1376363" y="1684973"/>
                </a:cubicBezTo>
                <a:moveTo>
                  <a:pt x="1977390" y="2114550"/>
                </a:moveTo>
                <a:cubicBezTo>
                  <a:pt x="1851660" y="2160270"/>
                  <a:pt x="1722120" y="2189798"/>
                  <a:pt x="1591628" y="2204085"/>
                </a:cubicBezTo>
                <a:cubicBezTo>
                  <a:pt x="1553528" y="2372678"/>
                  <a:pt x="1502093" y="2531745"/>
                  <a:pt x="1430655" y="2642235"/>
                </a:cubicBezTo>
                <a:cubicBezTo>
                  <a:pt x="1483043" y="2639378"/>
                  <a:pt x="1535430" y="2632710"/>
                  <a:pt x="1585913" y="2624138"/>
                </a:cubicBezTo>
                <a:cubicBezTo>
                  <a:pt x="1759268" y="2471738"/>
                  <a:pt x="1888808" y="2299335"/>
                  <a:pt x="1976438" y="2114550"/>
                </a:cubicBezTo>
                <a:moveTo>
                  <a:pt x="1122045" y="2191703"/>
                </a:moveTo>
                <a:cubicBezTo>
                  <a:pt x="1010602" y="2173605"/>
                  <a:pt x="899160" y="2145030"/>
                  <a:pt x="789623" y="2106930"/>
                </a:cubicBezTo>
                <a:cubicBezTo>
                  <a:pt x="877252" y="2286953"/>
                  <a:pt x="991552" y="2461260"/>
                  <a:pt x="1131570" y="2624138"/>
                </a:cubicBezTo>
                <a:cubicBezTo>
                  <a:pt x="1182053" y="2632710"/>
                  <a:pt x="1233488" y="2639378"/>
                  <a:pt x="1285875" y="2642235"/>
                </a:cubicBezTo>
                <a:cubicBezTo>
                  <a:pt x="1212533" y="2528888"/>
                  <a:pt x="1160145" y="2366010"/>
                  <a:pt x="1121093" y="2192655"/>
                </a:cubicBezTo>
                <a:moveTo>
                  <a:pt x="688658" y="2066925"/>
                </a:moveTo>
                <a:cubicBezTo>
                  <a:pt x="492443" y="1985010"/>
                  <a:pt x="303848" y="1869758"/>
                  <a:pt x="128587" y="1723073"/>
                </a:cubicBezTo>
                <a:cubicBezTo>
                  <a:pt x="252412" y="2144078"/>
                  <a:pt x="587693" y="2475548"/>
                  <a:pt x="1010602" y="2595563"/>
                </a:cubicBezTo>
                <a:cubicBezTo>
                  <a:pt x="878205" y="2428875"/>
                  <a:pt x="770573" y="2250758"/>
                  <a:pt x="688658" y="2067878"/>
                </a:cubicBezTo>
                <a:moveTo>
                  <a:pt x="1203008" y="2202180"/>
                </a:moveTo>
                <a:cubicBezTo>
                  <a:pt x="1244918" y="2384108"/>
                  <a:pt x="1299210" y="2534603"/>
                  <a:pt x="1359218" y="2616518"/>
                </a:cubicBezTo>
                <a:cubicBezTo>
                  <a:pt x="1418273" y="2535555"/>
                  <a:pt x="1470660" y="2387918"/>
                  <a:pt x="1512570" y="2209800"/>
                </a:cubicBezTo>
                <a:cubicBezTo>
                  <a:pt x="1409700" y="2216468"/>
                  <a:pt x="1306830" y="2213610"/>
                  <a:pt x="1203008" y="2202180"/>
                </a:cubicBezTo>
                <a:moveTo>
                  <a:pt x="2719388" y="1360170"/>
                </a:moveTo>
                <a:cubicBezTo>
                  <a:pt x="2719388" y="2111693"/>
                  <a:pt x="2110740" y="2720340"/>
                  <a:pt x="1359218" y="2720340"/>
                </a:cubicBezTo>
                <a:cubicBezTo>
                  <a:pt x="607695" y="2720340"/>
                  <a:pt x="0" y="2111693"/>
                  <a:pt x="0" y="1360170"/>
                </a:cubicBezTo>
                <a:cubicBezTo>
                  <a:pt x="0" y="608648"/>
                  <a:pt x="608648" y="0"/>
                  <a:pt x="1359218" y="0"/>
                </a:cubicBezTo>
                <a:cubicBezTo>
                  <a:pt x="2109788" y="0"/>
                  <a:pt x="2719388" y="608648"/>
                  <a:pt x="2719388" y="1360170"/>
                </a:cubicBezTo>
              </a:path>
            </a:pathLst>
          </a:custGeom>
          <a:solidFill>
            <a:srgbClr val="F6F6F6"/>
          </a:solidFill>
          <a:ln w="9525" cap="flat">
            <a:noFill/>
            <a:prstDash val="solid"/>
            <a:miter/>
          </a:ln>
        </p:spPr>
        <p:txBody>
          <a:bodyPr rtlCol="0" anchor="ctr"/>
          <a:lstStyle/>
          <a:p>
            <a:endParaRPr lang="en-GB" dirty="0"/>
          </a:p>
        </p:txBody>
      </p:sp>
      <p:sp>
        <p:nvSpPr>
          <p:cNvPr id="11" name="Title 1">
            <a:extLst>
              <a:ext uri="{FF2B5EF4-FFF2-40B4-BE49-F238E27FC236}">
                <a16:creationId xmlns:a16="http://schemas.microsoft.com/office/drawing/2014/main" id="{BF50CD00-019C-5B2B-0269-CDD30A69AFF9}"/>
              </a:ext>
            </a:extLst>
          </p:cNvPr>
          <p:cNvSpPr>
            <a:spLocks noGrp="1"/>
          </p:cNvSpPr>
          <p:nvPr>
            <p:ph type="ctrTitle"/>
          </p:nvPr>
        </p:nvSpPr>
        <p:spPr>
          <a:xfrm>
            <a:off x="1524000" y="1122363"/>
            <a:ext cx="9340312" cy="2387600"/>
          </a:xfrm>
        </p:spPr>
        <p:txBody>
          <a:bodyPr anchor="b">
            <a:normAutofit/>
          </a:bodyPr>
          <a:lstStyle>
            <a:lvl1pPr algn="l">
              <a:defRPr sz="4800"/>
            </a:lvl1pPr>
          </a:lstStyle>
          <a:p>
            <a:r>
              <a:rPr lang="de-DE"/>
              <a:t>Mastertitelformat bearbeiten</a:t>
            </a:r>
            <a:endParaRPr lang="en-GB" dirty="0"/>
          </a:p>
        </p:txBody>
      </p:sp>
      <p:sp>
        <p:nvSpPr>
          <p:cNvPr id="12" name="Subtitle 2">
            <a:extLst>
              <a:ext uri="{FF2B5EF4-FFF2-40B4-BE49-F238E27FC236}">
                <a16:creationId xmlns:a16="http://schemas.microsoft.com/office/drawing/2014/main" id="{FA4503B0-941B-AF7E-6C5F-D0438B2B5D19}"/>
              </a:ext>
            </a:extLst>
          </p:cNvPr>
          <p:cNvSpPr>
            <a:spLocks noGrp="1"/>
          </p:cNvSpPr>
          <p:nvPr>
            <p:ph type="subTitle" idx="1"/>
          </p:nvPr>
        </p:nvSpPr>
        <p:spPr>
          <a:xfrm>
            <a:off x="1524000" y="3602038"/>
            <a:ext cx="9340312" cy="1655762"/>
          </a:xfrm>
        </p:spPr>
        <p:txBody>
          <a:bodyPr>
            <a:normAutofit/>
          </a:bodyPr>
          <a:lstStyle>
            <a:lvl1pPr marL="0" indent="0" algn="l">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dirty="0"/>
          </a:p>
        </p:txBody>
      </p:sp>
    </p:spTree>
    <p:extLst>
      <p:ext uri="{BB962C8B-B14F-4D97-AF65-F5344CB8AC3E}">
        <p14:creationId xmlns:p14="http://schemas.microsoft.com/office/powerpoint/2010/main" val="2951339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B422F-4723-C0E8-9302-A9BC685E146A}"/>
              </a:ext>
            </a:extLst>
          </p:cNvPr>
          <p:cNvSpPr>
            <a:spLocks noGrp="1"/>
          </p:cNvSpPr>
          <p:nvPr>
            <p:ph type="title"/>
          </p:nvPr>
        </p:nvSpPr>
        <p:spPr/>
        <p:txBody>
          <a:bodyPr/>
          <a:lstStyle/>
          <a:p>
            <a:r>
              <a:rPr lang="de-DE"/>
              <a:t>Mastertitelformat bearbeiten</a:t>
            </a:r>
            <a:endParaRPr lang="en-GB"/>
          </a:p>
        </p:txBody>
      </p:sp>
      <p:sp>
        <p:nvSpPr>
          <p:cNvPr id="3" name="Vertical Text Placeholder 2">
            <a:extLst>
              <a:ext uri="{FF2B5EF4-FFF2-40B4-BE49-F238E27FC236}">
                <a16:creationId xmlns:a16="http://schemas.microsoft.com/office/drawing/2014/main" id="{11C3F265-4757-7A1F-9309-3E34246F5341}"/>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e Placeholder 3">
            <a:extLst>
              <a:ext uri="{FF2B5EF4-FFF2-40B4-BE49-F238E27FC236}">
                <a16:creationId xmlns:a16="http://schemas.microsoft.com/office/drawing/2014/main" id="{E459F797-E2A7-A9EF-3D7A-F8690F40ABF4}"/>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1B6300E-D7FA-48ED-AE12-9F380B1D7554}"/>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17849175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0F7F36-4F3E-1B96-954A-CA12097B4FC0}"/>
              </a:ext>
            </a:extLst>
          </p:cNvPr>
          <p:cNvSpPr>
            <a:spLocks noGrp="1"/>
          </p:cNvSpPr>
          <p:nvPr>
            <p:ph type="title" orient="vert"/>
          </p:nvPr>
        </p:nvSpPr>
        <p:spPr>
          <a:xfrm>
            <a:off x="8724900" y="919161"/>
            <a:ext cx="2628900" cy="5053014"/>
          </a:xfrm>
        </p:spPr>
        <p:txBody>
          <a:bodyPr vert="eaVert"/>
          <a:lstStyle/>
          <a:p>
            <a:r>
              <a:rPr lang="de-DE"/>
              <a:t>Mastertitelformat bearbeiten</a:t>
            </a:r>
            <a:endParaRPr lang="en-GB"/>
          </a:p>
        </p:txBody>
      </p:sp>
      <p:sp>
        <p:nvSpPr>
          <p:cNvPr id="3" name="Vertical Text Placeholder 2">
            <a:extLst>
              <a:ext uri="{FF2B5EF4-FFF2-40B4-BE49-F238E27FC236}">
                <a16:creationId xmlns:a16="http://schemas.microsoft.com/office/drawing/2014/main" id="{D71DFD76-DAC1-04C6-6AB0-D7DF2B9F7E00}"/>
              </a:ext>
            </a:extLst>
          </p:cNvPr>
          <p:cNvSpPr>
            <a:spLocks noGrp="1"/>
          </p:cNvSpPr>
          <p:nvPr>
            <p:ph type="body" orient="vert" idx="1"/>
          </p:nvPr>
        </p:nvSpPr>
        <p:spPr>
          <a:xfrm>
            <a:off x="838200" y="919162"/>
            <a:ext cx="7734300" cy="5053014"/>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dirty="0"/>
          </a:p>
        </p:txBody>
      </p:sp>
      <p:sp>
        <p:nvSpPr>
          <p:cNvPr id="4" name="Date Placeholder 3">
            <a:extLst>
              <a:ext uri="{FF2B5EF4-FFF2-40B4-BE49-F238E27FC236}">
                <a16:creationId xmlns:a16="http://schemas.microsoft.com/office/drawing/2014/main" id="{C0ADA0CC-D3D7-1C9B-0158-BB06DF04F64D}"/>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79177ED-D096-9182-AFD1-F047A880342E}"/>
              </a:ext>
            </a:extLst>
          </p:cNvPr>
          <p:cNvSpPr>
            <a:spLocks noGrp="1"/>
          </p:cNvSpPr>
          <p:nvPr>
            <p:ph type="sldNum" sz="quarter" idx="12"/>
          </p:nvPr>
        </p:nvSpPr>
        <p:spPr/>
        <p:txBody>
          <a:bodyPr/>
          <a:lstStyle/>
          <a:p>
            <a:fld id="{D1CE53A6-EA07-4470-8EDB-4231586FEE68}" type="slidenum">
              <a:rPr lang="en-GB" smtClean="0"/>
              <a:t>‹Nr.›</a:t>
            </a:fld>
            <a:endParaRPr lang="en-GB"/>
          </a:p>
        </p:txBody>
      </p:sp>
    </p:spTree>
    <p:extLst>
      <p:ext uri="{BB962C8B-B14F-4D97-AF65-F5344CB8AC3E}">
        <p14:creationId xmlns:p14="http://schemas.microsoft.com/office/powerpoint/2010/main" val="6530506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atin typeface="+mj-lt"/>
                <a:ea typeface="Source Sans Pro" panose="020B0503030403020204" pitchFamily="34" charset="0"/>
              </a:defRPr>
            </a:lvl1pPr>
          </a:lstStyle>
          <a:p>
            <a:r>
              <a:rPr lang="de-AT" noProof="0" dirty="0"/>
              <a:t>Mastertitelformat</a:t>
            </a:r>
            <a:r>
              <a:rPr lang="de-AT" dirty="0"/>
              <a:t> bearbeiten</a:t>
            </a:r>
            <a:endParaRPr lang="de-DE" dirty="0"/>
          </a:p>
        </p:txBody>
      </p:sp>
      <p:sp>
        <p:nvSpPr>
          <p:cNvPr id="3" name="Inhaltsplatzhalter 2"/>
          <p:cNvSpPr>
            <a:spLocks noGrp="1"/>
          </p:cNvSpPr>
          <p:nvPr>
            <p:ph idx="1" hasCustomPrompt="1"/>
          </p:nvPr>
        </p:nvSpPr>
        <p:spPr/>
        <p:txBody>
          <a:bodyPr/>
          <a:lstStyle>
            <a:lvl1pPr marL="339328" indent="-339328">
              <a:defRPr sz="2438">
                <a:latin typeface="Calibri" panose="020F0502020204030204" pitchFamily="34" charset="0"/>
                <a:ea typeface="Calibri" panose="020F0502020204030204" pitchFamily="34" charset="0"/>
                <a:cs typeface="Calibri" panose="020F0502020204030204" pitchFamily="34" charset="0"/>
              </a:defRPr>
            </a:lvl1pPr>
            <a:lvl2pPr>
              <a:defRPr sz="2250">
                <a:latin typeface="Calibri" panose="020F0502020204030204" pitchFamily="34" charset="0"/>
                <a:ea typeface="Calibri" panose="020F0502020204030204" pitchFamily="34" charset="0"/>
                <a:cs typeface="Calibri" panose="020F0502020204030204" pitchFamily="34" charset="0"/>
              </a:defRPr>
            </a:lvl2pPr>
            <a:lvl3pPr marL="839391" indent="-250031">
              <a:tabLst/>
              <a:defRPr sz="2063">
                <a:latin typeface="Calibri" panose="020F0502020204030204" pitchFamily="34" charset="0"/>
                <a:ea typeface="Calibri" panose="020F0502020204030204" pitchFamily="34" charset="0"/>
                <a:cs typeface="Calibri" panose="020F0502020204030204" pitchFamily="34" charset="0"/>
              </a:defRPr>
            </a:lvl3pPr>
            <a:lvl4pPr marL="1089422" indent="-250031">
              <a:defRPr sz="1875">
                <a:latin typeface="Calibri" panose="020F0502020204030204" pitchFamily="34" charset="0"/>
                <a:ea typeface="Calibri" panose="020F0502020204030204" pitchFamily="34" charset="0"/>
                <a:cs typeface="Calibri" panose="020F0502020204030204" pitchFamily="34" charset="0"/>
              </a:defRPr>
            </a:lvl4pPr>
            <a:lvl5pPr>
              <a:defRPr/>
            </a:lvl5pPr>
          </a:lstStyle>
          <a:p>
            <a:pPr lvl="0"/>
            <a:r>
              <a:rPr lang="de-AT" dirty="0"/>
              <a:t>Mastertextformat bearbeiten</a:t>
            </a:r>
          </a:p>
          <a:p>
            <a:pPr lvl="1"/>
            <a:r>
              <a:rPr lang="de-AT" dirty="0"/>
              <a:t>Zweite Ebene</a:t>
            </a:r>
          </a:p>
          <a:p>
            <a:pPr lvl="2"/>
            <a:r>
              <a:rPr lang="de-AT" dirty="0"/>
              <a:t>Dritte Ebene</a:t>
            </a:r>
          </a:p>
          <a:p>
            <a:pPr lvl="3"/>
            <a:r>
              <a:rPr lang="de-AT" dirty="0"/>
              <a:t>Vierte Ebene</a:t>
            </a:r>
          </a:p>
          <a:p>
            <a:pPr lvl="0"/>
            <a:endParaRPr lang="de-DE" dirty="0"/>
          </a:p>
        </p:txBody>
      </p:sp>
      <p:sp>
        <p:nvSpPr>
          <p:cNvPr id="7" name="Datumsplatzhalter 6">
            <a:extLst>
              <a:ext uri="{FF2B5EF4-FFF2-40B4-BE49-F238E27FC236}">
                <a16:creationId xmlns:a16="http://schemas.microsoft.com/office/drawing/2014/main" id="{2F1D4272-E2B5-43B5-B218-573D62DA27E9}"/>
              </a:ext>
            </a:extLst>
          </p:cNvPr>
          <p:cNvSpPr>
            <a:spLocks noGrp="1"/>
          </p:cNvSpPr>
          <p:nvPr>
            <p:ph type="dt" sz="half" idx="14"/>
          </p:nvPr>
        </p:nvSpPr>
        <p:spPr>
          <a:xfrm>
            <a:off x="829803" y="6572395"/>
            <a:ext cx="11040000" cy="205184"/>
          </a:xfrm>
          <a:prstGeom prst="rect">
            <a:avLst/>
          </a:prstGeom>
        </p:spPr>
        <p:txBody>
          <a:bodyPr/>
          <a:lstStyle/>
          <a:p>
            <a:endParaRPr lang="de-DE" dirty="0"/>
          </a:p>
        </p:txBody>
      </p:sp>
      <p:sp>
        <p:nvSpPr>
          <p:cNvPr id="10" name="Foliennummernplatzhalter 9">
            <a:extLst>
              <a:ext uri="{FF2B5EF4-FFF2-40B4-BE49-F238E27FC236}">
                <a16:creationId xmlns:a16="http://schemas.microsoft.com/office/drawing/2014/main" id="{93C65BD7-AAB4-4DEE-B1FB-0D6CF53EE9E2}"/>
              </a:ext>
            </a:extLst>
          </p:cNvPr>
          <p:cNvSpPr>
            <a:spLocks noGrp="1"/>
          </p:cNvSpPr>
          <p:nvPr>
            <p:ph type="sldNum" sz="quarter" idx="16"/>
          </p:nvPr>
        </p:nvSpPr>
        <p:spPr/>
        <p:txBody>
          <a:bodyPr/>
          <a:lstStyle/>
          <a:p>
            <a:fld id="{4B64EC4D-37E3-EF42-B9AB-6337577588CB}" type="slidenum">
              <a:rPr lang="de-DE" smtClean="0"/>
              <a:pPr/>
              <a:t>‹Nr.›</a:t>
            </a:fld>
            <a:endParaRPr lang="de-DE" dirty="0"/>
          </a:p>
        </p:txBody>
      </p:sp>
      <p:pic>
        <p:nvPicPr>
          <p:cNvPr id="5" name="Grafik 4">
            <a:extLst>
              <a:ext uri="{FF2B5EF4-FFF2-40B4-BE49-F238E27FC236}">
                <a16:creationId xmlns:a16="http://schemas.microsoft.com/office/drawing/2014/main" id="{A48D450D-4C80-2862-20A2-6EAEDA4A25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3707" y="6296502"/>
            <a:ext cx="1227411" cy="429442"/>
          </a:xfrm>
          <a:prstGeom prst="rect">
            <a:avLst/>
          </a:prstGeom>
        </p:spPr>
      </p:pic>
      <p:sp>
        <p:nvSpPr>
          <p:cNvPr id="6" name="Slide Number Placeholder 5">
            <a:extLst>
              <a:ext uri="{FF2B5EF4-FFF2-40B4-BE49-F238E27FC236}">
                <a16:creationId xmlns:a16="http://schemas.microsoft.com/office/drawing/2014/main" id="{C4191802-A190-A2BA-087B-8DB6A5CAE2A2}"/>
              </a:ext>
            </a:extLst>
          </p:cNvPr>
          <p:cNvSpPr txBox="1">
            <a:spLocks/>
          </p:cNvSpPr>
          <p:nvPr userDrawn="1"/>
        </p:nvSpPr>
        <p:spPr>
          <a:xfrm>
            <a:off x="8610600" y="6358435"/>
            <a:ext cx="623383"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CE53A6-EA07-4470-8EDB-4231586FEE68}" type="slidenum">
              <a:rPr lang="en-GB" smtClean="0"/>
              <a:pPr/>
              <a:t>‹Nr.›</a:t>
            </a:fld>
            <a:endParaRPr lang="en-GB" dirty="0"/>
          </a:p>
        </p:txBody>
      </p:sp>
    </p:spTree>
    <p:extLst>
      <p:ext uri="{BB962C8B-B14F-4D97-AF65-F5344CB8AC3E}">
        <p14:creationId xmlns:p14="http://schemas.microsoft.com/office/powerpoint/2010/main" val="41000207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Benutzerdefiniertes Layout">
    <p:spTree>
      <p:nvGrpSpPr>
        <p:cNvPr id="1" name=""/>
        <p:cNvGrpSpPr/>
        <p:nvPr/>
      </p:nvGrpSpPr>
      <p:grpSpPr>
        <a:xfrm>
          <a:off x="0" y="0"/>
          <a:ext cx="0" cy="0"/>
          <a:chOff x="0" y="0"/>
          <a:chExt cx="0" cy="0"/>
        </a:xfrm>
      </p:grpSpPr>
      <p:sp>
        <p:nvSpPr>
          <p:cNvPr id="16" name="Rechteck 15"/>
          <p:cNvSpPr/>
          <p:nvPr userDrawn="1"/>
        </p:nvSpPr>
        <p:spPr>
          <a:xfrm>
            <a:off x="1" y="6125554"/>
            <a:ext cx="640956" cy="7381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sz="3449" dirty="0">
              <a:solidFill>
                <a:srgbClr val="FFFFFF"/>
              </a:solidFill>
              <a:ea typeface="ＭＳ Ｐゴシック" pitchFamily="-105" charset="-128"/>
              <a:cs typeface="ＭＳ Ｐゴシック" pitchFamily="-105" charset="-128"/>
            </a:endParaRPr>
          </a:p>
        </p:txBody>
      </p:sp>
      <p:pic>
        <p:nvPicPr>
          <p:cNvPr id="17" name="Bild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3267456"/>
          </a:xfrm>
          <a:prstGeom prst="rect">
            <a:avLst/>
          </a:prstGeom>
        </p:spPr>
      </p:pic>
      <p:sp>
        <p:nvSpPr>
          <p:cNvPr id="18" name="Bildplatzhalter 20"/>
          <p:cNvSpPr>
            <a:spLocks noGrp="1"/>
          </p:cNvSpPr>
          <p:nvPr>
            <p:ph type="pic" sz="quarter" idx="16" hasCustomPrompt="1"/>
          </p:nvPr>
        </p:nvSpPr>
        <p:spPr>
          <a:xfrm>
            <a:off x="1" y="0"/>
            <a:ext cx="12191999" cy="3264000"/>
          </a:xfrm>
        </p:spPr>
        <p:txBody>
          <a:bodyPr/>
          <a:lstStyle/>
          <a:p>
            <a:r>
              <a:rPr lang="de-DE" dirty="0"/>
              <a:t>Klicken und Bild einfügen/click and add a picture</a:t>
            </a:r>
            <a:br>
              <a:rPr lang="de-DE" dirty="0"/>
            </a:br>
            <a:r>
              <a:rPr lang="de-DE" dirty="0"/>
              <a:t>25,4x9,4 cm, optimal 200dpi</a:t>
            </a:r>
          </a:p>
          <a:p>
            <a:endParaRPr lang="de-DE" dirty="0"/>
          </a:p>
        </p:txBody>
      </p:sp>
      <p:sp>
        <p:nvSpPr>
          <p:cNvPr id="19" name="Bildplatzhalter 18"/>
          <p:cNvSpPr>
            <a:spLocks noGrp="1"/>
          </p:cNvSpPr>
          <p:nvPr>
            <p:ph type="pic" sz="quarter" idx="15" hasCustomPrompt="1"/>
          </p:nvPr>
        </p:nvSpPr>
        <p:spPr>
          <a:xfrm>
            <a:off x="10560052" y="287868"/>
            <a:ext cx="1282700" cy="472017"/>
          </a:xfrm>
        </p:spPr>
        <p:txBody>
          <a:bodyPr/>
          <a:lstStyle/>
          <a:p>
            <a:r>
              <a:rPr lang="de-DE" dirty="0"/>
              <a:t>Logo TU Graz</a:t>
            </a:r>
          </a:p>
        </p:txBody>
      </p:sp>
      <p:sp>
        <p:nvSpPr>
          <p:cNvPr id="20" name="Titel 1"/>
          <p:cNvSpPr>
            <a:spLocks noGrp="1"/>
          </p:cNvSpPr>
          <p:nvPr>
            <p:ph type="title" hasCustomPrompt="1"/>
          </p:nvPr>
        </p:nvSpPr>
        <p:spPr>
          <a:xfrm>
            <a:off x="0" y="3216000"/>
            <a:ext cx="12192000" cy="720000"/>
          </a:xfrm>
          <a:solidFill>
            <a:schemeClr val="accent1"/>
          </a:solidFill>
        </p:spPr>
        <p:txBody>
          <a:bodyPr bIns="54000" anchor="ctr" anchorCtr="0">
            <a:normAutofit/>
          </a:bodyPr>
          <a:lstStyle>
            <a:lvl1pPr marL="826125">
              <a:defRPr sz="3980">
                <a:solidFill>
                  <a:schemeClr val="bg1"/>
                </a:solidFill>
              </a:defRPr>
            </a:lvl1pPr>
          </a:lstStyle>
          <a:p>
            <a:r>
              <a:rPr lang="de-AT" dirty="0"/>
              <a:t>Titel hinzufügen/</a:t>
            </a:r>
            <a:r>
              <a:rPr lang="de-AT" dirty="0" err="1"/>
              <a:t>add</a:t>
            </a:r>
            <a:r>
              <a:rPr lang="de-AT" dirty="0"/>
              <a:t> a title</a:t>
            </a:r>
            <a:endParaRPr lang="de-DE" dirty="0"/>
          </a:p>
        </p:txBody>
      </p:sp>
      <p:sp>
        <p:nvSpPr>
          <p:cNvPr id="21" name="Textplatzhalter 15"/>
          <p:cNvSpPr>
            <a:spLocks noGrp="1"/>
          </p:cNvSpPr>
          <p:nvPr>
            <p:ph type="body" sz="quarter" idx="14" hasCustomPrompt="1"/>
          </p:nvPr>
        </p:nvSpPr>
        <p:spPr>
          <a:xfrm>
            <a:off x="829735" y="4017602"/>
            <a:ext cx="11013017" cy="1640363"/>
          </a:xfrm>
        </p:spPr>
        <p:txBody>
          <a:bodyPr/>
          <a:lstStyle>
            <a:lvl1pPr>
              <a:spcBef>
                <a:spcPts val="0"/>
              </a:spcBef>
              <a:spcAft>
                <a:spcPts val="796"/>
              </a:spcAft>
              <a:defRPr/>
            </a:lvl1pPr>
          </a:lstStyle>
          <a:p>
            <a:pPr lvl="0"/>
            <a:r>
              <a:rPr lang="de-AT" dirty="0"/>
              <a:t>Klicken und hinzufügen: Eventname, Datum, Ort, ... </a:t>
            </a:r>
            <a:br>
              <a:rPr lang="de-AT" dirty="0"/>
            </a:br>
            <a:r>
              <a:rPr lang="de-AT" dirty="0"/>
              <a:t>Click </a:t>
            </a:r>
            <a:r>
              <a:rPr lang="de-AT" dirty="0" err="1"/>
              <a:t>and</a:t>
            </a:r>
            <a:r>
              <a:rPr lang="de-AT" dirty="0"/>
              <a:t> </a:t>
            </a:r>
            <a:r>
              <a:rPr lang="de-AT" dirty="0" err="1"/>
              <a:t>add</a:t>
            </a:r>
            <a:r>
              <a:rPr lang="de-AT" dirty="0"/>
              <a:t>: </a:t>
            </a:r>
            <a:r>
              <a:rPr lang="de-AT" dirty="0" err="1"/>
              <a:t>event</a:t>
            </a:r>
            <a:r>
              <a:rPr lang="de-AT" dirty="0"/>
              <a:t> </a:t>
            </a:r>
            <a:r>
              <a:rPr lang="de-AT" dirty="0" err="1"/>
              <a:t>name</a:t>
            </a:r>
            <a:r>
              <a:rPr lang="de-AT" dirty="0"/>
              <a:t>, </a:t>
            </a:r>
            <a:r>
              <a:rPr lang="de-AT" dirty="0" err="1"/>
              <a:t>date</a:t>
            </a:r>
            <a:r>
              <a:rPr lang="de-AT" dirty="0"/>
              <a:t>, </a:t>
            </a:r>
            <a:r>
              <a:rPr lang="de-AT" dirty="0" err="1"/>
              <a:t>location</a:t>
            </a:r>
            <a:r>
              <a:rPr lang="de-AT" dirty="0"/>
              <a:t>, ...</a:t>
            </a:r>
          </a:p>
        </p:txBody>
      </p:sp>
      <p:sp>
        <p:nvSpPr>
          <p:cNvPr id="22" name="Textplatzhalter 26"/>
          <p:cNvSpPr>
            <a:spLocks noGrp="1"/>
          </p:cNvSpPr>
          <p:nvPr>
            <p:ph type="body" sz="quarter" idx="17" hasCustomPrompt="1"/>
          </p:nvPr>
        </p:nvSpPr>
        <p:spPr>
          <a:xfrm>
            <a:off x="7198785" y="2794831"/>
            <a:ext cx="4643968" cy="306916"/>
          </a:xfrm>
        </p:spPr>
        <p:txBody>
          <a:bodyPr anchor="b" anchorCtr="0">
            <a:noAutofit/>
          </a:bodyPr>
          <a:lstStyle>
            <a:lvl1pPr algn="r">
              <a:defRPr sz="1061"/>
            </a:lvl1pPr>
          </a:lstStyle>
          <a:p>
            <a:pPr lvl="0"/>
            <a:r>
              <a:rPr lang="de-AT" dirty="0"/>
              <a:t>Platzhalter Bildquelle/</a:t>
            </a:r>
            <a:r>
              <a:rPr lang="de-AT" dirty="0" err="1"/>
              <a:t>place</a:t>
            </a:r>
            <a:r>
              <a:rPr lang="de-AT" dirty="0"/>
              <a:t> holder </a:t>
            </a:r>
            <a:r>
              <a:rPr lang="de-AT" dirty="0" err="1"/>
              <a:t>image</a:t>
            </a:r>
            <a:r>
              <a:rPr lang="de-AT" dirty="0"/>
              <a:t> </a:t>
            </a:r>
            <a:r>
              <a:rPr lang="de-AT" dirty="0" err="1"/>
              <a:t>source</a:t>
            </a:r>
            <a:endParaRPr lang="de-DE" dirty="0"/>
          </a:p>
        </p:txBody>
      </p:sp>
      <p:sp>
        <p:nvSpPr>
          <p:cNvPr id="23" name="Textplatzhalter 14"/>
          <p:cNvSpPr>
            <a:spLocks noGrp="1"/>
          </p:cNvSpPr>
          <p:nvPr>
            <p:ph type="body" sz="quarter" idx="19" hasCustomPrompt="1"/>
          </p:nvPr>
        </p:nvSpPr>
        <p:spPr>
          <a:xfrm>
            <a:off x="829733" y="5657964"/>
            <a:ext cx="1976632" cy="467590"/>
          </a:xfrm>
        </p:spPr>
        <p:txBody>
          <a:bodyPr anchor="b" anchorCtr="0">
            <a:noAutofit/>
          </a:bodyPr>
          <a:lstStyle>
            <a:lvl1pPr>
              <a:defRPr sz="1327"/>
            </a:lvl1pPr>
          </a:lstStyle>
          <a:p>
            <a:pPr lvl="0"/>
            <a:r>
              <a:rPr lang="de-AT" dirty="0"/>
              <a:t>Platzhalter/</a:t>
            </a:r>
            <a:r>
              <a:rPr lang="de-AT" dirty="0" err="1"/>
              <a:t>place</a:t>
            </a:r>
            <a:r>
              <a:rPr lang="de-AT" dirty="0"/>
              <a:t> holder</a:t>
            </a:r>
            <a:br>
              <a:rPr lang="de-AT" dirty="0"/>
            </a:br>
            <a:r>
              <a:rPr lang="de-AT" dirty="0" err="1"/>
              <a:t>Supported</a:t>
            </a:r>
            <a:r>
              <a:rPr lang="de-AT" dirty="0"/>
              <a:t> </a:t>
            </a:r>
            <a:r>
              <a:rPr lang="de-AT" dirty="0" err="1"/>
              <a:t>by</a:t>
            </a:r>
            <a:r>
              <a:rPr lang="de-AT" dirty="0"/>
              <a:t>:</a:t>
            </a:r>
          </a:p>
        </p:txBody>
      </p:sp>
      <p:sp>
        <p:nvSpPr>
          <p:cNvPr id="24" name="Rechteck 23"/>
          <p:cNvSpPr/>
          <p:nvPr userDrawn="1"/>
        </p:nvSpPr>
        <p:spPr>
          <a:xfrm>
            <a:off x="1" y="6288000"/>
            <a:ext cx="717671" cy="575734"/>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sz="3449" dirty="0">
              <a:solidFill>
                <a:srgbClr val="FFFFFF"/>
              </a:solidFill>
              <a:ea typeface="ＭＳ Ｐゴシック" pitchFamily="-105" charset="-128"/>
              <a:cs typeface="ＭＳ Ｐゴシック" pitchFamily="-105" charset="-128"/>
            </a:endParaRPr>
          </a:p>
        </p:txBody>
      </p:sp>
      <p:sp>
        <p:nvSpPr>
          <p:cNvPr id="2" name="Datumsplatzhalter 1">
            <a:extLst>
              <a:ext uri="{FF2B5EF4-FFF2-40B4-BE49-F238E27FC236}">
                <a16:creationId xmlns:a16="http://schemas.microsoft.com/office/drawing/2014/main" id="{351AEFC6-5912-4C7D-9173-12CDCB6E11FA}"/>
              </a:ext>
            </a:extLst>
          </p:cNvPr>
          <p:cNvSpPr>
            <a:spLocks noGrp="1"/>
          </p:cNvSpPr>
          <p:nvPr>
            <p:ph type="dt" sz="half" idx="20"/>
          </p:nvPr>
        </p:nvSpPr>
        <p:spPr>
          <a:xfrm>
            <a:off x="829803" y="6572395"/>
            <a:ext cx="11040000" cy="205184"/>
          </a:xfrm>
          <a:prstGeom prst="rect">
            <a:avLst/>
          </a:prstGeom>
        </p:spPr>
        <p:txBody>
          <a:bodyPr/>
          <a:lstStyle/>
          <a:p>
            <a:endParaRPr lang="de-DE" dirty="0"/>
          </a:p>
        </p:txBody>
      </p:sp>
      <p:sp>
        <p:nvSpPr>
          <p:cNvPr id="4" name="Foliennummernplatzhalter 3">
            <a:extLst>
              <a:ext uri="{FF2B5EF4-FFF2-40B4-BE49-F238E27FC236}">
                <a16:creationId xmlns:a16="http://schemas.microsoft.com/office/drawing/2014/main" id="{0BE1B464-8DDE-4ED3-B7F3-C4402ED8112F}"/>
              </a:ext>
            </a:extLst>
          </p:cNvPr>
          <p:cNvSpPr>
            <a:spLocks noGrp="1"/>
          </p:cNvSpPr>
          <p:nvPr>
            <p:ph type="sldNum" sz="quarter" idx="22"/>
          </p:nvPr>
        </p:nvSpPr>
        <p:spPr/>
        <p:txBody>
          <a:bodyPr/>
          <a:lstStyle/>
          <a:p>
            <a:fld id="{4B64EC4D-37E3-EF42-B9AB-6337577588CB}" type="slidenum">
              <a:rPr lang="de-DE" smtClean="0"/>
              <a:pPr/>
              <a:t>‹Nr.›</a:t>
            </a:fld>
            <a:endParaRPr lang="de-DE" dirty="0"/>
          </a:p>
        </p:txBody>
      </p:sp>
    </p:spTree>
    <p:extLst>
      <p:ext uri="{BB962C8B-B14F-4D97-AF65-F5344CB8AC3E}">
        <p14:creationId xmlns:p14="http://schemas.microsoft.com/office/powerpoint/2010/main" val="1705131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customXml" Target="../ink/ink1.xml"/><Relationship Id="rId28"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EDBF374-631D-EF94-4B93-A86DF4F67CD5}"/>
              </a:ext>
            </a:extLst>
          </p:cNvPr>
          <p:cNvSpPr>
            <a:spLocks/>
          </p:cNvSpPr>
          <p:nvPr userDrawn="1"/>
        </p:nvSpPr>
        <p:spPr>
          <a:xfrm>
            <a:off x="1" y="6093081"/>
            <a:ext cx="12192000" cy="764919"/>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a:extLst>
              <a:ext uri="{FF2B5EF4-FFF2-40B4-BE49-F238E27FC236}">
                <a16:creationId xmlns:a16="http://schemas.microsoft.com/office/drawing/2014/main" id="{BC27BEBD-CEB7-AE70-4BEB-F867AEF950DA}"/>
              </a:ext>
            </a:extLst>
          </p:cNvPr>
          <p:cNvSpPr>
            <a:spLocks noGrp="1"/>
          </p:cNvSpPr>
          <p:nvPr>
            <p:ph type="title"/>
          </p:nvPr>
        </p:nvSpPr>
        <p:spPr>
          <a:xfrm>
            <a:off x="838200" y="840728"/>
            <a:ext cx="10515600" cy="84996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 Placeholder 2">
            <a:extLst>
              <a:ext uri="{FF2B5EF4-FFF2-40B4-BE49-F238E27FC236}">
                <a16:creationId xmlns:a16="http://schemas.microsoft.com/office/drawing/2014/main" id="{B5A27DCD-4C56-8D66-085E-0AF0F4EC00BC}"/>
              </a:ext>
            </a:extLst>
          </p:cNvPr>
          <p:cNvSpPr>
            <a:spLocks noGrp="1"/>
          </p:cNvSpPr>
          <p:nvPr>
            <p:ph type="body" idx="1"/>
          </p:nvPr>
        </p:nvSpPr>
        <p:spPr>
          <a:xfrm>
            <a:off x="838200" y="1825625"/>
            <a:ext cx="10515600" cy="4191647"/>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a:p>
            <a:pPr lvl="4"/>
            <a:endParaRPr lang="en-GB" dirty="0"/>
          </a:p>
        </p:txBody>
      </p:sp>
      <p:sp>
        <p:nvSpPr>
          <p:cNvPr id="6" name="Slide Number Placeholder 5">
            <a:extLst>
              <a:ext uri="{FF2B5EF4-FFF2-40B4-BE49-F238E27FC236}">
                <a16:creationId xmlns:a16="http://schemas.microsoft.com/office/drawing/2014/main" id="{4A4BF1E0-95B2-6C14-D760-A02F9EDD83DD}"/>
              </a:ext>
            </a:extLst>
          </p:cNvPr>
          <p:cNvSpPr>
            <a:spLocks noGrp="1"/>
          </p:cNvSpPr>
          <p:nvPr>
            <p:ph type="sldNum" sz="quarter" idx="4"/>
          </p:nvPr>
        </p:nvSpPr>
        <p:spPr>
          <a:xfrm>
            <a:off x="8610600" y="6360819"/>
            <a:ext cx="623383" cy="365125"/>
          </a:xfrm>
          <a:prstGeom prst="rect">
            <a:avLst/>
          </a:prstGeom>
        </p:spPr>
        <p:txBody>
          <a:bodyPr vert="horz" lIns="91440" tIns="45720" rIns="91440" bIns="45720" rtlCol="0" anchor="ctr"/>
          <a:lstStyle>
            <a:lvl1pPr algn="r">
              <a:defRPr sz="1000">
                <a:solidFill>
                  <a:schemeClr val="tx1">
                    <a:tint val="82000"/>
                  </a:schemeClr>
                </a:solidFill>
              </a:defRPr>
            </a:lvl1pPr>
          </a:lstStyle>
          <a:p>
            <a:fld id="{D1CE53A6-EA07-4470-8EDB-4231586FEE68}" type="slidenum">
              <a:rPr lang="en-GB" smtClean="0"/>
              <a:pPr/>
              <a:t>‹Nr.›</a:t>
            </a:fld>
            <a:endParaRPr lang="en-GB" dirty="0"/>
          </a:p>
        </p:txBody>
      </p:sp>
      <p:pic>
        <p:nvPicPr>
          <p:cNvPr id="12" name="Picture 11">
            <a:extLst>
              <a:ext uri="{FF2B5EF4-FFF2-40B4-BE49-F238E27FC236}">
                <a16:creationId xmlns:a16="http://schemas.microsoft.com/office/drawing/2014/main" id="{86BE74A6-7B65-D1F2-65AA-CA372749E3F9}"/>
              </a:ext>
            </a:extLst>
          </p:cNvPr>
          <p:cNvPicPr>
            <a:picLocks noChangeAspect="1"/>
          </p:cNvPicPr>
          <p:nvPr userDrawn="1"/>
        </p:nvPicPr>
        <p:blipFill>
          <a:blip r:embed="rId21" cstate="hqprint">
            <a:extLst>
              <a:ext uri="{28A0092B-C50C-407E-A947-70E740481C1C}">
                <a14:useLocalDpi xmlns:a14="http://schemas.microsoft.com/office/drawing/2010/main"/>
              </a:ext>
            </a:extLst>
          </a:blip>
          <a:srcRect t="2261" b="2261"/>
          <a:stretch/>
        </p:blipFill>
        <p:spPr>
          <a:xfrm>
            <a:off x="10073163" y="75809"/>
            <a:ext cx="2023814" cy="764919"/>
          </a:xfrm>
          <a:prstGeom prst="rect">
            <a:avLst/>
          </a:prstGeom>
        </p:spPr>
      </p:pic>
      <p:pic>
        <p:nvPicPr>
          <p:cNvPr id="8" name="Picture 7">
            <a:extLst>
              <a:ext uri="{FF2B5EF4-FFF2-40B4-BE49-F238E27FC236}">
                <a16:creationId xmlns:a16="http://schemas.microsoft.com/office/drawing/2014/main" id="{0253A1B2-FC7F-E5EB-B88B-7C6768D1746B}"/>
              </a:ext>
            </a:extLst>
          </p:cNvPr>
          <p:cNvPicPr>
            <a:picLocks noChangeAspect="1"/>
          </p:cNvPicPr>
          <p:nvPr userDrawn="1"/>
        </p:nvPicPr>
        <p:blipFill>
          <a:blip r:embed="rId22" cstate="hqprint">
            <a:extLst>
              <a:ext uri="{28A0092B-C50C-407E-A947-70E740481C1C}">
                <a14:useLocalDpi xmlns:a14="http://schemas.microsoft.com/office/drawing/2010/main"/>
              </a:ext>
            </a:extLst>
          </a:blip>
          <a:stretch>
            <a:fillRect/>
          </a:stretch>
        </p:blipFill>
        <p:spPr>
          <a:xfrm>
            <a:off x="10639425" y="6193706"/>
            <a:ext cx="1457552" cy="565280"/>
          </a:xfrm>
          <a:prstGeom prst="rect">
            <a:avLst/>
          </a:prstGeom>
        </p:spPr>
      </p:pic>
      <mc:AlternateContent xmlns:mc="http://schemas.openxmlformats.org/markup-compatibility/2006" xmlns:p14="http://schemas.microsoft.com/office/powerpoint/2010/main">
        <mc:Choice Requires="p14">
          <p:contentPart p14:bwMode="auto" r:id="rId23">
            <p14:nvContentPartPr>
              <p14:cNvPr id="10" name="Ink 9">
                <a:extLst>
                  <a:ext uri="{FF2B5EF4-FFF2-40B4-BE49-F238E27FC236}">
                    <a16:creationId xmlns:a16="http://schemas.microsoft.com/office/drawing/2014/main" id="{C4BED390-91E2-4F62-1A0F-442C70548FD6}"/>
                  </a:ext>
                </a:extLst>
              </p14:cNvPr>
              <p14:cNvContentPartPr/>
              <p14:nvPr userDrawn="1"/>
            </p14:nvContentPartPr>
            <p14:xfrm>
              <a:off x="11881800" y="6586200"/>
              <a:ext cx="360" cy="360"/>
            </p14:xfrm>
          </p:contentPart>
        </mc:Choice>
        <mc:Fallback xmlns="">
          <p:pic>
            <p:nvPicPr>
              <p:cNvPr id="10" name="Ink 9">
                <a:extLst>
                  <a:ext uri="{FF2B5EF4-FFF2-40B4-BE49-F238E27FC236}">
                    <a16:creationId xmlns:a16="http://schemas.microsoft.com/office/drawing/2014/main" id="{C4BED390-91E2-4F62-1A0F-442C70548FD6}"/>
                  </a:ext>
                </a:extLst>
              </p:cNvPr>
              <p:cNvPicPr/>
              <p:nvPr/>
            </p:nvPicPr>
            <p:blipFill>
              <a:blip r:embed="rId28"/>
              <a:stretch>
                <a:fillRect/>
              </a:stretch>
            </p:blipFill>
            <p:spPr>
              <a:xfrm>
                <a:off x="11875680" y="6580080"/>
                <a:ext cx="12600" cy="12600"/>
              </a:xfrm>
              <a:prstGeom prst="rect">
                <a:avLst/>
              </a:prstGeom>
            </p:spPr>
          </p:pic>
        </mc:Fallback>
      </mc:AlternateContent>
    </p:spTree>
    <p:extLst>
      <p:ext uri="{BB962C8B-B14F-4D97-AF65-F5344CB8AC3E}">
        <p14:creationId xmlns:p14="http://schemas.microsoft.com/office/powerpoint/2010/main" val="660272538"/>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52" r:id="rId3"/>
    <p:sldLayoutId id="2147483653" r:id="rId4"/>
    <p:sldLayoutId id="2147483661" r:id="rId5"/>
    <p:sldLayoutId id="2147483663" r:id="rId6"/>
    <p:sldLayoutId id="2147483666" r:id="rId7"/>
    <p:sldLayoutId id="2147483667" r:id="rId8"/>
    <p:sldLayoutId id="2147483656" r:id="rId9"/>
    <p:sldLayoutId id="2147483657" r:id="rId10"/>
    <p:sldLayoutId id="2147483664" r:id="rId11"/>
    <p:sldLayoutId id="2147483654" r:id="rId12"/>
    <p:sldLayoutId id="2147483655" r:id="rId13"/>
    <p:sldLayoutId id="2147483671" r:id="rId14"/>
    <p:sldLayoutId id="2147483670" r:id="rId15"/>
    <p:sldLayoutId id="2147483658" r:id="rId16"/>
    <p:sldLayoutId id="2147483659" r:id="rId17"/>
    <p:sldLayoutId id="2147483673" r:id="rId18"/>
    <p:sldLayoutId id="2147483674" r:id="rId19"/>
  </p:sldLayoutIdLst>
  <p:hf hdr="0" dt="0"/>
  <p:txStyles>
    <p:title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539750" indent="-269875" algn="l" defTabSz="914400" rtl="0" eaLnBrk="1" latinLnBrk="0" hangingPunct="1">
        <a:lnSpc>
          <a:spcPct val="90000"/>
        </a:lnSpc>
        <a:spcBef>
          <a:spcPts val="500"/>
        </a:spcBef>
        <a:buFont typeface="Symbol" pitchFamily="2" charset="2"/>
        <a:buChar char="-"/>
        <a:tabLst>
          <a:tab pos="269875" algn="l"/>
        </a:tabLst>
        <a:defRPr sz="2400" kern="1200">
          <a:solidFill>
            <a:schemeClr val="tx1"/>
          </a:solidFill>
          <a:latin typeface="+mn-lt"/>
          <a:ea typeface="+mn-ea"/>
          <a:cs typeface="+mn-cs"/>
        </a:defRPr>
      </a:lvl2pPr>
      <a:lvl3pPr marL="809625" indent="-269875" algn="l" defTabSz="914400" rtl="0" eaLnBrk="1" latinLnBrk="0" hangingPunct="1">
        <a:lnSpc>
          <a:spcPct val="90000"/>
        </a:lnSpc>
        <a:spcBef>
          <a:spcPts val="500"/>
        </a:spcBef>
        <a:buFont typeface="Wingdings" pitchFamily="2" charset="2"/>
        <a:buChar char="§"/>
        <a:defRPr sz="2200" kern="1200">
          <a:solidFill>
            <a:schemeClr val="tx1"/>
          </a:solidFill>
          <a:latin typeface="+mn-lt"/>
          <a:ea typeface="+mn-ea"/>
          <a:cs typeface="+mn-cs"/>
        </a:defRPr>
      </a:lvl3pPr>
      <a:lvl4pPr marL="1077913" indent="-268288" algn="l" defTabSz="914400" rtl="0" eaLnBrk="1" latinLnBrk="0" hangingPunct="1">
        <a:lnSpc>
          <a:spcPct val="90000"/>
        </a:lnSpc>
        <a:spcBef>
          <a:spcPts val="500"/>
        </a:spcBef>
        <a:buFont typeface="Wingdings" pitchFamily="2" charset="2"/>
        <a:buChar char="§"/>
        <a:defRPr sz="2000" kern="1200">
          <a:solidFill>
            <a:schemeClr val="tx1"/>
          </a:solidFill>
          <a:latin typeface="+mn-lt"/>
          <a:ea typeface="+mn-ea"/>
          <a:cs typeface="+mn-cs"/>
        </a:defRPr>
      </a:lvl4pPr>
      <a:lvl5pPr marL="1347788" indent="-26987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ordwide.espacenet.com/"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hyperlink" Target="https://www.tugraz.at/studium/studieren-an-der-tu-graz/studierende/studienabschluss-support/" TargetMode="External"/><Relationship Id="rId3" Type="http://schemas.openxmlformats.org/officeDocument/2006/relationships/hyperlink" Target="https://rechtsabteilung.uni-graz.at/de/aufgaben/satzung/" TargetMode="External"/><Relationship Id="rId7" Type="http://schemas.openxmlformats.org/officeDocument/2006/relationships/hyperlink" Target="https://tu4u.tugraz.at/fileadmin/Studierende_und_Bedienstete/Information/Unsere_TU_Graz/Lehre_an_der_TU_Graz/Zitiervorschlaege_AI.pdf" TargetMode="External"/><Relationship Id="rId12" Type="http://schemas.openxmlformats.org/officeDocument/2006/relationships/hyperlink" Target="https://oehunigraz.at/plagiatssoftware/" TargetMode="External"/><Relationship Id="rId2" Type="http://schemas.openxmlformats.org/officeDocument/2006/relationships/hyperlink" Target="https://tu4u.tugraz.at/fileadmin/public/Studierende_und_Bedienstete/Satzung_und_Geschaeftsordnungen_der_TU_Graz/Satzungsteil_Wissenschaftliche_und_Kuenstlerische_Integritaet.pdf?sword_list%5B0%5D=satzungsteil&amp;sword_list%5B1%5D=gute&amp;sword_list%5B2%5D=wissenschaftliche&amp;no_cache=1" TargetMode="External"/><Relationship Id="rId1" Type="http://schemas.openxmlformats.org/officeDocument/2006/relationships/slideLayout" Target="../slideLayouts/slideLayout2.xml"/><Relationship Id="rId6" Type="http://schemas.openxmlformats.org/officeDocument/2006/relationships/hyperlink" Target="https://tu4u.tugraz.at/studierende/mein-laufendes-studium/ai-einsatz-im-studium" TargetMode="External"/><Relationship Id="rId11" Type="http://schemas.openxmlformats.org/officeDocument/2006/relationships/hyperlink" Target="https://htugraz.at/service/plagiats-check" TargetMode="External"/><Relationship Id="rId5" Type="http://schemas.openxmlformats.org/officeDocument/2006/relationships/hyperlink" Target="https://static.uni-graz.at/fileadmin/_files/_project_sites/_lehren-und-lernen-mit-ki/KI-Orientierungsrahmen_230901.pdf" TargetMode="External"/><Relationship Id="rId10" Type="http://schemas.openxmlformats.org/officeDocument/2006/relationships/hyperlink" Target="https://tu4u.tugraz.at/fileadmin/public/Studierende_und_Bedienstete/Information/TU_Graz/Ethikkompass_TU_Graz.pdf?sword_list%5B0%5D=Ethikkompass&amp;no_cache=1" TargetMode="External"/><Relationship Id="rId4" Type="http://schemas.openxmlformats.org/officeDocument/2006/relationships/hyperlink" Target="https://tu4u.tugraz.at/fileadmin/public/Studierende_und_Bedienstete/Anleitungen/Leitlinie_AI_in_der_Lehre_TU_Graz.pdf" TargetMode="External"/><Relationship Id="rId9" Type="http://schemas.openxmlformats.org/officeDocument/2006/relationships/hyperlink" Target="https://www.uni-graz.at/de/studium/faqs-und-anleitungen/studienabschluss/" TargetMode="External"/></Relationships>
</file>

<file path=ppt/slides/_rels/slide59.xml.rels><?xml version="1.0" encoding="UTF-8" standalone="yes"?>
<Relationships xmlns="http://schemas.openxmlformats.org/package/2006/relationships"><Relationship Id="rId8" Type="http://schemas.openxmlformats.org/officeDocument/2006/relationships/hyperlink" Target="https://ub.uni-graz.at/de/suchen-ausleihen/literatur-verwalten-clever-suchen/" TargetMode="External"/><Relationship Id="rId3" Type="http://schemas.openxmlformats.org/officeDocument/2006/relationships/hyperlink" Target="https://ub.uni-graz.at/de/" TargetMode="External"/><Relationship Id="rId7" Type="http://schemas.openxmlformats.org/officeDocument/2006/relationships/hyperlink" Target="https://www.tugraz.at/sites/bibliothek-und-archiv/literatursuche/literaturverwaltung" TargetMode="External"/><Relationship Id="rId12" Type="http://schemas.openxmlformats.org/officeDocument/2006/relationships/hyperlink" Target="https://www.uni-graz.at/de/forschungsprofil/aufbau-organisation-uni-graz-1/" TargetMode="External"/><Relationship Id="rId2" Type="http://schemas.openxmlformats.org/officeDocument/2006/relationships/hyperlink" Target="http://www.ub.tugraz.at/" TargetMode="External"/><Relationship Id="rId1" Type="http://schemas.openxmlformats.org/officeDocument/2006/relationships/slideLayout" Target="../slideLayouts/slideLayout2.xml"/><Relationship Id="rId6" Type="http://schemas.openxmlformats.org/officeDocument/2006/relationships/hyperlink" Target="https://unikat.uni-graz.at/primo-explore/search?vid=UGR" TargetMode="External"/><Relationship Id="rId11" Type="http://schemas.openxmlformats.org/officeDocument/2006/relationships/hyperlink" Target="https://www.tugraz.at/tu-graz/organisationsstruktur/vertretungen-der-tu-graz-angehoerigen/commission-for-scientific-integrity" TargetMode="External"/><Relationship Id="rId5" Type="http://schemas.openxmlformats.org/officeDocument/2006/relationships/hyperlink" Target="https://ub.uni-graz.at/de/veranstaltungen/" TargetMode="External"/><Relationship Id="rId10" Type="http://schemas.openxmlformats.org/officeDocument/2006/relationships/hyperlink" Target="https://www.uni-graz.at/de/studium/studierende/#c513790" TargetMode="External"/><Relationship Id="rId4" Type="http://schemas.openxmlformats.org/officeDocument/2006/relationships/hyperlink" Target="https://www.tugraz.at/sites/bibliothek-und-archiv/kurse-beratung/veranstaltungsuebersicht" TargetMode="External"/><Relationship Id="rId9" Type="http://schemas.openxmlformats.org/officeDocument/2006/relationships/hyperlink" Target="https://www.tugraz.at/studium/studieren-an-der-tu-graz/studierende/schluesselkompetenzen"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rdm.tugraz.at/" TargetMode="External"/><Relationship Id="rId2" Type="http://schemas.openxmlformats.org/officeDocument/2006/relationships/hyperlink" Target="https://tu4u.tugraz.at/fileadmin/public/Studierende_und_Bedienstete/Satzung_und_Geschaeftsordnungen_der_TU_Graz/Satzungsteil_Wissenschaftliche_und_Kuenstlerische_Integritaet.pdf" TargetMode="External"/><Relationship Id="rId1" Type="http://schemas.openxmlformats.org/officeDocument/2006/relationships/slideLayout" Target="../slideLayouts/slideLayout2.xml"/><Relationship Id="rId5" Type="http://schemas.openxmlformats.org/officeDocument/2006/relationships/hyperlink" Target="mailto:ub.fdm@uni-graz.at" TargetMode="External"/><Relationship Id="rId4" Type="http://schemas.openxmlformats.org/officeDocument/2006/relationships/hyperlink" Target="mailto:rdmteam@tugraz.at" TargetMode="External"/></Relationships>
</file>

<file path=ppt/slides/_rels/slide61.xml.rels><?xml version="1.0" encoding="UTF-8" standalone="yes"?>
<Relationships xmlns="http://schemas.openxmlformats.org/package/2006/relationships"><Relationship Id="rId8" Type="http://schemas.openxmlformats.org/officeDocument/2006/relationships/hyperlink" Target="https://it.uni-graz.at/de/it-services/speichern/fileservice/" TargetMode="External"/><Relationship Id="rId3" Type="http://schemas.openxmlformats.org/officeDocument/2006/relationships/hyperlink" Target="https://online.tugraz.at/tug_online/wb_anm.kursliste?pWbKursGrpNr=1" TargetMode="External"/><Relationship Id="rId7" Type="http://schemas.openxmlformats.org/officeDocument/2006/relationships/hyperlink" Target="https://tu4u.tugraz.at/studierende/it-services-fuer-studierende/it-basisservices/daten-und-backup-server" TargetMode="External"/><Relationship Id="rId12" Type="http://schemas.openxmlformats.org/officeDocument/2006/relationships/hyperlink" Target="https://git.uni-graz.at/users/sign_in" TargetMode="External"/><Relationship Id="rId2" Type="http://schemas.openxmlformats.org/officeDocument/2006/relationships/hyperlink" Target="https://rdm.tugraz.at/dashboard" TargetMode="External"/><Relationship Id="rId1" Type="http://schemas.openxmlformats.org/officeDocument/2006/relationships/slideLayout" Target="../slideLayouts/slideLayout2.xml"/><Relationship Id="rId6" Type="http://schemas.openxmlformats.org/officeDocument/2006/relationships/hyperlink" Target="https://cloud.uni-graz.at/" TargetMode="External"/><Relationship Id="rId11" Type="http://schemas.openxmlformats.org/officeDocument/2006/relationships/hyperlink" Target="https://gitlab.tugraz.at/" TargetMode="External"/><Relationship Id="rId5" Type="http://schemas.openxmlformats.org/officeDocument/2006/relationships/hyperlink" Target="https://cloud.tugraz.at/" TargetMode="External"/><Relationship Id="rId10" Type="http://schemas.openxmlformats.org/officeDocument/2006/relationships/hyperlink" Target="https://elabftw.tugraz.at/" TargetMode="External"/><Relationship Id="rId4" Type="http://schemas.openxmlformats.org/officeDocument/2006/relationships/hyperlink" Target="https://forschungsdatenmanagement.uni-graz.at/de/" TargetMode="External"/><Relationship Id="rId9" Type="http://schemas.openxmlformats.org/officeDocument/2006/relationships/hyperlink" Target="https://tu4u.tugraz.at/studierende/it-anleitungen-studierende/dokumentenaustausch-und-zusammenarbeit/ausserhalb-der-tu-graz-auf-persoenliche-daten-zugreifen?sword_list%5B0%5D=netzlaufwerk&amp;no_cache=1" TargetMode="External"/></Relationships>
</file>

<file path=ppt/slides/_rels/slide62.xml.rels><?xml version="1.0" encoding="UTF-8" standalone="yes"?>
<Relationships xmlns="http://schemas.openxmlformats.org/package/2006/relationships"><Relationship Id="rId8" Type="http://schemas.openxmlformats.org/officeDocument/2006/relationships/hyperlink" Target="https://guttenplag.fandom.com/de/wiki/Seite_115" TargetMode="External"/><Relationship Id="rId3" Type="http://schemas.openxmlformats.org/officeDocument/2006/relationships/hyperlink" Target="https://www.qualifikationsregister.at/" TargetMode="External"/><Relationship Id="rId7" Type="http://schemas.openxmlformats.org/officeDocument/2006/relationships/hyperlink" Target="https://speakola.com/grad/richard-feynman-caltech-1974" TargetMode="External"/><Relationship Id="rId2" Type="http://schemas.openxmlformats.org/officeDocument/2006/relationships/hyperlink" Target="https://allea.org/wp-content/uploads/2024/09/CoC2023-German.pdf" TargetMode="External"/><Relationship Id="rId1" Type="http://schemas.openxmlformats.org/officeDocument/2006/relationships/slideLayout" Target="../slideLayouts/slideLayout2.xml"/><Relationship Id="rId6" Type="http://schemas.openxmlformats.org/officeDocument/2006/relationships/hyperlink" Target="https://academicintegrity.eu/wp/wp-content/uploads/2022/04/Guidelines_amended_version_1.1_09_2019.pdf" TargetMode="External"/><Relationship Id="rId5" Type="http://schemas.openxmlformats.org/officeDocument/2006/relationships/hyperlink" Target="https://oeawi.at/wp-content/uploads/2020/11/Praxisleitfaden-fuer-Integritaet-und-Ethik-in-der-Wissenschaft_Stand_29-9-2020_Final.pdf" TargetMode="External"/><Relationship Id="rId4" Type="http://schemas.openxmlformats.org/officeDocument/2006/relationships/hyperlink" Target="https://www.bmfwf.gv.at/wissenschaft/hochschulgovernance/steuerungsinstrumente/guep.html#systemziele" TargetMode="External"/></Relationships>
</file>

<file path=ppt/slides/_rels/slide63.xml.rels><?xml version="1.0" encoding="UTF-8" standalone="yes"?>
<Relationships xmlns="http://schemas.openxmlformats.org/package/2006/relationships"><Relationship Id="rId8" Type="http://schemas.openxmlformats.org/officeDocument/2006/relationships/hyperlink" Target="https://oeawi.at/gwp-richtlinien" TargetMode="External"/><Relationship Id="rId3" Type="http://schemas.openxmlformats.org/officeDocument/2006/relationships/hyperlink" Target="https://doi.org/10.14361/9783839459669" TargetMode="External"/><Relationship Id="rId7" Type="http://schemas.openxmlformats.org/officeDocument/2006/relationships/hyperlink" Target="https://copilot.microsoft.com/"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www.tugraz.at/fileadmin/public/Studierende_und_Bedienstete/Anleitungen/Handbuch_Datenschutz_TU_Graz.pdf" TargetMode="External"/><Relationship Id="rId5" Type="http://schemas.openxmlformats.org/officeDocument/2006/relationships/hyperlink" Target="https://ris.bka.gv.at/NormDokument.wxe?Abfrage=Bundesnormen&amp;Gesetzesnummer=20007384&amp;Artikel=&amp;Paragraf=2a&amp;Anlage=&amp;Uebergangsrecht=" TargetMode="External"/><Relationship Id="rId4" Type="http://schemas.openxmlformats.org/officeDocument/2006/relationships/hyperlink" Target="https://htugraz.at/service/plagiats-check"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s://www.library.yorku.ca/spark/faculty/Integrity%20in%20Practice.pdf" TargetMode="External"/><Relationship Id="rId2" Type="http://schemas.openxmlformats.org/officeDocument/2006/relationships/hyperlink" Target="https://oehunigraz.at/plagiatssoftware/" TargetMode="External"/><Relationship Id="rId1" Type="http://schemas.openxmlformats.org/officeDocument/2006/relationships/slideLayout" Target="../slideLayouts/slideLayout2.xml"/><Relationship Id="rId6" Type="http://schemas.openxmlformats.org/officeDocument/2006/relationships/hyperlink" Target="https://tu4u.tugraz.at/fileadmin/public/Studierende_und_Bedienstete/Satzung_und_Geschaeftsordnungen_der_TU_Graz/Satzungsteil_Wissenschaftliche_und_Kuenstlerische_Integritaet.pdf" TargetMode="External"/><Relationship Id="rId5" Type="http://schemas.openxmlformats.org/officeDocument/2006/relationships/hyperlink" Target="https://tu4u.tugraz.at/fileadmin/Studierende_und_Bedienstete/Information/Unsere_TU_Graz/Lehre_an_der_TU_Graz/Zitiervorschlaege_KI.pdf" TargetMode="External"/><Relationship Id="rId4" Type="http://schemas.openxmlformats.org/officeDocument/2006/relationships/hyperlink" Target="https://authorservices.springernature.com/"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static.uni-graz.at/fileadmin/_files/_project_sites/_lehren-und-lernen-mit-ki/KI-Orientierungsrahmen_230901.pdf" TargetMode="External"/><Relationship Id="rId2" Type="http://schemas.openxmlformats.org/officeDocument/2006/relationships/hyperlink" Target="https://teachcenter.tugraz.at/" TargetMode="External"/><Relationship Id="rId1" Type="http://schemas.openxmlformats.org/officeDocument/2006/relationships/slideLayout" Target="../slideLayouts/slideLayout2.xml"/><Relationship Id="rId6" Type="http://schemas.openxmlformats.org/officeDocument/2006/relationships/hyperlink" Target="https://event.enrio2025.si/event/files/13/events/program/ENRIO2025/admin/export/tex/single/pdf/c9d50a7f-c177-4204-a72a-63c8cddb414e.pdf" TargetMode="External"/><Relationship Id="rId5" Type="http://schemas.openxmlformats.org/officeDocument/2006/relationships/hyperlink" Target="https://mitteilungsblatt.uni-graz.at/de/2025-26/33.a/pdf/" TargetMode="External"/><Relationship Id="rId4" Type="http://schemas.openxmlformats.org/officeDocument/2006/relationships/hyperlink" Target="https://mitteilungsblatt.uni-graz.at/de/2023-24/12.c/pdf/" TargetMode="External"/></Relationships>
</file>

<file path=ppt/slides/_rels/slide66.xml.rels><?xml version="1.0" encoding="UTF-8" standalone="yes"?>
<Relationships xmlns="http://schemas.openxmlformats.org/package/2006/relationships"><Relationship Id="rId3" Type="http://schemas.openxmlformats.org/officeDocument/2006/relationships/hyperlink" Target="https://en.wikipedia.org/wiki/Wikipedia:Citing_Wikipedia" TargetMode="External"/><Relationship Id="rId2" Type="http://schemas.openxmlformats.org/officeDocument/2006/relationships/hyperlink" Target="https://doi.org/10.3139/9783446474659.fm" TargetMode="External"/><Relationship Id="rId1" Type="http://schemas.openxmlformats.org/officeDocument/2006/relationships/slideLayout" Target="../slideLayouts/slideLayout2.xml"/><Relationship Id="rId5" Type="http://schemas.openxmlformats.org/officeDocument/2006/relationships/hyperlink" Target="https://wrexham.ac.uk/media/marketing/quality-and-student-admin-documents/Academic-Integrity-a-brief-guide-for-students.pdf" TargetMode="External"/><Relationship Id="rId4" Type="http://schemas.openxmlformats.org/officeDocument/2006/relationships/hyperlink" Target="https://www.wissenschaftsrat.de/download/archiv/4609-15.html" TargetMode="External"/></Relationships>
</file>

<file path=ppt/slides/_rels/slide67.xml.rels><?xml version="1.0" encoding="UTF-8" standalone="yes"?>
<Relationships xmlns="http://schemas.openxmlformats.org/package/2006/relationships"><Relationship Id="rId3" Type="http://schemas.openxmlformats.org/officeDocument/2006/relationships/hyperlink" Target="https://de.wikipedia.org/wiki/GuttenPlag_Wiki" TargetMode="External"/><Relationship Id="rId2" Type="http://schemas.openxmlformats.org/officeDocument/2006/relationships/hyperlink" Target="https://link.springer.com/journal/42114" TargetMode="External"/><Relationship Id="rId1" Type="http://schemas.openxmlformats.org/officeDocument/2006/relationships/slideLayout" Target="../slideLayouts/slideLayout2.xml"/><Relationship Id="rId4" Type="http://schemas.openxmlformats.org/officeDocument/2006/relationships/hyperlink" Target="https://speakola.com/grad/richard-feynman-caltech-1974" TargetMode="External"/></Relationships>
</file>

<file path=ppt/slides/_rels/slide68.xml.rels><?xml version="1.0" encoding="UTF-8" standalone="yes"?>
<Relationships xmlns="http://schemas.openxmlformats.org/package/2006/relationships"><Relationship Id="rId2" Type="http://schemas.openxmlformats.org/officeDocument/2006/relationships/hyperlink" Target="https://creativecommons.org/licenses/by/4.0/"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www.tugraz.at/go/qm" TargetMode="External"/><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B2C860-5E7F-3C90-C0BE-7692FD544891}"/>
              </a:ext>
            </a:extLst>
          </p:cNvPr>
          <p:cNvSpPr>
            <a:spLocks noGrp="1"/>
          </p:cNvSpPr>
          <p:nvPr>
            <p:ph type="title"/>
          </p:nvPr>
        </p:nvSpPr>
        <p:spPr>
          <a:xfrm>
            <a:off x="831850" y="1709739"/>
            <a:ext cx="10515600" cy="2210048"/>
          </a:xfrm>
        </p:spPr>
        <p:txBody>
          <a:bodyPr>
            <a:normAutofit/>
          </a:bodyPr>
          <a:lstStyle/>
          <a:p>
            <a:pPr marL="0" indent="0">
              <a:buNone/>
            </a:pPr>
            <a:r>
              <a:rPr lang="de-DE" sz="5000" dirty="0"/>
              <a:t>Gute wissenschaftliche und künstlerische Praxis</a:t>
            </a:r>
            <a:br>
              <a:rPr lang="de-DE" sz="5000" dirty="0"/>
            </a:br>
            <a:r>
              <a:rPr lang="de-DE" sz="4400" dirty="0">
                <a:solidFill>
                  <a:schemeClr val="tx1"/>
                </a:solidFill>
              </a:rPr>
              <a:t>für das Masterstudium</a:t>
            </a:r>
            <a:endParaRPr lang="en-GB" dirty="0"/>
          </a:p>
        </p:txBody>
      </p:sp>
      <p:sp>
        <p:nvSpPr>
          <p:cNvPr id="3" name="Textplatzhalter 2">
            <a:extLst>
              <a:ext uri="{FF2B5EF4-FFF2-40B4-BE49-F238E27FC236}">
                <a16:creationId xmlns:a16="http://schemas.microsoft.com/office/drawing/2014/main" id="{B038CA59-17EA-27E2-6FC6-3DFB3BFED177}"/>
              </a:ext>
            </a:extLst>
          </p:cNvPr>
          <p:cNvSpPr>
            <a:spLocks noGrp="1"/>
          </p:cNvSpPr>
          <p:nvPr>
            <p:ph type="body" idx="1"/>
          </p:nvPr>
        </p:nvSpPr>
        <p:spPr>
          <a:xfrm>
            <a:off x="831850" y="4020192"/>
            <a:ext cx="10515600" cy="1342414"/>
          </a:xfrm>
        </p:spPr>
        <p:txBody>
          <a:bodyPr>
            <a:normAutofit/>
          </a:bodyPr>
          <a:lstStyle/>
          <a:p>
            <a:r>
              <a:rPr lang="de-DE" sz="2200" dirty="0"/>
              <a:t>Qualitätsmanagement, Evaluation &amp; Berichtswesen, Technische Universität Graz</a:t>
            </a:r>
            <a:br>
              <a:rPr lang="de-DE" sz="2200" dirty="0"/>
            </a:br>
            <a:r>
              <a:rPr lang="de-DE" sz="2000" dirty="0"/>
              <a:t>Oktober 2026</a:t>
            </a:r>
            <a:br>
              <a:rPr lang="de-DE" sz="2000" dirty="0">
                <a:highlight>
                  <a:srgbClr val="FFFF00"/>
                </a:highlight>
              </a:rPr>
            </a:br>
            <a:r>
              <a:rPr lang="de-DE" sz="1800" dirty="0"/>
              <a:t>https://doi.org.</a:t>
            </a:r>
            <a:r>
              <a:rPr lang="de-AT" sz="1800" i="0" dirty="0">
                <a:effectLst/>
              </a:rPr>
              <a:t>10.3217/vet0m-aad63</a:t>
            </a:r>
            <a:endParaRPr lang="en-GB" sz="2200" dirty="0">
              <a:highlight>
                <a:srgbClr val="FFFF00"/>
              </a:highlight>
            </a:endParaRPr>
          </a:p>
        </p:txBody>
      </p:sp>
      <p:sp>
        <p:nvSpPr>
          <p:cNvPr id="6" name="Inhaltsplatzhalter 5">
            <a:extLst>
              <a:ext uri="{FF2B5EF4-FFF2-40B4-BE49-F238E27FC236}">
                <a16:creationId xmlns:a16="http://schemas.microsoft.com/office/drawing/2014/main" id="{FA45B7FC-65B3-4749-AC96-7F9FADE483BD}"/>
              </a:ext>
            </a:extLst>
          </p:cNvPr>
          <p:cNvSpPr txBox="1">
            <a:spLocks/>
          </p:cNvSpPr>
          <p:nvPr/>
        </p:nvSpPr>
        <p:spPr>
          <a:xfrm>
            <a:off x="937256" y="5037595"/>
            <a:ext cx="4670023" cy="650021"/>
          </a:xfrm>
          <a:prstGeom prst="rect">
            <a:avLst/>
          </a:prstGeom>
        </p:spPr>
        <p:txBody>
          <a:bodyPr vert="horz" wrap="square" lIns="0" tIns="0" rIns="0" bIns="0" rtlCol="0" anchor="t">
            <a:noAutofit/>
          </a:bodyPr>
          <a:lstStyle>
            <a:lvl1pPr marL="361950" indent="-361950" algn="l" defTabSz="648081" rtl="0" eaLnBrk="1" latinLnBrk="0" hangingPunct="1">
              <a:spcBef>
                <a:spcPct val="20000"/>
              </a:spcBef>
              <a:buFont typeface="Wingdings" panose="05000000000000000000" pitchFamily="2" charset="2"/>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0" indent="0">
              <a:lnSpc>
                <a:spcPct val="120000"/>
              </a:lnSpc>
              <a:buNone/>
            </a:pPr>
            <a:r>
              <a:rPr lang="de-DE" sz="1406" dirty="0">
                <a:latin typeface="+mn-lt"/>
                <a:ea typeface="+mj-ea"/>
                <a:cs typeface="+mj-cs"/>
              </a:rPr>
              <a:t>Dieses Dokument ist unter der </a:t>
            </a:r>
            <a:r>
              <a:rPr lang="de-DE" sz="1406" dirty="0">
                <a:latin typeface="+mn-lt"/>
                <a:ea typeface="+mj-ea"/>
                <a:cs typeface="+mj-cs"/>
                <a:hlinkClick r:id="rId3"/>
              </a:rPr>
              <a:t>Creative-Commons-Lizenz Namensnennung 4.0 International (CC BY 4.0)</a:t>
            </a:r>
            <a:r>
              <a:rPr lang="de-DE" sz="1406" dirty="0">
                <a:latin typeface="+mn-lt"/>
                <a:ea typeface="+mj-ea"/>
                <a:cs typeface="+mj-cs"/>
              </a:rPr>
              <a:t> lizenziert.</a:t>
            </a:r>
          </a:p>
        </p:txBody>
      </p:sp>
      <p:pic>
        <p:nvPicPr>
          <p:cNvPr id="7" name="Picture 3" descr="Symbol der Creative-Commons-Lizenz CC BY, die die Nutzung unter Angabe des Urhebers erlaubt. Dieses Symbol ist auf allen weiteren Folien in der Fußzeile abgebildet. ">
            <a:extLst>
              <a:ext uri="{FF2B5EF4-FFF2-40B4-BE49-F238E27FC236}">
                <a16:creationId xmlns:a16="http://schemas.microsoft.com/office/drawing/2014/main" id="{3BC80BDF-E69E-4469-97F8-3EDCCD7F2475}"/>
              </a:ext>
            </a:extLst>
          </p:cNvPr>
          <p:cNvPicPr>
            <a:picLocks noChangeAspect="1"/>
          </p:cNvPicPr>
          <p:nvPr/>
        </p:nvPicPr>
        <p:blipFill>
          <a:blip r:embed="rId4"/>
          <a:stretch>
            <a:fillRect/>
          </a:stretch>
        </p:blipFill>
        <p:spPr>
          <a:xfrm>
            <a:off x="5637528" y="5214340"/>
            <a:ext cx="1534981" cy="537053"/>
          </a:xfrm>
          <a:prstGeom prst="rect">
            <a:avLst/>
          </a:prstGeom>
        </p:spPr>
      </p:pic>
      <p:sp>
        <p:nvSpPr>
          <p:cNvPr id="9" name="Inhaltsplatzhalter 5">
            <a:extLst>
              <a:ext uri="{FF2B5EF4-FFF2-40B4-BE49-F238E27FC236}">
                <a16:creationId xmlns:a16="http://schemas.microsoft.com/office/drawing/2014/main" id="{E8851258-B565-776D-EDAB-BA6A044AA869}"/>
              </a:ext>
            </a:extLst>
          </p:cNvPr>
          <p:cNvSpPr txBox="1">
            <a:spLocks/>
          </p:cNvSpPr>
          <p:nvPr/>
        </p:nvSpPr>
        <p:spPr>
          <a:xfrm>
            <a:off x="957110" y="5622914"/>
            <a:ext cx="4670023" cy="609449"/>
          </a:xfrm>
          <a:prstGeom prst="rect">
            <a:avLst/>
          </a:prstGeom>
        </p:spPr>
        <p:txBody>
          <a:bodyPr vert="horz" wrap="square" lIns="0" tIns="0" rIns="0" bIns="0" rtlCol="0" anchor="t">
            <a:noAutofit/>
          </a:bodyPr>
          <a:lstStyle>
            <a:lvl1pPr marL="361950" indent="-361950" algn="l" defTabSz="648081" rtl="0" eaLnBrk="1" latinLnBrk="0" hangingPunct="1">
              <a:spcBef>
                <a:spcPct val="20000"/>
              </a:spcBef>
              <a:buFont typeface="Wingdings" panose="05000000000000000000" pitchFamily="2" charset="2"/>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0" indent="0">
              <a:buNone/>
            </a:pPr>
            <a:r>
              <a:rPr lang="de-DE" sz="1406" dirty="0">
                <a:latin typeface="+mn-lt"/>
                <a:ea typeface="+mj-ea"/>
                <a:cs typeface="+mj-cs"/>
              </a:rPr>
              <a:t>Dieses Dokument ist abgestimmt mit dem NAWI Graz Koordinationsbüro. </a:t>
            </a:r>
          </a:p>
        </p:txBody>
      </p:sp>
    </p:spTree>
    <p:extLst>
      <p:ext uri="{BB962C8B-B14F-4D97-AF65-F5344CB8AC3E}">
        <p14:creationId xmlns:p14="http://schemas.microsoft.com/office/powerpoint/2010/main" val="2295698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D9F01E-F5E1-4C83-AE40-E331B65B0A69}"/>
              </a:ext>
            </a:extLst>
          </p:cNvPr>
          <p:cNvSpPr>
            <a:spLocks noGrp="1"/>
          </p:cNvSpPr>
          <p:nvPr>
            <p:ph type="title"/>
          </p:nvPr>
        </p:nvSpPr>
        <p:spPr/>
        <p:txBody>
          <a:bodyPr>
            <a:normAutofit/>
          </a:bodyPr>
          <a:lstStyle/>
          <a:p>
            <a:r>
              <a:rPr lang="de-DE" sz="2800" dirty="0"/>
              <a:t>Entstehung und Verwendung des Lehrmaterials: </a:t>
            </a:r>
            <a:endParaRPr lang="en-US" dirty="0"/>
          </a:p>
        </p:txBody>
      </p:sp>
      <p:sp>
        <p:nvSpPr>
          <p:cNvPr id="3" name="Inhaltsplatzhalter 2">
            <a:extLst>
              <a:ext uri="{FF2B5EF4-FFF2-40B4-BE49-F238E27FC236}">
                <a16:creationId xmlns:a16="http://schemas.microsoft.com/office/drawing/2014/main" id="{129BE596-8641-4D3B-B3C9-1C2290AD616D}"/>
              </a:ext>
            </a:extLst>
          </p:cNvPr>
          <p:cNvSpPr>
            <a:spLocks noGrp="1"/>
          </p:cNvSpPr>
          <p:nvPr>
            <p:ph idx="1"/>
          </p:nvPr>
        </p:nvSpPr>
        <p:spPr>
          <a:xfrm>
            <a:off x="838200" y="1546395"/>
            <a:ext cx="10515600" cy="4191647"/>
          </a:xfrm>
        </p:spPr>
        <p:txBody>
          <a:bodyPr>
            <a:normAutofit/>
          </a:bodyPr>
          <a:lstStyle/>
          <a:p>
            <a:pPr marL="0" lvl="2" indent="0" fontAlgn="t">
              <a:lnSpc>
                <a:spcPct val="100000"/>
              </a:lnSpc>
              <a:buNone/>
            </a:pPr>
            <a:r>
              <a:rPr lang="de-DE" sz="1875" dirty="0"/>
              <a:t>Die vorliegenden Foliensätze wurden mit dem Ziel entwickelt, Grundlagen der guten wissenschaftlichen und künstlerischen Praxis in der Lehre an der Technischen Universität Graz (TU Graz), sowie interuniversitär (u.a. NAWI Graz) zu vermitteln. Der aktuelle Foliensatz wurde für Masterstudien adaptiert. Werden in unterschiedlichen Foliensätzen identische Inhalte oder gleiches Bildmaterial verwendet, erfolgt kein Verweis auf andere Foliensätze, sondern jeweils auf die Ursprungsquelle der verwendeten Inhalte oder Materialien. </a:t>
            </a:r>
          </a:p>
          <a:p>
            <a:pPr marL="0" lvl="2" indent="0" fontAlgn="t">
              <a:lnSpc>
                <a:spcPct val="100000"/>
              </a:lnSpc>
              <a:buNone/>
            </a:pPr>
            <a:r>
              <a:rPr lang="de-DE" sz="1875" dirty="0"/>
              <a:t>Dies gilt gleichermaßen für die englischsprachigen Foliensätze. Diese stellen grundsätzlich 1:1-Übersetzungen der deutschsprachigen Versionen dar und unterscheiden sich lediglich hinsichtlich der Einbindung bzw. des Verweises auf englischsprachige Informations- und Quellenmaterialien. </a:t>
            </a:r>
          </a:p>
          <a:p>
            <a:pPr marL="0" lvl="2" indent="0" fontAlgn="t">
              <a:lnSpc>
                <a:spcPct val="100000"/>
              </a:lnSpc>
              <a:buNone/>
            </a:pPr>
            <a:r>
              <a:rPr lang="de-DE" sz="1875" dirty="0"/>
              <a:t>Dieses Lehrmaterial wird im Laufe des Studienjahres 2026/2027 an der TU Graz pilotiert. </a:t>
            </a:r>
          </a:p>
          <a:p>
            <a:pPr marL="0" indent="0">
              <a:lnSpc>
                <a:spcPct val="100000"/>
              </a:lnSpc>
              <a:spcBef>
                <a:spcPts val="563"/>
              </a:spcBef>
              <a:buNone/>
            </a:pPr>
            <a:r>
              <a:rPr lang="de-DE" sz="1875" b="1" dirty="0"/>
              <a:t>Lizenzierung:</a:t>
            </a:r>
          </a:p>
          <a:p>
            <a:pPr marL="0" lvl="2" indent="0" fontAlgn="t">
              <a:lnSpc>
                <a:spcPct val="100000"/>
              </a:lnSpc>
              <a:buNone/>
            </a:pPr>
            <a:r>
              <a:rPr lang="de-DE" sz="1875" dirty="0"/>
              <a:t>Dieses Werk der Stabseinheit Qualitätsmanagement, Evaluation &amp; Berichtswesen ist unter CC BY 4.0 lizenziert. Weitere Informationen siehe Anhang. </a:t>
            </a:r>
          </a:p>
          <a:p>
            <a:pPr marL="0" indent="0">
              <a:buNone/>
            </a:pPr>
            <a:endParaRPr lang="en-US" dirty="0"/>
          </a:p>
        </p:txBody>
      </p:sp>
      <p:sp>
        <p:nvSpPr>
          <p:cNvPr id="4" name="Foliennummernplatzhalter 3">
            <a:extLst>
              <a:ext uri="{FF2B5EF4-FFF2-40B4-BE49-F238E27FC236}">
                <a16:creationId xmlns:a16="http://schemas.microsoft.com/office/drawing/2014/main" id="{8206DA93-CB0D-4B7D-8367-97E07B66C5EB}"/>
              </a:ext>
            </a:extLst>
          </p:cNvPr>
          <p:cNvSpPr>
            <a:spLocks noGrp="1"/>
          </p:cNvSpPr>
          <p:nvPr>
            <p:ph type="sldNum" sz="quarter" idx="12"/>
          </p:nvPr>
        </p:nvSpPr>
        <p:spPr/>
        <p:txBody>
          <a:bodyPr/>
          <a:lstStyle/>
          <a:p>
            <a:fld id="{D1CE53A6-EA07-4470-8EDB-4231586FEE68}" type="slidenum">
              <a:rPr lang="en-GB" smtClean="0"/>
              <a:t>2</a:t>
            </a:fld>
            <a:endParaRPr lang="en-GB" dirty="0"/>
          </a:p>
        </p:txBody>
      </p:sp>
    </p:spTree>
    <p:extLst>
      <p:ext uri="{BB962C8B-B14F-4D97-AF65-F5344CB8AC3E}">
        <p14:creationId xmlns:p14="http://schemas.microsoft.com/office/powerpoint/2010/main" val="4156041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1FA128-CDFA-471F-B341-DF9799DC0839}"/>
              </a:ext>
            </a:extLst>
          </p:cNvPr>
          <p:cNvSpPr>
            <a:spLocks noGrp="1"/>
          </p:cNvSpPr>
          <p:nvPr>
            <p:ph type="title"/>
          </p:nvPr>
        </p:nvSpPr>
        <p:spPr/>
        <p:txBody>
          <a:bodyPr>
            <a:normAutofit fontScale="90000"/>
          </a:bodyPr>
          <a:lstStyle/>
          <a:p>
            <a:r>
              <a:rPr lang="de-DE" sz="3200" dirty="0"/>
              <a:t>Gute wissenschaftliche und künstlerische Praxis (GWP) – Warum ist das heute Thema?</a:t>
            </a:r>
            <a:endParaRPr lang="en-US" dirty="0"/>
          </a:p>
        </p:txBody>
      </p:sp>
      <p:sp>
        <p:nvSpPr>
          <p:cNvPr id="3" name="Inhaltsplatzhalter 2">
            <a:extLst>
              <a:ext uri="{FF2B5EF4-FFF2-40B4-BE49-F238E27FC236}">
                <a16:creationId xmlns:a16="http://schemas.microsoft.com/office/drawing/2014/main" id="{7BF60785-A6C0-4FCA-A84A-AF5972AE65E6}"/>
              </a:ext>
            </a:extLst>
          </p:cNvPr>
          <p:cNvSpPr>
            <a:spLocks noGrp="1"/>
          </p:cNvSpPr>
          <p:nvPr>
            <p:ph idx="1"/>
          </p:nvPr>
        </p:nvSpPr>
        <p:spPr>
          <a:xfrm>
            <a:off x="5498123" y="2203938"/>
            <a:ext cx="5855676" cy="3813334"/>
          </a:xfrm>
        </p:spPr>
        <p:txBody>
          <a:bodyPr/>
          <a:lstStyle/>
          <a:p>
            <a:pPr marL="0" indent="0">
              <a:lnSpc>
                <a:spcPct val="120000"/>
              </a:lnSpc>
              <a:buNone/>
            </a:pPr>
            <a:r>
              <a:rPr lang="de-DE" sz="2400" dirty="0"/>
              <a:t>Die Standards guter wissenschaftlicher Praxis gewährleisten die Integrität, Qualität und gesellschaftliche Verantwortung in allen Phasen des Forschungsprozesses (ÖAWI, 2026) und bieten Orientierung für wissenschaftliches Arbeiten und den Studienalltag.</a:t>
            </a:r>
          </a:p>
          <a:p>
            <a:pPr marL="0" indent="0">
              <a:buNone/>
            </a:pPr>
            <a:endParaRPr lang="en-US" dirty="0"/>
          </a:p>
        </p:txBody>
      </p:sp>
      <p:pic>
        <p:nvPicPr>
          <p:cNvPr id="7" name="Grafik 6" descr="Gelbes Post-it mit dem Text darauf: Every game has rules. Master the rules, win the game!">
            <a:extLst>
              <a:ext uri="{FF2B5EF4-FFF2-40B4-BE49-F238E27FC236}">
                <a16:creationId xmlns:a16="http://schemas.microsoft.com/office/drawing/2014/main" id="{926E466A-6E44-4EAA-A1D3-664461B6444C}"/>
              </a:ext>
            </a:extLst>
          </p:cNvPr>
          <p:cNvPicPr>
            <a:picLocks noChangeAspect="1"/>
          </p:cNvPicPr>
          <p:nvPr/>
        </p:nvPicPr>
        <p:blipFill>
          <a:blip r:embed="rId2"/>
          <a:stretch>
            <a:fillRect/>
          </a:stretch>
        </p:blipFill>
        <p:spPr>
          <a:xfrm>
            <a:off x="856806" y="2001661"/>
            <a:ext cx="4330898" cy="4000500"/>
          </a:xfrm>
          <a:prstGeom prst="rect">
            <a:avLst/>
          </a:prstGeom>
        </p:spPr>
      </p:pic>
      <p:sp>
        <p:nvSpPr>
          <p:cNvPr id="4" name="Foliennummernplatzhalter 3">
            <a:extLst>
              <a:ext uri="{FF2B5EF4-FFF2-40B4-BE49-F238E27FC236}">
                <a16:creationId xmlns:a16="http://schemas.microsoft.com/office/drawing/2014/main" id="{25EDB60C-8B5D-4E53-8469-F9CD09878974}"/>
              </a:ext>
            </a:extLst>
          </p:cNvPr>
          <p:cNvSpPr>
            <a:spLocks noGrp="1"/>
          </p:cNvSpPr>
          <p:nvPr>
            <p:ph type="sldNum" sz="quarter" idx="12"/>
          </p:nvPr>
        </p:nvSpPr>
        <p:spPr/>
        <p:txBody>
          <a:bodyPr/>
          <a:lstStyle/>
          <a:p>
            <a:fld id="{D1CE53A6-EA07-4470-8EDB-4231586FEE68}" type="slidenum">
              <a:rPr lang="en-GB" smtClean="0"/>
              <a:t>3</a:t>
            </a:fld>
            <a:endParaRPr lang="en-GB" dirty="0"/>
          </a:p>
        </p:txBody>
      </p:sp>
    </p:spTree>
    <p:extLst>
      <p:ext uri="{BB962C8B-B14F-4D97-AF65-F5344CB8AC3E}">
        <p14:creationId xmlns:p14="http://schemas.microsoft.com/office/powerpoint/2010/main" val="260207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1FA128-CDFA-471F-B341-DF9799DC0839}"/>
              </a:ext>
            </a:extLst>
          </p:cNvPr>
          <p:cNvSpPr>
            <a:spLocks noGrp="1"/>
          </p:cNvSpPr>
          <p:nvPr>
            <p:ph type="title"/>
          </p:nvPr>
        </p:nvSpPr>
        <p:spPr/>
        <p:txBody>
          <a:bodyPr>
            <a:normAutofit/>
          </a:bodyPr>
          <a:lstStyle/>
          <a:p>
            <a:r>
              <a:rPr lang="de-DE" sz="3200" dirty="0"/>
              <a:t>Was erwartet Sie?</a:t>
            </a:r>
            <a:endParaRPr lang="en-US" dirty="0"/>
          </a:p>
        </p:txBody>
      </p:sp>
      <p:sp>
        <p:nvSpPr>
          <p:cNvPr id="3" name="Inhaltsplatzhalter 2">
            <a:extLst>
              <a:ext uri="{FF2B5EF4-FFF2-40B4-BE49-F238E27FC236}">
                <a16:creationId xmlns:a16="http://schemas.microsoft.com/office/drawing/2014/main" id="{7BF60785-A6C0-4FCA-A84A-AF5972AE65E6}"/>
              </a:ext>
            </a:extLst>
          </p:cNvPr>
          <p:cNvSpPr>
            <a:spLocks noGrp="1"/>
          </p:cNvSpPr>
          <p:nvPr>
            <p:ph idx="1"/>
          </p:nvPr>
        </p:nvSpPr>
        <p:spPr>
          <a:xfrm>
            <a:off x="838199" y="1746738"/>
            <a:ext cx="10698271" cy="4270534"/>
          </a:xfrm>
        </p:spPr>
        <p:txBody>
          <a:bodyPr>
            <a:normAutofit fontScale="85000" lnSpcReduction="10000"/>
          </a:bodyPr>
          <a:lstStyle/>
          <a:p>
            <a:pPr marL="428625" indent="-428625">
              <a:lnSpc>
                <a:spcPct val="120000"/>
              </a:lnSpc>
              <a:spcBef>
                <a:spcPts val="1688"/>
              </a:spcBef>
              <a:spcAft>
                <a:spcPts val="1688"/>
              </a:spcAft>
            </a:pPr>
            <a:r>
              <a:rPr lang="de-DE" noProof="0" dirty="0"/>
              <a:t>Teil 1: Grundlagen der guten wissenschaftlichen und künstlerischen Praxis (GWP)</a:t>
            </a:r>
          </a:p>
          <a:p>
            <a:pPr marL="428625" indent="-428625">
              <a:lnSpc>
                <a:spcPct val="120000"/>
              </a:lnSpc>
              <a:spcBef>
                <a:spcPts val="1688"/>
              </a:spcBef>
              <a:spcAft>
                <a:spcPts val="1688"/>
              </a:spcAft>
            </a:pPr>
            <a:r>
              <a:rPr lang="de-DE" noProof="0" dirty="0"/>
              <a:t>Teil 2: Beispiele für GWP im Rahmen des wissenschaftlichen Arbeitens</a:t>
            </a:r>
          </a:p>
          <a:p>
            <a:pPr marL="428625" indent="-428625">
              <a:lnSpc>
                <a:spcPct val="120000"/>
              </a:lnSpc>
              <a:spcBef>
                <a:spcPts val="1688"/>
              </a:spcBef>
              <a:spcAft>
                <a:spcPts val="1688"/>
              </a:spcAft>
            </a:pPr>
            <a:r>
              <a:rPr lang="de-DE" dirty="0"/>
              <a:t>Teil 3: Wissenschaftliches Fehlverhalten erkennen und vermeiden</a:t>
            </a:r>
          </a:p>
          <a:p>
            <a:pPr marL="428625" lvl="1" indent="-428625">
              <a:lnSpc>
                <a:spcPct val="120000"/>
              </a:lnSpc>
              <a:spcBef>
                <a:spcPts val="1688"/>
              </a:spcBef>
              <a:spcAft>
                <a:spcPts val="1688"/>
              </a:spcAft>
              <a:buFont typeface="Arial" panose="020B0604020202020204" pitchFamily="34" charset="0"/>
              <a:buChar char="•"/>
            </a:pPr>
            <a:r>
              <a:rPr lang="de-DE" sz="2800" dirty="0"/>
              <a:t>Teil 4: Anhang</a:t>
            </a:r>
          </a:p>
          <a:p>
            <a:pPr marL="750094" lvl="2" indent="-336352">
              <a:lnSpc>
                <a:spcPct val="120000"/>
              </a:lnSpc>
              <a:spcBef>
                <a:spcPts val="563"/>
              </a:spcBef>
              <a:spcAft>
                <a:spcPts val="563"/>
              </a:spcAft>
              <a:tabLst>
                <a:tab pos="750094" algn="l"/>
              </a:tabLst>
            </a:pPr>
            <a:r>
              <a:rPr lang="de-DE" sz="2250" dirty="0"/>
              <a:t>Weiterführende Informationen, Quellen, Lizenzierung, AI-Nutzung, Danksagungen</a:t>
            </a:r>
          </a:p>
          <a:p>
            <a:pPr marL="0" indent="0">
              <a:buNone/>
            </a:pPr>
            <a:endParaRPr lang="en-US" dirty="0"/>
          </a:p>
        </p:txBody>
      </p:sp>
      <p:sp>
        <p:nvSpPr>
          <p:cNvPr id="4" name="Foliennummernplatzhalter 3">
            <a:extLst>
              <a:ext uri="{FF2B5EF4-FFF2-40B4-BE49-F238E27FC236}">
                <a16:creationId xmlns:a16="http://schemas.microsoft.com/office/drawing/2014/main" id="{25EDB60C-8B5D-4E53-8469-F9CD09878974}"/>
              </a:ext>
            </a:extLst>
          </p:cNvPr>
          <p:cNvSpPr>
            <a:spLocks noGrp="1"/>
          </p:cNvSpPr>
          <p:nvPr>
            <p:ph type="sldNum" sz="quarter" idx="12"/>
          </p:nvPr>
        </p:nvSpPr>
        <p:spPr/>
        <p:txBody>
          <a:bodyPr/>
          <a:lstStyle/>
          <a:p>
            <a:fld id="{D1CE53A6-EA07-4470-8EDB-4231586FEE68}" type="slidenum">
              <a:rPr lang="en-GB" smtClean="0"/>
              <a:t>4</a:t>
            </a:fld>
            <a:endParaRPr lang="en-GB" dirty="0"/>
          </a:p>
        </p:txBody>
      </p:sp>
    </p:spTree>
    <p:extLst>
      <p:ext uri="{BB962C8B-B14F-4D97-AF65-F5344CB8AC3E}">
        <p14:creationId xmlns:p14="http://schemas.microsoft.com/office/powerpoint/2010/main" val="3243470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F792C1-09B7-4F84-8C1C-F7A76D3AAEA7}"/>
              </a:ext>
            </a:extLst>
          </p:cNvPr>
          <p:cNvSpPr>
            <a:spLocks noGrp="1"/>
          </p:cNvSpPr>
          <p:nvPr>
            <p:ph type="title"/>
          </p:nvPr>
        </p:nvSpPr>
        <p:spPr/>
        <p:txBody>
          <a:bodyPr/>
          <a:lstStyle/>
          <a:p>
            <a:pPr algn="ctr"/>
            <a:r>
              <a:rPr lang="de-DE" sz="2800" dirty="0"/>
              <a:t>Teil 1: </a:t>
            </a:r>
            <a:endParaRPr lang="en-US" dirty="0"/>
          </a:p>
        </p:txBody>
      </p:sp>
      <p:sp>
        <p:nvSpPr>
          <p:cNvPr id="3" name="Inhaltsplatzhalter 2">
            <a:extLst>
              <a:ext uri="{FF2B5EF4-FFF2-40B4-BE49-F238E27FC236}">
                <a16:creationId xmlns:a16="http://schemas.microsoft.com/office/drawing/2014/main" id="{36976E81-6239-43B3-9677-F917ED8C8FAB}"/>
              </a:ext>
            </a:extLst>
          </p:cNvPr>
          <p:cNvSpPr>
            <a:spLocks noGrp="1"/>
          </p:cNvSpPr>
          <p:nvPr>
            <p:ph idx="1"/>
          </p:nvPr>
        </p:nvSpPr>
        <p:spPr/>
        <p:txBody>
          <a:bodyPr/>
          <a:lstStyle/>
          <a:p>
            <a:pPr marL="0" indent="0">
              <a:spcBef>
                <a:spcPts val="1688"/>
              </a:spcBef>
              <a:spcAft>
                <a:spcPts val="1688"/>
              </a:spcAft>
              <a:buNone/>
            </a:pPr>
            <a:r>
              <a:rPr lang="de-DE" sz="2625" dirty="0"/>
              <a:t>Grundlagen der guten wissenschaftlichen und künstlerischen Praxis (GWP)</a:t>
            </a:r>
          </a:p>
          <a:p>
            <a:pPr marL="0" lvl="1" indent="0">
              <a:spcBef>
                <a:spcPts val="1125"/>
              </a:spcBef>
              <a:spcAft>
                <a:spcPts val="1125"/>
              </a:spcAft>
              <a:buNone/>
            </a:pPr>
            <a:r>
              <a:rPr lang="de-DE" noProof="0" dirty="0"/>
              <a:t>1.1 Was ist GWP?</a:t>
            </a:r>
          </a:p>
          <a:p>
            <a:pPr marL="0" lvl="1" indent="0">
              <a:spcBef>
                <a:spcPts val="1125"/>
              </a:spcBef>
              <a:spcAft>
                <a:spcPts val="1125"/>
              </a:spcAft>
              <a:buNone/>
            </a:pPr>
            <a:r>
              <a:rPr lang="de-DE" noProof="0" dirty="0"/>
              <a:t>1.2 Bedeutung von GWP für Forschung und Studium </a:t>
            </a:r>
          </a:p>
          <a:p>
            <a:pPr marL="0" lvl="1" indent="0">
              <a:spcBef>
                <a:spcPts val="1125"/>
              </a:spcBef>
              <a:spcAft>
                <a:spcPts val="1125"/>
              </a:spcAft>
              <a:buNone/>
            </a:pPr>
            <a:r>
              <a:rPr lang="de-DE" noProof="0" dirty="0"/>
              <a:t>1.3 Die vier Prinzipien der wissenschaftlichen Integrität</a:t>
            </a:r>
            <a:endParaRPr lang="en-US" dirty="0"/>
          </a:p>
        </p:txBody>
      </p:sp>
      <p:sp>
        <p:nvSpPr>
          <p:cNvPr id="4" name="Foliennummernplatzhalter 3">
            <a:extLst>
              <a:ext uri="{FF2B5EF4-FFF2-40B4-BE49-F238E27FC236}">
                <a16:creationId xmlns:a16="http://schemas.microsoft.com/office/drawing/2014/main" id="{8D42D632-3405-4E0F-A7D2-1429DD3097FF}"/>
              </a:ext>
            </a:extLst>
          </p:cNvPr>
          <p:cNvSpPr>
            <a:spLocks noGrp="1"/>
          </p:cNvSpPr>
          <p:nvPr>
            <p:ph type="sldNum" sz="quarter" idx="12"/>
          </p:nvPr>
        </p:nvSpPr>
        <p:spPr/>
        <p:txBody>
          <a:bodyPr/>
          <a:lstStyle/>
          <a:p>
            <a:fld id="{D1CE53A6-EA07-4470-8EDB-4231586FEE68}" type="slidenum">
              <a:rPr lang="en-GB" smtClean="0"/>
              <a:t>5</a:t>
            </a:fld>
            <a:endParaRPr lang="en-GB" dirty="0"/>
          </a:p>
        </p:txBody>
      </p:sp>
      <p:pic>
        <p:nvPicPr>
          <p:cNvPr id="5" name="Grafik 4">
            <a:extLst>
              <a:ext uri="{FF2B5EF4-FFF2-40B4-BE49-F238E27FC236}">
                <a16:creationId xmlns:a16="http://schemas.microsoft.com/office/drawing/2014/main" id="{B8E47566-46E1-45F9-963A-A17F36D5FFC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403754" y="2319375"/>
            <a:ext cx="3440906" cy="3131344"/>
          </a:xfrm>
          <a:prstGeom prst="rect">
            <a:avLst/>
          </a:prstGeom>
        </p:spPr>
      </p:pic>
      <p:sp>
        <p:nvSpPr>
          <p:cNvPr id="6" name="TextBox 7">
            <a:extLst>
              <a:ext uri="{FF2B5EF4-FFF2-40B4-BE49-F238E27FC236}">
                <a16:creationId xmlns:a16="http://schemas.microsoft.com/office/drawing/2014/main" id="{7076C952-93AD-48B1-B78E-6CEE7D1564CD}"/>
              </a:ext>
              <a:ext uri="{C183D7F6-B498-43B3-948B-1728B52AA6E4}">
                <adec:decorative xmlns:adec="http://schemas.microsoft.com/office/drawing/2017/decorative" val="1"/>
              </a:ext>
            </a:extLst>
          </p:cNvPr>
          <p:cNvSpPr txBox="1"/>
          <p:nvPr/>
        </p:nvSpPr>
        <p:spPr>
          <a:xfrm>
            <a:off x="8245470" y="5450719"/>
            <a:ext cx="4146947" cy="496418"/>
          </a:xfrm>
          <a:prstGeom prst="rect">
            <a:avLst/>
          </a:prstGeom>
          <a:noFill/>
        </p:spPr>
        <p:txBody>
          <a:bodyPr wrap="square">
            <a:spAutoFit/>
          </a:bodyPr>
          <a:lstStyle/>
          <a:p>
            <a:pPr>
              <a:spcBef>
                <a:spcPct val="20000"/>
              </a:spcBef>
            </a:pPr>
            <a:r>
              <a:rPr lang="de-DE" sz="1313" dirty="0">
                <a:latin typeface="Calibri" panose="020F0502020204030204" pitchFamily="34" charset="0"/>
                <a:ea typeface="Calibri" panose="020F0502020204030204" pitchFamily="34" charset="0"/>
                <a:cs typeface="Calibri" panose="020F0502020204030204" pitchFamily="34" charset="0"/>
              </a:rPr>
              <a:t>Abb. 1: Lupe. Eigene AI-generierte Abbildung, selbst erstellt mit Academic AI Bildgenerator, 17.06.2026 </a:t>
            </a:r>
          </a:p>
        </p:txBody>
      </p:sp>
    </p:spTree>
    <p:extLst>
      <p:ext uri="{BB962C8B-B14F-4D97-AF65-F5344CB8AC3E}">
        <p14:creationId xmlns:p14="http://schemas.microsoft.com/office/powerpoint/2010/main" val="2118167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43B0FF-2958-40C1-B471-D6FC9722D38D}"/>
              </a:ext>
            </a:extLst>
          </p:cNvPr>
          <p:cNvSpPr>
            <a:spLocks noGrp="1"/>
          </p:cNvSpPr>
          <p:nvPr>
            <p:ph type="title"/>
          </p:nvPr>
        </p:nvSpPr>
        <p:spPr/>
        <p:txBody>
          <a:bodyPr>
            <a:normAutofit fontScale="90000"/>
          </a:bodyPr>
          <a:lstStyle/>
          <a:p>
            <a:r>
              <a:rPr lang="de-DE" dirty="0"/>
              <a:t>1.1 Was ist GWP?</a:t>
            </a:r>
            <a:br>
              <a:rPr lang="de-DE" dirty="0"/>
            </a:br>
            <a:r>
              <a:rPr lang="de-DE" sz="2100" b="0" dirty="0"/>
              <a:t>(HS-QSG) </a:t>
            </a:r>
            <a:endParaRPr lang="de-DE" dirty="0"/>
          </a:p>
        </p:txBody>
      </p:sp>
      <p:sp>
        <p:nvSpPr>
          <p:cNvPr id="3" name="Inhaltsplatzhalter 2">
            <a:extLst>
              <a:ext uri="{FF2B5EF4-FFF2-40B4-BE49-F238E27FC236}">
                <a16:creationId xmlns:a16="http://schemas.microsoft.com/office/drawing/2014/main" id="{C3BD1248-CB92-1D59-398F-87BDDBB1CBF0}"/>
              </a:ext>
            </a:extLst>
          </p:cNvPr>
          <p:cNvSpPr>
            <a:spLocks noGrp="1"/>
          </p:cNvSpPr>
          <p:nvPr>
            <p:ph idx="1"/>
          </p:nvPr>
        </p:nvSpPr>
        <p:spPr/>
        <p:txBody>
          <a:bodyPr>
            <a:normAutofit fontScale="85000" lnSpcReduction="10000"/>
          </a:bodyPr>
          <a:lstStyle/>
          <a:p>
            <a:r>
              <a:rPr lang="de-DE" sz="2600" dirty="0"/>
              <a:t>Gute wissenschaftliche und künstlerische Praxis: </a:t>
            </a:r>
          </a:p>
          <a:p>
            <a:pPr lvl="1">
              <a:lnSpc>
                <a:spcPct val="110000"/>
              </a:lnSpc>
              <a:spcBef>
                <a:spcPts val="563"/>
              </a:spcBef>
              <a:spcAft>
                <a:spcPts val="563"/>
              </a:spcAft>
            </a:pPr>
            <a:r>
              <a:rPr lang="de-DE" dirty="0"/>
              <a:t>Umfasst Normen und Standards des wissenschaftlichen Arbeitens </a:t>
            </a:r>
          </a:p>
          <a:p>
            <a:pPr lvl="1">
              <a:lnSpc>
                <a:spcPct val="110000"/>
              </a:lnSpc>
              <a:spcBef>
                <a:spcPts val="563"/>
              </a:spcBef>
              <a:spcAft>
                <a:spcPts val="563"/>
              </a:spcAft>
            </a:pPr>
            <a:r>
              <a:rPr lang="de-DE" dirty="0"/>
              <a:t>Regeln, die Forschende und Forschungseinrichtungen bei unterschiedlichen Herausforderungen im Kontext ihrer Arbeit unterstützen</a:t>
            </a:r>
          </a:p>
          <a:p>
            <a:pPr>
              <a:lnSpc>
                <a:spcPct val="110000"/>
              </a:lnSpc>
              <a:spcBef>
                <a:spcPts val="1688"/>
              </a:spcBef>
            </a:pPr>
            <a:r>
              <a:rPr lang="de-DE" sz="2600" dirty="0"/>
              <a:t>Aufnahme des Grundsatzes der </a:t>
            </a:r>
            <a:r>
              <a:rPr lang="de-DE" sz="2600" u="sng" dirty="0"/>
              <a:t>guten wissenschaftlichen und künstlerischen Praxis</a:t>
            </a:r>
            <a:r>
              <a:rPr lang="de-DE" sz="2600" dirty="0"/>
              <a:t> in das Hochschul-Qualitätssicherungsgesetz</a:t>
            </a:r>
            <a:r>
              <a:rPr lang="de-DE" sz="2438" dirty="0"/>
              <a:t> </a:t>
            </a:r>
            <a:r>
              <a:rPr lang="de-DE" sz="1875" dirty="0"/>
              <a:t>(§ 2a HS-QSG):</a:t>
            </a:r>
            <a:r>
              <a:rPr lang="de-DE" sz="2438" dirty="0"/>
              <a:t> </a:t>
            </a:r>
          </a:p>
          <a:p>
            <a:pPr lvl="1">
              <a:lnSpc>
                <a:spcPct val="110000"/>
              </a:lnSpc>
              <a:spcBef>
                <a:spcPts val="563"/>
              </a:spcBef>
            </a:pPr>
            <a:r>
              <a:rPr lang="de-DE" dirty="0"/>
              <a:t>Zur Vereinheitlichung der Qualitätsstandards für alle österreichischen Hochschulen</a:t>
            </a:r>
          </a:p>
          <a:p>
            <a:pPr lvl="2">
              <a:lnSpc>
                <a:spcPct val="110000"/>
              </a:lnSpc>
              <a:spcBef>
                <a:spcPts val="563"/>
              </a:spcBef>
            </a:pPr>
            <a:r>
              <a:rPr lang="de-DE" sz="2063" dirty="0"/>
              <a:t>Forschung mit Fokus auf Erkenntnis(-gewinn) oder dem Generieren von Wissen</a:t>
            </a:r>
          </a:p>
          <a:p>
            <a:pPr lvl="2">
              <a:lnSpc>
                <a:spcPct val="110000"/>
              </a:lnSpc>
              <a:spcBef>
                <a:spcPts val="563"/>
              </a:spcBef>
            </a:pPr>
            <a:r>
              <a:rPr lang="de-DE" sz="2063" dirty="0"/>
              <a:t>Forschung mit Fokus auf Ausdruck, Interpretation, oder unter Einsatz kreativer Prozesse</a:t>
            </a:r>
            <a:endParaRPr lang="de-DE" sz="2250" dirty="0"/>
          </a:p>
        </p:txBody>
      </p:sp>
      <p:sp>
        <p:nvSpPr>
          <p:cNvPr id="4" name="Foliennummernplatzhalter 3">
            <a:extLst>
              <a:ext uri="{FF2B5EF4-FFF2-40B4-BE49-F238E27FC236}">
                <a16:creationId xmlns:a16="http://schemas.microsoft.com/office/drawing/2014/main" id="{E21C38FD-C5A2-0495-CC72-37E5C860A14F}"/>
              </a:ext>
            </a:extLst>
          </p:cNvPr>
          <p:cNvSpPr>
            <a:spLocks noGrp="1"/>
          </p:cNvSpPr>
          <p:nvPr>
            <p:ph type="sldNum" sz="quarter" idx="12"/>
          </p:nvPr>
        </p:nvSpPr>
        <p:spPr/>
        <p:txBody>
          <a:bodyPr/>
          <a:lstStyle/>
          <a:p>
            <a:fld id="{D1CE53A6-EA07-4470-8EDB-4231586FEE68}" type="slidenum">
              <a:rPr lang="en-GB" smtClean="0"/>
              <a:t>6</a:t>
            </a:fld>
            <a:endParaRPr lang="en-GB" dirty="0"/>
          </a:p>
        </p:txBody>
      </p:sp>
    </p:spTree>
    <p:extLst>
      <p:ext uri="{BB962C8B-B14F-4D97-AF65-F5344CB8AC3E}">
        <p14:creationId xmlns:p14="http://schemas.microsoft.com/office/powerpoint/2010/main" val="3871652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BB073A-EC5A-4AF3-46D0-80901C3B6CD7}"/>
              </a:ext>
            </a:extLst>
          </p:cNvPr>
          <p:cNvSpPr>
            <a:spLocks noGrp="1"/>
          </p:cNvSpPr>
          <p:nvPr>
            <p:ph type="title"/>
          </p:nvPr>
        </p:nvSpPr>
        <p:spPr/>
        <p:txBody>
          <a:bodyPr>
            <a:normAutofit/>
          </a:bodyPr>
          <a:lstStyle/>
          <a:p>
            <a:r>
              <a:rPr lang="de-DE" sz="2800" dirty="0"/>
              <a:t>1.2 Bedeutung von GWP für Forschung und Studium (1/2)</a:t>
            </a:r>
            <a:endParaRPr lang="de-DE" dirty="0"/>
          </a:p>
        </p:txBody>
      </p:sp>
      <p:sp>
        <p:nvSpPr>
          <p:cNvPr id="3" name="Inhaltsplatzhalter 2">
            <a:extLst>
              <a:ext uri="{FF2B5EF4-FFF2-40B4-BE49-F238E27FC236}">
                <a16:creationId xmlns:a16="http://schemas.microsoft.com/office/drawing/2014/main" id="{AA9AB61D-61DC-D2C1-F493-349F37FBF24F}"/>
              </a:ext>
            </a:extLst>
          </p:cNvPr>
          <p:cNvSpPr>
            <a:spLocks noGrp="1"/>
          </p:cNvSpPr>
          <p:nvPr>
            <p:ph idx="1"/>
          </p:nvPr>
        </p:nvSpPr>
        <p:spPr>
          <a:xfrm>
            <a:off x="838200" y="2035500"/>
            <a:ext cx="10515600" cy="3981772"/>
          </a:xfrm>
        </p:spPr>
        <p:txBody>
          <a:bodyPr/>
          <a:lstStyle/>
          <a:p>
            <a:pPr marL="0" indent="0" algn="ctr">
              <a:buNone/>
            </a:pPr>
            <a:r>
              <a:rPr lang="de-DE" sz="2400" dirty="0"/>
              <a:t>„Die Qualität der Forschung ist für jede Gesellschaft ein hohes Gut.“ </a:t>
            </a:r>
          </a:p>
          <a:p>
            <a:pPr marL="0" indent="0" algn="ctr">
              <a:buNone/>
            </a:pPr>
            <a:r>
              <a:rPr lang="de-DE" sz="1875" dirty="0"/>
              <a:t>(ÖAWI, 2015, S. 2)</a:t>
            </a:r>
          </a:p>
          <a:p>
            <a:pPr>
              <a:spcBef>
                <a:spcPts val="2400"/>
              </a:spcBef>
              <a:spcAft>
                <a:spcPts val="1125"/>
              </a:spcAft>
            </a:pPr>
            <a:r>
              <a:rPr lang="de-DE" sz="2400" dirty="0"/>
              <a:t>Qualität in der Forschung stellt sicher, dass …</a:t>
            </a:r>
          </a:p>
          <a:p>
            <a:pPr lvl="1">
              <a:lnSpc>
                <a:spcPct val="100000"/>
              </a:lnSpc>
              <a:spcBef>
                <a:spcPts val="563"/>
              </a:spcBef>
              <a:spcAft>
                <a:spcPts val="563"/>
              </a:spcAft>
            </a:pPr>
            <a:r>
              <a:rPr lang="de-DE" sz="2000" dirty="0"/>
              <a:t>die Öffentlichkeit Vertrauen in wissenschaftliche Befunde haben kann.</a:t>
            </a:r>
          </a:p>
          <a:p>
            <a:pPr lvl="1">
              <a:lnSpc>
                <a:spcPct val="100000"/>
              </a:lnSpc>
              <a:spcBef>
                <a:spcPts val="563"/>
              </a:spcBef>
              <a:spcAft>
                <a:spcPts val="563"/>
              </a:spcAft>
            </a:pPr>
            <a:r>
              <a:rPr lang="de-DE" sz="2000" dirty="0"/>
              <a:t>Innovationen auf verlässlich beschriebenen Erkenntnissen beruhen. </a:t>
            </a:r>
          </a:p>
          <a:p>
            <a:pPr lvl="1">
              <a:lnSpc>
                <a:spcPct val="100000"/>
              </a:lnSpc>
              <a:spcBef>
                <a:spcPts val="563"/>
              </a:spcBef>
              <a:spcAft>
                <a:spcPts val="563"/>
              </a:spcAft>
            </a:pPr>
            <a:r>
              <a:rPr lang="de-DE" sz="2000" dirty="0"/>
              <a:t>ein hoher Standard in der Ausbildung gesetzt wird (= Garantie für die Qualität Ihrer Ausbildung!).   </a:t>
            </a:r>
          </a:p>
          <a:p>
            <a:pPr lvl="1">
              <a:lnSpc>
                <a:spcPct val="100000"/>
              </a:lnSpc>
              <a:spcBef>
                <a:spcPts val="563"/>
              </a:spcBef>
              <a:spcAft>
                <a:spcPts val="563"/>
              </a:spcAft>
            </a:pPr>
            <a:r>
              <a:rPr lang="de-DE" sz="2000" dirty="0"/>
              <a:t>Ihre wissenschaftliche (Abschluss-)Arbeit glaubwürdig ist.</a:t>
            </a:r>
          </a:p>
          <a:p>
            <a:endParaRPr lang="de-DE" dirty="0"/>
          </a:p>
        </p:txBody>
      </p:sp>
      <p:sp>
        <p:nvSpPr>
          <p:cNvPr id="6" name="Textfeld 5">
            <a:extLst>
              <a:ext uri="{FF2B5EF4-FFF2-40B4-BE49-F238E27FC236}">
                <a16:creationId xmlns:a16="http://schemas.microsoft.com/office/drawing/2014/main" id="{2E1701BC-E26F-3A3C-7D0B-6D8F5CAFB134}"/>
              </a:ext>
            </a:extLst>
          </p:cNvPr>
          <p:cNvSpPr txBox="1"/>
          <p:nvPr/>
        </p:nvSpPr>
        <p:spPr>
          <a:xfrm>
            <a:off x="892157" y="1329833"/>
            <a:ext cx="5532386" cy="380873"/>
          </a:xfrm>
          <a:prstGeom prst="rect">
            <a:avLst/>
          </a:prstGeom>
          <a:noFill/>
        </p:spPr>
        <p:txBody>
          <a:bodyPr wrap="square" lIns="0" rtlCol="0">
            <a:spAutoFit/>
          </a:bodyPr>
          <a:lstStyle/>
          <a:p>
            <a:r>
              <a:rPr lang="de-DE" sz="1875" dirty="0"/>
              <a:t>(BMBWF, 2019; ÖAWI, 2015; ÖAWI, 2026)</a:t>
            </a:r>
          </a:p>
        </p:txBody>
      </p:sp>
      <p:sp>
        <p:nvSpPr>
          <p:cNvPr id="4" name="Foliennummernplatzhalter 3">
            <a:extLst>
              <a:ext uri="{FF2B5EF4-FFF2-40B4-BE49-F238E27FC236}">
                <a16:creationId xmlns:a16="http://schemas.microsoft.com/office/drawing/2014/main" id="{B7CED8FF-B784-FB38-D61F-FE1EFEBC6BF5}"/>
              </a:ext>
            </a:extLst>
          </p:cNvPr>
          <p:cNvSpPr>
            <a:spLocks noGrp="1"/>
          </p:cNvSpPr>
          <p:nvPr>
            <p:ph type="sldNum" sz="quarter" idx="12"/>
          </p:nvPr>
        </p:nvSpPr>
        <p:spPr/>
        <p:txBody>
          <a:bodyPr/>
          <a:lstStyle/>
          <a:p>
            <a:fld id="{D1CE53A6-EA07-4470-8EDB-4231586FEE68}" type="slidenum">
              <a:rPr lang="en-GB" smtClean="0"/>
              <a:t>7</a:t>
            </a:fld>
            <a:endParaRPr lang="en-GB" dirty="0"/>
          </a:p>
        </p:txBody>
      </p:sp>
    </p:spTree>
    <p:extLst>
      <p:ext uri="{BB962C8B-B14F-4D97-AF65-F5344CB8AC3E}">
        <p14:creationId xmlns:p14="http://schemas.microsoft.com/office/powerpoint/2010/main" val="3498907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499528-F021-5735-67E9-9253D8AF7DF8}"/>
              </a:ext>
            </a:extLst>
          </p:cNvPr>
          <p:cNvSpPr>
            <a:spLocks noGrp="1"/>
          </p:cNvSpPr>
          <p:nvPr>
            <p:ph type="title"/>
          </p:nvPr>
        </p:nvSpPr>
        <p:spPr/>
        <p:txBody>
          <a:bodyPr>
            <a:normAutofit/>
          </a:bodyPr>
          <a:lstStyle/>
          <a:p>
            <a:r>
              <a:rPr lang="de-DE" sz="2800" dirty="0"/>
              <a:t>1.2 Bedeutung von GWP für Forschung und Studium (2/2</a:t>
            </a:r>
            <a:r>
              <a:rPr lang="de-DE" dirty="0"/>
              <a:t>)</a:t>
            </a:r>
          </a:p>
        </p:txBody>
      </p:sp>
      <p:sp>
        <p:nvSpPr>
          <p:cNvPr id="3" name="Inhaltsplatzhalter 2">
            <a:extLst>
              <a:ext uri="{FF2B5EF4-FFF2-40B4-BE49-F238E27FC236}">
                <a16:creationId xmlns:a16="http://schemas.microsoft.com/office/drawing/2014/main" id="{F4C05CEC-D480-B022-953B-F6FF62E47580}"/>
              </a:ext>
            </a:extLst>
          </p:cNvPr>
          <p:cNvSpPr>
            <a:spLocks noGrp="1"/>
          </p:cNvSpPr>
          <p:nvPr>
            <p:ph idx="1"/>
          </p:nvPr>
        </p:nvSpPr>
        <p:spPr/>
        <p:txBody>
          <a:bodyPr/>
          <a:lstStyle/>
          <a:p>
            <a:pPr>
              <a:spcAft>
                <a:spcPts val="1125"/>
              </a:spcAft>
            </a:pPr>
            <a:r>
              <a:rPr lang="de-DE" sz="2438" dirty="0">
                <a:solidFill>
                  <a:srgbClr val="000000"/>
                </a:solidFill>
              </a:rPr>
              <a:t>Die Einhaltung der GWP ist wichti</a:t>
            </a:r>
            <a:r>
              <a:rPr lang="de-DE" dirty="0">
                <a:solidFill>
                  <a:srgbClr val="000000"/>
                </a:solidFill>
              </a:rPr>
              <a:t>g für Ihr Studium </a:t>
            </a:r>
            <a:r>
              <a:rPr lang="de-DE" sz="2438" dirty="0">
                <a:solidFill>
                  <a:srgbClr val="000000"/>
                </a:solidFill>
              </a:rPr>
              <a:t>(u. a.) hinsichtlich:</a:t>
            </a:r>
          </a:p>
          <a:p>
            <a:pPr lvl="1">
              <a:spcAft>
                <a:spcPts val="1125"/>
              </a:spcAft>
            </a:pPr>
            <a:r>
              <a:rPr lang="de-DE" dirty="0">
                <a:solidFill>
                  <a:srgbClr val="000000"/>
                </a:solidFill>
              </a:rPr>
              <a:t>Sorgfältige Quellenarbeit</a:t>
            </a:r>
          </a:p>
          <a:p>
            <a:pPr lvl="1">
              <a:spcAft>
                <a:spcPts val="1125"/>
              </a:spcAft>
            </a:pPr>
            <a:r>
              <a:rPr lang="de-DE" dirty="0">
                <a:solidFill>
                  <a:srgbClr val="000000"/>
                </a:solidFill>
              </a:rPr>
              <a:t>Korrektes Zitieren</a:t>
            </a:r>
          </a:p>
          <a:p>
            <a:pPr lvl="1">
              <a:spcAft>
                <a:spcPts val="1125"/>
              </a:spcAft>
            </a:pPr>
            <a:r>
              <a:rPr lang="de-DE" dirty="0">
                <a:solidFill>
                  <a:srgbClr val="000000"/>
                </a:solidFill>
              </a:rPr>
              <a:t>Korrektes Dokumentieren</a:t>
            </a:r>
          </a:p>
          <a:p>
            <a:pPr lvl="1">
              <a:spcAft>
                <a:spcPts val="1125"/>
              </a:spcAft>
            </a:pPr>
            <a:r>
              <a:rPr lang="de-DE" dirty="0">
                <a:solidFill>
                  <a:srgbClr val="000000"/>
                </a:solidFill>
              </a:rPr>
              <a:t>Erkennen von Plagiaten</a:t>
            </a:r>
          </a:p>
          <a:p>
            <a:pPr lvl="1">
              <a:spcAft>
                <a:spcPts val="1125"/>
              </a:spcAft>
            </a:pPr>
            <a:r>
              <a:rPr lang="de-DE" dirty="0">
                <a:solidFill>
                  <a:srgbClr val="000000"/>
                </a:solidFill>
              </a:rPr>
              <a:t>Wissen, wie Sie </a:t>
            </a:r>
            <a:r>
              <a:rPr lang="en-US" noProof="0" dirty="0">
                <a:solidFill>
                  <a:srgbClr val="000000"/>
                </a:solidFill>
              </a:rPr>
              <a:t>Artificial Intelligence</a:t>
            </a:r>
            <a:r>
              <a:rPr lang="de-DE" dirty="0">
                <a:solidFill>
                  <a:srgbClr val="000000"/>
                </a:solidFill>
              </a:rPr>
              <a:t> (AI) anwenden dürfen</a:t>
            </a:r>
          </a:p>
          <a:p>
            <a:pPr marL="714375" lvl="1" indent="-376238">
              <a:spcAft>
                <a:spcPts val="1125"/>
              </a:spcAft>
              <a:buNone/>
              <a:tabLst/>
            </a:pPr>
            <a:r>
              <a:rPr lang="de-DE" dirty="0">
                <a:solidFill>
                  <a:srgbClr val="000000"/>
                </a:solidFill>
              </a:rPr>
              <a:t>→ </a:t>
            </a:r>
            <a:r>
              <a:rPr lang="de-DE" u="sng" dirty="0">
                <a:solidFill>
                  <a:srgbClr val="000000"/>
                </a:solidFill>
              </a:rPr>
              <a:t>und somit für Ihre eigenständig verfasste wissenschaftliche Abschlussarbeit</a:t>
            </a:r>
            <a:r>
              <a:rPr lang="de-DE" dirty="0">
                <a:solidFill>
                  <a:srgbClr val="000000"/>
                </a:solidFill>
              </a:rPr>
              <a:t>!</a:t>
            </a:r>
            <a:endParaRPr lang="de-DE" dirty="0"/>
          </a:p>
        </p:txBody>
      </p:sp>
      <p:sp>
        <p:nvSpPr>
          <p:cNvPr id="4" name="Foliennummernplatzhalter 3">
            <a:extLst>
              <a:ext uri="{FF2B5EF4-FFF2-40B4-BE49-F238E27FC236}">
                <a16:creationId xmlns:a16="http://schemas.microsoft.com/office/drawing/2014/main" id="{BA921019-46F5-134B-0897-FF8E15E3E785}"/>
              </a:ext>
            </a:extLst>
          </p:cNvPr>
          <p:cNvSpPr>
            <a:spLocks noGrp="1"/>
          </p:cNvSpPr>
          <p:nvPr>
            <p:ph type="sldNum" sz="quarter" idx="12"/>
          </p:nvPr>
        </p:nvSpPr>
        <p:spPr/>
        <p:txBody>
          <a:bodyPr/>
          <a:lstStyle/>
          <a:p>
            <a:fld id="{D1CE53A6-EA07-4470-8EDB-4231586FEE68}" type="slidenum">
              <a:rPr lang="en-GB" smtClean="0"/>
              <a:t>8</a:t>
            </a:fld>
            <a:endParaRPr lang="en-GB" dirty="0"/>
          </a:p>
        </p:txBody>
      </p:sp>
    </p:spTree>
    <p:extLst>
      <p:ext uri="{BB962C8B-B14F-4D97-AF65-F5344CB8AC3E}">
        <p14:creationId xmlns:p14="http://schemas.microsoft.com/office/powerpoint/2010/main" val="4117221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57EA79-34B2-BC63-08FE-FBE7893A2AE2}"/>
              </a:ext>
            </a:extLst>
          </p:cNvPr>
          <p:cNvSpPr>
            <a:spLocks noGrp="1"/>
          </p:cNvSpPr>
          <p:nvPr>
            <p:ph type="title"/>
          </p:nvPr>
        </p:nvSpPr>
        <p:spPr>
          <a:xfrm>
            <a:off x="838200" y="646621"/>
            <a:ext cx="10515600" cy="705667"/>
          </a:xfrm>
        </p:spPr>
        <p:txBody>
          <a:bodyPr>
            <a:normAutofit fontScale="90000"/>
          </a:bodyPr>
          <a:lstStyle/>
          <a:p>
            <a:r>
              <a:rPr lang="de-DE" dirty="0"/>
              <a:t>1.3 Die vier Prinzipien der wissenschaftlichen Integrität (1/7)</a:t>
            </a:r>
          </a:p>
        </p:txBody>
      </p:sp>
      <p:sp>
        <p:nvSpPr>
          <p:cNvPr id="3" name="Inhaltsplatzhalter 2">
            <a:extLst>
              <a:ext uri="{FF2B5EF4-FFF2-40B4-BE49-F238E27FC236}">
                <a16:creationId xmlns:a16="http://schemas.microsoft.com/office/drawing/2014/main" id="{3F81C401-2CA0-B6BE-4CB6-987C04BBD413}"/>
              </a:ext>
            </a:extLst>
          </p:cNvPr>
          <p:cNvSpPr>
            <a:spLocks noGrp="1"/>
          </p:cNvSpPr>
          <p:nvPr>
            <p:ph idx="1"/>
          </p:nvPr>
        </p:nvSpPr>
        <p:spPr>
          <a:xfrm>
            <a:off x="838199" y="1904235"/>
            <a:ext cx="10710797" cy="4050407"/>
          </a:xfrm>
        </p:spPr>
        <p:txBody>
          <a:bodyPr/>
          <a:lstStyle/>
          <a:p>
            <a:r>
              <a:rPr lang="de-DE" sz="2400" dirty="0"/>
              <a:t>Die vier Prinzipien der wissenschaftlichen Integrität gewährleisten die GWP:</a:t>
            </a:r>
          </a:p>
          <a:p>
            <a:endParaRPr lang="de-DE" dirty="0"/>
          </a:p>
        </p:txBody>
      </p:sp>
      <p:sp>
        <p:nvSpPr>
          <p:cNvPr id="6" name="Textfeld 5">
            <a:extLst>
              <a:ext uri="{FF2B5EF4-FFF2-40B4-BE49-F238E27FC236}">
                <a16:creationId xmlns:a16="http://schemas.microsoft.com/office/drawing/2014/main" id="{B3AAE61F-521E-D3AC-01E8-5625FA3D1B04}"/>
              </a:ext>
            </a:extLst>
          </p:cNvPr>
          <p:cNvSpPr txBox="1"/>
          <p:nvPr/>
        </p:nvSpPr>
        <p:spPr>
          <a:xfrm>
            <a:off x="973234" y="1282355"/>
            <a:ext cx="3893344" cy="380873"/>
          </a:xfrm>
          <a:prstGeom prst="rect">
            <a:avLst/>
          </a:prstGeom>
          <a:noFill/>
        </p:spPr>
        <p:txBody>
          <a:bodyPr wrap="square" lIns="0" rtlCol="0">
            <a:spAutoFit/>
          </a:bodyPr>
          <a:lstStyle/>
          <a:p>
            <a:r>
              <a:rPr lang="de-DE" sz="1875" dirty="0"/>
              <a:t>(ALLEA, 2023, S. 5)</a:t>
            </a:r>
          </a:p>
        </p:txBody>
      </p:sp>
      <p:pic>
        <p:nvPicPr>
          <p:cNvPr id="8" name="Grafik 7" descr="Aufzählung der 4 Prinzipien der wissenschaftlichen Integrität: Sorgfältigkeit, ist die Gewährleistung der Qualität der Forschung; Ehrlichkeit betrifft die transparente, vollständige und unvoreingenommene Kommunikation von Forschungsergebnissen; Respekt gegenüber Kolleg:innen, Forschungsteilnehmenden, Proband:innen und der Gesellschaft; Rechtschaffenheit ist die Verantwortung für die eigene Forschung, von der Idee bis zur Veröffentlichung">
            <a:extLst>
              <a:ext uri="{FF2B5EF4-FFF2-40B4-BE49-F238E27FC236}">
                <a16:creationId xmlns:a16="http://schemas.microsoft.com/office/drawing/2014/main" id="{63639863-1677-3854-D550-F4F5EAFD6171}"/>
              </a:ext>
            </a:extLst>
          </p:cNvPr>
          <p:cNvPicPr>
            <a:picLocks noChangeAspect="1"/>
          </p:cNvPicPr>
          <p:nvPr/>
        </p:nvPicPr>
        <p:blipFill>
          <a:blip r:embed="rId2"/>
          <a:stretch>
            <a:fillRect/>
          </a:stretch>
        </p:blipFill>
        <p:spPr>
          <a:xfrm>
            <a:off x="1151970" y="2393749"/>
            <a:ext cx="9747164" cy="3726063"/>
          </a:xfrm>
          <a:prstGeom prst="rect">
            <a:avLst/>
          </a:prstGeom>
        </p:spPr>
      </p:pic>
      <p:sp>
        <p:nvSpPr>
          <p:cNvPr id="4" name="Foliennummernplatzhalter 3">
            <a:extLst>
              <a:ext uri="{FF2B5EF4-FFF2-40B4-BE49-F238E27FC236}">
                <a16:creationId xmlns:a16="http://schemas.microsoft.com/office/drawing/2014/main" id="{A39076A5-593C-E154-4154-CAA15237EC2E}"/>
              </a:ext>
            </a:extLst>
          </p:cNvPr>
          <p:cNvSpPr>
            <a:spLocks noGrp="1"/>
          </p:cNvSpPr>
          <p:nvPr>
            <p:ph type="sldNum" sz="quarter" idx="12"/>
          </p:nvPr>
        </p:nvSpPr>
        <p:spPr/>
        <p:txBody>
          <a:bodyPr/>
          <a:lstStyle/>
          <a:p>
            <a:fld id="{D1CE53A6-EA07-4470-8EDB-4231586FEE68}" type="slidenum">
              <a:rPr lang="en-GB" smtClean="0"/>
              <a:t>9</a:t>
            </a:fld>
            <a:endParaRPr lang="en-GB" dirty="0"/>
          </a:p>
        </p:txBody>
      </p:sp>
    </p:spTree>
    <p:extLst>
      <p:ext uri="{BB962C8B-B14F-4D97-AF65-F5344CB8AC3E}">
        <p14:creationId xmlns:p14="http://schemas.microsoft.com/office/powerpoint/2010/main" val="2800391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1598EE-116F-FB3C-DC51-757D0F9EBF0C}"/>
              </a:ext>
            </a:extLst>
          </p:cNvPr>
          <p:cNvSpPr>
            <a:spLocks noGrp="1"/>
          </p:cNvSpPr>
          <p:nvPr>
            <p:ph type="title"/>
          </p:nvPr>
        </p:nvSpPr>
        <p:spPr/>
        <p:txBody>
          <a:bodyPr>
            <a:normAutofit fontScale="90000"/>
          </a:bodyPr>
          <a:lstStyle/>
          <a:p>
            <a:r>
              <a:rPr lang="de-DE" dirty="0"/>
              <a:t>1.3 Die vier Prinzipien der wissenschaftlichen Integrität (2/7)</a:t>
            </a:r>
          </a:p>
        </p:txBody>
      </p:sp>
      <p:sp>
        <p:nvSpPr>
          <p:cNvPr id="10" name="Content Placeholder 2">
            <a:extLst>
              <a:ext uri="{FF2B5EF4-FFF2-40B4-BE49-F238E27FC236}">
                <a16:creationId xmlns:a16="http://schemas.microsoft.com/office/drawing/2014/main" id="{4A059A32-4393-3228-05DF-91CC7039DA39}"/>
              </a:ext>
            </a:extLst>
          </p:cNvPr>
          <p:cNvSpPr txBox="1">
            <a:spLocks/>
          </p:cNvSpPr>
          <p:nvPr/>
        </p:nvSpPr>
        <p:spPr>
          <a:xfrm>
            <a:off x="838200" y="2028745"/>
            <a:ext cx="10666569" cy="49033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20713" indent="-257175" algn="l" defTabSz="914400" rtl="0" eaLnBrk="1" latinLnBrk="0" hangingPunct="1">
              <a:lnSpc>
                <a:spcPct val="90000"/>
              </a:lnSpc>
              <a:spcBef>
                <a:spcPts val="500"/>
              </a:spcBef>
              <a:buFont typeface="Symbol" pitchFamily="2" charset="2"/>
              <a:buChar char="-"/>
              <a:tabLst>
                <a:tab pos="269875" algn="l"/>
              </a:tabLst>
              <a:defRPr sz="2400" kern="1200">
                <a:solidFill>
                  <a:schemeClr val="tx1"/>
                </a:solidFill>
                <a:latin typeface="+mn-lt"/>
                <a:ea typeface="+mn-ea"/>
                <a:cs typeface="+mn-cs"/>
              </a:defRPr>
            </a:lvl2pPr>
            <a:lvl3pPr marL="903288" indent="-282575" algn="l" defTabSz="914400" rtl="0" eaLnBrk="1" latinLnBrk="0" hangingPunct="1">
              <a:lnSpc>
                <a:spcPct val="90000"/>
              </a:lnSpc>
              <a:spcBef>
                <a:spcPts val="500"/>
              </a:spcBef>
              <a:buFont typeface="Wingdings" pitchFamily="2" charset="2"/>
              <a:buChar char="§"/>
              <a:defRPr sz="2200" kern="1200">
                <a:solidFill>
                  <a:schemeClr val="tx1"/>
                </a:solidFill>
                <a:latin typeface="+mn-lt"/>
                <a:ea typeface="+mn-ea"/>
                <a:cs typeface="+mn-cs"/>
              </a:defRPr>
            </a:lvl3pPr>
            <a:lvl4pPr marL="1160463" indent="-257175" algn="l" defTabSz="914400" rtl="0" eaLnBrk="1" latinLnBrk="0" hangingPunct="1">
              <a:lnSpc>
                <a:spcPct val="90000"/>
              </a:lnSpc>
              <a:spcBef>
                <a:spcPts val="500"/>
              </a:spcBef>
              <a:buFont typeface="Wingdings" pitchFamily="2" charset="2"/>
              <a:buChar char="§"/>
              <a:defRPr sz="2000" kern="1200">
                <a:solidFill>
                  <a:schemeClr val="tx1"/>
                </a:solidFill>
                <a:latin typeface="+mn-lt"/>
                <a:ea typeface="+mn-ea"/>
                <a:cs typeface="+mn-cs"/>
              </a:defRPr>
            </a:lvl4pPr>
            <a:lvl5pPr marL="1430338" indent="-26987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563"/>
              </a:spcAft>
            </a:pPr>
            <a:r>
              <a:rPr lang="de-DE" dirty="0"/>
              <a:t>Zuverlässigkeit:</a:t>
            </a:r>
          </a:p>
          <a:p>
            <a:pPr marL="0" indent="0">
              <a:spcBef>
                <a:spcPts val="0"/>
              </a:spcBef>
              <a:spcAft>
                <a:spcPts val="563"/>
              </a:spcAft>
              <a:buFont typeface="Arial" panose="020B0604020202020204" pitchFamily="34" charset="0"/>
              <a:buNone/>
            </a:pPr>
            <a:endParaRPr lang="de-DE" sz="1875" dirty="0"/>
          </a:p>
          <a:p>
            <a:pPr>
              <a:spcBef>
                <a:spcPts val="0"/>
              </a:spcBef>
              <a:spcAft>
                <a:spcPts val="563"/>
              </a:spcAft>
            </a:pPr>
            <a:endParaRPr lang="de-DE" sz="1875" dirty="0"/>
          </a:p>
          <a:p>
            <a:pPr>
              <a:spcBef>
                <a:spcPts val="0"/>
              </a:spcBef>
              <a:spcAft>
                <a:spcPts val="563"/>
              </a:spcAft>
            </a:pPr>
            <a:endParaRPr lang="de-DE" sz="1875" dirty="0"/>
          </a:p>
          <a:p>
            <a:pPr marL="0" indent="0">
              <a:spcBef>
                <a:spcPts val="0"/>
              </a:spcBef>
              <a:spcAft>
                <a:spcPts val="563"/>
              </a:spcAft>
              <a:buFont typeface="Arial" panose="020B0604020202020204" pitchFamily="34" charset="0"/>
              <a:buNone/>
            </a:pPr>
            <a:endParaRPr lang="de-DE" sz="1875" dirty="0"/>
          </a:p>
        </p:txBody>
      </p:sp>
      <p:sp>
        <p:nvSpPr>
          <p:cNvPr id="12" name="Rechteck: abgerundete Ecken 7">
            <a:extLst>
              <a:ext uri="{FF2B5EF4-FFF2-40B4-BE49-F238E27FC236}">
                <a16:creationId xmlns:a16="http://schemas.microsoft.com/office/drawing/2014/main" id="{29A98996-A520-5691-9646-4BA7ECBDFE60}"/>
              </a:ext>
            </a:extLst>
          </p:cNvPr>
          <p:cNvSpPr/>
          <p:nvPr/>
        </p:nvSpPr>
        <p:spPr>
          <a:xfrm>
            <a:off x="1126724" y="2479263"/>
            <a:ext cx="10068813" cy="1654326"/>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153" lvl="1">
              <a:lnSpc>
                <a:spcPct val="110000"/>
              </a:lnSpc>
              <a:spcBef>
                <a:spcPts val="281"/>
              </a:spcBef>
              <a:spcAft>
                <a:spcPts val="2813"/>
              </a:spcAft>
            </a:pPr>
            <a:r>
              <a:rPr lang="de-DE" sz="2200" dirty="0">
                <a:solidFill>
                  <a:schemeClr val="tx1"/>
                </a:solidFill>
                <a:ea typeface="Calibri" panose="020F0502020204030204" pitchFamily="34" charset="0"/>
                <a:cs typeface="Calibri" panose="020F0502020204030204" pitchFamily="34" charset="0"/>
              </a:rPr>
              <a:t>Durch sorgfältiges, korrektes Arbeiten eignen Sie sich Kompetenzen an, die im gesamten Studium sowie im Arbeitsleben von Ihnen gefordert werden. Durch methodisches Vorgehen und die Einhaltung anerkannter Standards können Sie überzeugende Ergebnisse von hoher Qualität liefern. </a:t>
            </a:r>
          </a:p>
        </p:txBody>
      </p:sp>
      <p:sp>
        <p:nvSpPr>
          <p:cNvPr id="16" name="Content Placeholder 2">
            <a:extLst>
              <a:ext uri="{FF2B5EF4-FFF2-40B4-BE49-F238E27FC236}">
                <a16:creationId xmlns:a16="http://schemas.microsoft.com/office/drawing/2014/main" id="{44B3E0B3-048F-2FA8-9FCE-6509D6743C94}"/>
              </a:ext>
            </a:extLst>
          </p:cNvPr>
          <p:cNvSpPr txBox="1">
            <a:spLocks/>
          </p:cNvSpPr>
          <p:nvPr/>
        </p:nvSpPr>
        <p:spPr>
          <a:xfrm>
            <a:off x="827845" y="4457386"/>
            <a:ext cx="10666569" cy="49033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20713" indent="-257175" algn="l" defTabSz="914400" rtl="0" eaLnBrk="1" latinLnBrk="0" hangingPunct="1">
              <a:lnSpc>
                <a:spcPct val="90000"/>
              </a:lnSpc>
              <a:spcBef>
                <a:spcPts val="500"/>
              </a:spcBef>
              <a:buFont typeface="Symbol" pitchFamily="2" charset="2"/>
              <a:buChar char="-"/>
              <a:tabLst>
                <a:tab pos="269875" algn="l"/>
              </a:tabLst>
              <a:defRPr sz="2400" kern="1200">
                <a:solidFill>
                  <a:schemeClr val="tx1"/>
                </a:solidFill>
                <a:latin typeface="+mn-lt"/>
                <a:ea typeface="+mn-ea"/>
                <a:cs typeface="+mn-cs"/>
              </a:defRPr>
            </a:lvl2pPr>
            <a:lvl3pPr marL="903288" indent="-282575" algn="l" defTabSz="914400" rtl="0" eaLnBrk="1" latinLnBrk="0" hangingPunct="1">
              <a:lnSpc>
                <a:spcPct val="90000"/>
              </a:lnSpc>
              <a:spcBef>
                <a:spcPts val="500"/>
              </a:spcBef>
              <a:buFont typeface="Wingdings" pitchFamily="2" charset="2"/>
              <a:buChar char="§"/>
              <a:defRPr sz="2200" kern="1200">
                <a:solidFill>
                  <a:schemeClr val="tx1"/>
                </a:solidFill>
                <a:latin typeface="+mn-lt"/>
                <a:ea typeface="+mn-ea"/>
                <a:cs typeface="+mn-cs"/>
              </a:defRPr>
            </a:lvl3pPr>
            <a:lvl4pPr marL="1160463" indent="-257175" algn="l" defTabSz="914400" rtl="0" eaLnBrk="1" latinLnBrk="0" hangingPunct="1">
              <a:lnSpc>
                <a:spcPct val="90000"/>
              </a:lnSpc>
              <a:spcBef>
                <a:spcPts val="500"/>
              </a:spcBef>
              <a:buFont typeface="Wingdings" pitchFamily="2" charset="2"/>
              <a:buChar char="§"/>
              <a:defRPr sz="2000" kern="1200">
                <a:solidFill>
                  <a:schemeClr val="tx1"/>
                </a:solidFill>
                <a:latin typeface="+mn-lt"/>
                <a:ea typeface="+mn-ea"/>
                <a:cs typeface="+mn-cs"/>
              </a:defRPr>
            </a:lvl4pPr>
            <a:lvl5pPr marL="1430338" indent="-26987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563"/>
              </a:spcAft>
            </a:pPr>
            <a:r>
              <a:rPr lang="de-DE" dirty="0"/>
              <a:t>Ehrlichkeit:</a:t>
            </a:r>
          </a:p>
          <a:p>
            <a:pPr marL="0" indent="0">
              <a:spcBef>
                <a:spcPts val="0"/>
              </a:spcBef>
              <a:spcAft>
                <a:spcPts val="563"/>
              </a:spcAft>
              <a:buFont typeface="Arial" panose="020B0604020202020204" pitchFamily="34" charset="0"/>
              <a:buNone/>
            </a:pPr>
            <a:endParaRPr lang="de-DE" sz="1875" dirty="0"/>
          </a:p>
          <a:p>
            <a:pPr>
              <a:spcBef>
                <a:spcPts val="0"/>
              </a:spcBef>
              <a:spcAft>
                <a:spcPts val="563"/>
              </a:spcAft>
            </a:pPr>
            <a:endParaRPr lang="de-DE" sz="1875" dirty="0"/>
          </a:p>
          <a:p>
            <a:pPr>
              <a:spcBef>
                <a:spcPts val="0"/>
              </a:spcBef>
              <a:spcAft>
                <a:spcPts val="563"/>
              </a:spcAft>
            </a:pPr>
            <a:endParaRPr lang="de-DE" sz="1875" dirty="0"/>
          </a:p>
          <a:p>
            <a:pPr marL="0" indent="0">
              <a:spcBef>
                <a:spcPts val="0"/>
              </a:spcBef>
              <a:spcAft>
                <a:spcPts val="563"/>
              </a:spcAft>
              <a:buFont typeface="Arial" panose="020B0604020202020204" pitchFamily="34" charset="0"/>
              <a:buNone/>
            </a:pPr>
            <a:endParaRPr lang="de-DE" sz="1875" dirty="0"/>
          </a:p>
        </p:txBody>
      </p:sp>
      <p:sp>
        <p:nvSpPr>
          <p:cNvPr id="14" name="Rechteck: abgerundete Ecken 7">
            <a:extLst>
              <a:ext uri="{FF2B5EF4-FFF2-40B4-BE49-F238E27FC236}">
                <a16:creationId xmlns:a16="http://schemas.microsoft.com/office/drawing/2014/main" id="{F591F4BC-0E3D-85A9-E85E-B852D3BD6C06}"/>
              </a:ext>
            </a:extLst>
          </p:cNvPr>
          <p:cNvSpPr/>
          <p:nvPr/>
        </p:nvSpPr>
        <p:spPr>
          <a:xfrm>
            <a:off x="1126724" y="4910145"/>
            <a:ext cx="10068813" cy="1046716"/>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153" lvl="1">
              <a:lnSpc>
                <a:spcPct val="110000"/>
              </a:lnSpc>
              <a:spcBef>
                <a:spcPts val="281"/>
              </a:spcBef>
              <a:spcAft>
                <a:spcPts val="2813"/>
              </a:spcAft>
            </a:pPr>
            <a:r>
              <a:rPr lang="de-DE" sz="2200" dirty="0">
                <a:solidFill>
                  <a:schemeClr val="tx1"/>
                </a:solidFill>
                <a:ea typeface="Calibri" panose="020F0502020204030204" pitchFamily="34" charset="0"/>
                <a:cs typeface="Calibri" panose="020F0502020204030204" pitchFamily="34" charset="0"/>
              </a:rPr>
              <a:t>Indem Sie sich keine unzulässigen Vorteile verschaffen, sondern transparent und unverfälscht arbeiten, stärken Sie Ihre eigene Glaubwürdigkeit. </a:t>
            </a:r>
          </a:p>
        </p:txBody>
      </p:sp>
      <p:sp>
        <p:nvSpPr>
          <p:cNvPr id="8" name="Textfeld 7">
            <a:extLst>
              <a:ext uri="{FF2B5EF4-FFF2-40B4-BE49-F238E27FC236}">
                <a16:creationId xmlns:a16="http://schemas.microsoft.com/office/drawing/2014/main" id="{EC5CB17F-EF2D-14D2-8A32-A99375AA0EB9}"/>
              </a:ext>
            </a:extLst>
          </p:cNvPr>
          <p:cNvSpPr txBox="1"/>
          <p:nvPr/>
        </p:nvSpPr>
        <p:spPr>
          <a:xfrm>
            <a:off x="819181" y="1409521"/>
            <a:ext cx="10943042" cy="380873"/>
          </a:xfrm>
          <a:prstGeom prst="rect">
            <a:avLst/>
          </a:prstGeom>
          <a:noFill/>
        </p:spPr>
        <p:txBody>
          <a:bodyPr wrap="square">
            <a:spAutoFit/>
          </a:bodyPr>
          <a:lstStyle/>
          <a:p>
            <a:r>
              <a:rPr lang="de-DE" sz="1875" dirty="0"/>
              <a:t>(ALLEA, 2023; Wrexham University, o.J.)</a:t>
            </a:r>
          </a:p>
        </p:txBody>
      </p:sp>
      <p:sp>
        <p:nvSpPr>
          <p:cNvPr id="4" name="Foliennummernplatzhalter 3">
            <a:extLst>
              <a:ext uri="{FF2B5EF4-FFF2-40B4-BE49-F238E27FC236}">
                <a16:creationId xmlns:a16="http://schemas.microsoft.com/office/drawing/2014/main" id="{0F175BBB-0BE0-E630-A1E4-894F8D8FC773}"/>
              </a:ext>
            </a:extLst>
          </p:cNvPr>
          <p:cNvSpPr>
            <a:spLocks noGrp="1"/>
          </p:cNvSpPr>
          <p:nvPr>
            <p:ph type="sldNum" sz="quarter" idx="12"/>
          </p:nvPr>
        </p:nvSpPr>
        <p:spPr/>
        <p:txBody>
          <a:bodyPr/>
          <a:lstStyle/>
          <a:p>
            <a:fld id="{D1CE53A6-EA07-4470-8EDB-4231586FEE68}" type="slidenum">
              <a:rPr lang="en-GB" smtClean="0"/>
              <a:t>10</a:t>
            </a:fld>
            <a:endParaRPr lang="en-GB" dirty="0"/>
          </a:p>
        </p:txBody>
      </p:sp>
    </p:spTree>
    <p:extLst>
      <p:ext uri="{BB962C8B-B14F-4D97-AF65-F5344CB8AC3E}">
        <p14:creationId xmlns:p14="http://schemas.microsoft.com/office/powerpoint/2010/main" val="1532911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062D6-295B-9248-4925-A943E33D7EA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80C1EFC-6C85-B49A-78F7-6AE551A15094}"/>
              </a:ext>
            </a:extLst>
          </p:cNvPr>
          <p:cNvSpPr>
            <a:spLocks noGrp="1"/>
          </p:cNvSpPr>
          <p:nvPr>
            <p:ph type="title"/>
          </p:nvPr>
        </p:nvSpPr>
        <p:spPr/>
        <p:txBody>
          <a:bodyPr>
            <a:normAutofit fontScale="90000"/>
          </a:bodyPr>
          <a:lstStyle/>
          <a:p>
            <a:r>
              <a:rPr lang="de-DE" dirty="0"/>
              <a:t>1.3 Die vier Prinzipien der wissenschaftlichen Integrität (3/7)</a:t>
            </a:r>
          </a:p>
        </p:txBody>
      </p:sp>
      <p:sp>
        <p:nvSpPr>
          <p:cNvPr id="10" name="Content Placeholder 2">
            <a:extLst>
              <a:ext uri="{FF2B5EF4-FFF2-40B4-BE49-F238E27FC236}">
                <a16:creationId xmlns:a16="http://schemas.microsoft.com/office/drawing/2014/main" id="{C8C3D2B8-D856-9284-CCBA-58BB82F13170}"/>
              </a:ext>
            </a:extLst>
          </p:cNvPr>
          <p:cNvSpPr txBox="1">
            <a:spLocks/>
          </p:cNvSpPr>
          <p:nvPr/>
        </p:nvSpPr>
        <p:spPr>
          <a:xfrm>
            <a:off x="838200" y="1923719"/>
            <a:ext cx="10666569" cy="49033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20713" indent="-257175" algn="l" defTabSz="914400" rtl="0" eaLnBrk="1" latinLnBrk="0" hangingPunct="1">
              <a:lnSpc>
                <a:spcPct val="90000"/>
              </a:lnSpc>
              <a:spcBef>
                <a:spcPts val="500"/>
              </a:spcBef>
              <a:buFont typeface="Symbol" pitchFamily="2" charset="2"/>
              <a:buChar char="-"/>
              <a:tabLst>
                <a:tab pos="269875" algn="l"/>
              </a:tabLst>
              <a:defRPr sz="2400" kern="1200">
                <a:solidFill>
                  <a:schemeClr val="tx1"/>
                </a:solidFill>
                <a:latin typeface="+mn-lt"/>
                <a:ea typeface="+mn-ea"/>
                <a:cs typeface="+mn-cs"/>
              </a:defRPr>
            </a:lvl2pPr>
            <a:lvl3pPr marL="903288" indent="-282575" algn="l" defTabSz="914400" rtl="0" eaLnBrk="1" latinLnBrk="0" hangingPunct="1">
              <a:lnSpc>
                <a:spcPct val="90000"/>
              </a:lnSpc>
              <a:spcBef>
                <a:spcPts val="500"/>
              </a:spcBef>
              <a:buFont typeface="Wingdings" pitchFamily="2" charset="2"/>
              <a:buChar char="§"/>
              <a:defRPr sz="2200" kern="1200">
                <a:solidFill>
                  <a:schemeClr val="tx1"/>
                </a:solidFill>
                <a:latin typeface="+mn-lt"/>
                <a:ea typeface="+mn-ea"/>
                <a:cs typeface="+mn-cs"/>
              </a:defRPr>
            </a:lvl3pPr>
            <a:lvl4pPr marL="1160463" indent="-257175" algn="l" defTabSz="914400" rtl="0" eaLnBrk="1" latinLnBrk="0" hangingPunct="1">
              <a:lnSpc>
                <a:spcPct val="90000"/>
              </a:lnSpc>
              <a:spcBef>
                <a:spcPts val="500"/>
              </a:spcBef>
              <a:buFont typeface="Wingdings" pitchFamily="2" charset="2"/>
              <a:buChar char="§"/>
              <a:defRPr sz="2000" kern="1200">
                <a:solidFill>
                  <a:schemeClr val="tx1"/>
                </a:solidFill>
                <a:latin typeface="+mn-lt"/>
                <a:ea typeface="+mn-ea"/>
                <a:cs typeface="+mn-cs"/>
              </a:defRPr>
            </a:lvl4pPr>
            <a:lvl5pPr marL="1430338" indent="-26987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563"/>
              </a:spcAft>
            </a:pPr>
            <a:r>
              <a:rPr lang="de-DE" dirty="0"/>
              <a:t>Respekt:</a:t>
            </a:r>
          </a:p>
          <a:p>
            <a:pPr marL="0" indent="0">
              <a:spcBef>
                <a:spcPts val="0"/>
              </a:spcBef>
              <a:spcAft>
                <a:spcPts val="563"/>
              </a:spcAft>
              <a:buFont typeface="Arial" panose="020B0604020202020204" pitchFamily="34" charset="0"/>
              <a:buNone/>
            </a:pPr>
            <a:endParaRPr lang="de-DE" sz="1875" dirty="0"/>
          </a:p>
          <a:p>
            <a:pPr>
              <a:spcBef>
                <a:spcPts val="0"/>
              </a:spcBef>
              <a:spcAft>
                <a:spcPts val="563"/>
              </a:spcAft>
            </a:pPr>
            <a:endParaRPr lang="de-DE" sz="1875" dirty="0"/>
          </a:p>
          <a:p>
            <a:pPr>
              <a:spcBef>
                <a:spcPts val="0"/>
              </a:spcBef>
              <a:spcAft>
                <a:spcPts val="563"/>
              </a:spcAft>
            </a:pPr>
            <a:endParaRPr lang="de-DE" sz="1875" dirty="0"/>
          </a:p>
          <a:p>
            <a:pPr marL="0" indent="0">
              <a:spcBef>
                <a:spcPts val="0"/>
              </a:spcBef>
              <a:spcAft>
                <a:spcPts val="563"/>
              </a:spcAft>
              <a:buFont typeface="Arial" panose="020B0604020202020204" pitchFamily="34" charset="0"/>
              <a:buNone/>
            </a:pPr>
            <a:endParaRPr lang="de-DE" sz="1875" dirty="0"/>
          </a:p>
        </p:txBody>
      </p:sp>
      <p:sp>
        <p:nvSpPr>
          <p:cNvPr id="5" name="Rechteck: abgerundete Ecken 7">
            <a:extLst>
              <a:ext uri="{FF2B5EF4-FFF2-40B4-BE49-F238E27FC236}">
                <a16:creationId xmlns:a16="http://schemas.microsoft.com/office/drawing/2014/main" id="{C3C0920F-412D-4639-3AA3-74E3F39A695D}"/>
              </a:ext>
            </a:extLst>
          </p:cNvPr>
          <p:cNvSpPr/>
          <p:nvPr/>
        </p:nvSpPr>
        <p:spPr>
          <a:xfrm>
            <a:off x="982462" y="2351861"/>
            <a:ext cx="10227076" cy="1279000"/>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153" lvl="1">
              <a:lnSpc>
                <a:spcPct val="110000"/>
              </a:lnSpc>
              <a:spcBef>
                <a:spcPts val="281"/>
              </a:spcBef>
              <a:spcAft>
                <a:spcPts val="2813"/>
              </a:spcAft>
            </a:pPr>
            <a:r>
              <a:rPr lang="de-DE" sz="2200" dirty="0">
                <a:solidFill>
                  <a:schemeClr val="tx1"/>
                </a:solidFill>
                <a:ea typeface="Calibri" panose="020F0502020204030204" pitchFamily="34" charset="0"/>
                <a:cs typeface="Calibri" panose="020F0502020204030204" pitchFamily="34" charset="0"/>
              </a:rPr>
              <a:t>Durch Ihren Respekt gegenüber Leistungen anderer </a:t>
            </a:r>
            <a:r>
              <a:rPr lang="de-DE" sz="2200" dirty="0" err="1">
                <a:solidFill>
                  <a:schemeClr val="tx1"/>
                </a:solidFill>
                <a:ea typeface="Calibri" panose="020F0502020204030204" pitchFamily="34" charset="0"/>
                <a:cs typeface="Calibri" panose="020F0502020204030204" pitchFamily="34" charset="0"/>
              </a:rPr>
              <a:t>Forscher:innen</a:t>
            </a:r>
            <a:r>
              <a:rPr lang="de-DE" sz="2200" dirty="0">
                <a:solidFill>
                  <a:schemeClr val="tx1"/>
                </a:solidFill>
                <a:ea typeface="Calibri" panose="020F0502020204030204" pitchFamily="34" charset="0"/>
                <a:cs typeface="Calibri" panose="020F0502020204030204" pitchFamily="34" charset="0"/>
              </a:rPr>
              <a:t> und eine Nennung Ihrer Quellen oder das Referenzieren von </a:t>
            </a:r>
            <a:r>
              <a:rPr lang="de-DE" sz="2200" dirty="0" err="1">
                <a:solidFill>
                  <a:schemeClr val="tx1"/>
                </a:solidFill>
                <a:ea typeface="Calibri" panose="020F0502020204030204" pitchFamily="34" charset="0"/>
                <a:cs typeface="Calibri" panose="020F0502020204030204" pitchFamily="34" charset="0"/>
              </a:rPr>
              <a:t>Kolleg:innen</a:t>
            </a:r>
            <a:r>
              <a:rPr lang="de-DE" sz="2200" dirty="0">
                <a:solidFill>
                  <a:schemeClr val="tx1"/>
                </a:solidFill>
                <a:ea typeface="Calibri" panose="020F0502020204030204" pitchFamily="34" charset="0"/>
                <a:cs typeface="Calibri" panose="020F0502020204030204" pitchFamily="34" charset="0"/>
              </a:rPr>
              <a:t> vermeiden Sie wissenschaftliches Fehlverhalten und machen Ihre Arbeit nachvollziehbar. </a:t>
            </a:r>
          </a:p>
        </p:txBody>
      </p:sp>
      <p:sp>
        <p:nvSpPr>
          <p:cNvPr id="16" name="Content Placeholder 2">
            <a:extLst>
              <a:ext uri="{FF2B5EF4-FFF2-40B4-BE49-F238E27FC236}">
                <a16:creationId xmlns:a16="http://schemas.microsoft.com/office/drawing/2014/main" id="{A7575FEC-7268-DFB2-0D71-FCF356F367F6}"/>
              </a:ext>
            </a:extLst>
          </p:cNvPr>
          <p:cNvSpPr txBox="1">
            <a:spLocks/>
          </p:cNvSpPr>
          <p:nvPr/>
        </p:nvSpPr>
        <p:spPr>
          <a:xfrm>
            <a:off x="838199" y="3954320"/>
            <a:ext cx="10666569" cy="49033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20713" indent="-257175" algn="l" defTabSz="914400" rtl="0" eaLnBrk="1" latinLnBrk="0" hangingPunct="1">
              <a:lnSpc>
                <a:spcPct val="90000"/>
              </a:lnSpc>
              <a:spcBef>
                <a:spcPts val="500"/>
              </a:spcBef>
              <a:buFont typeface="Symbol" pitchFamily="2" charset="2"/>
              <a:buChar char="-"/>
              <a:tabLst>
                <a:tab pos="269875" algn="l"/>
              </a:tabLst>
              <a:defRPr sz="2400" kern="1200">
                <a:solidFill>
                  <a:schemeClr val="tx1"/>
                </a:solidFill>
                <a:latin typeface="+mn-lt"/>
                <a:ea typeface="+mn-ea"/>
                <a:cs typeface="+mn-cs"/>
              </a:defRPr>
            </a:lvl2pPr>
            <a:lvl3pPr marL="903288" indent="-282575" algn="l" defTabSz="914400" rtl="0" eaLnBrk="1" latinLnBrk="0" hangingPunct="1">
              <a:lnSpc>
                <a:spcPct val="90000"/>
              </a:lnSpc>
              <a:spcBef>
                <a:spcPts val="500"/>
              </a:spcBef>
              <a:buFont typeface="Wingdings" pitchFamily="2" charset="2"/>
              <a:buChar char="§"/>
              <a:defRPr sz="2200" kern="1200">
                <a:solidFill>
                  <a:schemeClr val="tx1"/>
                </a:solidFill>
                <a:latin typeface="+mn-lt"/>
                <a:ea typeface="+mn-ea"/>
                <a:cs typeface="+mn-cs"/>
              </a:defRPr>
            </a:lvl3pPr>
            <a:lvl4pPr marL="1160463" indent="-257175" algn="l" defTabSz="914400" rtl="0" eaLnBrk="1" latinLnBrk="0" hangingPunct="1">
              <a:lnSpc>
                <a:spcPct val="90000"/>
              </a:lnSpc>
              <a:spcBef>
                <a:spcPts val="500"/>
              </a:spcBef>
              <a:buFont typeface="Wingdings" pitchFamily="2" charset="2"/>
              <a:buChar char="§"/>
              <a:defRPr sz="2000" kern="1200">
                <a:solidFill>
                  <a:schemeClr val="tx1"/>
                </a:solidFill>
                <a:latin typeface="+mn-lt"/>
                <a:ea typeface="+mn-ea"/>
                <a:cs typeface="+mn-cs"/>
              </a:defRPr>
            </a:lvl4pPr>
            <a:lvl5pPr marL="1430338" indent="-269875"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563"/>
              </a:spcAft>
            </a:pPr>
            <a:r>
              <a:rPr lang="de-DE" dirty="0"/>
              <a:t>Rechenschaftspflicht:</a:t>
            </a:r>
          </a:p>
          <a:p>
            <a:pPr marL="0" indent="0">
              <a:spcBef>
                <a:spcPts val="0"/>
              </a:spcBef>
              <a:spcAft>
                <a:spcPts val="563"/>
              </a:spcAft>
              <a:buFont typeface="Arial" panose="020B0604020202020204" pitchFamily="34" charset="0"/>
              <a:buNone/>
            </a:pPr>
            <a:endParaRPr lang="de-DE" sz="1875" dirty="0"/>
          </a:p>
          <a:p>
            <a:pPr>
              <a:spcBef>
                <a:spcPts val="0"/>
              </a:spcBef>
              <a:spcAft>
                <a:spcPts val="563"/>
              </a:spcAft>
            </a:pPr>
            <a:endParaRPr lang="de-DE" sz="1875" dirty="0"/>
          </a:p>
          <a:p>
            <a:pPr>
              <a:spcBef>
                <a:spcPts val="0"/>
              </a:spcBef>
              <a:spcAft>
                <a:spcPts val="563"/>
              </a:spcAft>
            </a:pPr>
            <a:endParaRPr lang="de-DE" sz="1875" dirty="0"/>
          </a:p>
          <a:p>
            <a:pPr marL="0" indent="0">
              <a:spcBef>
                <a:spcPts val="0"/>
              </a:spcBef>
              <a:spcAft>
                <a:spcPts val="563"/>
              </a:spcAft>
              <a:buFont typeface="Arial" panose="020B0604020202020204" pitchFamily="34" charset="0"/>
              <a:buNone/>
            </a:pPr>
            <a:endParaRPr lang="de-DE" sz="1875" dirty="0"/>
          </a:p>
        </p:txBody>
      </p:sp>
      <p:sp>
        <p:nvSpPr>
          <p:cNvPr id="7" name="Rechteck: abgerundete Ecken 7">
            <a:extLst>
              <a:ext uri="{FF2B5EF4-FFF2-40B4-BE49-F238E27FC236}">
                <a16:creationId xmlns:a16="http://schemas.microsoft.com/office/drawing/2014/main" id="{F5C98687-E3DC-BBCB-C6AD-C004E2DAC4D3}"/>
              </a:ext>
            </a:extLst>
          </p:cNvPr>
          <p:cNvSpPr/>
          <p:nvPr/>
        </p:nvSpPr>
        <p:spPr>
          <a:xfrm>
            <a:off x="963460" y="4369501"/>
            <a:ext cx="10227076" cy="1542598"/>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153" lvl="1">
              <a:lnSpc>
                <a:spcPct val="110000"/>
              </a:lnSpc>
              <a:spcBef>
                <a:spcPts val="281"/>
              </a:spcBef>
              <a:spcAft>
                <a:spcPts val="2813"/>
              </a:spcAft>
            </a:pPr>
            <a:r>
              <a:rPr lang="de-DE" sz="2200" dirty="0">
                <a:solidFill>
                  <a:schemeClr val="tx1"/>
                </a:solidFill>
                <a:ea typeface="Calibri" panose="020F0502020204030204" pitchFamily="34" charset="0"/>
                <a:cs typeface="Calibri" panose="020F0502020204030204" pitchFamily="34" charset="0"/>
              </a:rPr>
              <a:t>Sie wissen, was Sie in Ihrer Seminar- oder Abschlussarbeit geleistet haben. Durch eine schriftliche oder mündliche Darlegung Ihrer Arbeitsschritte können Sie – z. B. in Prüfungssituationen – Ihre Vorgehensweise glaubwürdig verteidigen. </a:t>
            </a:r>
          </a:p>
        </p:txBody>
      </p:sp>
      <p:sp>
        <p:nvSpPr>
          <p:cNvPr id="8" name="Textfeld 7">
            <a:extLst>
              <a:ext uri="{FF2B5EF4-FFF2-40B4-BE49-F238E27FC236}">
                <a16:creationId xmlns:a16="http://schemas.microsoft.com/office/drawing/2014/main" id="{3BA32686-DA5B-064E-D072-EBDE33E2606D}"/>
              </a:ext>
            </a:extLst>
          </p:cNvPr>
          <p:cNvSpPr txBox="1"/>
          <p:nvPr/>
        </p:nvSpPr>
        <p:spPr>
          <a:xfrm>
            <a:off x="806655" y="1396995"/>
            <a:ext cx="10943042" cy="380873"/>
          </a:xfrm>
          <a:prstGeom prst="rect">
            <a:avLst/>
          </a:prstGeom>
          <a:noFill/>
        </p:spPr>
        <p:txBody>
          <a:bodyPr wrap="square">
            <a:spAutoFit/>
          </a:bodyPr>
          <a:lstStyle/>
          <a:p>
            <a:r>
              <a:rPr lang="de-DE" sz="1875" dirty="0"/>
              <a:t>(ALLEA, 2023; Wrexham University, o.J.)</a:t>
            </a:r>
          </a:p>
        </p:txBody>
      </p:sp>
      <p:sp>
        <p:nvSpPr>
          <p:cNvPr id="4" name="Foliennummernplatzhalter 3">
            <a:extLst>
              <a:ext uri="{FF2B5EF4-FFF2-40B4-BE49-F238E27FC236}">
                <a16:creationId xmlns:a16="http://schemas.microsoft.com/office/drawing/2014/main" id="{2740AA9C-0DE5-0F4F-DF45-5168AE508A24}"/>
              </a:ext>
            </a:extLst>
          </p:cNvPr>
          <p:cNvSpPr>
            <a:spLocks noGrp="1"/>
          </p:cNvSpPr>
          <p:nvPr>
            <p:ph type="sldNum" sz="quarter" idx="12"/>
          </p:nvPr>
        </p:nvSpPr>
        <p:spPr/>
        <p:txBody>
          <a:bodyPr/>
          <a:lstStyle/>
          <a:p>
            <a:fld id="{D1CE53A6-EA07-4470-8EDB-4231586FEE68}" type="slidenum">
              <a:rPr lang="en-GB" smtClean="0"/>
              <a:t>11</a:t>
            </a:fld>
            <a:endParaRPr lang="en-GB" dirty="0"/>
          </a:p>
        </p:txBody>
      </p:sp>
    </p:spTree>
    <p:extLst>
      <p:ext uri="{BB962C8B-B14F-4D97-AF65-F5344CB8AC3E}">
        <p14:creationId xmlns:p14="http://schemas.microsoft.com/office/powerpoint/2010/main" val="2136732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5D958F-DD80-4EA6-B1B8-3710578C4641}"/>
              </a:ext>
            </a:extLst>
          </p:cNvPr>
          <p:cNvSpPr>
            <a:spLocks noGrp="1"/>
          </p:cNvSpPr>
          <p:nvPr>
            <p:ph type="title"/>
          </p:nvPr>
        </p:nvSpPr>
        <p:spPr/>
        <p:txBody>
          <a:bodyPr>
            <a:normAutofit fontScale="90000"/>
          </a:bodyPr>
          <a:lstStyle/>
          <a:p>
            <a:r>
              <a:rPr lang="de-DE" noProof="0" dirty="0"/>
              <a:t>1.3 Die vier Prinzipien der wissenschaftlichen Integrität (4/7)</a:t>
            </a:r>
            <a:endParaRPr lang="en-US" dirty="0"/>
          </a:p>
        </p:txBody>
      </p:sp>
      <p:sp>
        <p:nvSpPr>
          <p:cNvPr id="3" name="Inhaltsplatzhalter 2">
            <a:extLst>
              <a:ext uri="{FF2B5EF4-FFF2-40B4-BE49-F238E27FC236}">
                <a16:creationId xmlns:a16="http://schemas.microsoft.com/office/drawing/2014/main" id="{D4BF5C59-E180-45F9-860C-8292444B71F7}"/>
              </a:ext>
            </a:extLst>
          </p:cNvPr>
          <p:cNvSpPr>
            <a:spLocks noGrp="1"/>
          </p:cNvSpPr>
          <p:nvPr>
            <p:ph idx="1"/>
          </p:nvPr>
        </p:nvSpPr>
        <p:spPr>
          <a:xfrm>
            <a:off x="838200" y="1825625"/>
            <a:ext cx="6410263" cy="4191647"/>
          </a:xfrm>
        </p:spPr>
        <p:txBody>
          <a:bodyPr/>
          <a:lstStyle/>
          <a:p>
            <a:r>
              <a:rPr lang="de-DE" sz="2438" dirty="0">
                <a:latin typeface="+mn-lt"/>
              </a:rPr>
              <a:t>Wissenschaftliche Integrität ist </a:t>
            </a:r>
            <a:r>
              <a:rPr lang="de-DE" sz="1875" dirty="0">
                <a:latin typeface="+mn-lt"/>
              </a:rPr>
              <a:t>(ÖAWI, 2026; Wissenschaftsrat, 2015)</a:t>
            </a:r>
            <a:r>
              <a:rPr lang="de-DE" sz="2438" dirty="0">
                <a:latin typeface="+mn-lt"/>
              </a:rPr>
              <a:t>:</a:t>
            </a:r>
          </a:p>
          <a:p>
            <a:pPr lvl="1">
              <a:lnSpc>
                <a:spcPct val="110000"/>
              </a:lnSpc>
            </a:pPr>
            <a:r>
              <a:rPr lang="de-DE" sz="2250" dirty="0">
                <a:solidFill>
                  <a:srgbClr val="000000"/>
                </a:solidFill>
                <a:latin typeface="+mn-lt"/>
              </a:rPr>
              <a:t>Die </a:t>
            </a:r>
            <a:r>
              <a:rPr lang="de-DE" sz="2250" u="sng" dirty="0">
                <a:solidFill>
                  <a:srgbClr val="000000"/>
                </a:solidFill>
                <a:latin typeface="+mn-lt"/>
              </a:rPr>
              <a:t>Selbstverpflichtung</a:t>
            </a:r>
            <a:r>
              <a:rPr lang="de-DE" sz="2250" dirty="0">
                <a:solidFill>
                  <a:srgbClr val="000000"/>
                </a:solidFill>
                <a:latin typeface="+mn-lt"/>
              </a:rPr>
              <a:t> zu Sorgfalt, Ehrlichkeit und Qualität in Forschung, Lehre und wissenschaftlicher Ausbildung</a:t>
            </a:r>
          </a:p>
          <a:p>
            <a:pPr>
              <a:lnSpc>
                <a:spcPct val="110000"/>
              </a:lnSpc>
              <a:spcBef>
                <a:spcPts val="2250"/>
              </a:spcBef>
            </a:pPr>
            <a:r>
              <a:rPr lang="de-DE" sz="2438" dirty="0">
                <a:latin typeface="+mn-lt"/>
              </a:rPr>
              <a:t>GWP steht für </a:t>
            </a:r>
            <a:r>
              <a:rPr lang="de-DE" sz="1875" dirty="0">
                <a:latin typeface="+mn-lt"/>
              </a:rPr>
              <a:t>(ALLEA, 2023):</a:t>
            </a:r>
          </a:p>
          <a:p>
            <a:pPr lvl="1">
              <a:lnSpc>
                <a:spcPct val="110000"/>
              </a:lnSpc>
            </a:pPr>
            <a:r>
              <a:rPr lang="de-DE" sz="2250" dirty="0">
                <a:solidFill>
                  <a:srgbClr val="000000"/>
                </a:solidFill>
                <a:latin typeface="+mn-lt"/>
              </a:rPr>
              <a:t>Die </a:t>
            </a:r>
            <a:r>
              <a:rPr lang="de-DE" sz="2250" u="sng" dirty="0">
                <a:solidFill>
                  <a:srgbClr val="000000"/>
                </a:solidFill>
                <a:latin typeface="+mn-lt"/>
              </a:rPr>
              <a:t>Einhaltung von Regeln</a:t>
            </a:r>
            <a:r>
              <a:rPr lang="de-DE" sz="2250" dirty="0">
                <a:solidFill>
                  <a:srgbClr val="000000"/>
                </a:solidFill>
                <a:latin typeface="+mn-lt"/>
              </a:rPr>
              <a:t>, damit Forschung sorgfältig, ehrlich, respektvoll und verantwortungsvoll ist</a:t>
            </a:r>
          </a:p>
          <a:p>
            <a:endParaRPr lang="en-US" dirty="0"/>
          </a:p>
        </p:txBody>
      </p:sp>
      <p:pic>
        <p:nvPicPr>
          <p:cNvPr id="5" name="Picture 5" descr="Textdarstellung von: Wissenschaftliche Integrität ist eine Einstellung und gute wissenschaftliche und künstlerische Praxis ist das Verhalten">
            <a:extLst>
              <a:ext uri="{FF2B5EF4-FFF2-40B4-BE49-F238E27FC236}">
                <a16:creationId xmlns:a16="http://schemas.microsoft.com/office/drawing/2014/main" id="{759EC2D1-A9D2-4446-93C0-CB9E1F129946}"/>
              </a:ext>
            </a:extLst>
          </p:cNvPr>
          <p:cNvPicPr>
            <a:picLocks noChangeAspect="1"/>
          </p:cNvPicPr>
          <p:nvPr/>
        </p:nvPicPr>
        <p:blipFill rotWithShape="1">
          <a:blip r:embed="rId2"/>
          <a:srcRect l="19817" t="9785" r="19833" b="14210"/>
          <a:stretch/>
        </p:blipFill>
        <p:spPr>
          <a:xfrm>
            <a:off x="7248463" y="1928293"/>
            <a:ext cx="4866359" cy="4085775"/>
          </a:xfrm>
          <a:prstGeom prst="rect">
            <a:avLst/>
          </a:prstGeom>
        </p:spPr>
      </p:pic>
      <p:sp>
        <p:nvSpPr>
          <p:cNvPr id="4" name="Foliennummernplatzhalter 3">
            <a:extLst>
              <a:ext uri="{FF2B5EF4-FFF2-40B4-BE49-F238E27FC236}">
                <a16:creationId xmlns:a16="http://schemas.microsoft.com/office/drawing/2014/main" id="{3F528161-A35D-4971-91AA-06B0E8521DE7}"/>
              </a:ext>
            </a:extLst>
          </p:cNvPr>
          <p:cNvSpPr>
            <a:spLocks noGrp="1"/>
          </p:cNvSpPr>
          <p:nvPr>
            <p:ph type="sldNum" sz="quarter" idx="12"/>
          </p:nvPr>
        </p:nvSpPr>
        <p:spPr/>
        <p:txBody>
          <a:bodyPr/>
          <a:lstStyle/>
          <a:p>
            <a:fld id="{D1CE53A6-EA07-4470-8EDB-4231586FEE68}" type="slidenum">
              <a:rPr lang="en-GB" smtClean="0"/>
              <a:t>12</a:t>
            </a:fld>
            <a:endParaRPr lang="en-GB"/>
          </a:p>
        </p:txBody>
      </p:sp>
    </p:spTree>
    <p:extLst>
      <p:ext uri="{BB962C8B-B14F-4D97-AF65-F5344CB8AC3E}">
        <p14:creationId xmlns:p14="http://schemas.microsoft.com/office/powerpoint/2010/main" val="1703987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CCA54A-6279-47CF-968D-1E66F1B47655}"/>
              </a:ext>
            </a:extLst>
          </p:cNvPr>
          <p:cNvSpPr>
            <a:spLocks noGrp="1"/>
          </p:cNvSpPr>
          <p:nvPr>
            <p:ph type="title"/>
          </p:nvPr>
        </p:nvSpPr>
        <p:spPr/>
        <p:txBody>
          <a:bodyPr>
            <a:normAutofit fontScale="90000"/>
          </a:bodyPr>
          <a:lstStyle/>
          <a:p>
            <a:r>
              <a:rPr lang="de-DE" noProof="0" dirty="0"/>
              <a:t>1.3 Die vier Prinzipien der wissenschaftlichen Integrität (5/7)</a:t>
            </a:r>
            <a:endParaRPr lang="en-US" dirty="0"/>
          </a:p>
        </p:txBody>
      </p:sp>
      <p:sp>
        <p:nvSpPr>
          <p:cNvPr id="3" name="Inhaltsplatzhalter 2">
            <a:extLst>
              <a:ext uri="{FF2B5EF4-FFF2-40B4-BE49-F238E27FC236}">
                <a16:creationId xmlns:a16="http://schemas.microsoft.com/office/drawing/2014/main" id="{13A06982-3A7D-41A7-9983-491634E8E519}"/>
              </a:ext>
            </a:extLst>
          </p:cNvPr>
          <p:cNvSpPr>
            <a:spLocks noGrp="1"/>
          </p:cNvSpPr>
          <p:nvPr>
            <p:ph idx="1"/>
          </p:nvPr>
        </p:nvSpPr>
        <p:spPr>
          <a:xfrm>
            <a:off x="838200" y="1857783"/>
            <a:ext cx="10515600" cy="4191647"/>
          </a:xfrm>
        </p:spPr>
        <p:txBody>
          <a:bodyPr>
            <a:normAutofit lnSpcReduction="10000"/>
          </a:bodyPr>
          <a:lstStyle/>
          <a:p>
            <a:pPr>
              <a:lnSpc>
                <a:spcPct val="120000"/>
              </a:lnSpc>
              <a:spcBef>
                <a:spcPts val="1200"/>
              </a:spcBef>
            </a:pPr>
            <a:r>
              <a:rPr lang="de-DE" sz="2600" noProof="0" dirty="0"/>
              <a:t>Nachstehend finden Sie Beispiele für die Einhaltung von GWP. Können Sie die Beispiele den Prinzipien der wissenschaftlichen Integrität zuordnen? </a:t>
            </a:r>
            <a:r>
              <a:rPr lang="de-DE" noProof="0" dirty="0"/>
              <a:t> </a:t>
            </a:r>
          </a:p>
          <a:p>
            <a:pPr lvl="1">
              <a:lnSpc>
                <a:spcPct val="100000"/>
              </a:lnSpc>
              <a:spcBef>
                <a:spcPts val="1200"/>
              </a:spcBef>
              <a:spcAft>
                <a:spcPts val="563"/>
              </a:spcAft>
            </a:pPr>
            <a:r>
              <a:rPr lang="de-DE" dirty="0"/>
              <a:t>Nachvollziehbare Dokumentation der Datenerhebung und Auswertung </a:t>
            </a:r>
          </a:p>
          <a:p>
            <a:pPr lvl="1">
              <a:lnSpc>
                <a:spcPct val="100000"/>
              </a:lnSpc>
              <a:spcBef>
                <a:spcPts val="1200"/>
              </a:spcBef>
              <a:spcAft>
                <a:spcPts val="563"/>
              </a:spcAft>
            </a:pPr>
            <a:r>
              <a:rPr lang="de-DE" dirty="0"/>
              <a:t>Einhaltung von Sicherheitsvorschriften im Labor</a:t>
            </a:r>
          </a:p>
          <a:p>
            <a:pPr lvl="1">
              <a:lnSpc>
                <a:spcPct val="100000"/>
              </a:lnSpc>
              <a:spcBef>
                <a:spcPts val="1200"/>
              </a:spcBef>
              <a:spcAft>
                <a:spcPts val="563"/>
              </a:spcAft>
            </a:pPr>
            <a:r>
              <a:rPr lang="de-DE" dirty="0"/>
              <a:t>Zitation aller in einem Text verwendeten Quellen </a:t>
            </a:r>
          </a:p>
          <a:p>
            <a:pPr lvl="1">
              <a:lnSpc>
                <a:spcPct val="100000"/>
              </a:lnSpc>
              <a:spcBef>
                <a:spcPts val="1200"/>
              </a:spcBef>
              <a:spcAft>
                <a:spcPts val="563"/>
              </a:spcAft>
            </a:pPr>
            <a:r>
              <a:rPr lang="de-DE" dirty="0"/>
              <a:t>Speicherung von Forschungsdaten im Rahmen gesetzlicher Löschfristen</a:t>
            </a:r>
            <a:endParaRPr lang="en-US" dirty="0"/>
          </a:p>
        </p:txBody>
      </p:sp>
      <p:sp>
        <p:nvSpPr>
          <p:cNvPr id="5" name="Textfeld 4">
            <a:extLst>
              <a:ext uri="{FF2B5EF4-FFF2-40B4-BE49-F238E27FC236}">
                <a16:creationId xmlns:a16="http://schemas.microsoft.com/office/drawing/2014/main" id="{65AAA57F-FA98-4CCA-90AF-9013001B4526}"/>
              </a:ext>
            </a:extLst>
          </p:cNvPr>
          <p:cNvSpPr txBox="1"/>
          <p:nvPr/>
        </p:nvSpPr>
        <p:spPr>
          <a:xfrm>
            <a:off x="919436" y="1375696"/>
            <a:ext cx="3893344" cy="380873"/>
          </a:xfrm>
          <a:prstGeom prst="rect">
            <a:avLst/>
          </a:prstGeom>
          <a:noFill/>
        </p:spPr>
        <p:txBody>
          <a:bodyPr wrap="square" lIns="0" rtlCol="0">
            <a:spAutoFit/>
          </a:bodyPr>
          <a:lstStyle/>
          <a:p>
            <a:r>
              <a:rPr lang="de-DE" sz="1875" dirty="0"/>
              <a:t>(ALLEA, 2023, S. 5)</a:t>
            </a:r>
          </a:p>
        </p:txBody>
      </p:sp>
      <p:sp>
        <p:nvSpPr>
          <p:cNvPr id="4" name="Foliennummernplatzhalter 3">
            <a:extLst>
              <a:ext uri="{FF2B5EF4-FFF2-40B4-BE49-F238E27FC236}">
                <a16:creationId xmlns:a16="http://schemas.microsoft.com/office/drawing/2014/main" id="{C059161F-BF7B-42E9-A654-7267A0A3BA99}"/>
              </a:ext>
            </a:extLst>
          </p:cNvPr>
          <p:cNvSpPr>
            <a:spLocks noGrp="1"/>
          </p:cNvSpPr>
          <p:nvPr>
            <p:ph type="sldNum" sz="quarter" idx="12"/>
          </p:nvPr>
        </p:nvSpPr>
        <p:spPr/>
        <p:txBody>
          <a:bodyPr/>
          <a:lstStyle/>
          <a:p>
            <a:fld id="{D1CE53A6-EA07-4470-8EDB-4231586FEE68}" type="slidenum">
              <a:rPr lang="en-GB" smtClean="0"/>
              <a:t>13</a:t>
            </a:fld>
            <a:endParaRPr lang="en-GB" dirty="0"/>
          </a:p>
        </p:txBody>
      </p:sp>
    </p:spTree>
    <p:extLst>
      <p:ext uri="{BB962C8B-B14F-4D97-AF65-F5344CB8AC3E}">
        <p14:creationId xmlns:p14="http://schemas.microsoft.com/office/powerpoint/2010/main" val="3815711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F4D71-C675-4644-9EC8-60AD967EF511}"/>
              </a:ext>
            </a:extLst>
          </p:cNvPr>
          <p:cNvSpPr>
            <a:spLocks noGrp="1"/>
          </p:cNvSpPr>
          <p:nvPr>
            <p:ph type="title"/>
          </p:nvPr>
        </p:nvSpPr>
        <p:spPr>
          <a:xfrm>
            <a:off x="795783" y="677173"/>
            <a:ext cx="10515600" cy="849960"/>
          </a:xfrm>
        </p:spPr>
        <p:txBody>
          <a:bodyPr>
            <a:normAutofit fontScale="90000"/>
          </a:bodyPr>
          <a:lstStyle/>
          <a:p>
            <a:r>
              <a:rPr lang="de-DE" noProof="0" dirty="0"/>
              <a:t>1.3 Die vier Prinzipien der wissenschaftlichen Integrität (6/7)</a:t>
            </a:r>
          </a:p>
        </p:txBody>
      </p:sp>
      <p:sp>
        <p:nvSpPr>
          <p:cNvPr id="10" name="Content Placeholder 2">
            <a:extLst>
              <a:ext uri="{FF2B5EF4-FFF2-40B4-BE49-F238E27FC236}">
                <a16:creationId xmlns:a16="http://schemas.microsoft.com/office/drawing/2014/main" id="{2928FED8-5F6F-486E-97A5-10E948557283}"/>
              </a:ext>
            </a:extLst>
          </p:cNvPr>
          <p:cNvSpPr txBox="1">
            <a:spLocks/>
          </p:cNvSpPr>
          <p:nvPr/>
        </p:nvSpPr>
        <p:spPr>
          <a:xfrm>
            <a:off x="856806" y="1952051"/>
            <a:ext cx="10815001" cy="4359296"/>
          </a:xfrm>
          <a:prstGeom prst="rect">
            <a:avLst/>
          </a:prstGeom>
        </p:spPr>
        <p:txBody>
          <a:bodyPr vert="horz" lIns="0" tIns="0" rIns="0" bIns="0" rtlCol="0" anchor="t">
            <a:normAutofit/>
          </a:bodyPr>
          <a:lstStyle>
            <a:lvl1pPr marL="361950" indent="-361950" algn="l" defTabSz="648081" rtl="0" eaLnBrk="1" latinLnBrk="0" hangingPunct="1">
              <a:spcBef>
                <a:spcPct val="20000"/>
              </a:spcBef>
              <a:buFont typeface="Wingdings" panose="05000000000000000000" pitchFamily="2" charset="2"/>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r>
              <a:rPr lang="de-DE" sz="2250" dirty="0">
                <a:latin typeface="+mn-lt"/>
              </a:rPr>
              <a:t>Die Beispiele können den Prinzipien der wissenschaftlichen Integrität folgendermaßen zugeordnet werden:  </a:t>
            </a:r>
          </a:p>
          <a:p>
            <a:endParaRPr lang="de-DE" sz="2438" dirty="0">
              <a:latin typeface="+mn-lt"/>
            </a:endParaRPr>
          </a:p>
          <a:p>
            <a:endParaRPr lang="de-DE" sz="2438" dirty="0"/>
          </a:p>
          <a:p>
            <a:pPr marL="339328" lvl="1" indent="0">
              <a:buNone/>
            </a:pPr>
            <a:endParaRPr lang="de-DE" sz="2250" dirty="0"/>
          </a:p>
          <a:p>
            <a:endParaRPr lang="de-DE" sz="2438" dirty="0"/>
          </a:p>
        </p:txBody>
      </p:sp>
      <p:pic>
        <p:nvPicPr>
          <p:cNvPr id="5" name="Grafik 4" descr="Das Verhalten ist die nachvollziehbare Dokumentation der Datenerhebung und Auswertung und die betroffenen Prinzipien sind Zuverlässigkeit und Ehrlichkeit">
            <a:extLst>
              <a:ext uri="{FF2B5EF4-FFF2-40B4-BE49-F238E27FC236}">
                <a16:creationId xmlns:a16="http://schemas.microsoft.com/office/drawing/2014/main" id="{07FDB587-4862-1B5D-D27D-B447F92F03FF}"/>
              </a:ext>
            </a:extLst>
          </p:cNvPr>
          <p:cNvPicPr>
            <a:picLocks noChangeAspect="1"/>
          </p:cNvPicPr>
          <p:nvPr/>
        </p:nvPicPr>
        <p:blipFill>
          <a:blip r:embed="rId3"/>
          <a:stretch>
            <a:fillRect/>
          </a:stretch>
        </p:blipFill>
        <p:spPr>
          <a:xfrm>
            <a:off x="1118055" y="2961852"/>
            <a:ext cx="10193328" cy="1443656"/>
          </a:xfrm>
          <a:prstGeom prst="rect">
            <a:avLst/>
          </a:prstGeom>
        </p:spPr>
      </p:pic>
      <p:pic>
        <p:nvPicPr>
          <p:cNvPr id="7" name="Grafik 6" descr="Das Verhalten ist die Einhaltung von Sicherheitsvorschriften im Labor und die betroffenen Prinzipien sind Zuverlässigkeit in der Arbeitsweise sowie Respekt und Verantwortung den Kolleg:innen gegenüber">
            <a:extLst>
              <a:ext uri="{FF2B5EF4-FFF2-40B4-BE49-F238E27FC236}">
                <a16:creationId xmlns:a16="http://schemas.microsoft.com/office/drawing/2014/main" id="{905C5ADA-3740-EC8E-B962-DDAA726533D4}"/>
              </a:ext>
            </a:extLst>
          </p:cNvPr>
          <p:cNvPicPr>
            <a:picLocks noChangeAspect="1"/>
          </p:cNvPicPr>
          <p:nvPr/>
        </p:nvPicPr>
        <p:blipFill>
          <a:blip r:embed="rId4"/>
          <a:stretch>
            <a:fillRect/>
          </a:stretch>
        </p:blipFill>
        <p:spPr>
          <a:xfrm>
            <a:off x="1066486" y="4588434"/>
            <a:ext cx="10296464" cy="1135106"/>
          </a:xfrm>
          <a:prstGeom prst="rect">
            <a:avLst/>
          </a:prstGeom>
        </p:spPr>
      </p:pic>
      <p:sp>
        <p:nvSpPr>
          <p:cNvPr id="18" name="Textfeld 17">
            <a:extLst>
              <a:ext uri="{FF2B5EF4-FFF2-40B4-BE49-F238E27FC236}">
                <a16:creationId xmlns:a16="http://schemas.microsoft.com/office/drawing/2014/main" id="{278B70C4-D73E-42C0-81C6-5107230F8C88}"/>
              </a:ext>
            </a:extLst>
          </p:cNvPr>
          <p:cNvSpPr txBox="1"/>
          <p:nvPr/>
        </p:nvSpPr>
        <p:spPr>
          <a:xfrm>
            <a:off x="856806" y="1277336"/>
            <a:ext cx="3893344" cy="380873"/>
          </a:xfrm>
          <a:prstGeom prst="rect">
            <a:avLst/>
          </a:prstGeom>
          <a:noFill/>
        </p:spPr>
        <p:txBody>
          <a:bodyPr wrap="square" lIns="0" rtlCol="0">
            <a:spAutoFit/>
          </a:bodyPr>
          <a:lstStyle/>
          <a:p>
            <a:r>
              <a:rPr lang="de-DE" sz="1875" dirty="0"/>
              <a:t>(ALLEA, 2023, S. 5)</a:t>
            </a:r>
          </a:p>
        </p:txBody>
      </p:sp>
      <p:sp>
        <p:nvSpPr>
          <p:cNvPr id="4" name="Slide Number Placeholder 3">
            <a:extLst>
              <a:ext uri="{FF2B5EF4-FFF2-40B4-BE49-F238E27FC236}">
                <a16:creationId xmlns:a16="http://schemas.microsoft.com/office/drawing/2014/main" id="{951A2AF7-E7C6-4EA2-B39B-DA015A016D7C}"/>
              </a:ext>
            </a:extLst>
          </p:cNvPr>
          <p:cNvSpPr>
            <a:spLocks noGrp="1"/>
          </p:cNvSpPr>
          <p:nvPr>
            <p:ph type="sldNum" sz="quarter" idx="16"/>
          </p:nvPr>
        </p:nvSpPr>
        <p:spPr>
          <a:xfrm>
            <a:off x="8610600" y="6373345"/>
            <a:ext cx="623383" cy="365125"/>
          </a:xfrm>
        </p:spPr>
        <p:txBody>
          <a:bodyPr/>
          <a:lstStyle/>
          <a:p>
            <a:fld id="{4B64EC4D-37E3-EF42-B9AB-6337577588CB}" type="slidenum">
              <a:rPr lang="de-DE" noProof="0" smtClean="0"/>
              <a:pPr/>
              <a:t>14</a:t>
            </a:fld>
            <a:endParaRPr lang="de-DE" noProof="0" dirty="0"/>
          </a:p>
        </p:txBody>
      </p:sp>
    </p:spTree>
    <p:extLst>
      <p:ext uri="{BB962C8B-B14F-4D97-AF65-F5344CB8AC3E}">
        <p14:creationId xmlns:p14="http://schemas.microsoft.com/office/powerpoint/2010/main" val="3284051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F4D71-C675-4644-9EC8-60AD967EF511}"/>
              </a:ext>
            </a:extLst>
          </p:cNvPr>
          <p:cNvSpPr>
            <a:spLocks noGrp="1"/>
          </p:cNvSpPr>
          <p:nvPr>
            <p:ph type="title"/>
          </p:nvPr>
        </p:nvSpPr>
        <p:spPr>
          <a:xfrm>
            <a:off x="819594" y="719841"/>
            <a:ext cx="10515600" cy="849960"/>
          </a:xfrm>
        </p:spPr>
        <p:txBody>
          <a:bodyPr>
            <a:normAutofit fontScale="90000"/>
          </a:bodyPr>
          <a:lstStyle/>
          <a:p>
            <a:r>
              <a:rPr lang="de-DE" noProof="0" dirty="0"/>
              <a:t>1.3 Die vier Prinzipien der wissenschaftlichen Integrität (7/7)</a:t>
            </a:r>
            <a:endParaRPr lang="de-DE" sz="1875" dirty="0"/>
          </a:p>
        </p:txBody>
      </p:sp>
      <p:sp>
        <p:nvSpPr>
          <p:cNvPr id="10" name="Content Placeholder 2">
            <a:extLst>
              <a:ext uri="{FF2B5EF4-FFF2-40B4-BE49-F238E27FC236}">
                <a16:creationId xmlns:a16="http://schemas.microsoft.com/office/drawing/2014/main" id="{2928FED8-5F6F-486E-97A5-10E948557283}"/>
              </a:ext>
            </a:extLst>
          </p:cNvPr>
          <p:cNvSpPr txBox="1">
            <a:spLocks/>
          </p:cNvSpPr>
          <p:nvPr/>
        </p:nvSpPr>
        <p:spPr>
          <a:xfrm>
            <a:off x="856806" y="1964531"/>
            <a:ext cx="10815001" cy="4346816"/>
          </a:xfrm>
          <a:prstGeom prst="rect">
            <a:avLst/>
          </a:prstGeom>
        </p:spPr>
        <p:txBody>
          <a:bodyPr vert="horz" lIns="0" tIns="0" rIns="0" bIns="0" rtlCol="0" anchor="t">
            <a:normAutofit/>
          </a:bodyPr>
          <a:lstStyle>
            <a:lvl1pPr marL="361950" indent="-361950" algn="l" defTabSz="648081" rtl="0" eaLnBrk="1" latinLnBrk="0" hangingPunct="1">
              <a:spcBef>
                <a:spcPct val="20000"/>
              </a:spcBef>
              <a:buFont typeface="Wingdings" panose="05000000000000000000" pitchFamily="2" charset="2"/>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r>
              <a:rPr lang="de-DE" sz="2250" dirty="0">
                <a:latin typeface="+mn-lt"/>
              </a:rPr>
              <a:t>Die Beispiele können den Prinzipien der wissenschaftlichen Integrität folgendermaßen zugeordnet werden:  </a:t>
            </a:r>
          </a:p>
          <a:p>
            <a:endParaRPr lang="de-DE" sz="2438" dirty="0"/>
          </a:p>
          <a:p>
            <a:endParaRPr lang="de-DE" sz="2438" dirty="0"/>
          </a:p>
          <a:p>
            <a:pPr marL="339328" lvl="1" indent="0">
              <a:buNone/>
            </a:pPr>
            <a:endParaRPr lang="de-DE" sz="2250" dirty="0"/>
          </a:p>
          <a:p>
            <a:endParaRPr lang="de-DE" sz="2438" dirty="0"/>
          </a:p>
        </p:txBody>
      </p:sp>
      <p:pic>
        <p:nvPicPr>
          <p:cNvPr id="20" name="Grafik 19" descr="Das Verhalten ist die Zitation aller in einem Text verwendeten Quellen und die betroffenen Prinzipien sind Ehrlichkeit und Respekt, vor allem den Leistungen anderer gegenüber.">
            <a:extLst>
              <a:ext uri="{FF2B5EF4-FFF2-40B4-BE49-F238E27FC236}">
                <a16:creationId xmlns:a16="http://schemas.microsoft.com/office/drawing/2014/main" id="{3E35C76A-BCB0-4250-AF0E-800774737029}"/>
              </a:ext>
            </a:extLst>
          </p:cNvPr>
          <p:cNvPicPr>
            <a:picLocks noChangeAspect="1"/>
          </p:cNvPicPr>
          <p:nvPr/>
        </p:nvPicPr>
        <p:blipFill>
          <a:blip r:embed="rId3"/>
          <a:stretch>
            <a:fillRect/>
          </a:stretch>
        </p:blipFill>
        <p:spPr>
          <a:xfrm>
            <a:off x="1050727" y="3143916"/>
            <a:ext cx="10090547" cy="1294805"/>
          </a:xfrm>
          <a:prstGeom prst="rect">
            <a:avLst/>
          </a:prstGeom>
        </p:spPr>
      </p:pic>
      <p:pic>
        <p:nvPicPr>
          <p:cNvPr id="5" name="Grafik 4" descr="Das Verhalten ist die Speicherung von Forschungsdaten im Rahmen gesetzlicher Löschfristen und und die betroffenen Prinzipien sind Zuverlässigkeit und Rechenschaftspflicht">
            <a:extLst>
              <a:ext uri="{FF2B5EF4-FFF2-40B4-BE49-F238E27FC236}">
                <a16:creationId xmlns:a16="http://schemas.microsoft.com/office/drawing/2014/main" id="{8EF868FA-7805-2FCF-C615-98449EBC1DC3}"/>
              </a:ext>
            </a:extLst>
          </p:cNvPr>
          <p:cNvPicPr>
            <a:picLocks noChangeAspect="1"/>
          </p:cNvPicPr>
          <p:nvPr/>
        </p:nvPicPr>
        <p:blipFill>
          <a:blip r:embed="rId4"/>
          <a:stretch>
            <a:fillRect/>
          </a:stretch>
        </p:blipFill>
        <p:spPr>
          <a:xfrm>
            <a:off x="1003102" y="4574922"/>
            <a:ext cx="10196216" cy="1138257"/>
          </a:xfrm>
          <a:prstGeom prst="rect">
            <a:avLst/>
          </a:prstGeom>
        </p:spPr>
      </p:pic>
      <p:sp>
        <p:nvSpPr>
          <p:cNvPr id="18" name="Textfeld 17">
            <a:extLst>
              <a:ext uri="{FF2B5EF4-FFF2-40B4-BE49-F238E27FC236}">
                <a16:creationId xmlns:a16="http://schemas.microsoft.com/office/drawing/2014/main" id="{FE275CC3-DD7D-418A-898C-88B095468618}"/>
              </a:ext>
            </a:extLst>
          </p:cNvPr>
          <p:cNvSpPr txBox="1"/>
          <p:nvPr/>
        </p:nvSpPr>
        <p:spPr>
          <a:xfrm>
            <a:off x="856806" y="1277336"/>
            <a:ext cx="3893344" cy="380873"/>
          </a:xfrm>
          <a:prstGeom prst="rect">
            <a:avLst/>
          </a:prstGeom>
          <a:noFill/>
        </p:spPr>
        <p:txBody>
          <a:bodyPr wrap="square" lIns="0" rtlCol="0">
            <a:spAutoFit/>
          </a:bodyPr>
          <a:lstStyle/>
          <a:p>
            <a:r>
              <a:rPr lang="de-DE" sz="1875" dirty="0"/>
              <a:t>(ALLEA, 2023, S. 5)</a:t>
            </a:r>
          </a:p>
        </p:txBody>
      </p:sp>
      <p:sp>
        <p:nvSpPr>
          <p:cNvPr id="4" name="Slide Number Placeholder 3">
            <a:extLst>
              <a:ext uri="{FF2B5EF4-FFF2-40B4-BE49-F238E27FC236}">
                <a16:creationId xmlns:a16="http://schemas.microsoft.com/office/drawing/2014/main" id="{951A2AF7-E7C6-4EA2-B39B-DA015A016D7C}"/>
              </a:ext>
            </a:extLst>
          </p:cNvPr>
          <p:cNvSpPr>
            <a:spLocks noGrp="1"/>
          </p:cNvSpPr>
          <p:nvPr>
            <p:ph type="sldNum" sz="quarter" idx="16"/>
          </p:nvPr>
        </p:nvSpPr>
        <p:spPr/>
        <p:txBody>
          <a:bodyPr/>
          <a:lstStyle/>
          <a:p>
            <a:fld id="{4B64EC4D-37E3-EF42-B9AB-6337577588CB}" type="slidenum">
              <a:rPr lang="de-DE" noProof="0" smtClean="0"/>
              <a:pPr/>
              <a:t>15</a:t>
            </a:fld>
            <a:endParaRPr lang="de-DE" noProof="0" dirty="0"/>
          </a:p>
        </p:txBody>
      </p:sp>
    </p:spTree>
    <p:extLst>
      <p:ext uri="{BB962C8B-B14F-4D97-AF65-F5344CB8AC3E}">
        <p14:creationId xmlns:p14="http://schemas.microsoft.com/office/powerpoint/2010/main" val="182585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4D4008-AB0F-7196-9316-27F33BD7FF4D}"/>
              </a:ext>
            </a:extLst>
          </p:cNvPr>
          <p:cNvSpPr>
            <a:spLocks noGrp="1"/>
          </p:cNvSpPr>
          <p:nvPr>
            <p:ph type="title"/>
          </p:nvPr>
        </p:nvSpPr>
        <p:spPr/>
        <p:txBody>
          <a:bodyPr>
            <a:normAutofit fontScale="90000"/>
          </a:bodyPr>
          <a:lstStyle/>
          <a:p>
            <a:pPr algn="ctr"/>
            <a:r>
              <a:rPr lang="de-DE" sz="2800" dirty="0"/>
              <a:t>Teil 2:</a:t>
            </a:r>
            <a:br>
              <a:rPr lang="de-DE" sz="2400" dirty="0"/>
            </a:br>
            <a:endParaRPr lang="de-DE" dirty="0"/>
          </a:p>
        </p:txBody>
      </p:sp>
      <p:sp>
        <p:nvSpPr>
          <p:cNvPr id="3" name="Inhaltsplatzhalter 2">
            <a:extLst>
              <a:ext uri="{FF2B5EF4-FFF2-40B4-BE49-F238E27FC236}">
                <a16:creationId xmlns:a16="http://schemas.microsoft.com/office/drawing/2014/main" id="{41A9D20A-0173-962C-DD46-569F1DEDC7F2}"/>
              </a:ext>
            </a:extLst>
          </p:cNvPr>
          <p:cNvSpPr>
            <a:spLocks noGrp="1"/>
          </p:cNvSpPr>
          <p:nvPr>
            <p:ph idx="1"/>
          </p:nvPr>
        </p:nvSpPr>
        <p:spPr>
          <a:xfrm>
            <a:off x="838200" y="1690689"/>
            <a:ext cx="10515600" cy="4326584"/>
          </a:xfrm>
        </p:spPr>
        <p:txBody>
          <a:bodyPr/>
          <a:lstStyle/>
          <a:p>
            <a:pPr marL="0" indent="0" algn="ctr">
              <a:spcBef>
                <a:spcPts val="563"/>
              </a:spcBef>
              <a:spcAft>
                <a:spcPts val="563"/>
              </a:spcAft>
              <a:buNone/>
            </a:pPr>
            <a:r>
              <a:rPr lang="de-DE" sz="2625" dirty="0"/>
              <a:t>Beispiele für GWP im Rahmen des wissenschaftlichen Arbeitens: </a:t>
            </a:r>
          </a:p>
          <a:p>
            <a:pPr marL="0" indent="0" algn="ctr">
              <a:spcAft>
                <a:spcPts val="2250"/>
              </a:spcAft>
              <a:buNone/>
            </a:pPr>
            <a:r>
              <a:rPr lang="de-DE" sz="2625" dirty="0"/>
              <a:t>Erläuterung anhand der vier Prinzipien wissenschaftlicher Integrität</a:t>
            </a:r>
            <a:endParaRPr lang="de-DE" dirty="0"/>
          </a:p>
          <a:p>
            <a:pPr marL="675680" lvl="1" indent="0">
              <a:spcBef>
                <a:spcPts val="0"/>
              </a:spcBef>
              <a:spcAft>
                <a:spcPts val="1688"/>
              </a:spcAft>
              <a:buNone/>
            </a:pPr>
            <a:r>
              <a:rPr lang="de-DE" sz="2438" dirty="0"/>
              <a:t>2.1 Zuverlässigkeit</a:t>
            </a:r>
          </a:p>
          <a:p>
            <a:pPr marL="675680" lvl="1" indent="0">
              <a:spcBef>
                <a:spcPts val="0"/>
              </a:spcBef>
              <a:spcAft>
                <a:spcPts val="1688"/>
              </a:spcAft>
              <a:buNone/>
            </a:pPr>
            <a:r>
              <a:rPr lang="de-DE" sz="2438" dirty="0"/>
              <a:t>2.2 Ehrlichkeit</a:t>
            </a:r>
          </a:p>
          <a:p>
            <a:pPr marL="675680" lvl="1" indent="0">
              <a:spcBef>
                <a:spcPts val="0"/>
              </a:spcBef>
              <a:spcAft>
                <a:spcPts val="1688"/>
              </a:spcAft>
              <a:buNone/>
            </a:pPr>
            <a:r>
              <a:rPr lang="de-DE" sz="2438" dirty="0"/>
              <a:t>2.3 Respekt </a:t>
            </a:r>
          </a:p>
          <a:p>
            <a:pPr marL="675680" lvl="1" indent="0">
              <a:spcBef>
                <a:spcPts val="0"/>
              </a:spcBef>
              <a:spcAft>
                <a:spcPts val="1688"/>
              </a:spcAft>
              <a:buNone/>
            </a:pPr>
            <a:r>
              <a:rPr lang="de-DE" sz="2438" dirty="0"/>
              <a:t>2.4 Rechenschaftspflicht </a:t>
            </a:r>
            <a:endParaRPr lang="de-DE" sz="2438" b="1" dirty="0"/>
          </a:p>
          <a:p>
            <a:pPr marL="0" indent="0">
              <a:buNone/>
            </a:pPr>
            <a:endParaRPr lang="de-DE" dirty="0"/>
          </a:p>
        </p:txBody>
      </p:sp>
      <p:sp>
        <p:nvSpPr>
          <p:cNvPr id="4" name="Foliennummernplatzhalter 3">
            <a:extLst>
              <a:ext uri="{FF2B5EF4-FFF2-40B4-BE49-F238E27FC236}">
                <a16:creationId xmlns:a16="http://schemas.microsoft.com/office/drawing/2014/main" id="{9F566AA2-E5F0-81C1-DE64-4E8251153099}"/>
              </a:ext>
            </a:extLst>
          </p:cNvPr>
          <p:cNvSpPr>
            <a:spLocks noGrp="1"/>
          </p:cNvSpPr>
          <p:nvPr>
            <p:ph type="sldNum" sz="quarter" idx="16"/>
          </p:nvPr>
        </p:nvSpPr>
        <p:spPr/>
        <p:txBody>
          <a:bodyPr/>
          <a:lstStyle/>
          <a:p>
            <a:fld id="{4B64EC4D-37E3-EF42-B9AB-6337577588CB}" type="slidenum">
              <a:rPr lang="de-DE" smtClean="0"/>
              <a:pPr/>
              <a:t>16</a:t>
            </a:fld>
            <a:endParaRPr lang="de-DE" dirty="0"/>
          </a:p>
        </p:txBody>
      </p:sp>
      <p:pic>
        <p:nvPicPr>
          <p:cNvPr id="6" name="Grafik 5">
            <a:extLst>
              <a:ext uri="{FF2B5EF4-FFF2-40B4-BE49-F238E27FC236}">
                <a16:creationId xmlns:a16="http://schemas.microsoft.com/office/drawing/2014/main" id="{F315F949-03A8-8DC7-885E-F66E87FD438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534879" y="2666758"/>
            <a:ext cx="4214813" cy="3071813"/>
          </a:xfrm>
          <a:prstGeom prst="rect">
            <a:avLst/>
          </a:prstGeom>
        </p:spPr>
      </p:pic>
      <p:sp>
        <p:nvSpPr>
          <p:cNvPr id="8" name="TextBox 7">
            <a:extLst>
              <a:ext uri="{FF2B5EF4-FFF2-40B4-BE49-F238E27FC236}">
                <a16:creationId xmlns:a16="http://schemas.microsoft.com/office/drawing/2014/main" id="{72025C20-5BDB-09BC-2F7C-61C2F989A68B}"/>
              </a:ext>
              <a:ext uri="{C183D7F6-B498-43B3-948B-1728B52AA6E4}">
                <adec:decorative xmlns:adec="http://schemas.microsoft.com/office/drawing/2017/decorative" val="1"/>
              </a:ext>
            </a:extLst>
          </p:cNvPr>
          <p:cNvSpPr txBox="1"/>
          <p:nvPr/>
        </p:nvSpPr>
        <p:spPr>
          <a:xfrm>
            <a:off x="6534879" y="5575733"/>
            <a:ext cx="4547549" cy="496418"/>
          </a:xfrm>
          <a:prstGeom prst="rect">
            <a:avLst/>
          </a:prstGeom>
          <a:noFill/>
        </p:spPr>
        <p:txBody>
          <a:bodyPr wrap="square">
            <a:spAutoFit/>
          </a:bodyPr>
          <a:lstStyle/>
          <a:p>
            <a:pPr>
              <a:spcBef>
                <a:spcPct val="20000"/>
              </a:spcBef>
            </a:pPr>
            <a:r>
              <a:rPr lang="de-DE" sz="1313" dirty="0">
                <a:latin typeface="Calibri" panose="020F0502020204030204" pitchFamily="34" charset="0"/>
                <a:ea typeface="Calibri" panose="020F0502020204030204" pitchFamily="34" charset="0"/>
                <a:cs typeface="Calibri" panose="020F0502020204030204" pitchFamily="34" charset="0"/>
              </a:rPr>
              <a:t>Abb. 2: Werkbank. Eigene AI-generierte Abbildung, selbst erstellt mit Academic AI Bildgenerator, 25.06.2026 </a:t>
            </a:r>
          </a:p>
        </p:txBody>
      </p:sp>
    </p:spTree>
    <p:extLst>
      <p:ext uri="{BB962C8B-B14F-4D97-AF65-F5344CB8AC3E}">
        <p14:creationId xmlns:p14="http://schemas.microsoft.com/office/powerpoint/2010/main" val="16901845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95DE58-85CE-45FE-9ADF-629632BFF802}"/>
              </a:ext>
            </a:extLst>
          </p:cNvPr>
          <p:cNvSpPr>
            <a:spLocks noGrp="1"/>
          </p:cNvSpPr>
          <p:nvPr>
            <p:ph type="title"/>
          </p:nvPr>
        </p:nvSpPr>
        <p:spPr/>
        <p:txBody>
          <a:bodyPr/>
          <a:lstStyle/>
          <a:p>
            <a:r>
              <a:rPr lang="de-DE" sz="2813" dirty="0"/>
              <a:t>2.1 Zuverlässigkeit: Arbeiten mit Quellen (1/3)</a:t>
            </a:r>
            <a:endParaRPr lang="de-DE" noProof="0" dirty="0"/>
          </a:p>
        </p:txBody>
      </p:sp>
      <p:sp>
        <p:nvSpPr>
          <p:cNvPr id="3" name="Inhaltsplatzhalter 2">
            <a:extLst>
              <a:ext uri="{FF2B5EF4-FFF2-40B4-BE49-F238E27FC236}">
                <a16:creationId xmlns:a16="http://schemas.microsoft.com/office/drawing/2014/main" id="{CBBB6D28-4970-4C0F-9B01-47BCFBC0CDB0}"/>
              </a:ext>
            </a:extLst>
          </p:cNvPr>
          <p:cNvSpPr>
            <a:spLocks noGrp="1"/>
          </p:cNvSpPr>
          <p:nvPr>
            <p:ph idx="1"/>
          </p:nvPr>
        </p:nvSpPr>
        <p:spPr>
          <a:xfrm>
            <a:off x="856803" y="2084595"/>
            <a:ext cx="11135475" cy="4141576"/>
          </a:xfrm>
        </p:spPr>
        <p:txBody>
          <a:bodyPr>
            <a:normAutofit/>
          </a:bodyPr>
          <a:lstStyle/>
          <a:p>
            <a:pPr>
              <a:lnSpc>
                <a:spcPct val="110000"/>
              </a:lnSpc>
            </a:pPr>
            <a:r>
              <a:rPr lang="de-DE" sz="2600" dirty="0"/>
              <a:t>Quellen sind</a:t>
            </a:r>
            <a:r>
              <a:rPr lang="de-DE" sz="2438" dirty="0"/>
              <a:t>:</a:t>
            </a:r>
          </a:p>
          <a:p>
            <a:pPr lvl="1">
              <a:lnSpc>
                <a:spcPct val="110000"/>
              </a:lnSpc>
            </a:pPr>
            <a:r>
              <a:rPr lang="de-DE" noProof="0" dirty="0"/>
              <a:t>Alle Informationen, auf die Sie in Ihrer Arbeit Bezug nehmen:</a:t>
            </a:r>
          </a:p>
          <a:p>
            <a:pPr lvl="2">
              <a:lnSpc>
                <a:spcPct val="110000"/>
              </a:lnSpc>
            </a:pPr>
            <a:r>
              <a:rPr lang="de-DE" noProof="0" dirty="0"/>
              <a:t>Fachliteratur, Vorträge, Interviews, Vlogs, Pläne, Materialproben …</a:t>
            </a:r>
            <a:endParaRPr lang="de-DE" sz="2063" dirty="0"/>
          </a:p>
          <a:p>
            <a:pPr>
              <a:lnSpc>
                <a:spcPct val="110000"/>
              </a:lnSpc>
            </a:pPr>
            <a:r>
              <a:rPr lang="de-DE" sz="2600" noProof="0" dirty="0"/>
              <a:t>Anhand der Quellen werden:</a:t>
            </a:r>
            <a:endParaRPr lang="de-DE" sz="2600" dirty="0"/>
          </a:p>
          <a:p>
            <a:pPr lvl="1">
              <a:lnSpc>
                <a:spcPct val="110000"/>
              </a:lnSpc>
            </a:pPr>
            <a:r>
              <a:rPr lang="de-DE" noProof="0" dirty="0"/>
              <a:t>Wissenschaftliche Aussagen begründet und eingeordnet</a:t>
            </a:r>
          </a:p>
          <a:p>
            <a:pPr lvl="1">
              <a:lnSpc>
                <a:spcPct val="110000"/>
              </a:lnSpc>
            </a:pPr>
            <a:r>
              <a:rPr lang="de-DE" noProof="0" dirty="0"/>
              <a:t>Wissenschaftliche Aussagen nachvollziehbar und überprüfbar </a:t>
            </a:r>
          </a:p>
          <a:p>
            <a:pPr lvl="1">
              <a:lnSpc>
                <a:spcPct val="110000"/>
              </a:lnSpc>
            </a:pPr>
            <a:r>
              <a:rPr lang="de-DE" noProof="0" dirty="0"/>
              <a:t>Wissenschaftliche Arbeiten bewertet</a:t>
            </a:r>
          </a:p>
          <a:p>
            <a:endParaRPr lang="de-DE" noProof="0" dirty="0"/>
          </a:p>
        </p:txBody>
      </p:sp>
      <p:sp>
        <p:nvSpPr>
          <p:cNvPr id="5" name="Textfeld 4">
            <a:extLst>
              <a:ext uri="{FF2B5EF4-FFF2-40B4-BE49-F238E27FC236}">
                <a16:creationId xmlns:a16="http://schemas.microsoft.com/office/drawing/2014/main" id="{F14148BB-C40D-4270-9A53-C66B5786F043}"/>
              </a:ext>
            </a:extLst>
          </p:cNvPr>
          <p:cNvSpPr txBox="1"/>
          <p:nvPr/>
        </p:nvSpPr>
        <p:spPr>
          <a:xfrm>
            <a:off x="881855" y="1378928"/>
            <a:ext cx="5532386" cy="380873"/>
          </a:xfrm>
          <a:prstGeom prst="rect">
            <a:avLst/>
          </a:prstGeom>
          <a:noFill/>
        </p:spPr>
        <p:txBody>
          <a:bodyPr wrap="square" lIns="0" rtlCol="0">
            <a:spAutoFit/>
          </a:bodyPr>
          <a:lstStyle/>
          <a:p>
            <a:r>
              <a:rPr lang="de-DE" sz="1875" dirty="0"/>
              <a:t>(ÖAWI, 2015; Pears und Shields, 2022)</a:t>
            </a:r>
          </a:p>
        </p:txBody>
      </p:sp>
      <p:sp>
        <p:nvSpPr>
          <p:cNvPr id="6" name="Foliennummernplatzhalter 3">
            <a:extLst>
              <a:ext uri="{FF2B5EF4-FFF2-40B4-BE49-F238E27FC236}">
                <a16:creationId xmlns:a16="http://schemas.microsoft.com/office/drawing/2014/main" id="{0231A0E5-8813-1AB7-27F1-265014CAA6F5}"/>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17</a:t>
            </a:fld>
            <a:endParaRPr lang="de-DE" sz="1000" dirty="0">
              <a:solidFill>
                <a:schemeClr val="tx1">
                  <a:tint val="82000"/>
                </a:schemeClr>
              </a:solidFill>
            </a:endParaRPr>
          </a:p>
        </p:txBody>
      </p:sp>
    </p:spTree>
    <p:extLst>
      <p:ext uri="{BB962C8B-B14F-4D97-AF65-F5344CB8AC3E}">
        <p14:creationId xmlns:p14="http://schemas.microsoft.com/office/powerpoint/2010/main" val="2169527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9480CA-6835-41E3-8A76-C790A50BC0CD}"/>
              </a:ext>
            </a:extLst>
          </p:cNvPr>
          <p:cNvSpPr>
            <a:spLocks noGrp="1"/>
          </p:cNvSpPr>
          <p:nvPr>
            <p:ph type="title"/>
          </p:nvPr>
        </p:nvSpPr>
        <p:spPr/>
        <p:txBody>
          <a:bodyPr/>
          <a:lstStyle/>
          <a:p>
            <a:r>
              <a:rPr lang="de-DE" sz="2813" dirty="0"/>
              <a:t>2.1 Zuverlässigkeit: Arbeiten mit </a:t>
            </a:r>
            <a:r>
              <a:rPr lang="de-DE" noProof="0" dirty="0"/>
              <a:t>Quellen (2/3)</a:t>
            </a:r>
          </a:p>
        </p:txBody>
      </p:sp>
      <p:sp>
        <p:nvSpPr>
          <p:cNvPr id="3" name="Inhaltsplatzhalter 2">
            <a:extLst>
              <a:ext uri="{FF2B5EF4-FFF2-40B4-BE49-F238E27FC236}">
                <a16:creationId xmlns:a16="http://schemas.microsoft.com/office/drawing/2014/main" id="{9343B746-9E62-4B21-9614-2CF9380A7AA7}"/>
              </a:ext>
            </a:extLst>
          </p:cNvPr>
          <p:cNvSpPr>
            <a:spLocks noGrp="1"/>
          </p:cNvSpPr>
          <p:nvPr>
            <p:ph idx="1"/>
          </p:nvPr>
        </p:nvSpPr>
        <p:spPr>
          <a:xfrm>
            <a:off x="856803" y="1896666"/>
            <a:ext cx="11135475" cy="4329506"/>
          </a:xfrm>
        </p:spPr>
        <p:txBody>
          <a:bodyPr>
            <a:normAutofit/>
          </a:bodyPr>
          <a:lstStyle/>
          <a:p>
            <a:r>
              <a:rPr lang="de-DE" sz="2600" dirty="0"/>
              <a:t>Quellen müssen genannt werden, um </a:t>
            </a:r>
            <a:r>
              <a:rPr lang="de-DE" sz="2600" noProof="0" dirty="0"/>
              <a:t>…</a:t>
            </a:r>
            <a:endParaRPr lang="de-DE" sz="2600" dirty="0"/>
          </a:p>
          <a:p>
            <a:pPr lvl="1">
              <a:lnSpc>
                <a:spcPct val="110000"/>
              </a:lnSpc>
            </a:pPr>
            <a:r>
              <a:rPr lang="de-DE" noProof="0" dirty="0"/>
              <a:t>eigene Leistungen/Ideen sowie Leistungen/Ideen anderer kenntlich zu machen </a:t>
            </a:r>
          </a:p>
          <a:p>
            <a:pPr lvl="1">
              <a:lnSpc>
                <a:spcPct val="110000"/>
              </a:lnSpc>
            </a:pPr>
            <a:r>
              <a:rPr lang="de-DE" noProof="0" dirty="0"/>
              <a:t>die Urheberschaft anderer eindeutig auszuweisen und deren wissenschaftliche Leistungen zu respektieren</a:t>
            </a:r>
          </a:p>
          <a:p>
            <a:pPr lvl="1">
              <a:lnSpc>
                <a:spcPct val="110000"/>
              </a:lnSpc>
            </a:pPr>
            <a:r>
              <a:rPr lang="de-DE" noProof="0" dirty="0"/>
              <a:t>gewissenhafte Recherche und Vertrautheit mit Standardwerken einer Disziplin zu demonstrieren </a:t>
            </a:r>
          </a:p>
          <a:p>
            <a:pPr lvl="1">
              <a:lnSpc>
                <a:spcPct val="110000"/>
              </a:lnSpc>
            </a:pPr>
            <a:r>
              <a:rPr lang="de-DE" noProof="0" dirty="0" err="1"/>
              <a:t>Leser:innen</a:t>
            </a:r>
            <a:r>
              <a:rPr lang="de-DE" noProof="0" dirty="0"/>
              <a:t> die selbständige Recherche und Reflexion über die Quellen zu ermöglichen</a:t>
            </a:r>
          </a:p>
          <a:p>
            <a:endParaRPr lang="de-DE" noProof="0" dirty="0"/>
          </a:p>
        </p:txBody>
      </p:sp>
      <p:sp>
        <p:nvSpPr>
          <p:cNvPr id="5" name="Textfeld 4">
            <a:extLst>
              <a:ext uri="{FF2B5EF4-FFF2-40B4-BE49-F238E27FC236}">
                <a16:creationId xmlns:a16="http://schemas.microsoft.com/office/drawing/2014/main" id="{B9A23DDF-F028-4BDC-8ACF-6A9F4899F362}"/>
              </a:ext>
            </a:extLst>
          </p:cNvPr>
          <p:cNvSpPr txBox="1"/>
          <p:nvPr/>
        </p:nvSpPr>
        <p:spPr>
          <a:xfrm>
            <a:off x="894384" y="1393197"/>
            <a:ext cx="5532386" cy="314771"/>
          </a:xfrm>
          <a:prstGeom prst="rect">
            <a:avLst/>
          </a:prstGeom>
          <a:noFill/>
        </p:spPr>
        <p:txBody>
          <a:bodyPr wrap="square" lIns="0" rtlCol="0">
            <a:spAutoFit/>
          </a:bodyPr>
          <a:lstStyle/>
          <a:p>
            <a:r>
              <a:rPr lang="de-DE" sz="1875" dirty="0"/>
              <a:t>(ÖAWI, 2015; Pears und Shields, 2022)</a:t>
            </a:r>
          </a:p>
        </p:txBody>
      </p:sp>
      <p:sp>
        <p:nvSpPr>
          <p:cNvPr id="8" name="Foliennummernplatzhalter 3">
            <a:extLst>
              <a:ext uri="{FF2B5EF4-FFF2-40B4-BE49-F238E27FC236}">
                <a16:creationId xmlns:a16="http://schemas.microsoft.com/office/drawing/2014/main" id="{68CE0C57-8A2A-842F-C41C-6D6F28815CED}"/>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18</a:t>
            </a:fld>
            <a:endParaRPr lang="de-DE" sz="1000" dirty="0">
              <a:solidFill>
                <a:schemeClr val="tx1">
                  <a:tint val="82000"/>
                </a:schemeClr>
              </a:solidFill>
            </a:endParaRPr>
          </a:p>
        </p:txBody>
      </p:sp>
    </p:spTree>
    <p:extLst>
      <p:ext uri="{BB962C8B-B14F-4D97-AF65-F5344CB8AC3E}">
        <p14:creationId xmlns:p14="http://schemas.microsoft.com/office/powerpoint/2010/main" val="3810290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11E0AE-3654-47EF-960D-1316FD243D07}"/>
              </a:ext>
            </a:extLst>
          </p:cNvPr>
          <p:cNvSpPr>
            <a:spLocks noGrp="1"/>
          </p:cNvSpPr>
          <p:nvPr>
            <p:ph type="title"/>
          </p:nvPr>
        </p:nvSpPr>
        <p:spPr/>
        <p:txBody>
          <a:bodyPr>
            <a:normAutofit fontScale="90000"/>
          </a:bodyPr>
          <a:lstStyle/>
          <a:p>
            <a:r>
              <a:rPr lang="de-DE" sz="2800" dirty="0"/>
              <a:t>2.1 Zuverlässigkeit: Arbeiten mit Quellen (3/3)</a:t>
            </a:r>
            <a:br>
              <a:rPr lang="de-DE" noProof="0" dirty="0"/>
            </a:br>
            <a:endParaRPr lang="en-US" dirty="0"/>
          </a:p>
        </p:txBody>
      </p:sp>
      <p:sp>
        <p:nvSpPr>
          <p:cNvPr id="8" name="Textfeld 7">
            <a:extLst>
              <a:ext uri="{FF2B5EF4-FFF2-40B4-BE49-F238E27FC236}">
                <a16:creationId xmlns:a16="http://schemas.microsoft.com/office/drawing/2014/main" id="{E3CE11AE-95A5-D8C9-6821-8CFACC5E987A}"/>
              </a:ext>
            </a:extLst>
          </p:cNvPr>
          <p:cNvSpPr txBox="1"/>
          <p:nvPr/>
        </p:nvSpPr>
        <p:spPr>
          <a:xfrm>
            <a:off x="838199" y="1852423"/>
            <a:ext cx="8794316" cy="461665"/>
          </a:xfrm>
          <a:prstGeom prst="rect">
            <a:avLst/>
          </a:prstGeom>
          <a:noFill/>
        </p:spPr>
        <p:txBody>
          <a:bodyPr wrap="square">
            <a:spAutoFit/>
          </a:bodyPr>
          <a:lstStyle/>
          <a:p>
            <a:pPr marL="342900" indent="-342900">
              <a:buFont typeface="Arial" panose="020B0604020202020204" pitchFamily="34" charset="0"/>
              <a:buChar char="•"/>
            </a:pPr>
            <a:r>
              <a:rPr lang="de-DE" sz="2400" noProof="0" dirty="0"/>
              <a:t>Eine gute Quelle erfüllt wissenschaftliche Glaubwürdigkeit:</a:t>
            </a:r>
          </a:p>
        </p:txBody>
      </p:sp>
      <p:sp>
        <p:nvSpPr>
          <p:cNvPr id="3" name="Inhaltsplatzhalter 2">
            <a:extLst>
              <a:ext uri="{FF2B5EF4-FFF2-40B4-BE49-F238E27FC236}">
                <a16:creationId xmlns:a16="http://schemas.microsoft.com/office/drawing/2014/main" id="{3A3BF851-3035-4A71-A89A-5D5D92443DA4}"/>
              </a:ext>
            </a:extLst>
          </p:cNvPr>
          <p:cNvSpPr>
            <a:spLocks noGrp="1"/>
          </p:cNvSpPr>
          <p:nvPr>
            <p:ph idx="1"/>
          </p:nvPr>
        </p:nvSpPr>
        <p:spPr>
          <a:xfrm>
            <a:off x="838200" y="2372309"/>
            <a:ext cx="6539629" cy="3644963"/>
          </a:xfrm>
        </p:spPr>
        <p:txBody>
          <a:bodyPr>
            <a:normAutofit/>
          </a:bodyPr>
          <a:lstStyle/>
          <a:p>
            <a:pPr lvl="1"/>
            <a:r>
              <a:rPr lang="de-DE" sz="2000" dirty="0" err="1"/>
              <a:t>Verfasser:in</a:t>
            </a:r>
            <a:r>
              <a:rPr lang="de-DE" sz="2000" dirty="0"/>
              <a:t> ist bekannt</a:t>
            </a:r>
          </a:p>
          <a:p>
            <a:pPr lvl="1"/>
            <a:r>
              <a:rPr lang="de-DE" sz="2000" dirty="0"/>
              <a:t>Sachliche Argumentation, keine persönliche Meinung</a:t>
            </a:r>
          </a:p>
          <a:p>
            <a:pPr lvl="1"/>
            <a:r>
              <a:rPr lang="de-DE" sz="2000" dirty="0"/>
              <a:t>Korrekte Wiedergabe von Theorien und Fakten </a:t>
            </a:r>
          </a:p>
          <a:p>
            <a:pPr lvl="1"/>
            <a:r>
              <a:rPr lang="de-DE" sz="2000" dirty="0"/>
              <a:t>Korrekte und nachvollziehbare Verwendung von Methoden, korrekte Quellenangaben</a:t>
            </a:r>
          </a:p>
          <a:p>
            <a:pPr lvl="1"/>
            <a:r>
              <a:rPr lang="en-US" sz="2000" dirty="0"/>
              <a:t>Peer-Review</a:t>
            </a:r>
            <a:r>
              <a:rPr lang="de-DE" sz="2000" dirty="0"/>
              <a:t> (Begutachtung von unabhängigen </a:t>
            </a:r>
            <a:r>
              <a:rPr lang="de-DE" sz="2000" dirty="0" err="1"/>
              <a:t>Expert:innen</a:t>
            </a:r>
            <a:r>
              <a:rPr lang="de-DE" sz="2000" dirty="0"/>
              <a:t>)</a:t>
            </a:r>
          </a:p>
          <a:p>
            <a:pPr lvl="1"/>
            <a:r>
              <a:rPr lang="de-DE" sz="2000" dirty="0"/>
              <a:t>Relevanz für die </a:t>
            </a:r>
            <a:r>
              <a:rPr lang="en-US" sz="2000" dirty="0" err="1"/>
              <a:t>Fach</a:t>
            </a:r>
            <a:r>
              <a:rPr lang="en-US" sz="2000" dirty="0"/>
              <a:t>-Community</a:t>
            </a:r>
          </a:p>
          <a:p>
            <a:pPr lvl="1"/>
            <a:r>
              <a:rPr lang="de-DE" sz="2000" dirty="0"/>
              <a:t>Von wissenschaftlich anerkannten Verlagen veröffentlicht</a:t>
            </a:r>
            <a:endParaRPr lang="de-DE" noProof="0" dirty="0"/>
          </a:p>
          <a:p>
            <a:endParaRPr lang="en-US" dirty="0"/>
          </a:p>
        </p:txBody>
      </p:sp>
      <p:pic>
        <p:nvPicPr>
          <p:cNvPr id="5" name="Grafik 4" descr="Gelbes Post-it mit Hinweistext: Achten Sie auf die Aktualität dre Quelle: Je nach Disziplin können Erfebnisse schnell überholt oder Methoden nach wenigen Jahren veraltet sein!">
            <a:extLst>
              <a:ext uri="{FF2B5EF4-FFF2-40B4-BE49-F238E27FC236}">
                <a16:creationId xmlns:a16="http://schemas.microsoft.com/office/drawing/2014/main" id="{3D28C3D4-3FFC-49AF-A085-463ECDB7B222}"/>
              </a:ext>
            </a:extLst>
          </p:cNvPr>
          <p:cNvPicPr>
            <a:picLocks noChangeAspect="1"/>
          </p:cNvPicPr>
          <p:nvPr/>
        </p:nvPicPr>
        <p:blipFill>
          <a:blip r:embed="rId2"/>
          <a:stretch>
            <a:fillRect/>
          </a:stretch>
        </p:blipFill>
        <p:spPr>
          <a:xfrm>
            <a:off x="7510397" y="2372309"/>
            <a:ext cx="4681603" cy="3644963"/>
          </a:xfrm>
          <a:prstGeom prst="rect">
            <a:avLst/>
          </a:prstGeom>
        </p:spPr>
      </p:pic>
      <p:sp>
        <p:nvSpPr>
          <p:cNvPr id="6" name="Textfeld 5">
            <a:extLst>
              <a:ext uri="{FF2B5EF4-FFF2-40B4-BE49-F238E27FC236}">
                <a16:creationId xmlns:a16="http://schemas.microsoft.com/office/drawing/2014/main" id="{2D6698BF-59FB-4C8F-9F9D-B681867590C3}"/>
              </a:ext>
            </a:extLst>
          </p:cNvPr>
          <p:cNvSpPr txBox="1"/>
          <p:nvPr/>
        </p:nvSpPr>
        <p:spPr>
          <a:xfrm>
            <a:off x="749201" y="1256054"/>
            <a:ext cx="6065044" cy="380873"/>
          </a:xfrm>
          <a:prstGeom prst="rect">
            <a:avLst/>
          </a:prstGeom>
          <a:noFill/>
        </p:spPr>
        <p:txBody>
          <a:bodyPr wrap="square">
            <a:spAutoFit/>
          </a:bodyPr>
          <a:lstStyle/>
          <a:p>
            <a:r>
              <a:rPr lang="de-DE" sz="1875" dirty="0"/>
              <a:t>(Pears und Shields, 2022; Veith, 2022)</a:t>
            </a:r>
          </a:p>
        </p:txBody>
      </p:sp>
      <p:sp>
        <p:nvSpPr>
          <p:cNvPr id="4" name="Foliennummernplatzhalter 3">
            <a:extLst>
              <a:ext uri="{FF2B5EF4-FFF2-40B4-BE49-F238E27FC236}">
                <a16:creationId xmlns:a16="http://schemas.microsoft.com/office/drawing/2014/main" id="{FBC4B2C5-2063-4561-B195-C1E38548266B}"/>
              </a:ext>
            </a:extLst>
          </p:cNvPr>
          <p:cNvSpPr>
            <a:spLocks noGrp="1"/>
          </p:cNvSpPr>
          <p:nvPr>
            <p:ph type="sldNum" sz="quarter" idx="12"/>
          </p:nvPr>
        </p:nvSpPr>
        <p:spPr/>
        <p:txBody>
          <a:bodyPr/>
          <a:lstStyle/>
          <a:p>
            <a:fld id="{D1CE53A6-EA07-4470-8EDB-4231586FEE68}" type="slidenum">
              <a:rPr lang="en-GB" smtClean="0"/>
              <a:t>19</a:t>
            </a:fld>
            <a:endParaRPr lang="en-GB" dirty="0"/>
          </a:p>
        </p:txBody>
      </p:sp>
    </p:spTree>
    <p:extLst>
      <p:ext uri="{BB962C8B-B14F-4D97-AF65-F5344CB8AC3E}">
        <p14:creationId xmlns:p14="http://schemas.microsoft.com/office/powerpoint/2010/main" val="23532892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495347-C35C-4995-B0BC-83B6E6ADC850}"/>
              </a:ext>
            </a:extLst>
          </p:cNvPr>
          <p:cNvSpPr>
            <a:spLocks noGrp="1"/>
          </p:cNvSpPr>
          <p:nvPr>
            <p:ph type="title"/>
          </p:nvPr>
        </p:nvSpPr>
        <p:spPr>
          <a:xfrm>
            <a:off x="838199" y="840728"/>
            <a:ext cx="10785953" cy="705667"/>
          </a:xfrm>
        </p:spPr>
        <p:txBody>
          <a:bodyPr>
            <a:normAutofit/>
          </a:bodyPr>
          <a:lstStyle/>
          <a:p>
            <a:r>
              <a:rPr lang="de-DE" sz="2800" dirty="0"/>
              <a:t>2.1 Zuverlässigkeit: Beispiel für das Arbeiten mit Quellen (1/5)</a:t>
            </a:r>
            <a:endParaRPr lang="en-US" dirty="0"/>
          </a:p>
        </p:txBody>
      </p:sp>
      <p:sp>
        <p:nvSpPr>
          <p:cNvPr id="3" name="Inhaltsplatzhalter 2">
            <a:extLst>
              <a:ext uri="{FF2B5EF4-FFF2-40B4-BE49-F238E27FC236}">
                <a16:creationId xmlns:a16="http://schemas.microsoft.com/office/drawing/2014/main" id="{35C34D9B-1A6F-4E8D-9B32-110A75DE9BA4}"/>
              </a:ext>
            </a:extLst>
          </p:cNvPr>
          <p:cNvSpPr>
            <a:spLocks noGrp="1"/>
          </p:cNvSpPr>
          <p:nvPr>
            <p:ph idx="1"/>
          </p:nvPr>
        </p:nvSpPr>
        <p:spPr/>
        <p:txBody>
          <a:bodyPr/>
          <a:lstStyle/>
          <a:p>
            <a:r>
              <a:rPr lang="de-DE" sz="2400" dirty="0"/>
              <a:t>Welche der unten angeführten Quellen sind für Ihre Seminar-, Bachelor- oder Masterarbeit geeignet? Welche sollten Sie vermeiden? Überlegen Sie sich zu jeder Quelle eine Antwort. Empfehlungen folgen auf den nachfolgenden Folien!</a:t>
            </a:r>
          </a:p>
          <a:p>
            <a:endParaRPr lang="en-US" dirty="0"/>
          </a:p>
        </p:txBody>
      </p:sp>
      <p:sp>
        <p:nvSpPr>
          <p:cNvPr id="5" name="Rechteck: abgerundete Ecken 7" descr="Zeitschrift &quot;Advanced Composites and Hybrid Materials&quot;">
            <a:extLst>
              <a:ext uri="{FF2B5EF4-FFF2-40B4-BE49-F238E27FC236}">
                <a16:creationId xmlns:a16="http://schemas.microsoft.com/office/drawing/2014/main" id="{7A38EBF4-815C-4FA0-9BA4-3F21125EEF06}"/>
              </a:ext>
            </a:extLst>
          </p:cNvPr>
          <p:cNvSpPr/>
          <p:nvPr/>
        </p:nvSpPr>
        <p:spPr>
          <a:xfrm>
            <a:off x="1119206" y="3670456"/>
            <a:ext cx="3095258" cy="1856290"/>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lnSpc>
                <a:spcPct val="110000"/>
              </a:lnSpc>
              <a:spcBef>
                <a:spcPts val="281"/>
              </a:spcBef>
              <a:spcAft>
                <a:spcPts val="2813"/>
              </a:spcAft>
            </a:pPr>
            <a:r>
              <a:rPr lang="de-DE" sz="2250" dirty="0">
                <a:solidFill>
                  <a:schemeClr val="tx1"/>
                </a:solidFill>
                <a:latin typeface="Calibri" panose="020F0502020204030204" pitchFamily="34" charset="0"/>
                <a:ea typeface="Calibri" panose="020F0502020204030204" pitchFamily="34" charset="0"/>
                <a:cs typeface="Calibri" panose="020F0502020204030204" pitchFamily="34" charset="0"/>
              </a:rPr>
              <a:t>Zeitschrift „</a:t>
            </a:r>
            <a:r>
              <a:rPr lang="en-US" sz="2250" dirty="0">
                <a:solidFill>
                  <a:schemeClr val="tx1"/>
                </a:solidFill>
                <a:latin typeface="Calibri" panose="020F0502020204030204" pitchFamily="34" charset="0"/>
                <a:ea typeface="Calibri" panose="020F0502020204030204" pitchFamily="34" charset="0"/>
                <a:cs typeface="Calibri" panose="020F0502020204030204" pitchFamily="34" charset="0"/>
              </a:rPr>
              <a:t>Advanced Composites and Hybrid Materials</a:t>
            </a:r>
            <a:r>
              <a:rPr lang="de-DE" sz="2250" dirty="0">
                <a:solidFill>
                  <a:schemeClr val="tx1"/>
                </a:solidFill>
                <a:latin typeface="Calibri" panose="020F0502020204030204" pitchFamily="34" charset="0"/>
                <a:ea typeface="Calibri" panose="020F0502020204030204" pitchFamily="34" charset="0"/>
                <a:cs typeface="Calibri" panose="020F0502020204030204" pitchFamily="34" charset="0"/>
              </a:rPr>
              <a:t>“</a:t>
            </a:r>
          </a:p>
        </p:txBody>
      </p:sp>
      <p:sp>
        <p:nvSpPr>
          <p:cNvPr id="6" name="Rechteck: abgerundete Ecken 7" descr="Seminararbeiten">
            <a:extLst>
              <a:ext uri="{FF2B5EF4-FFF2-40B4-BE49-F238E27FC236}">
                <a16:creationId xmlns:a16="http://schemas.microsoft.com/office/drawing/2014/main" id="{1D7A1721-6BAE-4A08-ACCF-01C517651BD6}"/>
              </a:ext>
            </a:extLst>
          </p:cNvPr>
          <p:cNvSpPr/>
          <p:nvPr/>
        </p:nvSpPr>
        <p:spPr>
          <a:xfrm>
            <a:off x="4655615" y="3670455"/>
            <a:ext cx="3095257" cy="1856290"/>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71153" lvl="1" algn="ctr">
              <a:lnSpc>
                <a:spcPct val="110000"/>
              </a:lnSpc>
              <a:spcBef>
                <a:spcPts val="281"/>
              </a:spcBef>
              <a:spcAft>
                <a:spcPts val="2813"/>
              </a:spcAft>
            </a:pPr>
            <a:r>
              <a:rPr lang="de-DE" sz="2250" dirty="0">
                <a:solidFill>
                  <a:schemeClr val="tx1"/>
                </a:solidFill>
                <a:latin typeface="Calibri" panose="020F0502020204030204" pitchFamily="34" charset="0"/>
                <a:ea typeface="Calibri" panose="020F0502020204030204" pitchFamily="34" charset="0"/>
                <a:cs typeface="Calibri" panose="020F0502020204030204" pitchFamily="34" charset="0"/>
              </a:rPr>
              <a:t>Seminar-, Bachelor- und Masterarbeiten</a:t>
            </a:r>
          </a:p>
        </p:txBody>
      </p:sp>
      <p:sp>
        <p:nvSpPr>
          <p:cNvPr id="7" name="Rechteck: abgerundete Ecken 7" descr="Wikipedia">
            <a:extLst>
              <a:ext uri="{FF2B5EF4-FFF2-40B4-BE49-F238E27FC236}">
                <a16:creationId xmlns:a16="http://schemas.microsoft.com/office/drawing/2014/main" id="{666014F6-3ABE-4224-9450-771B38B24E99}"/>
              </a:ext>
            </a:extLst>
          </p:cNvPr>
          <p:cNvSpPr/>
          <p:nvPr/>
        </p:nvSpPr>
        <p:spPr>
          <a:xfrm>
            <a:off x="8192022" y="3670456"/>
            <a:ext cx="3095257" cy="1861154"/>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lnSpc>
                <a:spcPct val="110000"/>
              </a:lnSpc>
              <a:spcBef>
                <a:spcPts val="281"/>
              </a:spcBef>
              <a:spcAft>
                <a:spcPts val="2813"/>
              </a:spcAft>
            </a:pPr>
            <a:r>
              <a:rPr lang="de-DE" sz="2250" dirty="0">
                <a:solidFill>
                  <a:schemeClr val="tx1"/>
                </a:solidFill>
                <a:latin typeface="Calibri" panose="020F0502020204030204" pitchFamily="34" charset="0"/>
                <a:ea typeface="Calibri" panose="020F0502020204030204" pitchFamily="34" charset="0"/>
                <a:cs typeface="Calibri" panose="020F0502020204030204" pitchFamily="34" charset="0"/>
              </a:rPr>
              <a:t>Online-Enzyklopädien</a:t>
            </a:r>
          </a:p>
        </p:txBody>
      </p:sp>
      <p:sp>
        <p:nvSpPr>
          <p:cNvPr id="4" name="Foliennummernplatzhalter 3">
            <a:extLst>
              <a:ext uri="{FF2B5EF4-FFF2-40B4-BE49-F238E27FC236}">
                <a16:creationId xmlns:a16="http://schemas.microsoft.com/office/drawing/2014/main" id="{D04B1990-6649-4321-83A4-773F91BEE651}"/>
              </a:ext>
            </a:extLst>
          </p:cNvPr>
          <p:cNvSpPr>
            <a:spLocks noGrp="1"/>
          </p:cNvSpPr>
          <p:nvPr>
            <p:ph type="sldNum" sz="quarter" idx="12"/>
          </p:nvPr>
        </p:nvSpPr>
        <p:spPr/>
        <p:txBody>
          <a:bodyPr/>
          <a:lstStyle/>
          <a:p>
            <a:fld id="{D1CE53A6-EA07-4470-8EDB-4231586FEE68}" type="slidenum">
              <a:rPr lang="en-GB" smtClean="0"/>
              <a:t>20</a:t>
            </a:fld>
            <a:endParaRPr lang="en-GB" dirty="0"/>
          </a:p>
        </p:txBody>
      </p:sp>
    </p:spTree>
    <p:extLst>
      <p:ext uri="{BB962C8B-B14F-4D97-AF65-F5344CB8AC3E}">
        <p14:creationId xmlns:p14="http://schemas.microsoft.com/office/powerpoint/2010/main" val="2527047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7EE6-3074-494F-9299-206BBB93F157}"/>
              </a:ext>
            </a:extLst>
          </p:cNvPr>
          <p:cNvSpPr>
            <a:spLocks noGrp="1"/>
          </p:cNvSpPr>
          <p:nvPr>
            <p:ph type="title"/>
          </p:nvPr>
        </p:nvSpPr>
        <p:spPr>
          <a:xfrm>
            <a:off x="856806" y="882796"/>
            <a:ext cx="11193232" cy="455169"/>
          </a:xfrm>
        </p:spPr>
        <p:txBody>
          <a:bodyPr>
            <a:normAutofit fontScale="90000"/>
          </a:bodyPr>
          <a:lstStyle/>
          <a:p>
            <a:r>
              <a:rPr lang="de-DE" sz="2800" noProof="0" dirty="0"/>
              <a:t>2.1 Zuverlässigkeit: Beispiel für das Arbeiten mit Quellen (2/5) </a:t>
            </a:r>
          </a:p>
        </p:txBody>
      </p:sp>
      <p:sp>
        <p:nvSpPr>
          <p:cNvPr id="10" name="Content Placeholder 2">
            <a:extLst>
              <a:ext uri="{FF2B5EF4-FFF2-40B4-BE49-F238E27FC236}">
                <a16:creationId xmlns:a16="http://schemas.microsoft.com/office/drawing/2014/main" id="{A83E3570-D6F0-4126-AFDE-732A0A9BD0F1}"/>
              </a:ext>
            </a:extLst>
          </p:cNvPr>
          <p:cNvSpPr txBox="1">
            <a:spLocks/>
          </p:cNvSpPr>
          <p:nvPr/>
        </p:nvSpPr>
        <p:spPr>
          <a:xfrm>
            <a:off x="856806" y="1845469"/>
            <a:ext cx="7437386" cy="4284473"/>
          </a:xfrm>
          <a:prstGeom prst="rect">
            <a:avLst/>
          </a:prstGeom>
        </p:spPr>
        <p:txBody>
          <a:bodyPr vert="horz" lIns="0" tIns="0" rIns="0" bIns="0" rtlCol="0" anchor="t">
            <a:normAutofit/>
          </a:bodyPr>
          <a:lstStyle>
            <a:lvl1pPr marL="361950" indent="-361950" algn="l" defTabSz="648081" rtl="0" eaLnBrk="1" latinLnBrk="0" hangingPunct="1">
              <a:spcBef>
                <a:spcPct val="20000"/>
              </a:spcBef>
              <a:buFont typeface="Wingdings" panose="05000000000000000000" pitchFamily="2" charset="2"/>
              <a:buChar char="§"/>
              <a:defRPr sz="26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a:buFont typeface="Arial" panose="020B0604020202020204" pitchFamily="34" charset="0"/>
              <a:buChar char="•"/>
            </a:pPr>
            <a:r>
              <a:rPr lang="de-DE" sz="2438" dirty="0">
                <a:latin typeface="+mn-lt"/>
              </a:rPr>
              <a:t>Welche Quellen sind für Seminar-, Bachelor- oder Masterarbeiten geeignet? </a:t>
            </a:r>
            <a:endParaRPr lang="de-DE" sz="1500" dirty="0">
              <a:latin typeface="+mn-lt"/>
            </a:endParaRPr>
          </a:p>
          <a:p>
            <a:pPr lvl="1">
              <a:spcBef>
                <a:spcPts val="1688"/>
              </a:spcBef>
              <a:buFont typeface="Symbol" panose="05050102010706020507" pitchFamily="18" charset="2"/>
              <a:buChar char="-"/>
            </a:pPr>
            <a:r>
              <a:rPr lang="de-DE" sz="2250" dirty="0">
                <a:latin typeface="+mn-lt"/>
              </a:rPr>
              <a:t>Fachzeitschrift „</a:t>
            </a:r>
            <a:r>
              <a:rPr lang="en-US" sz="2250" dirty="0">
                <a:latin typeface="+mn-lt"/>
              </a:rPr>
              <a:t>Advanced Composites and Hybrid Materials</a:t>
            </a:r>
            <a:r>
              <a:rPr lang="de-DE" sz="2250" dirty="0">
                <a:latin typeface="+mn-lt"/>
              </a:rPr>
              <a:t>” </a:t>
            </a:r>
          </a:p>
          <a:p>
            <a:pPr lvl="2">
              <a:buFont typeface="Wingdings" panose="05000000000000000000" pitchFamily="2" charset="2"/>
              <a:buChar char="§"/>
            </a:pPr>
            <a:r>
              <a:rPr lang="de-DE" sz="2063" dirty="0">
                <a:latin typeface="+mn-lt"/>
              </a:rPr>
              <a:t>Zeitschrift mit guter Reputation in der Fach-</a:t>
            </a:r>
            <a:r>
              <a:rPr lang="en-US" sz="2063" dirty="0">
                <a:latin typeface="+mn-lt"/>
              </a:rPr>
              <a:t>Community</a:t>
            </a:r>
          </a:p>
          <a:p>
            <a:pPr lvl="2">
              <a:buFont typeface="Wingdings" panose="05000000000000000000" pitchFamily="2" charset="2"/>
              <a:buChar char="§"/>
            </a:pPr>
            <a:r>
              <a:rPr lang="de-DE" sz="2063" dirty="0">
                <a:latin typeface="+mn-lt"/>
              </a:rPr>
              <a:t>Geprüfte Informationen (</a:t>
            </a:r>
            <a:r>
              <a:rPr lang="en-US" sz="2063" dirty="0">
                <a:latin typeface="+mn-lt"/>
              </a:rPr>
              <a:t>Peer-Review</a:t>
            </a:r>
            <a:r>
              <a:rPr lang="de-DE" sz="2063" dirty="0">
                <a:latin typeface="+mn-lt"/>
              </a:rPr>
              <a:t>)</a:t>
            </a:r>
          </a:p>
          <a:p>
            <a:pPr lvl="2">
              <a:buFont typeface="Wingdings" panose="05000000000000000000" pitchFamily="2" charset="2"/>
              <a:buChar char="§"/>
            </a:pPr>
            <a:r>
              <a:rPr lang="de-DE" sz="2063" dirty="0">
                <a:latin typeface="+mn-lt"/>
              </a:rPr>
              <a:t>Seriöser Verlag</a:t>
            </a:r>
          </a:p>
          <a:p>
            <a:pPr marL="589360" indent="0">
              <a:buNone/>
            </a:pPr>
            <a:r>
              <a:rPr lang="de-DE" sz="2250" dirty="0">
                <a:latin typeface="+mn-lt"/>
              </a:rPr>
              <a:t> </a:t>
            </a:r>
            <a:r>
              <a:rPr lang="de-DE" sz="2250" dirty="0">
                <a:solidFill>
                  <a:srgbClr val="000000"/>
                </a:solidFill>
              </a:rPr>
              <a:t>→ </a:t>
            </a:r>
            <a:r>
              <a:rPr lang="de-DE" sz="2250" dirty="0">
                <a:solidFill>
                  <a:srgbClr val="000000"/>
                </a:solidFill>
                <a:latin typeface="+mn-lt"/>
              </a:rPr>
              <a:t>S</a:t>
            </a:r>
            <a:r>
              <a:rPr lang="de-DE" sz="2250" dirty="0">
                <a:latin typeface="+mn-lt"/>
              </a:rPr>
              <a:t>eriöse Quelle, gut zitierbar!</a:t>
            </a:r>
          </a:p>
          <a:p>
            <a:pPr marL="589360" indent="0">
              <a:buNone/>
            </a:pPr>
            <a:r>
              <a:rPr lang="de-DE" sz="2250" i="1" dirty="0">
                <a:latin typeface="+mn-lt"/>
              </a:rPr>
              <a:t>… und kostenfrei für Sie über die Bibliotheken der TU Graz und der Universität Graz zum Download ;-)</a:t>
            </a:r>
            <a:endParaRPr lang="de-DE" sz="2438" dirty="0">
              <a:latin typeface="+mn-lt"/>
            </a:endParaRPr>
          </a:p>
        </p:txBody>
      </p:sp>
      <p:pic>
        <p:nvPicPr>
          <p:cNvPr id="9" name="Picture 4" descr="Cover der Zeitschrift Advanced Composites and Hybrid Materials">
            <a:extLst>
              <a:ext uri="{FF2B5EF4-FFF2-40B4-BE49-F238E27FC236}">
                <a16:creationId xmlns:a16="http://schemas.microsoft.com/office/drawing/2014/main" id="{26584D91-97F7-44D4-AD47-12438CDCF22A}"/>
              </a:ext>
            </a:extLst>
          </p:cNvPr>
          <p:cNvPicPr>
            <a:picLocks noChangeAspect="1"/>
          </p:cNvPicPr>
          <p:nvPr/>
        </p:nvPicPr>
        <p:blipFill>
          <a:blip r:embed="rId3"/>
          <a:stretch>
            <a:fillRect/>
          </a:stretch>
        </p:blipFill>
        <p:spPr>
          <a:xfrm>
            <a:off x="8635560" y="1609102"/>
            <a:ext cx="3111805" cy="4175535"/>
          </a:xfrm>
          <a:prstGeom prst="rect">
            <a:avLst/>
          </a:prstGeom>
        </p:spPr>
      </p:pic>
      <p:sp>
        <p:nvSpPr>
          <p:cNvPr id="7" name="TextBox 7">
            <a:extLst>
              <a:ext uri="{FF2B5EF4-FFF2-40B4-BE49-F238E27FC236}">
                <a16:creationId xmlns:a16="http://schemas.microsoft.com/office/drawing/2014/main" id="{FC85BE64-743F-48A3-A4DD-5C788CC9D957}"/>
              </a:ext>
            </a:extLst>
          </p:cNvPr>
          <p:cNvSpPr txBox="1"/>
          <p:nvPr/>
        </p:nvSpPr>
        <p:spPr>
          <a:xfrm>
            <a:off x="5972473" y="5783692"/>
            <a:ext cx="5885557" cy="727250"/>
          </a:xfrm>
          <a:prstGeom prst="rect">
            <a:avLst/>
          </a:prstGeom>
          <a:noFill/>
        </p:spPr>
        <p:txBody>
          <a:bodyPr wrap="square">
            <a:spAutoFit/>
          </a:bodyPr>
          <a:lstStyle/>
          <a:p>
            <a:r>
              <a:rPr lang="de-DE" sz="1500" dirty="0">
                <a:latin typeface="Calibri" panose="020F0502020204030204" pitchFamily="34" charset="0"/>
                <a:ea typeface="Calibri" panose="020F0502020204030204" pitchFamily="34" charset="0"/>
                <a:cs typeface="Calibri" panose="020F0502020204030204" pitchFamily="34" charset="0"/>
              </a:rPr>
              <a:t>Abb. 3: </a:t>
            </a:r>
            <a:r>
              <a:rPr lang="de-DE" sz="1313" dirty="0">
                <a:latin typeface="Calibri" panose="020F0502020204030204" pitchFamily="34" charset="0"/>
                <a:ea typeface="Calibri" panose="020F0502020204030204" pitchFamily="34" charset="0"/>
                <a:cs typeface="Calibri" panose="020F0502020204030204" pitchFamily="34" charset="0"/>
              </a:rPr>
              <a:t>Cover: @Verlag Springer, Fachzeitschrift </a:t>
            </a:r>
            <a:r>
              <a:rPr lang="en-US" sz="1313" dirty="0">
                <a:latin typeface="Calibri" panose="020F0502020204030204" pitchFamily="34" charset="0"/>
                <a:ea typeface="Calibri" panose="020F0502020204030204" pitchFamily="34" charset="0"/>
                <a:cs typeface="Calibri" panose="020F0502020204030204" pitchFamily="34" charset="0"/>
              </a:rPr>
              <a:t>Advanced Composites and Hybrid Materials</a:t>
            </a:r>
            <a:r>
              <a:rPr lang="de-DE" sz="1313" dirty="0">
                <a:latin typeface="Calibri" panose="020F0502020204030204" pitchFamily="34" charset="0"/>
                <a:ea typeface="Calibri" panose="020F0502020204030204" pitchFamily="34" charset="0"/>
                <a:cs typeface="Calibri" panose="020F0502020204030204" pitchFamily="34" charset="0"/>
              </a:rPr>
              <a:t> (2026). Verwendung als Zitat gemäß § 42f UrhG; nicht CC BY 4.0 lizenziert.</a:t>
            </a:r>
          </a:p>
          <a:p>
            <a:endParaRPr lang="de-DE" sz="1313" dirty="0">
              <a:latin typeface="Calibri" panose="020F0502020204030204" pitchFamily="34" charset="0"/>
              <a:ea typeface="Calibri" panose="020F0502020204030204" pitchFamily="34" charset="0"/>
              <a:cs typeface="Calibri" panose="020F0502020204030204" pitchFamily="34" charset="0"/>
            </a:endParaRPr>
          </a:p>
        </p:txBody>
      </p:sp>
      <p:sp>
        <p:nvSpPr>
          <p:cNvPr id="8" name="Textfeld 7">
            <a:extLst>
              <a:ext uri="{FF2B5EF4-FFF2-40B4-BE49-F238E27FC236}">
                <a16:creationId xmlns:a16="http://schemas.microsoft.com/office/drawing/2014/main" id="{CB422DF4-2B4D-4F7B-9983-BF901BA265BF}"/>
              </a:ext>
            </a:extLst>
          </p:cNvPr>
          <p:cNvSpPr txBox="1"/>
          <p:nvPr/>
        </p:nvSpPr>
        <p:spPr>
          <a:xfrm>
            <a:off x="749665" y="1302813"/>
            <a:ext cx="6065044" cy="380873"/>
          </a:xfrm>
          <a:prstGeom prst="rect">
            <a:avLst/>
          </a:prstGeom>
          <a:noFill/>
        </p:spPr>
        <p:txBody>
          <a:bodyPr wrap="square">
            <a:spAutoFit/>
          </a:bodyPr>
          <a:lstStyle/>
          <a:p>
            <a:r>
              <a:rPr lang="de-DE" sz="1875" dirty="0"/>
              <a:t>(Pears und Shields, 2022; Veith, 2022)</a:t>
            </a:r>
          </a:p>
        </p:txBody>
      </p:sp>
      <p:sp>
        <p:nvSpPr>
          <p:cNvPr id="5" name="Foliennummernplatzhalter 3">
            <a:extLst>
              <a:ext uri="{FF2B5EF4-FFF2-40B4-BE49-F238E27FC236}">
                <a16:creationId xmlns:a16="http://schemas.microsoft.com/office/drawing/2014/main" id="{EB0A4231-9430-CB39-900A-D20A37C2BCDC}"/>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21</a:t>
            </a:fld>
            <a:endParaRPr lang="de-DE" sz="1000" dirty="0">
              <a:solidFill>
                <a:schemeClr val="tx1">
                  <a:tint val="82000"/>
                </a:schemeClr>
              </a:solidFill>
            </a:endParaRPr>
          </a:p>
        </p:txBody>
      </p:sp>
    </p:spTree>
    <p:extLst>
      <p:ext uri="{BB962C8B-B14F-4D97-AF65-F5344CB8AC3E}">
        <p14:creationId xmlns:p14="http://schemas.microsoft.com/office/powerpoint/2010/main" val="41087603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5C7A9F-F12C-4CE7-9E13-9C70F0AC7252}"/>
              </a:ext>
            </a:extLst>
          </p:cNvPr>
          <p:cNvSpPr>
            <a:spLocks noGrp="1"/>
          </p:cNvSpPr>
          <p:nvPr>
            <p:ph type="title"/>
          </p:nvPr>
        </p:nvSpPr>
        <p:spPr/>
        <p:txBody>
          <a:bodyPr>
            <a:normAutofit fontScale="90000"/>
          </a:bodyPr>
          <a:lstStyle/>
          <a:p>
            <a:r>
              <a:rPr lang="de-DE" noProof="0" dirty="0"/>
              <a:t>2.1 Zuverlässigkeit: Beispiel für das Arbeiten mit Quellen (3/5)</a:t>
            </a:r>
          </a:p>
        </p:txBody>
      </p:sp>
      <p:sp>
        <p:nvSpPr>
          <p:cNvPr id="3" name="Inhaltsplatzhalter 2">
            <a:extLst>
              <a:ext uri="{FF2B5EF4-FFF2-40B4-BE49-F238E27FC236}">
                <a16:creationId xmlns:a16="http://schemas.microsoft.com/office/drawing/2014/main" id="{E12AF0CB-5977-4985-8F39-C581B3935E99}"/>
              </a:ext>
            </a:extLst>
          </p:cNvPr>
          <p:cNvSpPr>
            <a:spLocks noGrp="1"/>
          </p:cNvSpPr>
          <p:nvPr>
            <p:ph idx="1"/>
          </p:nvPr>
        </p:nvSpPr>
        <p:spPr>
          <a:xfrm>
            <a:off x="856803" y="1762125"/>
            <a:ext cx="11135475" cy="4440234"/>
          </a:xfrm>
        </p:spPr>
        <p:txBody>
          <a:bodyPr>
            <a:normAutofit/>
          </a:bodyPr>
          <a:lstStyle/>
          <a:p>
            <a:r>
              <a:rPr lang="de-DE" sz="2600" noProof="0" dirty="0"/>
              <a:t>Welche Quellen sind für Seminar-, Bachelor- oder Masterarbeiten geeignet? </a:t>
            </a:r>
            <a:endParaRPr lang="de-DE" sz="2600" dirty="0"/>
          </a:p>
          <a:p>
            <a:pPr lvl="1">
              <a:spcBef>
                <a:spcPts val="1688"/>
              </a:spcBef>
            </a:pPr>
            <a:r>
              <a:rPr lang="de-DE" noProof="0" dirty="0"/>
              <a:t>Seminar-, Bachelor- und Masterarbeiten</a:t>
            </a:r>
          </a:p>
          <a:p>
            <a:pPr marL="839391" lvl="2" indent="-250031">
              <a:lnSpc>
                <a:spcPct val="100000"/>
              </a:lnSpc>
            </a:pPr>
            <a:r>
              <a:rPr lang="de-DE" noProof="0" dirty="0"/>
              <a:t>Vermeiden Sie in Ihren Arbeiten das Zitieren von Seminar- oder Abschlussarbeiten (fehlende Überprüfbarkeit der Quelle!)</a:t>
            </a:r>
          </a:p>
          <a:p>
            <a:pPr marL="839391" lvl="2" indent="-250031">
              <a:lnSpc>
                <a:spcPct val="100000"/>
              </a:lnSpc>
            </a:pPr>
            <a:r>
              <a:rPr lang="de-DE" noProof="0" dirty="0"/>
              <a:t>Ausnahme: zugängliche </a:t>
            </a:r>
            <a:r>
              <a:rPr lang="de-DE" dirty="0"/>
              <a:t>Masterarbeiten, </a:t>
            </a:r>
            <a:r>
              <a:rPr lang="de-DE" noProof="0" dirty="0"/>
              <a:t>sehr spezifische Fragestellung, Originalquelle oder kein wissenschaftlicher Artikel zu dem Thema verfügbar </a:t>
            </a:r>
          </a:p>
          <a:p>
            <a:pPr lvl="1">
              <a:spcBef>
                <a:spcPts val="1688"/>
              </a:spcBef>
            </a:pPr>
            <a:r>
              <a:rPr lang="de-DE" dirty="0"/>
              <a:t>Online-Enzyklopädien </a:t>
            </a:r>
            <a:r>
              <a:rPr lang="de-DE" sz="1875" dirty="0"/>
              <a:t>(Wikipedia, 2026)</a:t>
            </a:r>
          </a:p>
          <a:p>
            <a:pPr marL="839391" lvl="2" indent="-250031">
              <a:lnSpc>
                <a:spcPct val="100000"/>
              </a:lnSpc>
            </a:pPr>
            <a:r>
              <a:rPr lang="de-DE" noProof="0" dirty="0"/>
              <a:t>Prüfen Sie die Akzeptanz in der Forschungs-Community</a:t>
            </a:r>
          </a:p>
          <a:p>
            <a:pPr marL="839391" lvl="2" indent="-250031">
              <a:lnSpc>
                <a:spcPct val="100000"/>
              </a:lnSpc>
            </a:pPr>
            <a:r>
              <a:rPr lang="de-DE" dirty="0"/>
              <a:t>Wikipedia eignet sich nicht für </a:t>
            </a:r>
            <a:r>
              <a:rPr lang="de-DE" noProof="0" dirty="0"/>
              <a:t>wissenschaftliche Belege</a:t>
            </a:r>
          </a:p>
        </p:txBody>
      </p:sp>
      <p:sp>
        <p:nvSpPr>
          <p:cNvPr id="7" name="Textfeld 6">
            <a:extLst>
              <a:ext uri="{FF2B5EF4-FFF2-40B4-BE49-F238E27FC236}">
                <a16:creationId xmlns:a16="http://schemas.microsoft.com/office/drawing/2014/main" id="{8812D5EE-A95A-B78D-30F8-FD950CA70E89}"/>
              </a:ext>
            </a:extLst>
          </p:cNvPr>
          <p:cNvSpPr txBox="1"/>
          <p:nvPr/>
        </p:nvSpPr>
        <p:spPr>
          <a:xfrm>
            <a:off x="856802" y="1333502"/>
            <a:ext cx="6699202" cy="380873"/>
          </a:xfrm>
          <a:prstGeom prst="rect">
            <a:avLst/>
          </a:prstGeom>
          <a:noFill/>
        </p:spPr>
        <p:txBody>
          <a:bodyPr wrap="square">
            <a:spAutoFit/>
          </a:bodyPr>
          <a:lstStyle/>
          <a:p>
            <a:r>
              <a:rPr lang="de-DE" sz="1875" dirty="0"/>
              <a:t>(Sandberg, 2012; Veith, 2022)</a:t>
            </a:r>
          </a:p>
        </p:txBody>
      </p:sp>
      <p:sp>
        <p:nvSpPr>
          <p:cNvPr id="6" name="Foliennummernplatzhalter 3">
            <a:extLst>
              <a:ext uri="{FF2B5EF4-FFF2-40B4-BE49-F238E27FC236}">
                <a16:creationId xmlns:a16="http://schemas.microsoft.com/office/drawing/2014/main" id="{2715396A-5863-8F04-1E3B-A43B8261DAB7}"/>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22</a:t>
            </a:fld>
            <a:endParaRPr lang="de-DE" sz="1000" dirty="0">
              <a:solidFill>
                <a:schemeClr val="tx1">
                  <a:tint val="82000"/>
                </a:schemeClr>
              </a:solidFill>
            </a:endParaRPr>
          </a:p>
        </p:txBody>
      </p:sp>
    </p:spTree>
    <p:extLst>
      <p:ext uri="{BB962C8B-B14F-4D97-AF65-F5344CB8AC3E}">
        <p14:creationId xmlns:p14="http://schemas.microsoft.com/office/powerpoint/2010/main" val="13958848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FD9F58-321B-4F63-A225-ED805A9FD0D0}"/>
              </a:ext>
            </a:extLst>
          </p:cNvPr>
          <p:cNvSpPr>
            <a:spLocks noGrp="1"/>
          </p:cNvSpPr>
          <p:nvPr>
            <p:ph type="title"/>
          </p:nvPr>
        </p:nvSpPr>
        <p:spPr>
          <a:xfrm>
            <a:off x="838200" y="740520"/>
            <a:ext cx="10515600" cy="705667"/>
          </a:xfrm>
        </p:spPr>
        <p:txBody>
          <a:bodyPr>
            <a:normAutofit fontScale="90000"/>
          </a:bodyPr>
          <a:lstStyle/>
          <a:p>
            <a:r>
              <a:rPr lang="de-DE" noProof="0" dirty="0"/>
              <a:t>2.1 Zuverlässigkeit: Beispiel für das Arbeiten mit Quellen (4/5)</a:t>
            </a:r>
          </a:p>
        </p:txBody>
      </p:sp>
      <p:sp>
        <p:nvSpPr>
          <p:cNvPr id="3" name="Inhaltsplatzhalter 2">
            <a:extLst>
              <a:ext uri="{FF2B5EF4-FFF2-40B4-BE49-F238E27FC236}">
                <a16:creationId xmlns:a16="http://schemas.microsoft.com/office/drawing/2014/main" id="{8143D9C1-47B4-4E7D-BF92-D9718D3CF31C}"/>
              </a:ext>
            </a:extLst>
          </p:cNvPr>
          <p:cNvSpPr>
            <a:spLocks noGrp="1"/>
          </p:cNvSpPr>
          <p:nvPr>
            <p:ph idx="1"/>
          </p:nvPr>
        </p:nvSpPr>
        <p:spPr/>
        <p:txBody>
          <a:bodyPr>
            <a:normAutofit/>
          </a:bodyPr>
          <a:lstStyle/>
          <a:p>
            <a:pPr>
              <a:spcBef>
                <a:spcPts val="563"/>
              </a:spcBef>
            </a:pPr>
            <a:r>
              <a:rPr lang="de-DE" sz="2600" noProof="0" dirty="0"/>
              <a:t>Warum ist die Prüfung der Qualität der Quelle wichtig? </a:t>
            </a:r>
          </a:p>
          <a:p>
            <a:pPr marL="0" indent="333375">
              <a:spcBef>
                <a:spcPts val="563"/>
              </a:spcBef>
              <a:buNone/>
            </a:pPr>
            <a:r>
              <a:rPr lang="de-DE" sz="2250" dirty="0">
                <a:solidFill>
                  <a:srgbClr val="000000"/>
                </a:solidFill>
              </a:rPr>
              <a:t>→</a:t>
            </a:r>
            <a:r>
              <a:rPr lang="de-DE" sz="2250" dirty="0"/>
              <a:t> u.a. wegen starker Zunahme an </a:t>
            </a:r>
            <a:r>
              <a:rPr lang="en-US" sz="2250" dirty="0"/>
              <a:t>Predatory</a:t>
            </a:r>
            <a:r>
              <a:rPr lang="de-DE" sz="2250" dirty="0"/>
              <a:t> („räuberische“) </a:t>
            </a:r>
            <a:r>
              <a:rPr lang="en-US" sz="2250" dirty="0"/>
              <a:t>Journals</a:t>
            </a:r>
            <a:r>
              <a:rPr lang="de-DE" sz="2250" dirty="0"/>
              <a:t>!</a:t>
            </a:r>
            <a:endParaRPr lang="de-DE" sz="2250" u="sng" dirty="0">
              <a:latin typeface="Calibri" panose="020F0502020204030204" pitchFamily="34" charset="0"/>
              <a:ea typeface="Calibri" panose="020F0502020204030204" pitchFamily="34" charset="0"/>
              <a:cs typeface="Calibri" panose="020F0502020204030204" pitchFamily="34" charset="0"/>
            </a:endParaRPr>
          </a:p>
          <a:p>
            <a:pPr marL="583406" lvl="1">
              <a:spcBef>
                <a:spcPts val="563"/>
              </a:spcBef>
            </a:pPr>
            <a:r>
              <a:rPr lang="de-DE" noProof="0" dirty="0"/>
              <a:t>Geschäftsmodelle von </a:t>
            </a:r>
            <a:r>
              <a:rPr lang="en-US" dirty="0"/>
              <a:t>Predatory Journals/Publisher</a:t>
            </a:r>
            <a:r>
              <a:rPr lang="de-DE" noProof="0" dirty="0"/>
              <a:t>:</a:t>
            </a:r>
          </a:p>
          <a:p>
            <a:pPr marL="845344" lvl="2" indent="-261938">
              <a:spcBef>
                <a:spcPts val="563"/>
              </a:spcBef>
              <a:tabLst>
                <a:tab pos="845344" algn="l"/>
              </a:tabLst>
            </a:pPr>
            <a:r>
              <a:rPr lang="de-DE" noProof="0" dirty="0"/>
              <a:t>Einnahmen von Gebühren für schnelle, unzureichend geprüfte Veröffentlichungen</a:t>
            </a:r>
          </a:p>
          <a:p>
            <a:pPr marL="845344" lvl="2" indent="-261938">
              <a:spcBef>
                <a:spcPts val="563"/>
              </a:spcBef>
              <a:tabLst>
                <a:tab pos="845344" algn="l"/>
              </a:tabLst>
            </a:pPr>
            <a:r>
              <a:rPr lang="de-DE" dirty="0"/>
              <a:t>Aneignung fremder Forschungserkenntnisse (Vandevelde, 2025)</a:t>
            </a:r>
          </a:p>
          <a:p>
            <a:pPr>
              <a:spcBef>
                <a:spcPts val="1688"/>
              </a:spcBef>
            </a:pPr>
            <a:r>
              <a:rPr lang="de-DE" sz="2600" dirty="0"/>
              <a:t>Schaden für die Forschung durch </a:t>
            </a:r>
            <a:r>
              <a:rPr lang="en-US" sz="2600" dirty="0"/>
              <a:t>Predatory Journals/Publisher</a:t>
            </a:r>
            <a:r>
              <a:rPr lang="de-DE" sz="2600" dirty="0"/>
              <a:t>:</a:t>
            </a:r>
          </a:p>
          <a:p>
            <a:pPr lvl="1">
              <a:spcBef>
                <a:spcPts val="563"/>
              </a:spcBef>
            </a:pPr>
            <a:r>
              <a:rPr lang="de-DE" dirty="0"/>
              <a:t>Falsche Erkenntnisse werden verbreitet (zumeist kein </a:t>
            </a:r>
            <a:r>
              <a:rPr lang="en-US" dirty="0"/>
              <a:t>Peer-Review</a:t>
            </a:r>
            <a:r>
              <a:rPr lang="de-DE" dirty="0"/>
              <a:t>, keine Möglichkeit fehlerhafte Artikel zurückzuziehen) </a:t>
            </a:r>
          </a:p>
          <a:p>
            <a:pPr marL="589359" lvl="2" indent="0">
              <a:spcBef>
                <a:spcPts val="563"/>
              </a:spcBef>
              <a:buNone/>
            </a:pPr>
            <a:r>
              <a:rPr lang="de-DE" sz="1875" dirty="0">
                <a:solidFill>
                  <a:srgbClr val="000000"/>
                </a:solidFill>
              </a:rPr>
              <a:t>→ </a:t>
            </a:r>
            <a:r>
              <a:rPr lang="de-DE" dirty="0"/>
              <a:t>führt zu verzerrten Erkenntnissen und Vertrauensverlust in die Forschung</a:t>
            </a:r>
          </a:p>
        </p:txBody>
      </p:sp>
      <p:sp>
        <p:nvSpPr>
          <p:cNvPr id="6" name="Textfeld 5">
            <a:extLst>
              <a:ext uri="{FF2B5EF4-FFF2-40B4-BE49-F238E27FC236}">
                <a16:creationId xmlns:a16="http://schemas.microsoft.com/office/drawing/2014/main" id="{57DFE28E-285E-48FC-A14B-D47B6FD1C6EE}"/>
              </a:ext>
            </a:extLst>
          </p:cNvPr>
          <p:cNvSpPr txBox="1"/>
          <p:nvPr/>
        </p:nvSpPr>
        <p:spPr>
          <a:xfrm>
            <a:off x="754559" y="1244148"/>
            <a:ext cx="6066234" cy="380873"/>
          </a:xfrm>
          <a:prstGeom prst="rect">
            <a:avLst/>
          </a:prstGeom>
          <a:noFill/>
        </p:spPr>
        <p:txBody>
          <a:bodyPr wrap="square">
            <a:spAutoFit/>
          </a:bodyPr>
          <a:lstStyle/>
          <a:p>
            <a:r>
              <a:rPr lang="de-DE" sz="1875" dirty="0"/>
              <a:t>(</a:t>
            </a:r>
            <a:r>
              <a:rPr lang="en-US" sz="1875" dirty="0"/>
              <a:t>Elmore</a:t>
            </a:r>
            <a:r>
              <a:rPr lang="de-DE" sz="1875" dirty="0"/>
              <a:t> und </a:t>
            </a:r>
            <a:r>
              <a:rPr lang="en-US" sz="1875" dirty="0"/>
              <a:t>Weston</a:t>
            </a:r>
            <a:r>
              <a:rPr lang="de-DE" sz="1875" dirty="0"/>
              <a:t>, 2020)</a:t>
            </a:r>
          </a:p>
        </p:txBody>
      </p:sp>
      <p:sp>
        <p:nvSpPr>
          <p:cNvPr id="7" name="Foliennummernplatzhalter 3">
            <a:extLst>
              <a:ext uri="{FF2B5EF4-FFF2-40B4-BE49-F238E27FC236}">
                <a16:creationId xmlns:a16="http://schemas.microsoft.com/office/drawing/2014/main" id="{5B796725-A6F7-6D1E-2272-CFD794198066}"/>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23</a:t>
            </a:fld>
            <a:endParaRPr lang="de-DE" sz="1000" dirty="0">
              <a:solidFill>
                <a:schemeClr val="tx1">
                  <a:tint val="82000"/>
                </a:schemeClr>
              </a:solidFill>
            </a:endParaRPr>
          </a:p>
        </p:txBody>
      </p:sp>
    </p:spTree>
    <p:extLst>
      <p:ext uri="{BB962C8B-B14F-4D97-AF65-F5344CB8AC3E}">
        <p14:creationId xmlns:p14="http://schemas.microsoft.com/office/powerpoint/2010/main" val="9051993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FD9F58-321B-4F63-A225-ED805A9FD0D0}"/>
              </a:ext>
            </a:extLst>
          </p:cNvPr>
          <p:cNvSpPr>
            <a:spLocks noGrp="1"/>
          </p:cNvSpPr>
          <p:nvPr>
            <p:ph type="title"/>
          </p:nvPr>
        </p:nvSpPr>
        <p:spPr>
          <a:xfrm>
            <a:off x="838200" y="727994"/>
            <a:ext cx="10515600" cy="705667"/>
          </a:xfrm>
        </p:spPr>
        <p:txBody>
          <a:bodyPr>
            <a:normAutofit fontScale="90000"/>
          </a:bodyPr>
          <a:lstStyle/>
          <a:p>
            <a:r>
              <a:rPr lang="de-DE" noProof="0" dirty="0"/>
              <a:t>2.1 Zuverlässigkeit: Beispiel für das Arbeiten mit Quellen (5/5)</a:t>
            </a:r>
          </a:p>
        </p:txBody>
      </p:sp>
      <p:sp>
        <p:nvSpPr>
          <p:cNvPr id="3" name="Inhaltsplatzhalter 2">
            <a:extLst>
              <a:ext uri="{FF2B5EF4-FFF2-40B4-BE49-F238E27FC236}">
                <a16:creationId xmlns:a16="http://schemas.microsoft.com/office/drawing/2014/main" id="{8143D9C1-47B4-4E7D-BF92-D9718D3CF31C}"/>
              </a:ext>
            </a:extLst>
          </p:cNvPr>
          <p:cNvSpPr>
            <a:spLocks noGrp="1"/>
          </p:cNvSpPr>
          <p:nvPr>
            <p:ph idx="1"/>
          </p:nvPr>
        </p:nvSpPr>
        <p:spPr>
          <a:xfrm>
            <a:off x="838200" y="1825625"/>
            <a:ext cx="10823532" cy="4191647"/>
          </a:xfrm>
        </p:spPr>
        <p:txBody>
          <a:bodyPr>
            <a:normAutofit fontScale="77500" lnSpcReduction="20000"/>
          </a:bodyPr>
          <a:lstStyle/>
          <a:p>
            <a:pPr>
              <a:lnSpc>
                <a:spcPct val="130000"/>
              </a:lnSpc>
              <a:spcBef>
                <a:spcPts val="0"/>
              </a:spcBef>
            </a:pPr>
            <a:r>
              <a:rPr lang="de-DE" dirty="0"/>
              <a:t>Schaden für </a:t>
            </a:r>
            <a:r>
              <a:rPr lang="de-DE" dirty="0" err="1"/>
              <a:t>Forscher:innen</a:t>
            </a:r>
            <a:endParaRPr lang="de-DE" dirty="0"/>
          </a:p>
          <a:p>
            <a:pPr lvl="1">
              <a:lnSpc>
                <a:spcPct val="130000"/>
              </a:lnSpc>
              <a:spcBef>
                <a:spcPts val="0"/>
              </a:spcBef>
            </a:pPr>
            <a:r>
              <a:rPr lang="de-DE" noProof="0" dirty="0"/>
              <a:t>Nicht gelistete Journals bleiben von guten Datenbanken unberücksichtigt, d. h. gute Erkenntnisse werden nicht gefunden und nicht zitiert</a:t>
            </a:r>
          </a:p>
          <a:p>
            <a:pPr lvl="1">
              <a:lnSpc>
                <a:spcPct val="130000"/>
              </a:lnSpc>
              <a:spcBef>
                <a:spcPts val="0"/>
              </a:spcBef>
            </a:pPr>
            <a:r>
              <a:rPr lang="de-DE" noProof="0" dirty="0"/>
              <a:t>Geraten Journals auf „schwarze Listen“ verlieren Publikationen ihren Wert</a:t>
            </a:r>
          </a:p>
          <a:p>
            <a:pPr lvl="1">
              <a:lnSpc>
                <a:spcPct val="130000"/>
              </a:lnSpc>
              <a:spcBef>
                <a:spcPts val="0"/>
              </a:spcBef>
            </a:pPr>
            <a:r>
              <a:rPr lang="de-DE" dirty="0"/>
              <a:t>Die Aneignung von </a:t>
            </a:r>
            <a:r>
              <a:rPr lang="de-DE" noProof="0" dirty="0"/>
              <a:t>Forschungserkenntnissen durch andere schmälert den Wert der eigenen Erkenntnisse (Zweifel über Herkunft, Nachvollziehbarkeit und Glaubwürdigkeit)</a:t>
            </a:r>
          </a:p>
          <a:p>
            <a:pPr>
              <a:lnSpc>
                <a:spcPct val="120000"/>
              </a:lnSpc>
              <a:spcBef>
                <a:spcPts val="1200"/>
              </a:spcBef>
            </a:pPr>
            <a:r>
              <a:rPr lang="de-DE" dirty="0"/>
              <a:t>Schutz vor </a:t>
            </a:r>
            <a:r>
              <a:rPr lang="en-US" dirty="0"/>
              <a:t>Predatory Journals</a:t>
            </a:r>
            <a:r>
              <a:rPr lang="de-DE" dirty="0"/>
              <a:t>:</a:t>
            </a:r>
          </a:p>
          <a:p>
            <a:pPr lvl="1">
              <a:lnSpc>
                <a:spcPct val="130000"/>
              </a:lnSpc>
              <a:spcBef>
                <a:spcPts val="0"/>
              </a:spcBef>
            </a:pPr>
            <a:r>
              <a:rPr lang="de-DE" sz="2500" dirty="0"/>
              <a:t>Qualität der </a:t>
            </a:r>
            <a:r>
              <a:rPr lang="de-DE" sz="2500" dirty="0" err="1"/>
              <a:t>Herausgeber:innen</a:t>
            </a:r>
            <a:r>
              <a:rPr lang="de-DE" sz="2500" dirty="0"/>
              <a:t>/</a:t>
            </a:r>
            <a:r>
              <a:rPr lang="en-US" sz="2500" dirty="0"/>
              <a:t>Journals</a:t>
            </a:r>
            <a:r>
              <a:rPr lang="de-DE" sz="2500" dirty="0"/>
              <a:t>/Verlage prüfen</a:t>
            </a:r>
          </a:p>
          <a:p>
            <a:pPr lvl="1">
              <a:lnSpc>
                <a:spcPct val="130000"/>
              </a:lnSpc>
              <a:spcBef>
                <a:spcPts val="0"/>
              </a:spcBef>
            </a:pPr>
            <a:r>
              <a:rPr lang="de-DE" sz="2500" dirty="0"/>
              <a:t>Warnsignale beachten, z. B.: (unrealistisch) schnellen Publikationsversprechen </a:t>
            </a:r>
          </a:p>
          <a:p>
            <a:pPr lvl="1">
              <a:lnSpc>
                <a:spcPct val="130000"/>
              </a:lnSpc>
              <a:spcBef>
                <a:spcPts val="0"/>
              </a:spcBef>
            </a:pPr>
            <a:r>
              <a:rPr lang="de-DE" sz="2500" dirty="0"/>
              <a:t>Negativlisten (z. B.: </a:t>
            </a:r>
            <a:r>
              <a:rPr lang="en-US" sz="2500" dirty="0"/>
              <a:t>beallist.net</a:t>
            </a:r>
            <a:r>
              <a:rPr lang="de-DE" sz="2500" dirty="0"/>
              <a:t>) </a:t>
            </a:r>
          </a:p>
          <a:p>
            <a:pPr lvl="1">
              <a:lnSpc>
                <a:spcPct val="130000"/>
              </a:lnSpc>
              <a:spcBef>
                <a:spcPts val="0"/>
              </a:spcBef>
            </a:pPr>
            <a:r>
              <a:rPr lang="de-DE" sz="2500" dirty="0"/>
              <a:t>Checklisten zum Erkennen von </a:t>
            </a:r>
            <a:r>
              <a:rPr lang="en-US" sz="2500" dirty="0"/>
              <a:t>Predatory Journals</a:t>
            </a:r>
            <a:r>
              <a:rPr lang="de-DE" sz="2500" dirty="0"/>
              <a:t> beachten (z. B.: </a:t>
            </a:r>
            <a:r>
              <a:rPr lang="en-US" sz="2500" dirty="0"/>
              <a:t>thinkchecksubmit.org</a:t>
            </a:r>
            <a:r>
              <a:rPr lang="de-DE" sz="2500" dirty="0"/>
              <a:t>)</a:t>
            </a:r>
          </a:p>
        </p:txBody>
      </p:sp>
      <p:sp>
        <p:nvSpPr>
          <p:cNvPr id="6" name="Textfeld 5">
            <a:extLst>
              <a:ext uri="{FF2B5EF4-FFF2-40B4-BE49-F238E27FC236}">
                <a16:creationId xmlns:a16="http://schemas.microsoft.com/office/drawing/2014/main" id="{57DFE28E-285E-48FC-A14B-D47B6FD1C6EE}"/>
              </a:ext>
            </a:extLst>
          </p:cNvPr>
          <p:cNvSpPr txBox="1"/>
          <p:nvPr/>
        </p:nvSpPr>
        <p:spPr>
          <a:xfrm>
            <a:off x="754559" y="1246719"/>
            <a:ext cx="6066234" cy="380873"/>
          </a:xfrm>
          <a:prstGeom prst="rect">
            <a:avLst/>
          </a:prstGeom>
          <a:noFill/>
        </p:spPr>
        <p:txBody>
          <a:bodyPr wrap="square">
            <a:spAutoFit/>
          </a:bodyPr>
          <a:lstStyle/>
          <a:p>
            <a:r>
              <a:rPr lang="de-DE" sz="1875" dirty="0"/>
              <a:t>(</a:t>
            </a:r>
            <a:r>
              <a:rPr lang="en-US" sz="1875" dirty="0"/>
              <a:t>Elmore</a:t>
            </a:r>
            <a:r>
              <a:rPr lang="de-DE" sz="1875" dirty="0"/>
              <a:t> und </a:t>
            </a:r>
            <a:r>
              <a:rPr lang="en-US" sz="1875" dirty="0"/>
              <a:t>Weston</a:t>
            </a:r>
            <a:r>
              <a:rPr lang="de-DE" sz="1875" dirty="0"/>
              <a:t>, 2020)</a:t>
            </a:r>
          </a:p>
        </p:txBody>
      </p:sp>
      <p:sp>
        <p:nvSpPr>
          <p:cNvPr id="7" name="Foliennummernplatzhalter 3">
            <a:extLst>
              <a:ext uri="{FF2B5EF4-FFF2-40B4-BE49-F238E27FC236}">
                <a16:creationId xmlns:a16="http://schemas.microsoft.com/office/drawing/2014/main" id="{B9784B2C-B903-F21D-CA90-3B4CFDD0CA97}"/>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24</a:t>
            </a:fld>
            <a:endParaRPr lang="de-DE" sz="1000" dirty="0">
              <a:solidFill>
                <a:schemeClr val="tx1">
                  <a:tint val="82000"/>
                </a:schemeClr>
              </a:solidFill>
            </a:endParaRPr>
          </a:p>
        </p:txBody>
      </p:sp>
    </p:spTree>
    <p:extLst>
      <p:ext uri="{BB962C8B-B14F-4D97-AF65-F5344CB8AC3E}">
        <p14:creationId xmlns:p14="http://schemas.microsoft.com/office/powerpoint/2010/main" val="3922648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50E4EF-292D-4405-AD25-1CDDAD763187}"/>
              </a:ext>
            </a:extLst>
          </p:cNvPr>
          <p:cNvSpPr>
            <a:spLocks noGrp="1"/>
          </p:cNvSpPr>
          <p:nvPr>
            <p:ph type="title"/>
          </p:nvPr>
        </p:nvSpPr>
        <p:spPr/>
        <p:txBody>
          <a:bodyPr>
            <a:normAutofit fontScale="90000"/>
          </a:bodyPr>
          <a:lstStyle/>
          <a:p>
            <a:r>
              <a:rPr lang="de-DE" sz="3094" dirty="0"/>
              <a:t>2.1 Zuverlässigkeit: Korrektes Zitieren (1/4)</a:t>
            </a:r>
            <a:br>
              <a:rPr lang="de-DE" noProof="0" dirty="0"/>
            </a:br>
            <a:endParaRPr lang="de-DE" noProof="0" dirty="0"/>
          </a:p>
        </p:txBody>
      </p:sp>
      <p:sp>
        <p:nvSpPr>
          <p:cNvPr id="3" name="Inhaltsplatzhalter 2">
            <a:extLst>
              <a:ext uri="{FF2B5EF4-FFF2-40B4-BE49-F238E27FC236}">
                <a16:creationId xmlns:a16="http://schemas.microsoft.com/office/drawing/2014/main" id="{87D45FFB-0670-427B-B72C-9D625AA55B86}"/>
              </a:ext>
            </a:extLst>
          </p:cNvPr>
          <p:cNvSpPr>
            <a:spLocks noGrp="1"/>
          </p:cNvSpPr>
          <p:nvPr>
            <p:ph idx="1"/>
          </p:nvPr>
        </p:nvSpPr>
        <p:spPr>
          <a:xfrm>
            <a:off x="856803" y="1918607"/>
            <a:ext cx="11135475" cy="4307565"/>
          </a:xfrm>
        </p:spPr>
        <p:txBody>
          <a:bodyPr>
            <a:normAutofit/>
          </a:bodyPr>
          <a:lstStyle/>
          <a:p>
            <a:pPr>
              <a:spcAft>
                <a:spcPts val="1125"/>
              </a:spcAft>
            </a:pPr>
            <a:r>
              <a:rPr lang="de-DE" sz="2600" noProof="0" dirty="0"/>
              <a:t>Alle Quellen, die zur Erstellung einer Arbeit verwendet werden, müssen korrekt angegeben werden (im Fließtext und im Literaturverzeichnis) </a:t>
            </a:r>
          </a:p>
          <a:p>
            <a:pPr lvl="1"/>
            <a:r>
              <a:rPr lang="de-DE" noProof="0" dirty="0"/>
              <a:t>Zitiert werden müssen: </a:t>
            </a:r>
          </a:p>
          <a:p>
            <a:pPr marL="839391" lvl="2" indent="-250031">
              <a:spcAft>
                <a:spcPts val="1125"/>
              </a:spcAft>
            </a:pPr>
            <a:r>
              <a:rPr lang="de-DE" noProof="0" dirty="0"/>
              <a:t>Alle Inhalte (Theorien, Idee, Forschungserkenntnisse etc.), </a:t>
            </a:r>
            <a:r>
              <a:rPr lang="de-DE" u="sng" noProof="0" dirty="0"/>
              <a:t>die nicht von Ihnen selbst stammen!</a:t>
            </a:r>
            <a:endParaRPr lang="de-DE" b="1" noProof="0" dirty="0"/>
          </a:p>
          <a:p>
            <a:pPr lvl="1"/>
            <a:r>
              <a:rPr lang="de-DE" noProof="0" dirty="0"/>
              <a:t>Nicht zitiert werden muss: </a:t>
            </a:r>
          </a:p>
          <a:p>
            <a:pPr marL="839391" lvl="2" indent="-250031">
              <a:spcAft>
                <a:spcPts val="563"/>
              </a:spcAft>
            </a:pPr>
            <a:r>
              <a:rPr lang="de-DE" noProof="0" dirty="0"/>
              <a:t>Allgemeinwissen</a:t>
            </a:r>
          </a:p>
          <a:p>
            <a:pPr marL="839391" lvl="2" indent="-250031">
              <a:spcAft>
                <a:spcPts val="1125"/>
              </a:spcAft>
            </a:pPr>
            <a:r>
              <a:rPr lang="de-DE" noProof="0" dirty="0"/>
              <a:t>Wissen, das in der jeweiligen Forschungscommunity allgemein bekannt ist</a:t>
            </a:r>
          </a:p>
          <a:p>
            <a:pPr lvl="1"/>
            <a:r>
              <a:rPr lang="de-DE" noProof="0" dirty="0"/>
              <a:t>Generell gilt: Im Zweifel immer die Quelle angeben!</a:t>
            </a:r>
          </a:p>
        </p:txBody>
      </p:sp>
      <p:sp>
        <p:nvSpPr>
          <p:cNvPr id="5" name="Textfeld 4">
            <a:extLst>
              <a:ext uri="{FF2B5EF4-FFF2-40B4-BE49-F238E27FC236}">
                <a16:creationId xmlns:a16="http://schemas.microsoft.com/office/drawing/2014/main" id="{D2F831C7-58E0-4344-B62E-E3FFA7995EE6}"/>
              </a:ext>
            </a:extLst>
          </p:cNvPr>
          <p:cNvSpPr txBox="1"/>
          <p:nvPr/>
        </p:nvSpPr>
        <p:spPr>
          <a:xfrm>
            <a:off x="760365" y="1279150"/>
            <a:ext cx="6065044" cy="380873"/>
          </a:xfrm>
          <a:prstGeom prst="rect">
            <a:avLst/>
          </a:prstGeom>
          <a:noFill/>
        </p:spPr>
        <p:txBody>
          <a:bodyPr wrap="square">
            <a:spAutoFit/>
          </a:bodyPr>
          <a:lstStyle/>
          <a:p>
            <a:r>
              <a:rPr lang="de-DE" sz="1875" dirty="0"/>
              <a:t>(Pears und Shields, 2022; Veith, 2022)</a:t>
            </a:r>
          </a:p>
        </p:txBody>
      </p:sp>
      <p:sp>
        <p:nvSpPr>
          <p:cNvPr id="7" name="Foliennummernplatzhalter 3">
            <a:extLst>
              <a:ext uri="{FF2B5EF4-FFF2-40B4-BE49-F238E27FC236}">
                <a16:creationId xmlns:a16="http://schemas.microsoft.com/office/drawing/2014/main" id="{DFE6BABF-C5F7-5BEA-3774-3C8897E22A5E}"/>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25</a:t>
            </a:fld>
            <a:endParaRPr lang="de-DE" sz="1000" dirty="0">
              <a:solidFill>
                <a:schemeClr val="tx1">
                  <a:tint val="82000"/>
                </a:schemeClr>
              </a:solidFill>
            </a:endParaRPr>
          </a:p>
        </p:txBody>
      </p:sp>
    </p:spTree>
    <p:extLst>
      <p:ext uri="{BB962C8B-B14F-4D97-AF65-F5344CB8AC3E}">
        <p14:creationId xmlns:p14="http://schemas.microsoft.com/office/powerpoint/2010/main" val="23606621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7EE6-3074-494F-9299-206BBB93F157}"/>
              </a:ext>
              <a:ext uri="{C183D7F6-B498-43B3-948B-1728B52AA6E4}">
                <adec:decorative xmlns:adec="http://schemas.microsoft.com/office/drawing/2017/decorative" val="0"/>
              </a:ext>
            </a:extLst>
          </p:cNvPr>
          <p:cNvSpPr>
            <a:spLocks noGrp="1"/>
          </p:cNvSpPr>
          <p:nvPr>
            <p:ph type="title"/>
          </p:nvPr>
        </p:nvSpPr>
        <p:spPr>
          <a:xfrm>
            <a:off x="856806" y="843933"/>
            <a:ext cx="11135475" cy="575734"/>
          </a:xfrm>
        </p:spPr>
        <p:txBody>
          <a:bodyPr>
            <a:normAutofit fontScale="90000"/>
          </a:bodyPr>
          <a:lstStyle/>
          <a:p>
            <a:r>
              <a:rPr lang="de-DE" sz="3094" dirty="0"/>
              <a:t>2.1 Zuverlässigkeit: Korrektes Zitieren (2/4)</a:t>
            </a:r>
            <a:br>
              <a:rPr lang="de-DE" noProof="0" dirty="0"/>
            </a:br>
            <a:endParaRPr lang="de-DE" sz="1875" dirty="0"/>
          </a:p>
        </p:txBody>
      </p:sp>
      <p:sp>
        <p:nvSpPr>
          <p:cNvPr id="3" name="Content Placeholder 2">
            <a:extLst>
              <a:ext uri="{FF2B5EF4-FFF2-40B4-BE49-F238E27FC236}">
                <a16:creationId xmlns:a16="http://schemas.microsoft.com/office/drawing/2014/main" id="{B9CC174B-07F8-45BB-AABE-22A429198CF7}"/>
              </a:ext>
            </a:extLst>
          </p:cNvPr>
          <p:cNvSpPr>
            <a:spLocks noGrp="1"/>
          </p:cNvSpPr>
          <p:nvPr>
            <p:ph idx="1"/>
          </p:nvPr>
        </p:nvSpPr>
        <p:spPr>
          <a:xfrm>
            <a:off x="856806" y="1822312"/>
            <a:ext cx="6303791" cy="4191755"/>
          </a:xfrm>
        </p:spPr>
        <p:txBody>
          <a:bodyPr>
            <a:normAutofit/>
          </a:bodyPr>
          <a:lstStyle/>
          <a:p>
            <a:pPr marL="321469" indent="-321469">
              <a:spcBef>
                <a:spcPts val="1125"/>
              </a:spcBef>
              <a:spcAft>
                <a:spcPts val="563"/>
              </a:spcAft>
            </a:pPr>
            <a:r>
              <a:rPr lang="de-DE" sz="2400" noProof="0" dirty="0">
                <a:solidFill>
                  <a:srgbClr val="000000"/>
                </a:solidFill>
              </a:rPr>
              <a:t>Generell gilt</a:t>
            </a:r>
            <a:r>
              <a:rPr lang="de-DE" sz="2400" noProof="0" dirty="0"/>
              <a:t>:</a:t>
            </a:r>
          </a:p>
          <a:p>
            <a:pPr lvl="1">
              <a:lnSpc>
                <a:spcPct val="100000"/>
              </a:lnSpc>
              <a:spcBef>
                <a:spcPts val="1125"/>
              </a:spcBef>
            </a:pPr>
            <a:r>
              <a:rPr lang="de-DE" sz="2000" noProof="0" dirty="0">
                <a:solidFill>
                  <a:srgbClr val="000000"/>
                </a:solidFill>
              </a:rPr>
              <a:t>Zitieren Sie alle verwendeten Quellen, auch Tabellen, Übersetzungen oder Abbildungen (Lizenz beachten!)</a:t>
            </a:r>
          </a:p>
          <a:p>
            <a:pPr lvl="1">
              <a:lnSpc>
                <a:spcPct val="100000"/>
              </a:lnSpc>
              <a:spcBef>
                <a:spcPts val="1125"/>
              </a:spcBef>
            </a:pPr>
            <a:r>
              <a:rPr lang="de-DE" sz="2000" noProof="0" dirty="0">
                <a:solidFill>
                  <a:srgbClr val="000000"/>
                </a:solidFill>
              </a:rPr>
              <a:t>Halten Sie den vorgegebenen Zitierstil ein und verwenden Sie innerhalb einer Arbeit bzw. eines Dokuments nur einen Zitierstil (konsistent bleiben!)</a:t>
            </a:r>
          </a:p>
          <a:p>
            <a:pPr lvl="1">
              <a:lnSpc>
                <a:spcPct val="100000"/>
              </a:lnSpc>
              <a:spcBef>
                <a:spcPts val="1125"/>
              </a:spcBef>
            </a:pPr>
            <a:r>
              <a:rPr lang="de-DE" sz="2000" noProof="0" dirty="0">
                <a:solidFill>
                  <a:srgbClr val="000000"/>
                </a:solidFill>
              </a:rPr>
              <a:t>Die Sprache im Fließtext bestimmt die Sprache der Zitatangabe (</a:t>
            </a:r>
            <a:r>
              <a:rPr lang="en-US" sz="2000" dirty="0"/>
              <a:t>Pears </a:t>
            </a:r>
            <a:r>
              <a:rPr lang="de-DE" sz="2000" dirty="0"/>
              <a:t>und</a:t>
            </a:r>
            <a:r>
              <a:rPr lang="en-US" sz="2000" dirty="0"/>
              <a:t> Shields </a:t>
            </a:r>
            <a:r>
              <a:rPr lang="de-DE" sz="2000" dirty="0"/>
              <a:t>vs.</a:t>
            </a:r>
            <a:r>
              <a:rPr lang="en-US" sz="2000" dirty="0"/>
              <a:t> Pears and Shields</a:t>
            </a:r>
            <a:r>
              <a:rPr lang="de-DE" sz="2000" noProof="0" dirty="0"/>
              <a:t>)!</a:t>
            </a:r>
          </a:p>
        </p:txBody>
      </p:sp>
      <p:pic>
        <p:nvPicPr>
          <p:cNvPr id="6" name="Picture 5" descr="Text auf Post-It: Unvollständige oder falsche Quellenangaben können den Eindruck gezielter Verschleierung oder mangelnder Sorgfalt erwecken!">
            <a:extLst>
              <a:ext uri="{FF2B5EF4-FFF2-40B4-BE49-F238E27FC236}">
                <a16:creationId xmlns:a16="http://schemas.microsoft.com/office/drawing/2014/main" id="{0B09801D-ECDA-4C07-87BD-3EB3734732AA}"/>
              </a:ext>
            </a:extLst>
          </p:cNvPr>
          <p:cNvPicPr>
            <a:picLocks noChangeAspect="1"/>
          </p:cNvPicPr>
          <p:nvPr/>
        </p:nvPicPr>
        <p:blipFill rotWithShape="1">
          <a:blip r:embed="rId3"/>
          <a:srcRect l="18327" t="8184" r="17686" b="12306"/>
          <a:stretch/>
        </p:blipFill>
        <p:spPr>
          <a:xfrm>
            <a:off x="7160597" y="1822312"/>
            <a:ext cx="5000150" cy="4142024"/>
          </a:xfrm>
          <a:prstGeom prst="rect">
            <a:avLst/>
          </a:prstGeom>
        </p:spPr>
      </p:pic>
      <p:sp>
        <p:nvSpPr>
          <p:cNvPr id="7" name="Textfeld 6">
            <a:extLst>
              <a:ext uri="{FF2B5EF4-FFF2-40B4-BE49-F238E27FC236}">
                <a16:creationId xmlns:a16="http://schemas.microsoft.com/office/drawing/2014/main" id="{8EC5BAE7-ECA8-4FF6-8027-C518CD0566BC}"/>
              </a:ext>
            </a:extLst>
          </p:cNvPr>
          <p:cNvSpPr txBox="1"/>
          <p:nvPr/>
        </p:nvSpPr>
        <p:spPr>
          <a:xfrm>
            <a:off x="824210" y="1274294"/>
            <a:ext cx="6065044" cy="380873"/>
          </a:xfrm>
          <a:prstGeom prst="rect">
            <a:avLst/>
          </a:prstGeom>
          <a:noFill/>
        </p:spPr>
        <p:txBody>
          <a:bodyPr wrap="square">
            <a:spAutoFit/>
          </a:bodyPr>
          <a:lstStyle/>
          <a:p>
            <a:r>
              <a:rPr lang="de-DE" sz="1875" dirty="0"/>
              <a:t>(Pears und Shields, 2022; Veith, 2022)</a:t>
            </a:r>
          </a:p>
        </p:txBody>
      </p:sp>
      <p:sp>
        <p:nvSpPr>
          <p:cNvPr id="8" name="Foliennummernplatzhalter 3">
            <a:extLst>
              <a:ext uri="{FF2B5EF4-FFF2-40B4-BE49-F238E27FC236}">
                <a16:creationId xmlns:a16="http://schemas.microsoft.com/office/drawing/2014/main" id="{C7535D6C-9E5A-DA06-0970-73AB8A64874A}"/>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26</a:t>
            </a:fld>
            <a:endParaRPr lang="de-DE" sz="1000" dirty="0">
              <a:solidFill>
                <a:schemeClr val="tx1">
                  <a:tint val="82000"/>
                </a:schemeClr>
              </a:solidFill>
            </a:endParaRPr>
          </a:p>
        </p:txBody>
      </p:sp>
    </p:spTree>
    <p:extLst>
      <p:ext uri="{BB962C8B-B14F-4D97-AF65-F5344CB8AC3E}">
        <p14:creationId xmlns:p14="http://schemas.microsoft.com/office/powerpoint/2010/main" val="6702407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6758E-A211-46DE-AE6F-BE45E2FD690E}"/>
              </a:ext>
            </a:extLst>
          </p:cNvPr>
          <p:cNvSpPr>
            <a:spLocks noGrp="1"/>
          </p:cNvSpPr>
          <p:nvPr>
            <p:ph type="title"/>
          </p:nvPr>
        </p:nvSpPr>
        <p:spPr/>
        <p:txBody>
          <a:bodyPr>
            <a:normAutofit fontScale="90000"/>
          </a:bodyPr>
          <a:lstStyle/>
          <a:p>
            <a:r>
              <a:rPr lang="de-DE" sz="3094" dirty="0"/>
              <a:t>2.1 Zuverlässigkeit: Korrektes Zitieren </a:t>
            </a:r>
            <a:r>
              <a:rPr lang="de-DE" sz="3000" dirty="0"/>
              <a:t>(3/4)</a:t>
            </a:r>
            <a:br>
              <a:rPr lang="de-DE" noProof="0" dirty="0"/>
            </a:br>
            <a:endParaRPr lang="de-DE" sz="1875" dirty="0"/>
          </a:p>
        </p:txBody>
      </p:sp>
      <p:sp>
        <p:nvSpPr>
          <p:cNvPr id="3" name="Content Placeholder 2">
            <a:extLst>
              <a:ext uri="{FF2B5EF4-FFF2-40B4-BE49-F238E27FC236}">
                <a16:creationId xmlns:a16="http://schemas.microsoft.com/office/drawing/2014/main" id="{76F4CFF7-1532-4113-8BC3-1553537A91A2}"/>
              </a:ext>
            </a:extLst>
          </p:cNvPr>
          <p:cNvSpPr>
            <a:spLocks noGrp="1"/>
          </p:cNvSpPr>
          <p:nvPr>
            <p:ph idx="1"/>
          </p:nvPr>
        </p:nvSpPr>
        <p:spPr>
          <a:xfrm>
            <a:off x="856806" y="1583532"/>
            <a:ext cx="11135475" cy="4666146"/>
          </a:xfrm>
        </p:spPr>
        <p:txBody>
          <a:bodyPr>
            <a:normAutofit/>
          </a:bodyPr>
          <a:lstStyle/>
          <a:p>
            <a:pPr>
              <a:lnSpc>
                <a:spcPct val="100000"/>
              </a:lnSpc>
              <a:spcBef>
                <a:spcPts val="1125"/>
              </a:spcBef>
              <a:spcAft>
                <a:spcPts val="563"/>
              </a:spcAft>
            </a:pPr>
            <a:r>
              <a:rPr lang="de-DE" sz="2600" noProof="0" dirty="0"/>
              <a:t>Zitierrichtlinien legen fest, wie auf unterschiedliche Arten von Quellen bzw. Medien verwiesen werden soll </a:t>
            </a:r>
            <a:r>
              <a:rPr lang="de-DE" sz="1875" dirty="0"/>
              <a:t>(Veith, 2022)</a:t>
            </a:r>
          </a:p>
          <a:p>
            <a:pPr lvl="1">
              <a:lnSpc>
                <a:spcPct val="100000"/>
              </a:lnSpc>
              <a:spcBef>
                <a:spcPts val="563"/>
              </a:spcBef>
            </a:pPr>
            <a:r>
              <a:rPr lang="de-DE" noProof="0" dirty="0"/>
              <a:t>(Literatur-)Quellen enthalten mehrere Komponenten </a:t>
            </a:r>
            <a:r>
              <a:rPr lang="de-DE" sz="2063" dirty="0"/>
              <a:t>(Pears und Shields, 2022):</a:t>
            </a:r>
          </a:p>
          <a:p>
            <a:pPr lvl="2">
              <a:lnSpc>
                <a:spcPct val="100000"/>
              </a:lnSpc>
              <a:spcBef>
                <a:spcPts val="563"/>
              </a:spcBef>
              <a:spcAft>
                <a:spcPts val="563"/>
              </a:spcAft>
            </a:pPr>
            <a:r>
              <a:rPr lang="de-DE" noProof="0" dirty="0" err="1"/>
              <a:t>Autor:innen</a:t>
            </a:r>
            <a:r>
              <a:rPr lang="de-DE" noProof="0" dirty="0"/>
              <a:t>, Titel, Erscheinungsjahr, </a:t>
            </a:r>
            <a:r>
              <a:rPr lang="de-DE" noProof="0" dirty="0" err="1"/>
              <a:t>Herausgeber:innen</a:t>
            </a:r>
            <a:r>
              <a:rPr lang="de-DE" noProof="0" dirty="0"/>
              <a:t>, Online-Verfügbarkeit etc.</a:t>
            </a:r>
          </a:p>
          <a:p>
            <a:pPr lvl="1">
              <a:lnSpc>
                <a:spcPct val="100000"/>
              </a:lnSpc>
              <a:spcBef>
                <a:spcPts val="1688"/>
              </a:spcBef>
            </a:pPr>
            <a:r>
              <a:rPr lang="de-DE" noProof="0" dirty="0"/>
              <a:t>Je nach Quelle (und Zitierrichtlinie!) werden die Komponenten unterschiedlich gereiht oder hervorgehoben</a:t>
            </a:r>
          </a:p>
          <a:p>
            <a:pPr lvl="2">
              <a:lnSpc>
                <a:spcPct val="100000"/>
              </a:lnSpc>
            </a:pPr>
            <a:r>
              <a:rPr lang="de-DE" noProof="0" dirty="0"/>
              <a:t>Vorteile: </a:t>
            </a:r>
          </a:p>
          <a:p>
            <a:pPr marL="1095375" lvl="3" indent="-258961">
              <a:lnSpc>
                <a:spcPct val="100000"/>
              </a:lnSpc>
              <a:spcBef>
                <a:spcPts val="563"/>
              </a:spcBef>
            </a:pPr>
            <a:r>
              <a:rPr lang="de-DE" noProof="0" dirty="0"/>
              <a:t>Schnelle Identifikation der Art der Quelle</a:t>
            </a:r>
            <a:r>
              <a:rPr lang="de-DE" dirty="0"/>
              <a:t>, </a:t>
            </a:r>
            <a:r>
              <a:rPr lang="de-DE" noProof="0" dirty="0"/>
              <a:t>bestimmt die weitere Suchstrategie</a:t>
            </a:r>
          </a:p>
          <a:p>
            <a:pPr marL="1095375" lvl="3" indent="-258961">
              <a:lnSpc>
                <a:spcPct val="100000"/>
              </a:lnSpc>
              <a:spcBef>
                <a:spcPts val="563"/>
              </a:spcBef>
            </a:pPr>
            <a:r>
              <a:rPr lang="de-DE" noProof="0" dirty="0"/>
              <a:t>Relevanz für die eigene Arbeit oder Seriosität können beurteilt werden</a:t>
            </a:r>
          </a:p>
        </p:txBody>
      </p:sp>
      <p:sp>
        <p:nvSpPr>
          <p:cNvPr id="6" name="Foliennummernplatzhalter 3">
            <a:extLst>
              <a:ext uri="{FF2B5EF4-FFF2-40B4-BE49-F238E27FC236}">
                <a16:creationId xmlns:a16="http://schemas.microsoft.com/office/drawing/2014/main" id="{43C6D14C-CBF5-33A2-12E7-EA50414067BF}"/>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27</a:t>
            </a:fld>
            <a:endParaRPr lang="de-DE" sz="1000" dirty="0">
              <a:solidFill>
                <a:schemeClr val="tx1">
                  <a:tint val="82000"/>
                </a:schemeClr>
              </a:solidFill>
            </a:endParaRPr>
          </a:p>
        </p:txBody>
      </p:sp>
    </p:spTree>
    <p:extLst>
      <p:ext uri="{BB962C8B-B14F-4D97-AF65-F5344CB8AC3E}">
        <p14:creationId xmlns:p14="http://schemas.microsoft.com/office/powerpoint/2010/main" val="1089848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7EE6-3074-494F-9299-206BBB93F157}"/>
              </a:ext>
            </a:extLst>
          </p:cNvPr>
          <p:cNvSpPr>
            <a:spLocks noGrp="1"/>
          </p:cNvSpPr>
          <p:nvPr>
            <p:ph type="title"/>
          </p:nvPr>
        </p:nvSpPr>
        <p:spPr>
          <a:xfrm>
            <a:off x="856806" y="781301"/>
            <a:ext cx="11135475" cy="749118"/>
          </a:xfrm>
        </p:spPr>
        <p:txBody>
          <a:bodyPr>
            <a:normAutofit/>
          </a:bodyPr>
          <a:lstStyle/>
          <a:p>
            <a:r>
              <a:rPr lang="de-DE" noProof="0" dirty="0"/>
              <a:t>2.1 Zuverlässigkeit: Korrektes Zitieren </a:t>
            </a:r>
            <a:r>
              <a:rPr lang="de-DE" sz="3000" dirty="0"/>
              <a:t>(4/4)</a:t>
            </a:r>
            <a:endParaRPr lang="de-DE" noProof="0" dirty="0"/>
          </a:p>
        </p:txBody>
      </p:sp>
      <p:sp>
        <p:nvSpPr>
          <p:cNvPr id="3" name="Content Placeholder 2">
            <a:extLst>
              <a:ext uri="{FF2B5EF4-FFF2-40B4-BE49-F238E27FC236}">
                <a16:creationId xmlns:a16="http://schemas.microsoft.com/office/drawing/2014/main" id="{B9CC174B-07F8-45BB-AABE-22A429198CF7}"/>
              </a:ext>
            </a:extLst>
          </p:cNvPr>
          <p:cNvSpPr>
            <a:spLocks noGrp="1"/>
          </p:cNvSpPr>
          <p:nvPr>
            <p:ph idx="1"/>
          </p:nvPr>
        </p:nvSpPr>
        <p:spPr>
          <a:xfrm>
            <a:off x="856806" y="1878905"/>
            <a:ext cx="10993783" cy="4346874"/>
          </a:xfrm>
        </p:spPr>
        <p:txBody>
          <a:bodyPr>
            <a:normAutofit/>
          </a:bodyPr>
          <a:lstStyle/>
          <a:p>
            <a:pPr marL="321469" indent="-321469"/>
            <a:r>
              <a:rPr lang="de-DE" sz="2400" noProof="0" dirty="0"/>
              <a:t>Gängige Zitierstile im Bereich der Ingenieurs- und Naturwissenschaften sind:</a:t>
            </a:r>
          </a:p>
          <a:p>
            <a:pPr marL="714375" lvl="1" indent="-334963">
              <a:lnSpc>
                <a:spcPct val="140000"/>
              </a:lnSpc>
              <a:buFont typeface="Symbol" panose="05050102010706020507" pitchFamily="18" charset="2"/>
              <a:buChar char="-"/>
            </a:pPr>
            <a:r>
              <a:rPr lang="en-US" sz="2200" dirty="0"/>
              <a:t>IEEE (Institute of Electronical and Electronics Engineers)</a:t>
            </a:r>
          </a:p>
          <a:p>
            <a:pPr marL="714375" lvl="1" indent="-334963">
              <a:lnSpc>
                <a:spcPct val="140000"/>
              </a:lnSpc>
              <a:buFont typeface="Symbol" panose="05050102010706020507" pitchFamily="18" charset="2"/>
              <a:buChar char="-"/>
            </a:pPr>
            <a:r>
              <a:rPr lang="en-US" sz="2200" dirty="0"/>
              <a:t>Harvard (referencing style)</a:t>
            </a:r>
          </a:p>
          <a:p>
            <a:pPr marL="714375" lvl="1" indent="-334963">
              <a:lnSpc>
                <a:spcPct val="140000"/>
              </a:lnSpc>
              <a:buFont typeface="Symbol" panose="05050102010706020507" pitchFamily="18" charset="2"/>
              <a:buChar char="-"/>
            </a:pPr>
            <a:r>
              <a:rPr lang="en-US" sz="2200" dirty="0"/>
              <a:t>Chicago</a:t>
            </a:r>
          </a:p>
          <a:p>
            <a:pPr marL="714375" lvl="1" indent="-334963">
              <a:lnSpc>
                <a:spcPct val="140000"/>
              </a:lnSpc>
              <a:buFont typeface="Symbol" panose="05050102010706020507" pitchFamily="18" charset="2"/>
              <a:buChar char="-"/>
            </a:pPr>
            <a:r>
              <a:rPr lang="en-US" sz="2200" dirty="0"/>
              <a:t>Vancouver</a:t>
            </a:r>
          </a:p>
          <a:p>
            <a:pPr marL="714375" lvl="1" indent="-334963">
              <a:lnSpc>
                <a:spcPct val="140000"/>
              </a:lnSpc>
              <a:buFont typeface="Symbol" panose="05050102010706020507" pitchFamily="18" charset="2"/>
              <a:buChar char="-"/>
            </a:pPr>
            <a:r>
              <a:rPr lang="en-US" sz="2200" dirty="0"/>
              <a:t>APA (American Psychological Association) </a:t>
            </a:r>
          </a:p>
          <a:p>
            <a:pPr marL="714375" lvl="1" indent="-334963">
              <a:lnSpc>
                <a:spcPct val="140000"/>
              </a:lnSpc>
              <a:buFont typeface="Symbol" panose="05050102010706020507" pitchFamily="18" charset="2"/>
              <a:buChar char="-"/>
            </a:pPr>
            <a:r>
              <a:rPr lang="en-US" sz="2200" dirty="0"/>
              <a:t>MLA (Modern Language Association)</a:t>
            </a:r>
          </a:p>
          <a:p>
            <a:pPr marL="714375" lvl="1" indent="-334963">
              <a:lnSpc>
                <a:spcPct val="140000"/>
              </a:lnSpc>
              <a:buFont typeface="Symbol" panose="05050102010706020507" pitchFamily="18" charset="2"/>
              <a:buChar char="-"/>
            </a:pPr>
            <a:r>
              <a:rPr lang="de-DE" sz="2200" dirty="0"/>
              <a:t>DIN ISO 690 </a:t>
            </a:r>
          </a:p>
        </p:txBody>
      </p:sp>
      <p:pic>
        <p:nvPicPr>
          <p:cNvPr id="7" name="Grafik 6" descr="gelbes Post-it mit dem Text darauf: Zitierstile stellen das Gleiche dar, unterscheiden sich aber in der Art der Darstellung!">
            <a:extLst>
              <a:ext uri="{FF2B5EF4-FFF2-40B4-BE49-F238E27FC236}">
                <a16:creationId xmlns:a16="http://schemas.microsoft.com/office/drawing/2014/main" id="{3DF11492-DD22-443A-B57D-2D8880E6B72D}"/>
              </a:ext>
            </a:extLst>
          </p:cNvPr>
          <p:cNvPicPr>
            <a:picLocks noChangeAspect="1"/>
          </p:cNvPicPr>
          <p:nvPr/>
        </p:nvPicPr>
        <p:blipFill>
          <a:blip r:embed="rId3"/>
          <a:srcRect l="18155" t="17061" r="17318" b="19595"/>
          <a:stretch>
            <a:fillRect/>
          </a:stretch>
        </p:blipFill>
        <p:spPr>
          <a:xfrm>
            <a:off x="6958432" y="2812396"/>
            <a:ext cx="4892157" cy="3201673"/>
          </a:xfrm>
          <a:prstGeom prst="rect">
            <a:avLst/>
          </a:prstGeom>
        </p:spPr>
      </p:pic>
      <p:sp>
        <p:nvSpPr>
          <p:cNvPr id="6" name="Textfeld 5">
            <a:extLst>
              <a:ext uri="{FF2B5EF4-FFF2-40B4-BE49-F238E27FC236}">
                <a16:creationId xmlns:a16="http://schemas.microsoft.com/office/drawing/2014/main" id="{20FD18C1-AFC7-4E80-87C0-CB20333293FC}"/>
              </a:ext>
            </a:extLst>
          </p:cNvPr>
          <p:cNvSpPr txBox="1"/>
          <p:nvPr/>
        </p:nvSpPr>
        <p:spPr>
          <a:xfrm>
            <a:off x="796752" y="1331254"/>
            <a:ext cx="6065044" cy="380873"/>
          </a:xfrm>
          <a:prstGeom prst="rect">
            <a:avLst/>
          </a:prstGeom>
          <a:noFill/>
        </p:spPr>
        <p:txBody>
          <a:bodyPr wrap="square">
            <a:spAutoFit/>
          </a:bodyPr>
          <a:lstStyle/>
          <a:p>
            <a:r>
              <a:rPr lang="de-DE" sz="1875" dirty="0"/>
              <a:t>(Pears und Shields, 2022; Veith, 2022)</a:t>
            </a:r>
          </a:p>
        </p:txBody>
      </p:sp>
      <p:sp>
        <p:nvSpPr>
          <p:cNvPr id="8" name="Foliennummernplatzhalter 3">
            <a:extLst>
              <a:ext uri="{FF2B5EF4-FFF2-40B4-BE49-F238E27FC236}">
                <a16:creationId xmlns:a16="http://schemas.microsoft.com/office/drawing/2014/main" id="{47A19FAC-30D1-43BA-F9EA-79DBE5A8F25B}"/>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28</a:t>
            </a:fld>
            <a:endParaRPr lang="de-DE" sz="1000" dirty="0">
              <a:solidFill>
                <a:schemeClr val="tx1">
                  <a:tint val="82000"/>
                </a:schemeClr>
              </a:solidFill>
            </a:endParaRPr>
          </a:p>
        </p:txBody>
      </p:sp>
    </p:spTree>
    <p:extLst>
      <p:ext uri="{BB962C8B-B14F-4D97-AF65-F5344CB8AC3E}">
        <p14:creationId xmlns:p14="http://schemas.microsoft.com/office/powerpoint/2010/main" val="30346753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E30D5-4D01-3596-A924-F9DD1CAC93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92D6FE-273C-665D-6203-721E6A4CF57A}"/>
              </a:ext>
            </a:extLst>
          </p:cNvPr>
          <p:cNvSpPr>
            <a:spLocks noGrp="1"/>
          </p:cNvSpPr>
          <p:nvPr>
            <p:ph type="title"/>
          </p:nvPr>
        </p:nvSpPr>
        <p:spPr>
          <a:xfrm>
            <a:off x="208272" y="509514"/>
            <a:ext cx="9987915" cy="575733"/>
          </a:xfrm>
        </p:spPr>
        <p:txBody>
          <a:bodyPr>
            <a:noAutofit/>
          </a:bodyPr>
          <a:lstStyle/>
          <a:p>
            <a:r>
              <a:rPr lang="de-DE" sz="2625" dirty="0"/>
              <a:t>2.1 Zuverlässigkeit: Beispiele für Unterschiede zwischen den Zitierstilen</a:t>
            </a:r>
          </a:p>
        </p:txBody>
      </p:sp>
      <p:sp>
        <p:nvSpPr>
          <p:cNvPr id="6" name="Foliennummernplatzhalter 3">
            <a:extLst>
              <a:ext uri="{FF2B5EF4-FFF2-40B4-BE49-F238E27FC236}">
                <a16:creationId xmlns:a16="http://schemas.microsoft.com/office/drawing/2014/main" id="{53AE000D-C292-6488-49CB-90F2AB769700}"/>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29</a:t>
            </a:fld>
            <a:endParaRPr lang="de-DE" sz="1000" dirty="0">
              <a:solidFill>
                <a:schemeClr val="tx1">
                  <a:tint val="82000"/>
                </a:schemeClr>
              </a:solidFill>
            </a:endParaRPr>
          </a:p>
        </p:txBody>
      </p:sp>
      <p:sp>
        <p:nvSpPr>
          <p:cNvPr id="4" name="Content Placeholder 2">
            <a:extLst>
              <a:ext uri="{FF2B5EF4-FFF2-40B4-BE49-F238E27FC236}">
                <a16:creationId xmlns:a16="http://schemas.microsoft.com/office/drawing/2014/main" id="{009FF6FC-DD97-A88D-C074-4D359FBC239D}"/>
              </a:ext>
            </a:extLst>
          </p:cNvPr>
          <p:cNvSpPr>
            <a:spLocks noGrp="1"/>
          </p:cNvSpPr>
          <p:nvPr>
            <p:ph idx="1"/>
          </p:nvPr>
        </p:nvSpPr>
        <p:spPr>
          <a:xfrm>
            <a:off x="208272" y="1215580"/>
            <a:ext cx="11804188" cy="1546067"/>
          </a:xfrm>
          <a:ln w="28575">
            <a:solidFill>
              <a:srgbClr val="4C667B"/>
            </a:solidFill>
          </a:ln>
        </p:spPr>
        <p:txBody>
          <a:bodyPr>
            <a:noAutofit/>
          </a:bodyPr>
          <a:lstStyle/>
          <a:p>
            <a:pPr indent="-223838">
              <a:lnSpc>
                <a:spcPct val="100000"/>
              </a:lnSpc>
              <a:spcBef>
                <a:spcPts val="0"/>
              </a:spcBef>
              <a:spcAft>
                <a:spcPts val="0"/>
              </a:spcAft>
            </a:pPr>
            <a:r>
              <a:rPr lang="en-US" sz="1800" dirty="0"/>
              <a:t>Harvard</a:t>
            </a:r>
            <a:r>
              <a:rPr lang="de-DE" sz="1800" noProof="0" dirty="0"/>
              <a:t>: </a:t>
            </a:r>
          </a:p>
          <a:p>
            <a:pPr marL="538163" lvl="1" indent="-274638">
              <a:lnSpc>
                <a:spcPct val="100000"/>
              </a:lnSpc>
              <a:spcBef>
                <a:spcPts val="0"/>
              </a:spcBef>
              <a:spcAft>
                <a:spcPts val="0"/>
              </a:spcAft>
            </a:pPr>
            <a:r>
              <a:rPr lang="de-DE" sz="1800" dirty="0"/>
              <a:t>Im Fließtext, z. B.: </a:t>
            </a:r>
            <a:r>
              <a:rPr lang="de-DE" sz="1800" dirty="0" err="1"/>
              <a:t>Predatory</a:t>
            </a:r>
            <a:r>
              <a:rPr lang="de-DE" sz="1800" dirty="0"/>
              <a:t> Journals täuschen über ihr Editorial Board (Elmore und Weston, 2020).</a:t>
            </a:r>
          </a:p>
          <a:p>
            <a:pPr marL="538163" lvl="1" indent="-274638">
              <a:lnSpc>
                <a:spcPct val="100000"/>
              </a:lnSpc>
              <a:spcBef>
                <a:spcPts val="0"/>
              </a:spcBef>
              <a:spcAft>
                <a:spcPts val="0"/>
              </a:spcAft>
            </a:pPr>
            <a:r>
              <a:rPr lang="de-DE" sz="1800" noProof="0" dirty="0"/>
              <a:t>Im Literaturverzeichnis (alphabetische Reihung), z. B.:</a:t>
            </a:r>
            <a:endParaRPr lang="de-DE" sz="1800" dirty="0"/>
          </a:p>
          <a:p>
            <a:pPr marL="538163" lvl="1" indent="-274638">
              <a:lnSpc>
                <a:spcPct val="100000"/>
              </a:lnSpc>
              <a:spcBef>
                <a:spcPts val="0"/>
              </a:spcBef>
              <a:spcAft>
                <a:spcPts val="0"/>
              </a:spcAft>
              <a:buNone/>
            </a:pPr>
            <a:r>
              <a:rPr lang="de-DE" sz="1800" noProof="0" dirty="0">
                <a:effectLst/>
                <a:ea typeface="Times New Roman" panose="02020603050405020304" pitchFamily="18" charset="0"/>
                <a:cs typeface="Calibri" panose="020F0502020204030204" pitchFamily="34" charset="0"/>
              </a:rPr>
              <a:t>Elmore, S.A. und Weston, E.H. (2020) '</a:t>
            </a:r>
            <a:r>
              <a:rPr lang="de-DE" sz="1800" noProof="0" dirty="0" err="1">
                <a:effectLst/>
                <a:ea typeface="Times New Roman" panose="02020603050405020304" pitchFamily="18" charset="0"/>
                <a:cs typeface="Calibri" panose="020F0502020204030204" pitchFamily="34" charset="0"/>
              </a:rPr>
              <a:t>Predatory</a:t>
            </a:r>
            <a:r>
              <a:rPr lang="de-DE" sz="1800" noProof="0" dirty="0">
                <a:effectLst/>
                <a:ea typeface="Times New Roman" panose="02020603050405020304" pitchFamily="18" charset="0"/>
                <a:cs typeface="Calibri" panose="020F0502020204030204" pitchFamily="34" charset="0"/>
              </a:rPr>
              <a:t> Journals: </a:t>
            </a:r>
            <a:r>
              <a:rPr lang="de-DE" sz="1800" noProof="0" dirty="0" err="1">
                <a:effectLst/>
                <a:ea typeface="Times New Roman" panose="02020603050405020304" pitchFamily="18" charset="0"/>
                <a:cs typeface="Calibri" panose="020F0502020204030204" pitchFamily="34" charset="0"/>
              </a:rPr>
              <a:t>What</a:t>
            </a:r>
            <a:r>
              <a:rPr lang="de-DE" sz="1800" noProof="0" dirty="0">
                <a:effectLst/>
                <a:ea typeface="Times New Roman" panose="02020603050405020304" pitchFamily="18" charset="0"/>
                <a:cs typeface="Calibri" panose="020F0502020204030204" pitchFamily="34" charset="0"/>
              </a:rPr>
              <a:t> </a:t>
            </a:r>
            <a:r>
              <a:rPr lang="de-DE" sz="1800" noProof="0" dirty="0" err="1">
                <a:effectLst/>
                <a:ea typeface="Times New Roman" panose="02020603050405020304" pitchFamily="18" charset="0"/>
                <a:cs typeface="Calibri" panose="020F0502020204030204" pitchFamily="34" charset="0"/>
              </a:rPr>
              <a:t>They</a:t>
            </a:r>
            <a:r>
              <a:rPr lang="de-DE" sz="1800" noProof="0" dirty="0">
                <a:effectLst/>
                <a:ea typeface="Times New Roman" panose="02020603050405020304" pitchFamily="18" charset="0"/>
                <a:cs typeface="Calibri" panose="020F0502020204030204" pitchFamily="34" charset="0"/>
              </a:rPr>
              <a:t> Are and How to </a:t>
            </a:r>
            <a:r>
              <a:rPr lang="de-DE" sz="1800" noProof="0" dirty="0" err="1">
                <a:effectLst/>
                <a:ea typeface="Times New Roman" panose="02020603050405020304" pitchFamily="18" charset="0"/>
                <a:cs typeface="Calibri" panose="020F0502020204030204" pitchFamily="34" charset="0"/>
              </a:rPr>
              <a:t>Avoid</a:t>
            </a:r>
            <a:r>
              <a:rPr lang="de-DE" sz="1800" noProof="0" dirty="0">
                <a:effectLst/>
                <a:ea typeface="Times New Roman" panose="02020603050405020304" pitchFamily="18" charset="0"/>
                <a:cs typeface="Calibri" panose="020F0502020204030204" pitchFamily="34" charset="0"/>
              </a:rPr>
              <a:t> Them', </a:t>
            </a:r>
            <a:r>
              <a:rPr lang="de-DE" sz="1800" i="1" noProof="0" dirty="0" err="1">
                <a:effectLst/>
                <a:ea typeface="Times New Roman" panose="02020603050405020304" pitchFamily="18" charset="0"/>
                <a:cs typeface="Calibri" panose="020F0502020204030204" pitchFamily="34" charset="0"/>
              </a:rPr>
              <a:t>Toxicologic</a:t>
            </a:r>
            <a:r>
              <a:rPr lang="de-DE" sz="1800" i="1" noProof="0" dirty="0">
                <a:effectLst/>
                <a:ea typeface="Times New Roman" panose="02020603050405020304" pitchFamily="18" charset="0"/>
                <a:cs typeface="Calibri" panose="020F0502020204030204" pitchFamily="34" charset="0"/>
              </a:rPr>
              <a:t> </a:t>
            </a:r>
            <a:r>
              <a:rPr lang="de-DE" sz="1800" i="1" noProof="0" dirty="0" err="1">
                <a:effectLst/>
                <a:ea typeface="Times New Roman" panose="02020603050405020304" pitchFamily="18" charset="0"/>
                <a:cs typeface="Calibri" panose="020F0502020204030204" pitchFamily="34" charset="0"/>
              </a:rPr>
              <a:t>Pathology</a:t>
            </a:r>
            <a:r>
              <a:rPr lang="de-DE" sz="1800" noProof="0" dirty="0">
                <a:effectLst/>
                <a:ea typeface="Times New Roman" panose="02020603050405020304" pitchFamily="18" charset="0"/>
                <a:cs typeface="Calibri" panose="020F0502020204030204" pitchFamily="34" charset="0"/>
              </a:rPr>
              <a:t>, 48(4), pp. 607-610. doi:10.1177/0192623320920209</a:t>
            </a:r>
            <a:r>
              <a:rPr lang="de-DE" sz="2000" noProof="0" dirty="0">
                <a:effectLst/>
                <a:ea typeface="Times New Roman" panose="02020603050405020304" pitchFamily="18" charset="0"/>
                <a:cs typeface="Calibri" panose="020F0502020204030204" pitchFamily="34" charset="0"/>
              </a:rPr>
              <a:t>.</a:t>
            </a:r>
            <a:endParaRPr lang="de-DE" sz="2000" noProof="0" dirty="0"/>
          </a:p>
        </p:txBody>
      </p:sp>
      <p:sp>
        <p:nvSpPr>
          <p:cNvPr id="5" name="Content Placeholder 2">
            <a:extLst>
              <a:ext uri="{FF2B5EF4-FFF2-40B4-BE49-F238E27FC236}">
                <a16:creationId xmlns:a16="http://schemas.microsoft.com/office/drawing/2014/main" id="{7865CBB7-3D52-5E6F-848B-BCC66132DDEC}"/>
              </a:ext>
            </a:extLst>
          </p:cNvPr>
          <p:cNvSpPr txBox="1">
            <a:spLocks/>
          </p:cNvSpPr>
          <p:nvPr/>
        </p:nvSpPr>
        <p:spPr>
          <a:xfrm>
            <a:off x="208272" y="2764827"/>
            <a:ext cx="11804188" cy="1442025"/>
          </a:xfrm>
          <a:prstGeom prst="rect">
            <a:avLst/>
          </a:prstGeom>
          <a:ln w="28575">
            <a:solidFill>
              <a:srgbClr val="4C667B"/>
            </a:solidFill>
          </a:ln>
        </p:spPr>
        <p:txBody>
          <a:bodyPr vert="horz" lIns="0" tIns="0" rIns="0" bIns="0" rtlCol="0" anchor="t">
            <a:noAutofit/>
          </a:bodyPr>
          <a:lstStyle>
            <a:lvl1pPr marL="361950" indent="-361950" algn="l" defTabSz="648081" rtl="0" eaLnBrk="1" latinLnBrk="0" hangingPunct="1">
              <a:lnSpc>
                <a:spcPct val="120000"/>
              </a:lnSpc>
              <a:spcBef>
                <a:spcPts val="0"/>
              </a:spcBef>
              <a:spcAft>
                <a:spcPts val="1200"/>
              </a:spcAft>
              <a:buFont typeface="Wingdings" panose="05000000000000000000" pitchFamily="2" charset="2"/>
              <a:buChar char="§"/>
              <a:defRPr lang="de-AT" sz="26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lnSpc>
                <a:spcPct val="120000"/>
              </a:lnSpc>
              <a:spcBef>
                <a:spcPts val="0"/>
              </a:spcBef>
              <a:spcAft>
                <a:spcPts val="600"/>
              </a:spcAft>
              <a:buClrTx/>
              <a:buFont typeface="Wingdings" charset="2"/>
              <a:buChar char="§"/>
              <a:tabLst/>
              <a:defRPr lang="de-AT" sz="24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lnSpc>
                <a:spcPct val="120000"/>
              </a:lnSpc>
              <a:spcBef>
                <a:spcPts val="0"/>
              </a:spcBef>
              <a:spcAft>
                <a:spcPts val="300"/>
              </a:spcAft>
              <a:buFont typeface="Wingdings" charset="2"/>
              <a:buChar char="§"/>
              <a:tabLst>
                <a:tab pos="714375" algn="l"/>
              </a:tabLst>
              <a:defRPr lang="de-AT" sz="22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lnSpc>
                <a:spcPct val="120000"/>
              </a:lnSpc>
              <a:spcBef>
                <a:spcPts val="0"/>
              </a:spcBef>
              <a:buClr>
                <a:schemeClr val="bg1">
                  <a:lumMod val="65000"/>
                </a:schemeClr>
              </a:buClr>
              <a:buFont typeface="Wingdings" charset="2"/>
              <a:buChar char="§"/>
              <a:defRPr lang="de-AT" sz="20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363538" indent="-276225" defTabSz="914400">
              <a:lnSpc>
                <a:spcPct val="100000"/>
              </a:lnSpc>
              <a:spcAft>
                <a:spcPts val="0"/>
              </a:spcAft>
              <a:buFont typeface="Arial" panose="020B0604020202020204" pitchFamily="34" charset="0"/>
              <a:buChar char="•"/>
            </a:pPr>
            <a:r>
              <a:rPr lang="de-DE" sz="1800" dirty="0">
                <a:latin typeface="+mn-lt"/>
                <a:ea typeface="+mn-ea"/>
                <a:cs typeface="+mn-cs"/>
              </a:rPr>
              <a:t>IEEE:</a:t>
            </a:r>
          </a:p>
          <a:p>
            <a:pPr marL="538163" lvl="1" indent="-274638" defTabSz="914400">
              <a:lnSpc>
                <a:spcPct val="100000"/>
              </a:lnSpc>
              <a:spcAft>
                <a:spcPts val="0"/>
              </a:spcAft>
              <a:buFont typeface="Symbol" pitchFamily="2" charset="2"/>
              <a:buChar char="-"/>
              <a:tabLst>
                <a:tab pos="269875" algn="l"/>
              </a:tabLst>
            </a:pPr>
            <a:r>
              <a:rPr lang="de-DE" sz="1800" dirty="0">
                <a:latin typeface="+mn-lt"/>
                <a:ea typeface="+mn-ea"/>
                <a:cs typeface="+mn-cs"/>
              </a:rPr>
              <a:t>Im Fließtext wird der Quelle eine Zahl zugeordnet (in Reihenfolge der Nennung), z. B.: ...ihr Editorial Board [1].</a:t>
            </a:r>
          </a:p>
          <a:p>
            <a:pPr marL="538163" lvl="1" indent="-274638" defTabSz="914400">
              <a:lnSpc>
                <a:spcPct val="100000"/>
              </a:lnSpc>
              <a:spcAft>
                <a:spcPts val="0"/>
              </a:spcAft>
              <a:buFont typeface="Symbol" pitchFamily="2" charset="2"/>
              <a:buChar char="-"/>
              <a:tabLst>
                <a:tab pos="269875" algn="l"/>
              </a:tabLst>
            </a:pPr>
            <a:r>
              <a:rPr lang="de-DE" sz="1800" dirty="0">
                <a:latin typeface="+mn-lt"/>
                <a:ea typeface="+mn-ea"/>
                <a:cs typeface="+mn-cs"/>
              </a:rPr>
              <a:t>Im Literaturverzeichnis: (Reihung nach Nummer)</a:t>
            </a:r>
          </a:p>
          <a:p>
            <a:pPr marL="404812" lvl="1" indent="0">
              <a:lnSpc>
                <a:spcPct val="100000"/>
              </a:lnSpc>
              <a:spcAft>
                <a:spcPts val="0"/>
              </a:spcAft>
              <a:buFont typeface="Wingdings" charset="2"/>
              <a:buNone/>
            </a:pPr>
            <a:r>
              <a:rPr lang="de-DE" sz="1800" dirty="0">
                <a:latin typeface="+mn-lt"/>
              </a:rPr>
              <a:t>[1] S. A. Elmore und E. H. Weston, “</a:t>
            </a:r>
            <a:r>
              <a:rPr lang="de-DE" sz="1800" dirty="0" err="1">
                <a:latin typeface="+mn-lt"/>
              </a:rPr>
              <a:t>Predatory</a:t>
            </a:r>
            <a:r>
              <a:rPr lang="de-DE" sz="1800" dirty="0">
                <a:latin typeface="+mn-lt"/>
              </a:rPr>
              <a:t> Journals: </a:t>
            </a:r>
            <a:r>
              <a:rPr lang="de-DE" sz="1800" dirty="0" err="1">
                <a:latin typeface="+mn-lt"/>
              </a:rPr>
              <a:t>What</a:t>
            </a:r>
            <a:r>
              <a:rPr lang="de-DE" sz="1800" dirty="0">
                <a:latin typeface="+mn-lt"/>
              </a:rPr>
              <a:t> </a:t>
            </a:r>
            <a:r>
              <a:rPr lang="de-DE" sz="1800" dirty="0" err="1">
                <a:latin typeface="+mn-lt"/>
              </a:rPr>
              <a:t>They</a:t>
            </a:r>
            <a:r>
              <a:rPr lang="de-DE" sz="1800" dirty="0">
                <a:latin typeface="+mn-lt"/>
              </a:rPr>
              <a:t> Are and How to </a:t>
            </a:r>
            <a:r>
              <a:rPr lang="de-DE" sz="1800" dirty="0" err="1">
                <a:latin typeface="+mn-lt"/>
              </a:rPr>
              <a:t>Avoid</a:t>
            </a:r>
            <a:r>
              <a:rPr lang="de-DE" sz="1800" dirty="0">
                <a:latin typeface="+mn-lt"/>
              </a:rPr>
              <a:t> Them,” </a:t>
            </a:r>
            <a:r>
              <a:rPr lang="de-DE" sz="1800" i="1" dirty="0" err="1">
                <a:latin typeface="+mn-lt"/>
              </a:rPr>
              <a:t>Toxicologic</a:t>
            </a:r>
            <a:r>
              <a:rPr lang="de-DE" sz="1800" i="1" dirty="0">
                <a:latin typeface="+mn-lt"/>
              </a:rPr>
              <a:t> </a:t>
            </a:r>
            <a:r>
              <a:rPr lang="de-DE" sz="1800" i="1" dirty="0" err="1">
                <a:latin typeface="+mn-lt"/>
              </a:rPr>
              <a:t>Pathology</a:t>
            </a:r>
            <a:r>
              <a:rPr lang="de-DE" sz="1800" i="1" dirty="0">
                <a:latin typeface="+mn-lt"/>
              </a:rPr>
              <a:t>,</a:t>
            </a:r>
            <a:r>
              <a:rPr lang="de-DE" sz="1800" dirty="0">
                <a:latin typeface="+mn-lt"/>
              </a:rPr>
              <a:t> vol. 48, </a:t>
            </a:r>
            <a:r>
              <a:rPr lang="de-DE" sz="1800" dirty="0" err="1">
                <a:latin typeface="+mn-lt"/>
              </a:rPr>
              <a:t>no</a:t>
            </a:r>
            <a:r>
              <a:rPr lang="de-DE" sz="1800" dirty="0">
                <a:latin typeface="+mn-lt"/>
              </a:rPr>
              <a:t>. 4, pp. 607-610, 2020, </a:t>
            </a:r>
            <a:r>
              <a:rPr lang="de-DE" sz="1800" dirty="0" err="1">
                <a:latin typeface="+mn-lt"/>
              </a:rPr>
              <a:t>doi</a:t>
            </a:r>
            <a:r>
              <a:rPr lang="de-DE" sz="1800" dirty="0">
                <a:latin typeface="+mn-lt"/>
              </a:rPr>
              <a:t>: 10.1177/0192623320920209.</a:t>
            </a:r>
          </a:p>
        </p:txBody>
      </p:sp>
      <p:sp>
        <p:nvSpPr>
          <p:cNvPr id="7" name="Content Placeholder 2">
            <a:extLst>
              <a:ext uri="{FF2B5EF4-FFF2-40B4-BE49-F238E27FC236}">
                <a16:creationId xmlns:a16="http://schemas.microsoft.com/office/drawing/2014/main" id="{AFD1351B-70DE-9E46-0AC3-C238CA43FE4C}"/>
              </a:ext>
            </a:extLst>
          </p:cNvPr>
          <p:cNvSpPr txBox="1">
            <a:spLocks/>
          </p:cNvSpPr>
          <p:nvPr/>
        </p:nvSpPr>
        <p:spPr>
          <a:xfrm>
            <a:off x="218958" y="4196219"/>
            <a:ext cx="11804188" cy="1803748"/>
          </a:xfrm>
          <a:prstGeom prst="rect">
            <a:avLst/>
          </a:prstGeom>
          <a:ln w="28575">
            <a:solidFill>
              <a:srgbClr val="4C667B"/>
            </a:solidFill>
          </a:ln>
        </p:spPr>
        <p:txBody>
          <a:bodyPr vert="horz" lIns="0" tIns="0" rIns="0" bIns="0" rtlCol="0" anchor="t">
            <a:noAutofit/>
          </a:bodyPr>
          <a:lstStyle>
            <a:lvl1pPr marL="361950" indent="-361950" algn="l" defTabSz="648081" rtl="0" eaLnBrk="1" latinLnBrk="0" hangingPunct="1">
              <a:lnSpc>
                <a:spcPct val="120000"/>
              </a:lnSpc>
              <a:spcBef>
                <a:spcPts val="0"/>
              </a:spcBef>
              <a:spcAft>
                <a:spcPts val="1200"/>
              </a:spcAft>
              <a:buFont typeface="Wingdings" panose="05000000000000000000" pitchFamily="2" charset="2"/>
              <a:buChar char="§"/>
              <a:defRPr lang="de-AT" sz="26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lnSpc>
                <a:spcPct val="120000"/>
              </a:lnSpc>
              <a:spcBef>
                <a:spcPts val="0"/>
              </a:spcBef>
              <a:spcAft>
                <a:spcPts val="600"/>
              </a:spcAft>
              <a:buClrTx/>
              <a:buFont typeface="Wingdings" charset="2"/>
              <a:buChar char="§"/>
              <a:tabLst/>
              <a:defRPr lang="de-AT" sz="24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lnSpc>
                <a:spcPct val="120000"/>
              </a:lnSpc>
              <a:spcBef>
                <a:spcPts val="0"/>
              </a:spcBef>
              <a:spcAft>
                <a:spcPts val="300"/>
              </a:spcAft>
              <a:buFont typeface="Wingdings" charset="2"/>
              <a:buChar char="§"/>
              <a:tabLst>
                <a:tab pos="714375" algn="l"/>
              </a:tabLst>
              <a:defRPr lang="de-AT" sz="22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lnSpc>
                <a:spcPct val="120000"/>
              </a:lnSpc>
              <a:spcBef>
                <a:spcPts val="0"/>
              </a:spcBef>
              <a:buClr>
                <a:schemeClr val="bg1">
                  <a:lumMod val="65000"/>
                </a:schemeClr>
              </a:buClr>
              <a:buFont typeface="Wingdings" charset="2"/>
              <a:buChar char="§"/>
              <a:defRPr lang="de-AT" sz="20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363538" indent="-276225" defTabSz="914400">
              <a:lnSpc>
                <a:spcPct val="100000"/>
              </a:lnSpc>
              <a:spcBef>
                <a:spcPts val="600"/>
              </a:spcBef>
              <a:spcAft>
                <a:spcPts val="0"/>
              </a:spcAft>
              <a:buFont typeface="Arial" panose="020B0604020202020204" pitchFamily="34" charset="0"/>
              <a:buChar char="•"/>
            </a:pPr>
            <a:r>
              <a:rPr lang="de-DE" sz="1800" dirty="0">
                <a:latin typeface="+mn-lt"/>
                <a:ea typeface="+mn-ea"/>
                <a:cs typeface="+mn-cs"/>
              </a:rPr>
              <a:t>Zitation nach Chicago Notes:</a:t>
            </a:r>
          </a:p>
          <a:p>
            <a:pPr marL="538163" lvl="1" indent="-274638" defTabSz="914400">
              <a:lnSpc>
                <a:spcPct val="100000"/>
              </a:lnSpc>
              <a:spcAft>
                <a:spcPts val="0"/>
              </a:spcAft>
              <a:buFont typeface="Symbol" pitchFamily="2" charset="2"/>
              <a:buChar char="-"/>
              <a:tabLst>
                <a:tab pos="269875" algn="l"/>
              </a:tabLst>
            </a:pPr>
            <a:r>
              <a:rPr lang="de-DE" sz="1800" dirty="0">
                <a:latin typeface="+mn-lt"/>
                <a:ea typeface="+mn-ea"/>
                <a:cs typeface="+mn-cs"/>
              </a:rPr>
              <a:t>Im Fließtext: Verweiszeichen, z. B.: „... täuschen über ihr Editorial Board</a:t>
            </a:r>
            <a:r>
              <a:rPr lang="de-DE" sz="1800" baseline="30000" dirty="0">
                <a:latin typeface="+mn-lt"/>
                <a:ea typeface="+mn-ea"/>
                <a:cs typeface="+mn-cs"/>
              </a:rPr>
              <a:t>1</a:t>
            </a:r>
            <a:r>
              <a:rPr lang="de-DE" sz="1800" dirty="0">
                <a:latin typeface="+mn-lt"/>
                <a:ea typeface="+mn-ea"/>
                <a:cs typeface="+mn-cs"/>
              </a:rPr>
              <a:t>.“</a:t>
            </a:r>
          </a:p>
          <a:p>
            <a:pPr marL="538163" lvl="1" indent="-274638" defTabSz="914400">
              <a:lnSpc>
                <a:spcPct val="100000"/>
              </a:lnSpc>
              <a:spcAft>
                <a:spcPts val="0"/>
              </a:spcAft>
              <a:buFont typeface="Symbol" pitchFamily="2" charset="2"/>
              <a:buChar char="-"/>
              <a:tabLst>
                <a:tab pos="269875" algn="l"/>
              </a:tabLst>
            </a:pPr>
            <a:r>
              <a:rPr lang="de-DE" sz="1800" baseline="30000" dirty="0">
                <a:latin typeface="+mn-lt"/>
                <a:ea typeface="+mn-ea"/>
                <a:cs typeface="+mn-cs"/>
              </a:rPr>
              <a:t>1) </a:t>
            </a:r>
            <a:r>
              <a:rPr lang="de-DE" sz="1800" dirty="0">
                <a:latin typeface="+mn-lt"/>
                <a:ea typeface="+mn-ea"/>
                <a:cs typeface="+mn-cs"/>
              </a:rPr>
              <a:t>Kurztitel in den Fußnoten</a:t>
            </a:r>
          </a:p>
          <a:p>
            <a:pPr marL="538163" lvl="1" indent="-274638" defTabSz="914400">
              <a:lnSpc>
                <a:spcPct val="100000"/>
              </a:lnSpc>
              <a:spcAft>
                <a:spcPts val="0"/>
              </a:spcAft>
              <a:buFont typeface="Symbol" pitchFamily="2" charset="2"/>
              <a:buChar char="-"/>
              <a:tabLst>
                <a:tab pos="269875" algn="l"/>
              </a:tabLst>
            </a:pPr>
            <a:r>
              <a:rPr lang="de-DE" sz="1800" dirty="0">
                <a:latin typeface="+mn-lt"/>
                <a:ea typeface="+mn-ea"/>
                <a:cs typeface="+mn-cs"/>
              </a:rPr>
              <a:t>Im Literaturverzeichnis (alphabetische Reihung), z. B.:</a:t>
            </a:r>
          </a:p>
          <a:p>
            <a:pPr marL="355600" indent="0">
              <a:lnSpc>
                <a:spcPct val="100000"/>
              </a:lnSpc>
              <a:spcAft>
                <a:spcPts val="0"/>
              </a:spcAft>
              <a:buFont typeface="Wingdings" panose="05000000000000000000" pitchFamily="2" charset="2"/>
              <a:buNone/>
            </a:pPr>
            <a:r>
              <a:rPr lang="de-DE" sz="1800" dirty="0">
                <a:latin typeface="+mn-lt"/>
              </a:rPr>
              <a:t>Susan A. Elmore and Elizabeth H. Weston, “</a:t>
            </a:r>
            <a:r>
              <a:rPr lang="de-DE" sz="1800" dirty="0" err="1">
                <a:latin typeface="+mn-lt"/>
              </a:rPr>
              <a:t>Predatory</a:t>
            </a:r>
            <a:r>
              <a:rPr lang="de-DE" sz="1800" dirty="0">
                <a:latin typeface="+mn-lt"/>
              </a:rPr>
              <a:t> Journals: </a:t>
            </a:r>
            <a:r>
              <a:rPr lang="de-DE" sz="1800" dirty="0" err="1">
                <a:latin typeface="+mn-lt"/>
              </a:rPr>
              <a:t>What</a:t>
            </a:r>
            <a:r>
              <a:rPr lang="de-DE" sz="1800" dirty="0">
                <a:latin typeface="+mn-lt"/>
              </a:rPr>
              <a:t> </a:t>
            </a:r>
            <a:r>
              <a:rPr lang="de-DE" sz="1800" dirty="0" err="1">
                <a:latin typeface="+mn-lt"/>
              </a:rPr>
              <a:t>They</a:t>
            </a:r>
            <a:r>
              <a:rPr lang="de-DE" sz="1800" dirty="0">
                <a:latin typeface="+mn-lt"/>
              </a:rPr>
              <a:t> Are and How to </a:t>
            </a:r>
            <a:r>
              <a:rPr lang="de-DE" sz="1800" dirty="0" err="1">
                <a:latin typeface="+mn-lt"/>
              </a:rPr>
              <a:t>Avoid</a:t>
            </a:r>
            <a:r>
              <a:rPr lang="de-DE" sz="1800" dirty="0">
                <a:latin typeface="+mn-lt"/>
              </a:rPr>
              <a:t> Them,” </a:t>
            </a:r>
            <a:r>
              <a:rPr lang="de-DE" sz="1800" i="1" dirty="0" err="1">
                <a:latin typeface="+mn-lt"/>
              </a:rPr>
              <a:t>Toxicologic</a:t>
            </a:r>
            <a:r>
              <a:rPr lang="de-DE" sz="1800" i="1" dirty="0">
                <a:latin typeface="+mn-lt"/>
              </a:rPr>
              <a:t> </a:t>
            </a:r>
            <a:r>
              <a:rPr lang="de-DE" sz="1800" i="1" dirty="0" err="1">
                <a:latin typeface="+mn-lt"/>
              </a:rPr>
              <a:t>Pathology</a:t>
            </a:r>
            <a:r>
              <a:rPr lang="de-DE" sz="1800" i="1" dirty="0">
                <a:latin typeface="+mn-lt"/>
              </a:rPr>
              <a:t> 48</a:t>
            </a:r>
            <a:r>
              <a:rPr lang="de-DE" sz="1800" dirty="0">
                <a:latin typeface="+mn-lt"/>
              </a:rPr>
              <a:t>, </a:t>
            </a:r>
            <a:r>
              <a:rPr lang="de-DE" sz="1800" dirty="0" err="1">
                <a:latin typeface="+mn-lt"/>
              </a:rPr>
              <a:t>no</a:t>
            </a:r>
            <a:r>
              <a:rPr lang="de-DE" sz="1800" dirty="0">
                <a:latin typeface="+mn-lt"/>
              </a:rPr>
              <a:t>. 4 (2020): 607-610, https://doi.org/10.1177/0192623320920209</a:t>
            </a:r>
            <a:r>
              <a:rPr lang="de-DE" sz="2000" dirty="0">
                <a:latin typeface="+mn-lt"/>
              </a:rPr>
              <a:t>.</a:t>
            </a:r>
          </a:p>
        </p:txBody>
      </p:sp>
    </p:spTree>
    <p:extLst>
      <p:ext uri="{BB962C8B-B14F-4D97-AF65-F5344CB8AC3E}">
        <p14:creationId xmlns:p14="http://schemas.microsoft.com/office/powerpoint/2010/main" val="26998800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D222BE-9FBB-AAA7-E068-78757D690C61}"/>
              </a:ext>
            </a:extLst>
          </p:cNvPr>
          <p:cNvSpPr>
            <a:spLocks noGrp="1"/>
          </p:cNvSpPr>
          <p:nvPr>
            <p:ph type="title"/>
          </p:nvPr>
        </p:nvSpPr>
        <p:spPr/>
        <p:txBody>
          <a:bodyPr>
            <a:normAutofit/>
          </a:bodyPr>
          <a:lstStyle/>
          <a:p>
            <a:r>
              <a:rPr lang="de-DE" noProof="0" dirty="0"/>
              <a:t>2.1 Zuverlässigkeit: Beispiele für Online-Quellen</a:t>
            </a:r>
          </a:p>
        </p:txBody>
      </p:sp>
      <p:sp>
        <p:nvSpPr>
          <p:cNvPr id="3" name="Inhaltsplatzhalter 2">
            <a:extLst>
              <a:ext uri="{FF2B5EF4-FFF2-40B4-BE49-F238E27FC236}">
                <a16:creationId xmlns:a16="http://schemas.microsoft.com/office/drawing/2014/main" id="{8A2D075E-9DA8-B30F-16FF-B43E5D33B353}"/>
              </a:ext>
            </a:extLst>
          </p:cNvPr>
          <p:cNvSpPr>
            <a:spLocks noGrp="1"/>
          </p:cNvSpPr>
          <p:nvPr>
            <p:ph idx="1"/>
          </p:nvPr>
        </p:nvSpPr>
        <p:spPr>
          <a:xfrm>
            <a:off x="856806" y="1559719"/>
            <a:ext cx="11135475" cy="4665136"/>
          </a:xfrm>
        </p:spPr>
        <p:txBody>
          <a:bodyPr>
            <a:normAutofit/>
          </a:bodyPr>
          <a:lstStyle/>
          <a:p>
            <a:pPr marL="451173" indent="-321469"/>
            <a:r>
              <a:rPr lang="de-DE" sz="2400" dirty="0"/>
              <a:t>Zugriffsdatum bei Online-Quellen:</a:t>
            </a:r>
          </a:p>
          <a:p>
            <a:pPr marL="701204" lvl="1" indent="-321469"/>
            <a:r>
              <a:rPr lang="de-DE" sz="2000" dirty="0"/>
              <a:t>Online-Artikel mit DOI benötigen kein Zugriffsdatum (Digital </a:t>
            </a:r>
            <a:r>
              <a:rPr lang="de-DE" sz="2000" dirty="0" err="1"/>
              <a:t>Object</a:t>
            </a:r>
            <a:r>
              <a:rPr lang="de-DE" sz="2000" dirty="0"/>
              <a:t> Identifier ändert sich nicht)</a:t>
            </a:r>
          </a:p>
          <a:p>
            <a:pPr marL="701204" lvl="1" indent="-321469"/>
            <a:r>
              <a:rPr lang="de-DE" sz="2000" dirty="0"/>
              <a:t>Online-Quellen, die sich ändern können, benötigen zumeist ein exaktes Zugriffsdatum (dokumentieren Sie den Zugriff auf eine URL!)</a:t>
            </a:r>
          </a:p>
          <a:p>
            <a:pPr marL="451173" indent="-321469">
              <a:spcBef>
                <a:spcPts val="1800"/>
              </a:spcBef>
            </a:pPr>
            <a:r>
              <a:rPr lang="de-DE" sz="2400" dirty="0"/>
              <a:t>Beispiel für Online-Video (YouTube):</a:t>
            </a:r>
            <a:endParaRPr lang="de-DE" sz="2400" dirty="0">
              <a:highlight>
                <a:srgbClr val="C0C0C0"/>
              </a:highlight>
            </a:endParaRPr>
          </a:p>
          <a:p>
            <a:pPr marL="508992" lvl="1" indent="0">
              <a:buNone/>
            </a:pPr>
            <a:r>
              <a:rPr lang="de-DE" sz="2000" dirty="0"/>
              <a:t>Steiermark – Botschafter*innen mit Herz (2024) </a:t>
            </a:r>
            <a:r>
              <a:rPr lang="de-DE" sz="2000" i="1" dirty="0"/>
              <a:t>Johanna Pirker: </a:t>
            </a:r>
            <a:r>
              <a:rPr lang="de-DE" sz="2000" i="1" dirty="0">
                <a:ea typeface="Calibri" panose="020F0502020204030204" pitchFamily="34" charset="0"/>
                <a:cs typeface="Calibri" panose="020F0502020204030204" pitchFamily="34" charset="0"/>
              </a:rPr>
              <a:t>Forbes „30 unter 30“ und die kreative Welt der Informatik</a:t>
            </a:r>
            <a:r>
              <a:rPr lang="de-DE" sz="2000" dirty="0">
                <a:ea typeface="Calibri" panose="020F0502020204030204" pitchFamily="34" charset="0"/>
                <a:cs typeface="Calibri" panose="020F0502020204030204" pitchFamily="34" charset="0"/>
              </a:rPr>
              <a:t>. 12. Juni. Verfügbar unter: https://www.youtube.com/watch?v=b6mPJl2fLsc (Zugriff am: 1. Juni 2026)</a:t>
            </a:r>
          </a:p>
          <a:p>
            <a:pPr marL="472604" lvl="1" indent="-342900">
              <a:lnSpc>
                <a:spcPct val="130000"/>
              </a:lnSpc>
              <a:spcBef>
                <a:spcPts val="1125"/>
              </a:spcBef>
              <a:buFont typeface="Arial" panose="020B0604020202020204" pitchFamily="34" charset="0"/>
              <a:buChar char="•"/>
            </a:pPr>
            <a:r>
              <a:rPr lang="de-DE" dirty="0"/>
              <a:t>Beispiel für ein Patent </a:t>
            </a:r>
            <a:r>
              <a:rPr lang="de-DE" sz="2000" noProof="0" dirty="0"/>
              <a:t>(aus Pears und Shields, 2022, S. 87-88):</a:t>
            </a:r>
          </a:p>
          <a:p>
            <a:pPr marL="508992" lvl="1" indent="0">
              <a:buNone/>
            </a:pPr>
            <a:r>
              <a:rPr lang="de-DE" sz="2000" dirty="0"/>
              <a:t>Padley, S. (2015) </a:t>
            </a:r>
            <a:r>
              <a:rPr lang="de-DE" sz="2000" i="1" dirty="0"/>
              <a:t>Radiator </a:t>
            </a:r>
            <a:r>
              <a:rPr lang="de-DE" sz="2000" i="1" dirty="0" err="1"/>
              <a:t>isolating</a:t>
            </a:r>
            <a:r>
              <a:rPr lang="de-DE" sz="2000" i="1" dirty="0"/>
              <a:t> </a:t>
            </a:r>
            <a:r>
              <a:rPr lang="de-DE" sz="2000" i="1" dirty="0" err="1"/>
              <a:t>valve</a:t>
            </a:r>
            <a:r>
              <a:rPr lang="de-DE" sz="2000" dirty="0"/>
              <a:t>, UK </a:t>
            </a:r>
            <a:r>
              <a:rPr lang="de-DE" sz="2000" dirty="0" err="1"/>
              <a:t>intellectual</a:t>
            </a:r>
            <a:r>
              <a:rPr lang="de-DE" sz="2000" dirty="0"/>
              <a:t> Property Office Patent </a:t>
            </a:r>
            <a:r>
              <a:rPr lang="de-DE" sz="2000" dirty="0" err="1"/>
              <a:t>no</a:t>
            </a:r>
            <a:r>
              <a:rPr lang="de-DE" sz="2000" dirty="0"/>
              <a:t>. GB2463069. </a:t>
            </a:r>
            <a:r>
              <a:rPr lang="de-DE" sz="2000" dirty="0" err="1"/>
              <a:t>Available</a:t>
            </a:r>
            <a:r>
              <a:rPr lang="de-DE" sz="2000" dirty="0"/>
              <a:t> at: </a:t>
            </a:r>
            <a:r>
              <a:rPr lang="de-DE" sz="2000" dirty="0">
                <a:hlinkClick r:id="rId2"/>
              </a:rPr>
              <a:t>https://wordwide.espacenet.com/</a:t>
            </a:r>
            <a:r>
              <a:rPr lang="de-DE" sz="2000" dirty="0"/>
              <a:t> (</a:t>
            </a:r>
            <a:r>
              <a:rPr lang="de-DE" sz="2000" dirty="0" err="1"/>
              <a:t>Accessed</a:t>
            </a:r>
            <a:r>
              <a:rPr lang="de-DE" sz="2000" dirty="0"/>
              <a:t>: 24 May 2021).</a:t>
            </a:r>
          </a:p>
          <a:p>
            <a:pPr marL="845344" lvl="3" indent="0">
              <a:spcBef>
                <a:spcPts val="563"/>
              </a:spcBef>
              <a:buNone/>
            </a:pPr>
            <a:endParaRPr lang="de-DE" sz="2063" dirty="0"/>
          </a:p>
        </p:txBody>
      </p:sp>
      <p:sp>
        <p:nvSpPr>
          <p:cNvPr id="6" name="Foliennummernplatzhalter 3">
            <a:extLst>
              <a:ext uri="{FF2B5EF4-FFF2-40B4-BE49-F238E27FC236}">
                <a16:creationId xmlns:a16="http://schemas.microsoft.com/office/drawing/2014/main" id="{21D46F5F-2909-E86C-110F-E057DF27FE15}"/>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30</a:t>
            </a:fld>
            <a:endParaRPr lang="de-DE" sz="1000" dirty="0">
              <a:solidFill>
                <a:schemeClr val="tx1">
                  <a:tint val="82000"/>
                </a:schemeClr>
              </a:solidFill>
            </a:endParaRPr>
          </a:p>
        </p:txBody>
      </p:sp>
    </p:spTree>
    <p:extLst>
      <p:ext uri="{BB962C8B-B14F-4D97-AF65-F5344CB8AC3E}">
        <p14:creationId xmlns:p14="http://schemas.microsoft.com/office/powerpoint/2010/main" val="4913555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E16EC4-0205-E07A-C0AB-5EDE849F8F32}"/>
              </a:ext>
            </a:extLst>
          </p:cNvPr>
          <p:cNvSpPr>
            <a:spLocks noGrp="1"/>
          </p:cNvSpPr>
          <p:nvPr>
            <p:ph type="title"/>
          </p:nvPr>
        </p:nvSpPr>
        <p:spPr/>
        <p:txBody>
          <a:bodyPr>
            <a:normAutofit fontScale="90000"/>
          </a:bodyPr>
          <a:lstStyle/>
          <a:p>
            <a:r>
              <a:rPr lang="en-GB" dirty="0"/>
              <a:t>2.2 </a:t>
            </a:r>
            <a:r>
              <a:rPr lang="en-GB" dirty="0" err="1"/>
              <a:t>Nutzung</a:t>
            </a:r>
            <a:r>
              <a:rPr lang="en-GB" dirty="0"/>
              <a:t> von AI </a:t>
            </a:r>
            <a:r>
              <a:rPr lang="en-GB" dirty="0" err="1"/>
              <a:t>Systemen</a:t>
            </a:r>
            <a:r>
              <a:rPr lang="en-GB" dirty="0"/>
              <a:t> </a:t>
            </a:r>
            <a:r>
              <a:rPr lang="en-GB" dirty="0" err="1"/>
              <a:t>durch</a:t>
            </a:r>
            <a:r>
              <a:rPr lang="en-GB" dirty="0"/>
              <a:t> </a:t>
            </a:r>
            <a:r>
              <a:rPr lang="en-GB" dirty="0" err="1"/>
              <a:t>Studierende</a:t>
            </a:r>
            <a:r>
              <a:rPr lang="en-GB" dirty="0"/>
              <a:t> (1/2)</a:t>
            </a:r>
            <a:br>
              <a:rPr lang="en-GB" dirty="0"/>
            </a:br>
            <a:endParaRPr lang="en-GB" sz="1880" b="0" dirty="0">
              <a:latin typeface="+mn-lt"/>
            </a:endParaRPr>
          </a:p>
        </p:txBody>
      </p:sp>
      <p:sp>
        <p:nvSpPr>
          <p:cNvPr id="3" name="Inhaltsplatzhalter 2">
            <a:extLst>
              <a:ext uri="{FF2B5EF4-FFF2-40B4-BE49-F238E27FC236}">
                <a16:creationId xmlns:a16="http://schemas.microsoft.com/office/drawing/2014/main" id="{1D74AEB4-3915-6B0C-E097-95894F3EBC0A}"/>
              </a:ext>
            </a:extLst>
          </p:cNvPr>
          <p:cNvSpPr>
            <a:spLocks noGrp="1"/>
          </p:cNvSpPr>
          <p:nvPr>
            <p:ph idx="1"/>
          </p:nvPr>
        </p:nvSpPr>
        <p:spPr>
          <a:xfrm>
            <a:off x="838200" y="1992088"/>
            <a:ext cx="10515600" cy="4025184"/>
          </a:xfrm>
        </p:spPr>
        <p:txBody>
          <a:bodyPr/>
          <a:lstStyle/>
          <a:p>
            <a:r>
              <a:rPr lang="de-DE" sz="2600" dirty="0"/>
              <a:t>Es gibt klare Regelungen zur AI-Nutzung</a:t>
            </a:r>
          </a:p>
          <a:p>
            <a:pPr lvl="1"/>
            <a:r>
              <a:rPr lang="de-DE" dirty="0"/>
              <a:t>TU Graz: Leitlinie für den Einsatz von AI-gestützten Tools in der Lehre</a:t>
            </a:r>
          </a:p>
          <a:p>
            <a:pPr lvl="1"/>
            <a:r>
              <a:rPr lang="de-DE" dirty="0"/>
              <a:t>Uni Graz: Orientierungsrahmen zum Umgang mit AI-Systemen</a:t>
            </a:r>
          </a:p>
          <a:p>
            <a:pPr>
              <a:spcBef>
                <a:spcPts val="1800"/>
              </a:spcBef>
            </a:pPr>
            <a:r>
              <a:rPr lang="de-DE" sz="2600" dirty="0"/>
              <a:t>Gemeinsame Grundprinzipien</a:t>
            </a:r>
          </a:p>
          <a:p>
            <a:pPr lvl="1"/>
            <a:r>
              <a:rPr lang="de-DE" dirty="0"/>
              <a:t>AI-Nutzung grundsätzlich erlaubt, aber immer …</a:t>
            </a:r>
          </a:p>
          <a:p>
            <a:pPr lvl="2"/>
            <a:r>
              <a:rPr lang="de-DE" dirty="0"/>
              <a:t>im Rahmen der GWP (Transparent! Verantwortungsvoll!)</a:t>
            </a:r>
          </a:p>
          <a:p>
            <a:pPr lvl="2"/>
            <a:r>
              <a:rPr lang="de-DE" dirty="0"/>
              <a:t>unter Beachtung von Gesetzen (Urheberrecht, Datenschutz) und UNESCO-Empfehlungen</a:t>
            </a:r>
          </a:p>
          <a:p>
            <a:pPr marL="0" indent="0">
              <a:buNone/>
            </a:pPr>
            <a:endParaRPr lang="en-GB" dirty="0"/>
          </a:p>
        </p:txBody>
      </p:sp>
      <p:sp>
        <p:nvSpPr>
          <p:cNvPr id="4" name="Foliennummernplatzhalter 3">
            <a:extLst>
              <a:ext uri="{FF2B5EF4-FFF2-40B4-BE49-F238E27FC236}">
                <a16:creationId xmlns:a16="http://schemas.microsoft.com/office/drawing/2014/main" id="{49D6FCBD-A448-C454-140B-3411E013CD77}"/>
              </a:ext>
            </a:extLst>
          </p:cNvPr>
          <p:cNvSpPr>
            <a:spLocks noGrp="1"/>
          </p:cNvSpPr>
          <p:nvPr>
            <p:ph type="sldNum" sz="quarter" idx="12"/>
          </p:nvPr>
        </p:nvSpPr>
        <p:spPr/>
        <p:txBody>
          <a:bodyPr/>
          <a:lstStyle/>
          <a:p>
            <a:fld id="{D1CE53A6-EA07-4470-8EDB-4231586FEE68}" type="slidenum">
              <a:rPr lang="en-GB" smtClean="0"/>
              <a:t>31</a:t>
            </a:fld>
            <a:endParaRPr lang="en-GB" dirty="0"/>
          </a:p>
        </p:txBody>
      </p:sp>
      <p:sp>
        <p:nvSpPr>
          <p:cNvPr id="6" name="Textfeld 5">
            <a:extLst>
              <a:ext uri="{FF2B5EF4-FFF2-40B4-BE49-F238E27FC236}">
                <a16:creationId xmlns:a16="http://schemas.microsoft.com/office/drawing/2014/main" id="{6A604C9A-8EBF-B71A-1F14-2646B0D2AEC6}"/>
              </a:ext>
            </a:extLst>
          </p:cNvPr>
          <p:cNvSpPr txBox="1"/>
          <p:nvPr/>
        </p:nvSpPr>
        <p:spPr>
          <a:xfrm>
            <a:off x="800622" y="1286421"/>
            <a:ext cx="6093912" cy="381643"/>
          </a:xfrm>
          <a:prstGeom prst="rect">
            <a:avLst/>
          </a:prstGeom>
          <a:noFill/>
        </p:spPr>
        <p:txBody>
          <a:bodyPr wrap="square">
            <a:spAutoFit/>
          </a:bodyPr>
          <a:lstStyle/>
          <a:p>
            <a:r>
              <a:rPr lang="de-DE" sz="1880" b="0" dirty="0">
                <a:solidFill>
                  <a:srgbClr val="000000"/>
                </a:solidFill>
                <a:latin typeface="+mn-lt"/>
              </a:rPr>
              <a:t>(TU Graz, 2023a; 2023b; Universität Graz, 2023a</a:t>
            </a:r>
            <a:r>
              <a:rPr lang="de-DE" sz="1880" b="0" dirty="0">
                <a:latin typeface="+mn-lt"/>
              </a:rPr>
              <a:t>)</a:t>
            </a:r>
            <a:endParaRPr lang="de-DE" dirty="0"/>
          </a:p>
        </p:txBody>
      </p:sp>
    </p:spTree>
    <p:extLst>
      <p:ext uri="{BB962C8B-B14F-4D97-AF65-F5344CB8AC3E}">
        <p14:creationId xmlns:p14="http://schemas.microsoft.com/office/powerpoint/2010/main" val="42766039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7D126-A9FA-CBF8-27DE-754BEE18BE0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B61DAC9-40A4-711F-40F4-8B33007665A3}"/>
              </a:ext>
            </a:extLst>
          </p:cNvPr>
          <p:cNvSpPr>
            <a:spLocks noGrp="1"/>
          </p:cNvSpPr>
          <p:nvPr>
            <p:ph type="title"/>
          </p:nvPr>
        </p:nvSpPr>
        <p:spPr>
          <a:xfrm>
            <a:off x="838200" y="815676"/>
            <a:ext cx="10515600" cy="705667"/>
          </a:xfrm>
        </p:spPr>
        <p:txBody>
          <a:bodyPr>
            <a:normAutofit fontScale="90000"/>
          </a:bodyPr>
          <a:lstStyle/>
          <a:p>
            <a:r>
              <a:rPr lang="en-GB" dirty="0"/>
              <a:t>2.2 </a:t>
            </a:r>
            <a:r>
              <a:rPr lang="en-GB" dirty="0" err="1"/>
              <a:t>Nutzung</a:t>
            </a:r>
            <a:r>
              <a:rPr lang="en-GB" dirty="0"/>
              <a:t> von AI </a:t>
            </a:r>
            <a:r>
              <a:rPr lang="en-GB" dirty="0" err="1"/>
              <a:t>Systemen</a:t>
            </a:r>
            <a:r>
              <a:rPr lang="en-GB" dirty="0"/>
              <a:t> </a:t>
            </a:r>
            <a:r>
              <a:rPr lang="en-GB" dirty="0" err="1"/>
              <a:t>durch</a:t>
            </a:r>
            <a:r>
              <a:rPr lang="en-GB" dirty="0"/>
              <a:t> </a:t>
            </a:r>
            <a:r>
              <a:rPr lang="en-GB" dirty="0" err="1"/>
              <a:t>Studierende</a:t>
            </a:r>
            <a:r>
              <a:rPr lang="en-GB" dirty="0"/>
              <a:t> (2/2)</a:t>
            </a:r>
            <a:br>
              <a:rPr lang="en-GB" dirty="0"/>
            </a:br>
            <a:r>
              <a:rPr lang="de-DE" sz="2100" b="0" dirty="0">
                <a:solidFill>
                  <a:srgbClr val="000000"/>
                </a:solidFill>
                <a:latin typeface="+mn-lt"/>
              </a:rPr>
              <a:t>(TU Graz, 2023a; 2023b Universität Graz, 2023a</a:t>
            </a:r>
            <a:r>
              <a:rPr lang="de-DE" sz="2100" b="0" dirty="0">
                <a:latin typeface="+mn-lt"/>
              </a:rPr>
              <a:t>)</a:t>
            </a:r>
            <a:endParaRPr lang="en-GB" sz="2100" dirty="0">
              <a:latin typeface="+mn-lt"/>
            </a:endParaRPr>
          </a:p>
        </p:txBody>
      </p:sp>
      <p:sp>
        <p:nvSpPr>
          <p:cNvPr id="3" name="Inhaltsplatzhalter 2">
            <a:extLst>
              <a:ext uri="{FF2B5EF4-FFF2-40B4-BE49-F238E27FC236}">
                <a16:creationId xmlns:a16="http://schemas.microsoft.com/office/drawing/2014/main" id="{76C21480-2DC3-56BE-A04F-B658016A0607}"/>
              </a:ext>
            </a:extLst>
          </p:cNvPr>
          <p:cNvSpPr>
            <a:spLocks noGrp="1"/>
          </p:cNvSpPr>
          <p:nvPr>
            <p:ph idx="1"/>
          </p:nvPr>
        </p:nvSpPr>
        <p:spPr>
          <a:xfrm>
            <a:off x="838200" y="1678489"/>
            <a:ext cx="10515600" cy="4338784"/>
          </a:xfrm>
        </p:spPr>
        <p:txBody>
          <a:bodyPr>
            <a:normAutofit fontScale="55000" lnSpcReduction="20000"/>
          </a:bodyPr>
          <a:lstStyle/>
          <a:p>
            <a:pPr>
              <a:lnSpc>
                <a:spcPct val="120000"/>
              </a:lnSpc>
            </a:pPr>
            <a:r>
              <a:rPr lang="de-DE" sz="3800" dirty="0"/>
              <a:t>Lehrende legen fest, wie AI in ihrer Lehrveranstaltung (LV) verwendet werden darf:</a:t>
            </a:r>
          </a:p>
          <a:p>
            <a:pPr lvl="1">
              <a:lnSpc>
                <a:spcPct val="120000"/>
              </a:lnSpc>
            </a:pPr>
            <a:r>
              <a:rPr lang="de-DE" sz="3800" dirty="0"/>
              <a:t>Regeln müssen in der LV-Beschreibung vorab kommuniziert werden</a:t>
            </a:r>
          </a:p>
          <a:p>
            <a:pPr lvl="1">
              <a:lnSpc>
                <a:spcPct val="120000"/>
              </a:lnSpc>
            </a:pPr>
            <a:r>
              <a:rPr lang="de-DE" sz="3800" dirty="0"/>
              <a:t>Verantwortung der Studierenden:</a:t>
            </a:r>
          </a:p>
          <a:p>
            <a:pPr lvl="2">
              <a:lnSpc>
                <a:spcPct val="120000"/>
              </a:lnSpc>
            </a:pPr>
            <a:r>
              <a:rPr lang="de-DE" sz="3200" dirty="0"/>
              <a:t>Inhaltliche Verantwortung für ihre Arbeiten</a:t>
            </a:r>
          </a:p>
          <a:p>
            <a:pPr lvl="2">
              <a:lnSpc>
                <a:spcPct val="120000"/>
              </a:lnSpc>
            </a:pPr>
            <a:r>
              <a:rPr lang="de-DE" sz="3200" dirty="0"/>
              <a:t>AI-Nutzung muss offengelegt/kenntlich gemacht werden (Kennzeichnungspflicht, Eigenständigkeitserklärung</a:t>
            </a:r>
          </a:p>
          <a:p>
            <a:pPr>
              <a:lnSpc>
                <a:spcPct val="120000"/>
              </a:lnSpc>
              <a:spcBef>
                <a:spcPts val="1800"/>
              </a:spcBef>
            </a:pPr>
            <a:r>
              <a:rPr lang="de-DE" sz="3600" dirty="0">
                <a:solidFill>
                  <a:srgbClr val="000000"/>
                </a:solidFill>
              </a:rPr>
              <a:t>Beachten Sie, dass AI ...</a:t>
            </a:r>
          </a:p>
          <a:p>
            <a:pPr lvl="1">
              <a:lnSpc>
                <a:spcPct val="120000"/>
              </a:lnSpc>
            </a:pPr>
            <a:r>
              <a:rPr lang="de-DE" sz="3600" dirty="0">
                <a:solidFill>
                  <a:srgbClr val="000000"/>
                </a:solidFill>
              </a:rPr>
              <a:t>keine zuverlässige Suchmaschine für Quellen bzw. Literatur ist.</a:t>
            </a:r>
          </a:p>
          <a:p>
            <a:pPr lvl="1">
              <a:lnSpc>
                <a:spcPct val="120000"/>
              </a:lnSpc>
            </a:pPr>
            <a:r>
              <a:rPr lang="de-DE" sz="3600" dirty="0">
                <a:solidFill>
                  <a:srgbClr val="000000"/>
                </a:solidFill>
              </a:rPr>
              <a:t>unterschiedliche Zitierverfahren nicht zuverlässig erkennt.</a:t>
            </a:r>
          </a:p>
          <a:p>
            <a:pPr lvl="1">
              <a:lnSpc>
                <a:spcPct val="120000"/>
              </a:lnSpc>
            </a:pPr>
            <a:r>
              <a:rPr lang="de-DE" sz="3600" dirty="0">
                <a:solidFill>
                  <a:srgbClr val="000000"/>
                </a:solidFill>
              </a:rPr>
              <a:t>mitunter auch ohne Ihre Zustimmung Daten über Sie sammelt.</a:t>
            </a:r>
          </a:p>
          <a:p>
            <a:pPr lvl="1">
              <a:lnSpc>
                <a:spcPct val="120000"/>
              </a:lnSpc>
            </a:pPr>
            <a:r>
              <a:rPr lang="de-DE" sz="3600" dirty="0">
                <a:solidFill>
                  <a:srgbClr val="000000"/>
                </a:solidFill>
              </a:rPr>
              <a:t>immer eine Antwort geben wird, ggf. auch halluziniert. </a:t>
            </a:r>
            <a:endParaRPr lang="en-GB" sz="2900" dirty="0"/>
          </a:p>
          <a:p>
            <a:pPr lvl="2"/>
            <a:endParaRPr lang="en-GB" dirty="0"/>
          </a:p>
        </p:txBody>
      </p:sp>
      <p:sp>
        <p:nvSpPr>
          <p:cNvPr id="4" name="Foliennummernplatzhalter 3">
            <a:extLst>
              <a:ext uri="{FF2B5EF4-FFF2-40B4-BE49-F238E27FC236}">
                <a16:creationId xmlns:a16="http://schemas.microsoft.com/office/drawing/2014/main" id="{F1E31687-9625-1D77-9C62-5751DE5A86A3}"/>
              </a:ext>
            </a:extLst>
          </p:cNvPr>
          <p:cNvSpPr>
            <a:spLocks noGrp="1"/>
          </p:cNvSpPr>
          <p:nvPr>
            <p:ph type="sldNum" sz="quarter" idx="12"/>
          </p:nvPr>
        </p:nvSpPr>
        <p:spPr/>
        <p:txBody>
          <a:bodyPr/>
          <a:lstStyle/>
          <a:p>
            <a:fld id="{D1CE53A6-EA07-4470-8EDB-4231586FEE68}" type="slidenum">
              <a:rPr lang="en-GB" smtClean="0"/>
              <a:t>32</a:t>
            </a:fld>
            <a:endParaRPr lang="en-GB" dirty="0"/>
          </a:p>
        </p:txBody>
      </p:sp>
    </p:spTree>
    <p:extLst>
      <p:ext uri="{BB962C8B-B14F-4D97-AF65-F5344CB8AC3E}">
        <p14:creationId xmlns:p14="http://schemas.microsoft.com/office/powerpoint/2010/main" val="17545892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74096F-021A-4136-ADA4-ADA51E3222A5}"/>
              </a:ext>
            </a:extLst>
          </p:cNvPr>
          <p:cNvSpPr>
            <a:spLocks noGrp="1"/>
          </p:cNvSpPr>
          <p:nvPr>
            <p:ph type="title"/>
          </p:nvPr>
        </p:nvSpPr>
        <p:spPr>
          <a:xfrm>
            <a:off x="838200" y="840728"/>
            <a:ext cx="10515600" cy="549661"/>
          </a:xfrm>
        </p:spPr>
        <p:txBody>
          <a:bodyPr>
            <a:normAutofit fontScale="90000"/>
          </a:bodyPr>
          <a:lstStyle/>
          <a:p>
            <a:r>
              <a:rPr lang="de-DE" noProof="0" dirty="0">
                <a:solidFill>
                  <a:srgbClr val="000000"/>
                </a:solidFill>
              </a:rPr>
              <a:t>2.2 Ehrlichkeit: Plagiat vermeiden (1/4)</a:t>
            </a:r>
            <a:br>
              <a:rPr lang="de-DE" noProof="0" dirty="0">
                <a:solidFill>
                  <a:srgbClr val="000000"/>
                </a:solidFill>
              </a:rPr>
            </a:br>
            <a:endParaRPr lang="en-US" sz="2100" dirty="0">
              <a:latin typeface="+mn-lt"/>
            </a:endParaRPr>
          </a:p>
        </p:txBody>
      </p:sp>
      <p:sp>
        <p:nvSpPr>
          <p:cNvPr id="3" name="Inhaltsplatzhalter 2">
            <a:extLst>
              <a:ext uri="{FF2B5EF4-FFF2-40B4-BE49-F238E27FC236}">
                <a16:creationId xmlns:a16="http://schemas.microsoft.com/office/drawing/2014/main" id="{7C392CAC-338A-4A1A-AF64-4983AF4480AF}"/>
              </a:ext>
            </a:extLst>
          </p:cNvPr>
          <p:cNvSpPr>
            <a:spLocks noGrp="1"/>
          </p:cNvSpPr>
          <p:nvPr>
            <p:ph idx="1"/>
          </p:nvPr>
        </p:nvSpPr>
        <p:spPr/>
        <p:txBody>
          <a:bodyPr>
            <a:normAutofit/>
          </a:bodyPr>
          <a:lstStyle/>
          <a:p>
            <a:pPr>
              <a:lnSpc>
                <a:spcPct val="110000"/>
              </a:lnSpc>
            </a:pPr>
            <a:r>
              <a:rPr lang="de-DE" sz="2600" noProof="0" dirty="0"/>
              <a:t>Ein Plagiat ist:</a:t>
            </a:r>
          </a:p>
          <a:p>
            <a:pPr lvl="1">
              <a:lnSpc>
                <a:spcPct val="110000"/>
              </a:lnSpc>
            </a:pPr>
            <a:r>
              <a:rPr lang="de-DE" sz="2200" dirty="0"/>
              <a:t>„die gänzliche oder teilweise Übernahme von Texten, Inhalten oder Ideen oder künstlerischen Werken, die als eigene ausgegeben werden“ </a:t>
            </a:r>
            <a:r>
              <a:rPr lang="de-DE" sz="2000" dirty="0"/>
              <a:t>(TU Graz, 2025a, S. 7)</a:t>
            </a:r>
            <a:r>
              <a:rPr lang="de-DE" sz="2200" dirty="0"/>
              <a:t>.</a:t>
            </a:r>
            <a:endParaRPr lang="de-DE" sz="2200" noProof="0" dirty="0"/>
          </a:p>
          <a:p>
            <a:pPr marL="428625" indent="-428625">
              <a:lnSpc>
                <a:spcPct val="110000"/>
              </a:lnSpc>
            </a:pPr>
            <a:r>
              <a:rPr lang="de-DE" sz="2600" noProof="0" dirty="0"/>
              <a:t>Ein Plagiat </a:t>
            </a:r>
            <a:r>
              <a:rPr lang="de-DE" sz="1875" dirty="0"/>
              <a:t>(TU Graz, 2025a; Universität Graz, 2023b) </a:t>
            </a:r>
            <a:r>
              <a:rPr lang="de-DE" noProof="0" dirty="0"/>
              <a:t>...</a:t>
            </a:r>
          </a:p>
          <a:p>
            <a:pPr lvl="1">
              <a:lnSpc>
                <a:spcPct val="110000"/>
              </a:lnSpc>
            </a:pPr>
            <a:r>
              <a:rPr lang="de-DE" sz="2200" dirty="0"/>
              <a:t>stellt wissenschaftliches Fehlverhalten dar</a:t>
            </a:r>
          </a:p>
          <a:p>
            <a:pPr lvl="1">
              <a:lnSpc>
                <a:spcPct val="110000"/>
              </a:lnSpc>
            </a:pPr>
            <a:r>
              <a:rPr lang="de-DE" sz="2200" dirty="0"/>
              <a:t>hat studienrechtliche Konsequenzen</a:t>
            </a:r>
          </a:p>
          <a:p>
            <a:pPr lvl="1">
              <a:lnSpc>
                <a:spcPct val="110000"/>
              </a:lnSpc>
            </a:pPr>
            <a:r>
              <a:rPr lang="de-DE" sz="2200" dirty="0"/>
              <a:t>ist Betrug in Hinblick auf den Erwerb unzulässiger Vorteile </a:t>
            </a:r>
          </a:p>
          <a:p>
            <a:endParaRPr lang="en-US" dirty="0"/>
          </a:p>
        </p:txBody>
      </p:sp>
      <p:sp>
        <p:nvSpPr>
          <p:cNvPr id="6" name="Textfeld 5">
            <a:extLst>
              <a:ext uri="{FF2B5EF4-FFF2-40B4-BE49-F238E27FC236}">
                <a16:creationId xmlns:a16="http://schemas.microsoft.com/office/drawing/2014/main" id="{61F471EF-71DB-8586-B92E-C192C3FD9A60}"/>
              </a:ext>
            </a:extLst>
          </p:cNvPr>
          <p:cNvSpPr txBox="1"/>
          <p:nvPr/>
        </p:nvSpPr>
        <p:spPr>
          <a:xfrm>
            <a:off x="838200" y="1192509"/>
            <a:ext cx="6093912" cy="415498"/>
          </a:xfrm>
          <a:prstGeom prst="rect">
            <a:avLst/>
          </a:prstGeom>
          <a:noFill/>
        </p:spPr>
        <p:txBody>
          <a:bodyPr wrap="square">
            <a:spAutoFit/>
          </a:bodyPr>
          <a:lstStyle/>
          <a:p>
            <a:r>
              <a:rPr lang="de-DE" sz="2100" b="0" dirty="0">
                <a:solidFill>
                  <a:srgbClr val="000000"/>
                </a:solidFill>
                <a:latin typeface="+mn-lt"/>
              </a:rPr>
              <a:t>(TU Graz, 2025a; 2023b, Universität Graz, 2023b</a:t>
            </a:r>
            <a:r>
              <a:rPr lang="de-DE" sz="2100" b="0" dirty="0">
                <a:latin typeface="+mn-lt"/>
              </a:rPr>
              <a:t>)</a:t>
            </a:r>
            <a:endParaRPr lang="de-DE" dirty="0"/>
          </a:p>
        </p:txBody>
      </p:sp>
      <p:sp>
        <p:nvSpPr>
          <p:cNvPr id="4" name="Foliennummernplatzhalter 3">
            <a:extLst>
              <a:ext uri="{FF2B5EF4-FFF2-40B4-BE49-F238E27FC236}">
                <a16:creationId xmlns:a16="http://schemas.microsoft.com/office/drawing/2014/main" id="{42E7D090-B1CF-4DBC-95E7-7ACCEF596BE8}"/>
              </a:ext>
            </a:extLst>
          </p:cNvPr>
          <p:cNvSpPr>
            <a:spLocks noGrp="1"/>
          </p:cNvSpPr>
          <p:nvPr>
            <p:ph type="sldNum" sz="quarter" idx="12"/>
          </p:nvPr>
        </p:nvSpPr>
        <p:spPr/>
        <p:txBody>
          <a:bodyPr/>
          <a:lstStyle/>
          <a:p>
            <a:fld id="{D1CE53A6-EA07-4470-8EDB-4231586FEE68}" type="slidenum">
              <a:rPr lang="en-GB" smtClean="0"/>
              <a:t>33</a:t>
            </a:fld>
            <a:endParaRPr lang="en-GB" dirty="0"/>
          </a:p>
        </p:txBody>
      </p:sp>
    </p:spTree>
    <p:extLst>
      <p:ext uri="{BB962C8B-B14F-4D97-AF65-F5344CB8AC3E}">
        <p14:creationId xmlns:p14="http://schemas.microsoft.com/office/powerpoint/2010/main" val="21878863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2FB1D2-C497-42A9-AD8B-2AA30F827E39}"/>
              </a:ext>
            </a:extLst>
          </p:cNvPr>
          <p:cNvSpPr>
            <a:spLocks noGrp="1"/>
          </p:cNvSpPr>
          <p:nvPr>
            <p:ph type="title"/>
          </p:nvPr>
        </p:nvSpPr>
        <p:spPr/>
        <p:txBody>
          <a:bodyPr/>
          <a:lstStyle/>
          <a:p>
            <a:r>
              <a:rPr lang="de-DE" noProof="0" dirty="0">
                <a:solidFill>
                  <a:srgbClr val="000000"/>
                </a:solidFill>
              </a:rPr>
              <a:t>2.2 Ehrlichkeit: Plagiat vermeiden (2/4)</a:t>
            </a:r>
            <a:endParaRPr lang="en-US" dirty="0"/>
          </a:p>
        </p:txBody>
      </p:sp>
      <p:sp>
        <p:nvSpPr>
          <p:cNvPr id="3" name="Inhaltsplatzhalter 2">
            <a:extLst>
              <a:ext uri="{FF2B5EF4-FFF2-40B4-BE49-F238E27FC236}">
                <a16:creationId xmlns:a16="http://schemas.microsoft.com/office/drawing/2014/main" id="{BD8D26BA-820A-46B1-8058-A0E349987941}"/>
              </a:ext>
            </a:extLst>
          </p:cNvPr>
          <p:cNvSpPr>
            <a:spLocks noGrp="1"/>
          </p:cNvSpPr>
          <p:nvPr>
            <p:ph idx="1"/>
          </p:nvPr>
        </p:nvSpPr>
        <p:spPr>
          <a:xfrm>
            <a:off x="838200" y="1716067"/>
            <a:ext cx="10515600" cy="4301206"/>
          </a:xfrm>
        </p:spPr>
        <p:txBody>
          <a:bodyPr/>
          <a:lstStyle/>
          <a:p>
            <a:r>
              <a:rPr lang="de-DE" sz="2600" noProof="0" dirty="0"/>
              <a:t>Ein Plagiat liegt vor wenn Quellen beispielsweise </a:t>
            </a:r>
            <a:r>
              <a:rPr lang="de-DE" noProof="0" dirty="0"/>
              <a:t>… </a:t>
            </a:r>
            <a:r>
              <a:rPr lang="de-DE" sz="1875" dirty="0"/>
              <a:t>(TU Graz, 2025a; Universität, Graz 2023b)</a:t>
            </a:r>
          </a:p>
          <a:p>
            <a:pPr lvl="1">
              <a:spcAft>
                <a:spcPts val="563"/>
              </a:spcAft>
            </a:pPr>
            <a:r>
              <a:rPr lang="de-DE" noProof="0" dirty="0"/>
              <a:t>fehlen.  </a:t>
            </a:r>
          </a:p>
          <a:p>
            <a:pPr lvl="1">
              <a:spcAft>
                <a:spcPts val="563"/>
              </a:spcAft>
            </a:pPr>
            <a:r>
              <a:rPr lang="de-DE" noProof="0" dirty="0"/>
              <a:t>falsch, erfunden (oder halluziniert) sind. </a:t>
            </a:r>
          </a:p>
          <a:p>
            <a:pPr lvl="1">
              <a:spcAft>
                <a:spcPts val="563"/>
              </a:spcAft>
            </a:pPr>
            <a:r>
              <a:rPr lang="de-DE" noProof="0" dirty="0"/>
              <a:t>nicht nachvollziehbar zur Textstelle passen. </a:t>
            </a:r>
          </a:p>
          <a:p>
            <a:pPr>
              <a:spcBef>
                <a:spcPts val="1125"/>
              </a:spcBef>
            </a:pPr>
            <a:r>
              <a:rPr lang="de-DE" sz="2600" noProof="0" dirty="0"/>
              <a:t>Ein Plagiat kann vermieden werden durch</a:t>
            </a:r>
            <a:r>
              <a:rPr lang="de-DE" sz="2625" dirty="0"/>
              <a:t> </a:t>
            </a:r>
            <a:r>
              <a:rPr lang="de-DE" sz="1875" dirty="0"/>
              <a:t>(</a:t>
            </a:r>
            <a:r>
              <a:rPr lang="de-DE" sz="1875" dirty="0" err="1"/>
              <a:t>Pears</a:t>
            </a:r>
            <a:r>
              <a:rPr lang="de-DE" sz="1875" dirty="0"/>
              <a:t> und Shields, 2022)</a:t>
            </a:r>
            <a:r>
              <a:rPr lang="de-DE" noProof="0" dirty="0"/>
              <a:t>:</a:t>
            </a:r>
          </a:p>
          <a:p>
            <a:pPr lvl="1"/>
            <a:r>
              <a:rPr lang="de-DE" noProof="0" dirty="0"/>
              <a:t>Angabe </a:t>
            </a:r>
            <a:r>
              <a:rPr lang="de-DE" u="sng" noProof="0" dirty="0"/>
              <a:t>aller</a:t>
            </a:r>
            <a:r>
              <a:rPr lang="de-DE" noProof="0" dirty="0"/>
              <a:t> verwendeten (und gewissenhaft recherchierten) Quellen</a:t>
            </a:r>
          </a:p>
          <a:p>
            <a:pPr lvl="1"/>
            <a:r>
              <a:rPr lang="de-DE" u="sng" noProof="0" dirty="0"/>
              <a:t>Dokumentation</a:t>
            </a:r>
            <a:r>
              <a:rPr lang="de-DE" noProof="0" dirty="0"/>
              <a:t> verwendeter Quellen (ev. mittels Literaturverwaltungsprogramm)</a:t>
            </a:r>
          </a:p>
          <a:p>
            <a:pPr lvl="1"/>
            <a:r>
              <a:rPr lang="de-DE" noProof="0" dirty="0"/>
              <a:t>Das korrekte </a:t>
            </a:r>
            <a:r>
              <a:rPr lang="de-DE" u="sng" noProof="0" dirty="0"/>
              <a:t>Paraphrasieren</a:t>
            </a:r>
            <a:r>
              <a:rPr lang="de-DE" noProof="0" dirty="0"/>
              <a:t> von Inhalten </a:t>
            </a:r>
            <a:r>
              <a:rPr lang="de-DE" u="sng" noProof="0" dirty="0"/>
              <a:t>statt des Kopierens</a:t>
            </a:r>
          </a:p>
          <a:p>
            <a:endParaRPr lang="en-US" dirty="0"/>
          </a:p>
        </p:txBody>
      </p:sp>
      <p:sp>
        <p:nvSpPr>
          <p:cNvPr id="4" name="Foliennummernplatzhalter 3">
            <a:extLst>
              <a:ext uri="{FF2B5EF4-FFF2-40B4-BE49-F238E27FC236}">
                <a16:creationId xmlns:a16="http://schemas.microsoft.com/office/drawing/2014/main" id="{933FBEE1-F1BB-4AEF-89F6-B7792D8E2FB5}"/>
              </a:ext>
            </a:extLst>
          </p:cNvPr>
          <p:cNvSpPr>
            <a:spLocks noGrp="1"/>
          </p:cNvSpPr>
          <p:nvPr>
            <p:ph type="sldNum" sz="quarter" idx="12"/>
          </p:nvPr>
        </p:nvSpPr>
        <p:spPr/>
        <p:txBody>
          <a:bodyPr/>
          <a:lstStyle/>
          <a:p>
            <a:fld id="{D1CE53A6-EA07-4470-8EDB-4231586FEE68}" type="slidenum">
              <a:rPr lang="en-GB" smtClean="0"/>
              <a:t>34</a:t>
            </a:fld>
            <a:endParaRPr lang="en-GB" dirty="0"/>
          </a:p>
        </p:txBody>
      </p:sp>
    </p:spTree>
    <p:extLst>
      <p:ext uri="{BB962C8B-B14F-4D97-AF65-F5344CB8AC3E}">
        <p14:creationId xmlns:p14="http://schemas.microsoft.com/office/powerpoint/2010/main" val="38697254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2FB1D2-C497-42A9-AD8B-2AA30F827E39}"/>
              </a:ext>
            </a:extLst>
          </p:cNvPr>
          <p:cNvSpPr>
            <a:spLocks noGrp="1"/>
          </p:cNvSpPr>
          <p:nvPr>
            <p:ph type="title"/>
          </p:nvPr>
        </p:nvSpPr>
        <p:spPr/>
        <p:txBody>
          <a:bodyPr/>
          <a:lstStyle/>
          <a:p>
            <a:r>
              <a:rPr lang="de-DE" noProof="0" dirty="0">
                <a:solidFill>
                  <a:srgbClr val="000000"/>
                </a:solidFill>
              </a:rPr>
              <a:t>2.2 Ehrlichkeit: Plagiat vermeiden (3/4)</a:t>
            </a:r>
            <a:endParaRPr lang="en-US" dirty="0"/>
          </a:p>
        </p:txBody>
      </p:sp>
      <p:sp>
        <p:nvSpPr>
          <p:cNvPr id="3" name="Inhaltsplatzhalter 2">
            <a:extLst>
              <a:ext uri="{FF2B5EF4-FFF2-40B4-BE49-F238E27FC236}">
                <a16:creationId xmlns:a16="http://schemas.microsoft.com/office/drawing/2014/main" id="{BD8D26BA-820A-46B1-8058-A0E349987941}"/>
              </a:ext>
            </a:extLst>
          </p:cNvPr>
          <p:cNvSpPr>
            <a:spLocks noGrp="1"/>
          </p:cNvSpPr>
          <p:nvPr>
            <p:ph idx="1"/>
          </p:nvPr>
        </p:nvSpPr>
        <p:spPr>
          <a:xfrm>
            <a:off x="838200" y="1825625"/>
            <a:ext cx="5447109" cy="3291199"/>
          </a:xfrm>
        </p:spPr>
        <p:txBody>
          <a:bodyPr>
            <a:normAutofit/>
          </a:bodyPr>
          <a:lstStyle/>
          <a:p>
            <a:r>
              <a:rPr lang="de-DE" sz="2400" noProof="0" dirty="0"/>
              <a:t>Paraphrasieren</a:t>
            </a:r>
            <a:r>
              <a:rPr lang="de-DE" sz="2400" dirty="0"/>
              <a:t>:</a:t>
            </a:r>
            <a:endParaRPr lang="de-DE" sz="2400" noProof="0" dirty="0"/>
          </a:p>
          <a:p>
            <a:pPr lvl="1">
              <a:lnSpc>
                <a:spcPct val="100000"/>
              </a:lnSpc>
            </a:pPr>
            <a:r>
              <a:rPr lang="de-DE" sz="2200" noProof="0" dirty="0"/>
              <a:t>Ist ein grundlegender Bestandteil des wissenschaftlichen Schreibens</a:t>
            </a:r>
          </a:p>
          <a:p>
            <a:pPr lvl="1">
              <a:lnSpc>
                <a:spcPct val="100000"/>
              </a:lnSpc>
            </a:pPr>
            <a:r>
              <a:rPr lang="de-DE" sz="2200" noProof="0" dirty="0"/>
              <a:t>Inhalte/Theorien/Erkenntnisse anderer werden </a:t>
            </a:r>
            <a:r>
              <a:rPr lang="de-DE" sz="2200" u="sng" noProof="0" dirty="0"/>
              <a:t>in eigenen Worten wiedergegeben</a:t>
            </a:r>
            <a:r>
              <a:rPr lang="de-DE" sz="2200" noProof="0" dirty="0"/>
              <a:t> bzw. zusammengefasst </a:t>
            </a:r>
          </a:p>
          <a:p>
            <a:pPr lvl="1">
              <a:lnSpc>
                <a:spcPct val="100000"/>
              </a:lnSpc>
            </a:pPr>
            <a:r>
              <a:rPr lang="de-DE" sz="2200" noProof="0" dirty="0"/>
              <a:t>Die Quelle wird genannt!</a:t>
            </a:r>
          </a:p>
          <a:p>
            <a:endParaRPr lang="en-US" dirty="0"/>
          </a:p>
        </p:txBody>
      </p:sp>
      <p:pic>
        <p:nvPicPr>
          <p:cNvPr id="6" name="Grafik 5" descr="Sprechblase, gefragt wird darin: &quot;Wenn ich etwas umschreibe, muss ich das dann zitieren?&quot;">
            <a:extLst>
              <a:ext uri="{FF2B5EF4-FFF2-40B4-BE49-F238E27FC236}">
                <a16:creationId xmlns:a16="http://schemas.microsoft.com/office/drawing/2014/main" id="{C685984E-DD81-4749-BA47-52D7919CC064}"/>
              </a:ext>
            </a:extLst>
          </p:cNvPr>
          <p:cNvPicPr>
            <a:picLocks noChangeAspect="1"/>
          </p:cNvPicPr>
          <p:nvPr/>
        </p:nvPicPr>
        <p:blipFill>
          <a:blip r:embed="rId2"/>
          <a:stretch>
            <a:fillRect/>
          </a:stretch>
        </p:blipFill>
        <p:spPr>
          <a:xfrm>
            <a:off x="6783389" y="2270165"/>
            <a:ext cx="5231298" cy="2750005"/>
          </a:xfrm>
          <a:prstGeom prst="rect">
            <a:avLst/>
          </a:prstGeom>
        </p:spPr>
      </p:pic>
      <p:sp>
        <p:nvSpPr>
          <p:cNvPr id="7" name="Textfeld 6">
            <a:extLst>
              <a:ext uri="{FF2B5EF4-FFF2-40B4-BE49-F238E27FC236}">
                <a16:creationId xmlns:a16="http://schemas.microsoft.com/office/drawing/2014/main" id="{AF51C9EC-116A-400D-875D-3F87AB3932C4}"/>
              </a:ext>
            </a:extLst>
          </p:cNvPr>
          <p:cNvSpPr txBox="1"/>
          <p:nvPr/>
        </p:nvSpPr>
        <p:spPr>
          <a:xfrm>
            <a:off x="1049362" y="5013217"/>
            <a:ext cx="10237361" cy="954107"/>
          </a:xfrm>
          <a:prstGeom prst="rect">
            <a:avLst/>
          </a:prstGeom>
          <a:solidFill>
            <a:srgbClr val="4C667B"/>
          </a:solidFill>
          <a:ln w="38100">
            <a:solidFill>
              <a:schemeClr val="tx2"/>
            </a:solidFill>
          </a:ln>
        </p:spPr>
        <p:txBody>
          <a:bodyPr wrap="square">
            <a:spAutoFit/>
          </a:bodyPr>
          <a:lstStyle/>
          <a:p>
            <a:pPr marL="0" lvl="1">
              <a:spcBef>
                <a:spcPts val="563"/>
              </a:spcBef>
              <a:spcAft>
                <a:spcPts val="563"/>
              </a:spcAft>
            </a:pPr>
            <a:r>
              <a:rPr lang="de-DE" sz="2800" dirty="0">
                <a:solidFill>
                  <a:schemeClr val="bg1"/>
                </a:solidFill>
              </a:rPr>
              <a:t>Wenn Sie Ideen/Erkenntnisse anderer in geänderter Form und ohne Kennzeichnung (Zitat) übernehmen, ist es ein Plagiat! </a:t>
            </a:r>
          </a:p>
        </p:txBody>
      </p:sp>
      <p:sp>
        <p:nvSpPr>
          <p:cNvPr id="5" name="Textfeld 4">
            <a:extLst>
              <a:ext uri="{FF2B5EF4-FFF2-40B4-BE49-F238E27FC236}">
                <a16:creationId xmlns:a16="http://schemas.microsoft.com/office/drawing/2014/main" id="{0F4500F0-F465-4CB4-9DA8-76122F519D24}"/>
              </a:ext>
            </a:extLst>
          </p:cNvPr>
          <p:cNvSpPr txBox="1"/>
          <p:nvPr/>
        </p:nvSpPr>
        <p:spPr>
          <a:xfrm>
            <a:off x="838200" y="1337295"/>
            <a:ext cx="6065044" cy="380873"/>
          </a:xfrm>
          <a:prstGeom prst="rect">
            <a:avLst/>
          </a:prstGeom>
          <a:noFill/>
        </p:spPr>
        <p:txBody>
          <a:bodyPr wrap="square">
            <a:spAutoFit/>
          </a:bodyPr>
          <a:lstStyle/>
          <a:p>
            <a:r>
              <a:rPr lang="de-DE" sz="1875" dirty="0"/>
              <a:t>(Pears und Shields, 2022)</a:t>
            </a:r>
          </a:p>
        </p:txBody>
      </p:sp>
      <p:sp>
        <p:nvSpPr>
          <p:cNvPr id="4" name="Foliennummernplatzhalter 3">
            <a:extLst>
              <a:ext uri="{FF2B5EF4-FFF2-40B4-BE49-F238E27FC236}">
                <a16:creationId xmlns:a16="http://schemas.microsoft.com/office/drawing/2014/main" id="{933FBEE1-F1BB-4AEF-89F6-B7792D8E2FB5}"/>
              </a:ext>
            </a:extLst>
          </p:cNvPr>
          <p:cNvSpPr>
            <a:spLocks noGrp="1"/>
          </p:cNvSpPr>
          <p:nvPr>
            <p:ph type="sldNum" sz="quarter" idx="12"/>
          </p:nvPr>
        </p:nvSpPr>
        <p:spPr/>
        <p:txBody>
          <a:bodyPr/>
          <a:lstStyle/>
          <a:p>
            <a:fld id="{D1CE53A6-EA07-4470-8EDB-4231586FEE68}" type="slidenum">
              <a:rPr lang="en-GB" smtClean="0"/>
              <a:t>35</a:t>
            </a:fld>
            <a:endParaRPr lang="en-GB" dirty="0"/>
          </a:p>
        </p:txBody>
      </p:sp>
    </p:spTree>
    <p:extLst>
      <p:ext uri="{BB962C8B-B14F-4D97-AF65-F5344CB8AC3E}">
        <p14:creationId xmlns:p14="http://schemas.microsoft.com/office/powerpoint/2010/main" val="9535705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2FB1D2-C497-42A9-AD8B-2AA30F827E39}"/>
              </a:ext>
            </a:extLst>
          </p:cNvPr>
          <p:cNvSpPr>
            <a:spLocks noGrp="1"/>
          </p:cNvSpPr>
          <p:nvPr>
            <p:ph type="title"/>
          </p:nvPr>
        </p:nvSpPr>
        <p:spPr/>
        <p:txBody>
          <a:bodyPr/>
          <a:lstStyle/>
          <a:p>
            <a:r>
              <a:rPr lang="de-DE" noProof="0" dirty="0">
                <a:solidFill>
                  <a:srgbClr val="000000"/>
                </a:solidFill>
              </a:rPr>
              <a:t>2.2 Ehrlichkeit: Plagiat vermeiden (4/4)</a:t>
            </a:r>
            <a:endParaRPr lang="en-US" dirty="0"/>
          </a:p>
        </p:txBody>
      </p:sp>
      <p:sp>
        <p:nvSpPr>
          <p:cNvPr id="3" name="Inhaltsplatzhalter 2">
            <a:extLst>
              <a:ext uri="{FF2B5EF4-FFF2-40B4-BE49-F238E27FC236}">
                <a16:creationId xmlns:a16="http://schemas.microsoft.com/office/drawing/2014/main" id="{BD8D26BA-820A-46B1-8058-A0E349987941}"/>
              </a:ext>
            </a:extLst>
          </p:cNvPr>
          <p:cNvSpPr>
            <a:spLocks noGrp="1"/>
          </p:cNvSpPr>
          <p:nvPr>
            <p:ph idx="1"/>
          </p:nvPr>
        </p:nvSpPr>
        <p:spPr>
          <a:xfrm>
            <a:off x="1028700" y="1657351"/>
            <a:ext cx="10157221" cy="4202424"/>
          </a:xfrm>
        </p:spPr>
        <p:txBody>
          <a:bodyPr>
            <a:normAutofit/>
          </a:bodyPr>
          <a:lstStyle/>
          <a:p>
            <a:pPr>
              <a:lnSpc>
                <a:spcPct val="100000"/>
              </a:lnSpc>
            </a:pPr>
            <a:r>
              <a:rPr lang="de-DE" sz="2400" noProof="0" dirty="0"/>
              <a:t>Plagiatsprüfung (bzw. </a:t>
            </a:r>
            <a:r>
              <a:rPr lang="en-US" sz="2400" dirty="0"/>
              <a:t>Similarity Check</a:t>
            </a:r>
            <a:r>
              <a:rPr lang="de-DE" sz="2400" noProof="0" dirty="0"/>
              <a:t>):</a:t>
            </a:r>
          </a:p>
          <a:p>
            <a:pPr lvl="1">
              <a:lnSpc>
                <a:spcPct val="100000"/>
              </a:lnSpc>
            </a:pPr>
            <a:r>
              <a:rPr lang="de-DE" noProof="0" dirty="0"/>
              <a:t>Überprüfung aller Masterarbeiten an der Universität Graz/TU Graz bei Einreichung</a:t>
            </a:r>
          </a:p>
          <a:p>
            <a:pPr lvl="1">
              <a:lnSpc>
                <a:spcPct val="100000"/>
              </a:lnSpc>
            </a:pPr>
            <a:r>
              <a:rPr lang="de-DE" noProof="0" dirty="0"/>
              <a:t>Überprüfung erfolgt mittels Software</a:t>
            </a:r>
          </a:p>
          <a:p>
            <a:pPr lvl="1">
              <a:lnSpc>
                <a:spcPct val="100000"/>
              </a:lnSpc>
            </a:pPr>
            <a:r>
              <a:rPr lang="de-DE" noProof="0" dirty="0"/>
              <a:t>Vergleich auf Textähnlichkeiten/Textübereinstimmungen</a:t>
            </a:r>
          </a:p>
          <a:p>
            <a:pPr>
              <a:lnSpc>
                <a:spcPct val="100000"/>
              </a:lnSpc>
              <a:spcBef>
                <a:spcPts val="1125"/>
              </a:spcBef>
            </a:pPr>
            <a:r>
              <a:rPr lang="en-US" sz="2400" dirty="0"/>
              <a:t>Similarity Check</a:t>
            </a:r>
            <a:r>
              <a:rPr lang="de-DE" sz="2400" noProof="0" dirty="0"/>
              <a:t> an der TU Graz </a:t>
            </a:r>
            <a:r>
              <a:rPr lang="de-DE" sz="1800" dirty="0"/>
              <a:t>(HTU TU Graz, 2023; TU Graz, 2025b) </a:t>
            </a:r>
            <a:r>
              <a:rPr lang="de-DE" sz="2400" dirty="0"/>
              <a:t>bzw. Plagiatscheck an der Uni Graz </a:t>
            </a:r>
            <a:r>
              <a:rPr lang="de-DE" sz="1800" dirty="0"/>
              <a:t>(ÖH Uni Graz 2026)</a:t>
            </a:r>
          </a:p>
          <a:p>
            <a:pPr lvl="1">
              <a:lnSpc>
                <a:spcPct val="100000"/>
              </a:lnSpc>
            </a:pPr>
            <a:r>
              <a:rPr lang="de-DE" dirty="0"/>
              <a:t>Gratis </a:t>
            </a:r>
            <a:r>
              <a:rPr lang="de-DE" dirty="0" err="1"/>
              <a:t>Similarity</a:t>
            </a:r>
            <a:r>
              <a:rPr lang="de-DE" dirty="0"/>
              <a:t> Check für Studierende möglich</a:t>
            </a:r>
          </a:p>
          <a:p>
            <a:pPr lvl="2">
              <a:lnSpc>
                <a:spcPct val="100000"/>
              </a:lnSpc>
            </a:pPr>
            <a:r>
              <a:rPr lang="de-DE" sz="2000" noProof="0" dirty="0"/>
              <a:t>TU Graz: bis </a:t>
            </a:r>
            <a:r>
              <a:rPr lang="de-DE" sz="2000" dirty="0"/>
              <a:t>zu </a:t>
            </a:r>
            <a:r>
              <a:rPr lang="de-DE" sz="2000" noProof="0" dirty="0"/>
              <a:t>drei Mal/Semester Plagiatscheck </a:t>
            </a:r>
          </a:p>
          <a:p>
            <a:pPr lvl="2">
              <a:lnSpc>
                <a:spcPct val="100000"/>
              </a:lnSpc>
            </a:pPr>
            <a:r>
              <a:rPr lang="de-DE" sz="2000" noProof="0" dirty="0"/>
              <a:t>Universität Graz: 200 Seiten/Jahr auf eigenem Wunsch</a:t>
            </a:r>
          </a:p>
          <a:p>
            <a:endParaRPr lang="en-US" dirty="0"/>
          </a:p>
        </p:txBody>
      </p:sp>
      <p:sp>
        <p:nvSpPr>
          <p:cNvPr id="4" name="Foliennummernplatzhalter 3">
            <a:extLst>
              <a:ext uri="{FF2B5EF4-FFF2-40B4-BE49-F238E27FC236}">
                <a16:creationId xmlns:a16="http://schemas.microsoft.com/office/drawing/2014/main" id="{933FBEE1-F1BB-4AEF-89F6-B7792D8E2FB5}"/>
              </a:ext>
            </a:extLst>
          </p:cNvPr>
          <p:cNvSpPr>
            <a:spLocks noGrp="1"/>
          </p:cNvSpPr>
          <p:nvPr>
            <p:ph type="sldNum" sz="quarter" idx="12"/>
          </p:nvPr>
        </p:nvSpPr>
        <p:spPr/>
        <p:txBody>
          <a:bodyPr/>
          <a:lstStyle/>
          <a:p>
            <a:fld id="{D1CE53A6-EA07-4470-8EDB-4231586FEE68}" type="slidenum">
              <a:rPr lang="en-GB" smtClean="0"/>
              <a:t>36</a:t>
            </a:fld>
            <a:endParaRPr lang="en-GB" dirty="0"/>
          </a:p>
        </p:txBody>
      </p:sp>
    </p:spTree>
    <p:extLst>
      <p:ext uri="{BB962C8B-B14F-4D97-AF65-F5344CB8AC3E}">
        <p14:creationId xmlns:p14="http://schemas.microsoft.com/office/powerpoint/2010/main" val="613451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7EE6-3074-494F-9299-206BBB93F157}"/>
              </a:ext>
            </a:extLst>
          </p:cNvPr>
          <p:cNvSpPr>
            <a:spLocks noGrp="1"/>
          </p:cNvSpPr>
          <p:nvPr>
            <p:ph type="title"/>
          </p:nvPr>
        </p:nvSpPr>
        <p:spPr/>
        <p:txBody>
          <a:bodyPr>
            <a:normAutofit/>
          </a:bodyPr>
          <a:lstStyle/>
          <a:p>
            <a:r>
              <a:rPr lang="de-DE" noProof="0" dirty="0"/>
              <a:t>2.3 Respekt: Geistiges Eigentum anderer (1/2) </a:t>
            </a:r>
          </a:p>
        </p:txBody>
      </p:sp>
      <p:sp>
        <p:nvSpPr>
          <p:cNvPr id="6" name="Content Placeholder 5">
            <a:extLst>
              <a:ext uri="{FF2B5EF4-FFF2-40B4-BE49-F238E27FC236}">
                <a16:creationId xmlns:a16="http://schemas.microsoft.com/office/drawing/2014/main" id="{74CEF716-6A42-42F6-8609-6B5E8BE5CFA6}"/>
              </a:ext>
            </a:extLst>
          </p:cNvPr>
          <p:cNvSpPr>
            <a:spLocks noGrp="1"/>
          </p:cNvSpPr>
          <p:nvPr>
            <p:ph idx="1"/>
          </p:nvPr>
        </p:nvSpPr>
        <p:spPr>
          <a:xfrm>
            <a:off x="856807" y="2152918"/>
            <a:ext cx="4228760" cy="4071937"/>
          </a:xfrm>
        </p:spPr>
        <p:txBody>
          <a:bodyPr>
            <a:normAutofit/>
          </a:bodyPr>
          <a:lstStyle/>
          <a:p>
            <a:pPr marL="340817" indent="-340817">
              <a:lnSpc>
                <a:spcPct val="110000"/>
              </a:lnSpc>
            </a:pPr>
            <a:r>
              <a:rPr lang="de-DE" sz="2600" noProof="0" dirty="0"/>
              <a:t>Ein Plagiat ist auch:</a:t>
            </a:r>
          </a:p>
          <a:p>
            <a:pPr marL="583406" lvl="2" indent="-242590">
              <a:lnSpc>
                <a:spcPct val="110000"/>
              </a:lnSpc>
              <a:tabLst>
                <a:tab pos="678656" algn="l"/>
              </a:tabLst>
            </a:pPr>
            <a:r>
              <a:rPr lang="de-DE" sz="2250" dirty="0"/>
              <a:t>Diebstahl geistigen Eigentums</a:t>
            </a:r>
          </a:p>
          <a:p>
            <a:pPr marL="583406" lvl="2" indent="-242590">
              <a:lnSpc>
                <a:spcPct val="110000"/>
              </a:lnSpc>
              <a:tabLst>
                <a:tab pos="678656" algn="l"/>
              </a:tabLst>
            </a:pPr>
            <a:r>
              <a:rPr lang="de-DE" sz="2250" dirty="0"/>
              <a:t>Verletzung von Urheberrechten</a:t>
            </a:r>
          </a:p>
          <a:p>
            <a:pPr marL="583406" lvl="2" indent="-242590">
              <a:lnSpc>
                <a:spcPct val="110000"/>
              </a:lnSpc>
              <a:tabLst>
                <a:tab pos="678656" algn="l"/>
              </a:tabLst>
            </a:pPr>
            <a:r>
              <a:rPr lang="de-DE" sz="2250" dirty="0"/>
              <a:t>Zeichen fehlender Wertschätzung für das Werk anderer</a:t>
            </a:r>
          </a:p>
          <a:p>
            <a:pPr marL="339328" lvl="1" indent="0">
              <a:buNone/>
            </a:pPr>
            <a:endParaRPr lang="de-DE" noProof="0" dirty="0"/>
          </a:p>
          <a:p>
            <a:pPr marL="339328" lvl="1" indent="0">
              <a:buNone/>
            </a:pPr>
            <a:endParaRPr lang="de-DE" noProof="0" dirty="0"/>
          </a:p>
          <a:p>
            <a:endParaRPr lang="de-DE" noProof="0" dirty="0"/>
          </a:p>
        </p:txBody>
      </p:sp>
      <p:pic>
        <p:nvPicPr>
          <p:cNvPr id="18" name="Grafik 17">
            <a:extLst>
              <a:ext uri="{FF2B5EF4-FFF2-40B4-BE49-F238E27FC236}">
                <a16:creationId xmlns:a16="http://schemas.microsoft.com/office/drawing/2014/main" id="{76D276CB-6C50-465F-9590-33DFC1C6997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44418" y="1639126"/>
            <a:ext cx="6411516" cy="4071938"/>
          </a:xfrm>
          <a:prstGeom prst="rect">
            <a:avLst/>
          </a:prstGeom>
        </p:spPr>
      </p:pic>
      <p:sp>
        <p:nvSpPr>
          <p:cNvPr id="9" name="TextBox 8">
            <a:extLst>
              <a:ext uri="{FF2B5EF4-FFF2-40B4-BE49-F238E27FC236}">
                <a16:creationId xmlns:a16="http://schemas.microsoft.com/office/drawing/2014/main" id="{5CBA2037-D887-4C37-A876-6DEEBDE085B4}"/>
              </a:ext>
            </a:extLst>
          </p:cNvPr>
          <p:cNvSpPr txBox="1"/>
          <p:nvPr/>
        </p:nvSpPr>
        <p:spPr>
          <a:xfrm>
            <a:off x="6096000" y="5786002"/>
            <a:ext cx="5006289" cy="338554"/>
          </a:xfrm>
          <a:prstGeom prst="rect">
            <a:avLst/>
          </a:prstGeom>
          <a:noFill/>
        </p:spPr>
        <p:txBody>
          <a:bodyPr wrap="square">
            <a:spAutoFit/>
          </a:bodyPr>
          <a:lstStyle/>
          <a:p>
            <a:r>
              <a:rPr lang="de-DE" sz="1600" dirty="0">
                <a:latin typeface="Calibri" panose="020F0502020204030204" pitchFamily="34" charset="0"/>
                <a:ea typeface="Calibri" panose="020F0502020204030204" pitchFamily="34" charset="0"/>
                <a:cs typeface="Calibri" panose="020F0502020204030204" pitchFamily="34" charset="0"/>
              </a:rPr>
              <a:t>Abb. 4: Illustration Plagiatskontrolle. Quelle: </a:t>
            </a:r>
            <a:r>
              <a:rPr lang="de-DE" sz="1600" dirty="0" err="1">
                <a:latin typeface="Calibri" panose="020F0502020204030204" pitchFamily="34" charset="0"/>
                <a:ea typeface="Calibri" panose="020F0502020204030204" pitchFamily="34" charset="0"/>
                <a:cs typeface="Calibri" panose="020F0502020204030204" pitchFamily="34" charset="0"/>
              </a:rPr>
              <a:t>GuttenPlag</a:t>
            </a:r>
            <a:r>
              <a:rPr lang="de-DE" sz="1600" dirty="0">
                <a:latin typeface="Calibri" panose="020F0502020204030204" pitchFamily="34" charset="0"/>
                <a:ea typeface="Calibri" panose="020F0502020204030204" pitchFamily="34" charset="0"/>
                <a:cs typeface="Calibri" panose="020F0502020204030204" pitchFamily="34" charset="0"/>
              </a:rPr>
              <a:t>.</a:t>
            </a:r>
            <a:endParaRPr lang="de-DE" dirty="0">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5" name="Foliennummernplatzhalter 3">
            <a:extLst>
              <a:ext uri="{FF2B5EF4-FFF2-40B4-BE49-F238E27FC236}">
                <a16:creationId xmlns:a16="http://schemas.microsoft.com/office/drawing/2014/main" id="{D67CF479-BD61-181B-06C1-8B9F5B7C43C5}"/>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37</a:t>
            </a:fld>
            <a:endParaRPr lang="de-DE" sz="1000" dirty="0">
              <a:solidFill>
                <a:schemeClr val="tx1">
                  <a:tint val="82000"/>
                </a:schemeClr>
              </a:solidFill>
            </a:endParaRPr>
          </a:p>
        </p:txBody>
      </p:sp>
    </p:spTree>
    <p:extLst>
      <p:ext uri="{BB962C8B-B14F-4D97-AF65-F5344CB8AC3E}">
        <p14:creationId xmlns:p14="http://schemas.microsoft.com/office/powerpoint/2010/main" val="39812464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9D150-7521-48D4-95CC-95B86C8133F7}"/>
              </a:ext>
            </a:extLst>
          </p:cNvPr>
          <p:cNvSpPr>
            <a:spLocks noGrp="1"/>
          </p:cNvSpPr>
          <p:nvPr>
            <p:ph type="title"/>
          </p:nvPr>
        </p:nvSpPr>
        <p:spPr>
          <a:xfrm>
            <a:off x="856806" y="543974"/>
            <a:ext cx="11135475" cy="735213"/>
          </a:xfrm>
        </p:spPr>
        <p:txBody>
          <a:bodyPr>
            <a:normAutofit/>
          </a:bodyPr>
          <a:lstStyle/>
          <a:p>
            <a:r>
              <a:rPr lang="de-DE" noProof="0" dirty="0"/>
              <a:t>2.3 Respekt: Geistiges Eigentum anderer (1/2) </a:t>
            </a:r>
          </a:p>
        </p:txBody>
      </p:sp>
      <p:sp>
        <p:nvSpPr>
          <p:cNvPr id="3" name="Content Placeholder 2">
            <a:extLst>
              <a:ext uri="{FF2B5EF4-FFF2-40B4-BE49-F238E27FC236}">
                <a16:creationId xmlns:a16="http://schemas.microsoft.com/office/drawing/2014/main" id="{899F7867-CC4C-44B5-9A01-EB454C989014}"/>
              </a:ext>
            </a:extLst>
          </p:cNvPr>
          <p:cNvSpPr>
            <a:spLocks noGrp="1"/>
          </p:cNvSpPr>
          <p:nvPr>
            <p:ph idx="1"/>
          </p:nvPr>
        </p:nvSpPr>
        <p:spPr>
          <a:xfrm>
            <a:off x="856806" y="1279187"/>
            <a:ext cx="8376202" cy="4734881"/>
          </a:xfrm>
        </p:spPr>
        <p:txBody>
          <a:bodyPr>
            <a:normAutofit/>
          </a:bodyPr>
          <a:lstStyle/>
          <a:p>
            <a:pPr>
              <a:lnSpc>
                <a:spcPct val="110000"/>
              </a:lnSpc>
              <a:spcBef>
                <a:spcPts val="1125"/>
              </a:spcBef>
            </a:pPr>
            <a:r>
              <a:rPr lang="de-DE" sz="2400" noProof="0" dirty="0"/>
              <a:t>Unterschiedliche Arten von Plagiaten </a:t>
            </a:r>
            <a:r>
              <a:rPr lang="de-DE" sz="1900" dirty="0"/>
              <a:t>(Hagenström, 2022)</a:t>
            </a:r>
            <a:r>
              <a:rPr lang="de-DE" sz="2000" dirty="0"/>
              <a:t> </a:t>
            </a:r>
            <a:r>
              <a:rPr lang="de-DE" sz="2400" noProof="0" dirty="0"/>
              <a:t>z.B.:</a:t>
            </a:r>
          </a:p>
          <a:p>
            <a:pPr marL="538163" lvl="1" indent="-274638">
              <a:lnSpc>
                <a:spcPct val="100000"/>
              </a:lnSpc>
              <a:spcBef>
                <a:spcPts val="1800"/>
              </a:spcBef>
              <a:spcAft>
                <a:spcPts val="600"/>
              </a:spcAft>
            </a:pPr>
            <a:r>
              <a:rPr lang="de-DE" sz="2000" dirty="0"/>
              <a:t>Wörtliches Plagiat: Übernahme vollständiger Sätze ohne eindeutige Zuordnung einer Quelle (fehlender oder nicht nachvollziehbarer Verweis)</a:t>
            </a:r>
            <a:endParaRPr lang="de-DE" sz="2000" dirty="0">
              <a:highlight>
                <a:srgbClr val="FFFF00"/>
              </a:highlight>
            </a:endParaRPr>
          </a:p>
          <a:p>
            <a:pPr marL="538163" lvl="1" indent="-274638">
              <a:lnSpc>
                <a:spcPct val="100000"/>
              </a:lnSpc>
              <a:spcBef>
                <a:spcPts val="600"/>
              </a:spcBef>
              <a:spcAft>
                <a:spcPts val="600"/>
              </a:spcAft>
            </a:pPr>
            <a:r>
              <a:rPr lang="de-DE" sz="2000" dirty="0"/>
              <a:t>Verschleierung: Text wird umformuliert und ohne Nennung der Quelle wiedergegeben</a:t>
            </a:r>
          </a:p>
          <a:p>
            <a:pPr marL="538163" lvl="1" indent="-274638">
              <a:lnSpc>
                <a:spcPct val="100000"/>
              </a:lnSpc>
              <a:spcBef>
                <a:spcPts val="600"/>
              </a:spcBef>
              <a:spcAft>
                <a:spcPts val="600"/>
              </a:spcAft>
            </a:pPr>
            <a:r>
              <a:rPr lang="de-DE" sz="2000" dirty="0"/>
              <a:t>Übersetzungsplagiat: Fremdsprachiger Text wird ohne Nennung der Quelle übersetzt wiedergegeben </a:t>
            </a:r>
          </a:p>
          <a:p>
            <a:pPr marL="538163" lvl="1" indent="-274638">
              <a:lnSpc>
                <a:spcPct val="100000"/>
              </a:lnSpc>
              <a:spcBef>
                <a:spcPts val="1800"/>
              </a:spcBef>
              <a:spcAft>
                <a:spcPts val="600"/>
              </a:spcAft>
            </a:pPr>
            <a:r>
              <a:rPr lang="de-DE" sz="2000" dirty="0"/>
              <a:t>Bauernopfer: Wörtliche Übernahme von Text inklusive Angabe der Quelle jedoch ohne Anführungszeichen (es wird suggeriert, der Text wäre ein indirektes Zitat bzw. eine Paraphrase)</a:t>
            </a:r>
          </a:p>
          <a:p>
            <a:pPr lvl="1">
              <a:lnSpc>
                <a:spcPct val="110000"/>
              </a:lnSpc>
              <a:spcBef>
                <a:spcPts val="1125"/>
              </a:spcBef>
              <a:spcAft>
                <a:spcPts val="281"/>
              </a:spcAft>
            </a:pPr>
            <a:endParaRPr lang="de-DE" noProof="0" dirty="0"/>
          </a:p>
        </p:txBody>
      </p:sp>
      <p:pic>
        <p:nvPicPr>
          <p:cNvPr id="19" name="Grafik 18">
            <a:extLst>
              <a:ext uri="{FF2B5EF4-FFF2-40B4-BE49-F238E27FC236}">
                <a16:creationId xmlns:a16="http://schemas.microsoft.com/office/drawing/2014/main" id="{DCA0CA3F-D633-4561-AE13-E6D0147168BE}"/>
              </a:ext>
            </a:extLst>
          </p:cNvPr>
          <p:cNvPicPr>
            <a:picLocks noChangeAspect="1"/>
          </p:cNvPicPr>
          <p:nvPr/>
        </p:nvPicPr>
        <p:blipFill>
          <a:blip r:embed="rId3"/>
          <a:stretch>
            <a:fillRect/>
          </a:stretch>
        </p:blipFill>
        <p:spPr>
          <a:xfrm>
            <a:off x="9233008" y="1840430"/>
            <a:ext cx="2759273" cy="4223742"/>
          </a:xfrm>
          <a:prstGeom prst="rect">
            <a:avLst/>
          </a:prstGeom>
        </p:spPr>
      </p:pic>
      <p:sp>
        <p:nvSpPr>
          <p:cNvPr id="6" name="Foliennummernplatzhalter 3">
            <a:extLst>
              <a:ext uri="{FF2B5EF4-FFF2-40B4-BE49-F238E27FC236}">
                <a16:creationId xmlns:a16="http://schemas.microsoft.com/office/drawing/2014/main" id="{B072B905-3810-E7BD-4551-F383B14CC76F}"/>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38</a:t>
            </a:fld>
            <a:endParaRPr lang="de-DE" sz="1000" dirty="0">
              <a:solidFill>
                <a:schemeClr val="tx1">
                  <a:tint val="82000"/>
                </a:schemeClr>
              </a:solidFill>
            </a:endParaRPr>
          </a:p>
        </p:txBody>
      </p:sp>
    </p:spTree>
    <p:extLst>
      <p:ext uri="{BB962C8B-B14F-4D97-AF65-F5344CB8AC3E}">
        <p14:creationId xmlns:p14="http://schemas.microsoft.com/office/powerpoint/2010/main" val="24794248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35647-4DB2-BC60-52D2-20B8A9C22D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682193-4041-760E-014D-9EE127B20CDF}"/>
              </a:ext>
            </a:extLst>
          </p:cNvPr>
          <p:cNvSpPr>
            <a:spLocks noGrp="1"/>
          </p:cNvSpPr>
          <p:nvPr>
            <p:ph type="title"/>
          </p:nvPr>
        </p:nvSpPr>
        <p:spPr>
          <a:xfrm>
            <a:off x="856806" y="843932"/>
            <a:ext cx="11135475" cy="727693"/>
          </a:xfrm>
        </p:spPr>
        <p:txBody>
          <a:bodyPr>
            <a:normAutofit fontScale="90000"/>
          </a:bodyPr>
          <a:lstStyle/>
          <a:p>
            <a:r>
              <a:rPr lang="de-DE" noProof="0" dirty="0"/>
              <a:t>2.3 Respekt: Geistiges Eigentum anderer – Beispiel „Bauernopfer“ </a:t>
            </a:r>
          </a:p>
        </p:txBody>
      </p:sp>
      <p:sp>
        <p:nvSpPr>
          <p:cNvPr id="3" name="Content Placeholder 2">
            <a:extLst>
              <a:ext uri="{FF2B5EF4-FFF2-40B4-BE49-F238E27FC236}">
                <a16:creationId xmlns:a16="http://schemas.microsoft.com/office/drawing/2014/main" id="{4903E1FF-AEB4-E375-61E4-BAA3E56283BB}"/>
              </a:ext>
            </a:extLst>
          </p:cNvPr>
          <p:cNvSpPr>
            <a:spLocks noGrp="1"/>
          </p:cNvSpPr>
          <p:nvPr>
            <p:ph idx="1"/>
          </p:nvPr>
        </p:nvSpPr>
        <p:spPr>
          <a:xfrm>
            <a:off x="856806" y="1728592"/>
            <a:ext cx="11135475" cy="4285476"/>
          </a:xfrm>
        </p:spPr>
        <p:txBody>
          <a:bodyPr>
            <a:normAutofit/>
          </a:bodyPr>
          <a:lstStyle/>
          <a:p>
            <a:pPr>
              <a:lnSpc>
                <a:spcPct val="110000"/>
              </a:lnSpc>
              <a:spcBef>
                <a:spcPts val="563"/>
              </a:spcBef>
              <a:spcAft>
                <a:spcPts val="281"/>
              </a:spcAft>
            </a:pPr>
            <a:r>
              <a:rPr lang="de-DE" sz="2000" u="sng" dirty="0"/>
              <a:t>Originaler Text</a:t>
            </a:r>
            <a:r>
              <a:rPr lang="de-DE" sz="2000" dirty="0"/>
              <a:t>: Transparenz meint, nachvollziehbar zu machen, welche Daten, Materialien und Methoden der eigenen Forschung zugrunde liegen und auf welche Weise Erkenntnisse gewonnen wurden. (aus: Praxisleitfaden für Ethik und Integrität, BMBWF 2020, S. 12)</a:t>
            </a:r>
          </a:p>
          <a:p>
            <a:pPr>
              <a:lnSpc>
                <a:spcPct val="110000"/>
              </a:lnSpc>
              <a:spcBef>
                <a:spcPts val="2250"/>
              </a:spcBef>
              <a:spcAft>
                <a:spcPts val="2250"/>
              </a:spcAft>
            </a:pPr>
            <a:r>
              <a:rPr lang="de-DE" sz="2000" u="sng" dirty="0"/>
              <a:t>Ein Plagiat ist</a:t>
            </a:r>
            <a:r>
              <a:rPr lang="de-DE" sz="2000" dirty="0"/>
              <a:t>: </a:t>
            </a:r>
            <a:r>
              <a:rPr lang="de-DE" sz="2000" dirty="0">
                <a:ea typeface="Calibri" panose="020F0502020204030204" pitchFamily="34" charset="0"/>
                <a:cs typeface="Calibri" panose="020F0502020204030204" pitchFamily="34" charset="0"/>
              </a:rPr>
              <a:t>Dabei ist Transparenz ein wichtiges Kriterium, denn Transparenz meint, nachvollziehbar zu machen, welche Daten, Materialien und Methoden der eigenen Forschung zugrunde liegen und auf welche Weise Erkenntnisse gewonnen wurden (BMBWF, 2020). </a:t>
            </a:r>
            <a:endParaRPr lang="de-DE" sz="2000" i="1" dirty="0">
              <a:ea typeface="Calibri" panose="020F0502020204030204" pitchFamily="34" charset="0"/>
              <a:cs typeface="Calibri" panose="020F0502020204030204" pitchFamily="34" charset="0"/>
            </a:endParaRPr>
          </a:p>
          <a:p>
            <a:pPr>
              <a:lnSpc>
                <a:spcPct val="110000"/>
              </a:lnSpc>
              <a:spcBef>
                <a:spcPts val="1125"/>
              </a:spcBef>
              <a:spcAft>
                <a:spcPts val="1125"/>
              </a:spcAft>
            </a:pPr>
            <a:r>
              <a:rPr lang="de-DE" sz="2000" u="sng" dirty="0"/>
              <a:t>Kein Plagiat ist die Verwendung eines direkten Zitats</a:t>
            </a:r>
            <a:r>
              <a:rPr lang="de-DE" sz="2000" dirty="0"/>
              <a:t>: </a:t>
            </a:r>
            <a:r>
              <a:rPr lang="de-DE" sz="2000" dirty="0">
                <a:ea typeface="Calibri" panose="020F0502020204030204" pitchFamily="34" charset="0"/>
                <a:cs typeface="Calibri" panose="020F0502020204030204" pitchFamily="34" charset="0"/>
              </a:rPr>
              <a:t>Dabei ist Transparenz ein wichtiges Kriterium, denn </a:t>
            </a:r>
            <a:r>
              <a:rPr lang="de-DE" sz="2000" dirty="0">
                <a:highlight>
                  <a:srgbClr val="FFFF00"/>
                </a:highlight>
                <a:ea typeface="Calibri" panose="020F0502020204030204" pitchFamily="34" charset="0"/>
                <a:cs typeface="Calibri" panose="020F0502020204030204" pitchFamily="34" charset="0"/>
              </a:rPr>
              <a:t>„</a:t>
            </a:r>
            <a:r>
              <a:rPr lang="de-DE" sz="2000" dirty="0">
                <a:ea typeface="Calibri" panose="020F0502020204030204" pitchFamily="34" charset="0"/>
                <a:cs typeface="Calibri" panose="020F0502020204030204" pitchFamily="34" charset="0"/>
              </a:rPr>
              <a:t>Transparenz meint, nachvollziehbar zu machen, welche Daten, Materialien und Methoden der eigenen Forschung zugrunde liegen und auf welche Weise Erkenntnisse gewonnen wurden</a:t>
            </a:r>
            <a:r>
              <a:rPr lang="de-DE" sz="2000" dirty="0">
                <a:highlight>
                  <a:srgbClr val="FFFF00"/>
                </a:highlight>
                <a:ea typeface="Calibri" panose="020F0502020204030204" pitchFamily="34" charset="0"/>
                <a:cs typeface="Calibri" panose="020F0502020204030204" pitchFamily="34" charset="0"/>
              </a:rPr>
              <a:t>“ </a:t>
            </a:r>
            <a:r>
              <a:rPr lang="de-DE" sz="2000" dirty="0">
                <a:ea typeface="Calibri" panose="020F0502020204030204" pitchFamily="34" charset="0"/>
                <a:cs typeface="Calibri" panose="020F0502020204030204" pitchFamily="34" charset="0"/>
              </a:rPr>
              <a:t>(BMBWF, 2020, </a:t>
            </a:r>
            <a:r>
              <a:rPr lang="de-DE" sz="2000" dirty="0">
                <a:highlight>
                  <a:srgbClr val="FFFF00"/>
                </a:highlight>
                <a:ea typeface="Calibri" panose="020F0502020204030204" pitchFamily="34" charset="0"/>
                <a:cs typeface="Calibri" panose="020F0502020204030204" pitchFamily="34" charset="0"/>
              </a:rPr>
              <a:t>S. 12)</a:t>
            </a:r>
            <a:r>
              <a:rPr lang="de-DE" sz="2000" dirty="0">
                <a:ea typeface="Calibri" panose="020F0502020204030204" pitchFamily="34" charset="0"/>
                <a:cs typeface="Calibri" panose="020F0502020204030204" pitchFamily="34" charset="0"/>
              </a:rPr>
              <a:t>. </a:t>
            </a:r>
          </a:p>
        </p:txBody>
      </p:sp>
      <p:sp>
        <p:nvSpPr>
          <p:cNvPr id="6" name="Foliennummernplatzhalter 3">
            <a:extLst>
              <a:ext uri="{FF2B5EF4-FFF2-40B4-BE49-F238E27FC236}">
                <a16:creationId xmlns:a16="http://schemas.microsoft.com/office/drawing/2014/main" id="{7B9AAC25-70F0-BFE5-56AD-1C6ACA6D583C}"/>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39</a:t>
            </a:fld>
            <a:endParaRPr lang="de-DE" sz="1000" dirty="0">
              <a:solidFill>
                <a:schemeClr val="tx1">
                  <a:tint val="82000"/>
                </a:schemeClr>
              </a:solidFill>
            </a:endParaRPr>
          </a:p>
        </p:txBody>
      </p:sp>
    </p:spTree>
    <p:extLst>
      <p:ext uri="{BB962C8B-B14F-4D97-AF65-F5344CB8AC3E}">
        <p14:creationId xmlns:p14="http://schemas.microsoft.com/office/powerpoint/2010/main" val="20337991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A8456-2F20-22B6-72B0-8D1C8E2FB5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6847F6-6268-1010-A2C6-E9E9AE1AAEA4}"/>
              </a:ext>
            </a:extLst>
          </p:cNvPr>
          <p:cNvSpPr>
            <a:spLocks noGrp="1"/>
          </p:cNvSpPr>
          <p:nvPr>
            <p:ph type="title"/>
          </p:nvPr>
        </p:nvSpPr>
        <p:spPr>
          <a:xfrm>
            <a:off x="856806" y="843932"/>
            <a:ext cx="11135475" cy="727693"/>
          </a:xfrm>
        </p:spPr>
        <p:txBody>
          <a:bodyPr>
            <a:normAutofit fontScale="90000"/>
          </a:bodyPr>
          <a:lstStyle/>
          <a:p>
            <a:r>
              <a:rPr lang="de-DE" noProof="0" dirty="0"/>
              <a:t>2.3 Respekt gegenüber </a:t>
            </a:r>
            <a:r>
              <a:rPr lang="de-DE" noProof="0" dirty="0" err="1"/>
              <a:t>Kolleg:innen</a:t>
            </a:r>
            <a:r>
              <a:rPr lang="de-DE" noProof="0" dirty="0"/>
              <a:t>/</a:t>
            </a:r>
            <a:r>
              <a:rPr lang="de-DE" noProof="0" dirty="0" err="1"/>
              <a:t>Forscher:innen</a:t>
            </a:r>
            <a:r>
              <a:rPr lang="de-DE" noProof="0" dirty="0"/>
              <a:t> und deren Werk</a:t>
            </a:r>
          </a:p>
        </p:txBody>
      </p:sp>
      <p:sp>
        <p:nvSpPr>
          <p:cNvPr id="3" name="Content Placeholder 2">
            <a:extLst>
              <a:ext uri="{FF2B5EF4-FFF2-40B4-BE49-F238E27FC236}">
                <a16:creationId xmlns:a16="http://schemas.microsoft.com/office/drawing/2014/main" id="{27606160-2CD6-0EAE-9765-84164FE4CA0B}"/>
              </a:ext>
            </a:extLst>
          </p:cNvPr>
          <p:cNvSpPr>
            <a:spLocks noGrp="1"/>
          </p:cNvSpPr>
          <p:nvPr>
            <p:ph idx="1"/>
          </p:nvPr>
        </p:nvSpPr>
        <p:spPr>
          <a:xfrm>
            <a:off x="856806" y="1875026"/>
            <a:ext cx="11135475" cy="4139042"/>
          </a:xfrm>
        </p:spPr>
        <p:txBody>
          <a:bodyPr>
            <a:normAutofit fontScale="92500" lnSpcReduction="10000"/>
          </a:bodyPr>
          <a:lstStyle/>
          <a:p>
            <a:pPr>
              <a:spcAft>
                <a:spcPts val="563"/>
              </a:spcAft>
            </a:pPr>
            <a:r>
              <a:rPr lang="de-DE" noProof="0" dirty="0"/>
              <a:t>Faire Darstellung der Arbeiten anderer </a:t>
            </a:r>
            <a:r>
              <a:rPr lang="de-DE" sz="1875" dirty="0"/>
              <a:t>(BMBWF, 2020; TU Graz, 2025a, Universität Graz, 2023b)</a:t>
            </a:r>
            <a:r>
              <a:rPr lang="de-DE" noProof="0" dirty="0"/>
              <a:t>:</a:t>
            </a:r>
          </a:p>
          <a:p>
            <a:pPr lvl="1">
              <a:spcBef>
                <a:spcPts val="1125"/>
              </a:spcBef>
              <a:spcAft>
                <a:spcPts val="563"/>
              </a:spcAft>
            </a:pPr>
            <a:r>
              <a:rPr lang="de-DE" noProof="0" dirty="0"/>
              <a:t>Alle Publikationen/Quellen benennen, die Sie in Ihrer Arbeit unterstützt haben</a:t>
            </a:r>
          </a:p>
          <a:p>
            <a:pPr lvl="1">
              <a:spcBef>
                <a:spcPts val="1125"/>
              </a:spcBef>
              <a:spcAft>
                <a:spcPts val="563"/>
              </a:spcAft>
            </a:pPr>
            <a:r>
              <a:rPr lang="de-DE" noProof="0" dirty="0"/>
              <a:t>Alle Personen benennen, die einen tatsächlichen Beitrag zu einer Forschungsarbeit geleistet haben (betrifft auch Gruppenarbeiten im Studium)</a:t>
            </a:r>
          </a:p>
          <a:p>
            <a:pPr lvl="1">
              <a:spcBef>
                <a:spcPts val="1125"/>
              </a:spcBef>
              <a:spcAft>
                <a:spcPts val="563"/>
              </a:spcAft>
            </a:pPr>
            <a:r>
              <a:rPr lang="de-DE" noProof="0" dirty="0"/>
              <a:t>Personen, die keinen direkten wissenschaftlichen Beitrag geleistet haben, können in Form einer Danksagung erwähnt werden</a:t>
            </a:r>
          </a:p>
          <a:p>
            <a:pPr>
              <a:spcBef>
                <a:spcPts val="1125"/>
              </a:spcBef>
            </a:pPr>
            <a:r>
              <a:rPr lang="de-DE" noProof="0" dirty="0"/>
              <a:t>Respekt in der Zusammenarbeit </a:t>
            </a:r>
            <a:r>
              <a:rPr lang="de-DE" sz="1875" dirty="0"/>
              <a:t>(ALLEA, 2023)</a:t>
            </a:r>
            <a:r>
              <a:rPr lang="de-DE" noProof="0" dirty="0"/>
              <a:t>:</a:t>
            </a:r>
          </a:p>
          <a:p>
            <a:pPr lvl="1">
              <a:spcBef>
                <a:spcPts val="1125"/>
              </a:spcBef>
              <a:spcAft>
                <a:spcPts val="563"/>
              </a:spcAft>
            </a:pPr>
            <a:r>
              <a:rPr lang="de-DE" noProof="0" dirty="0"/>
              <a:t>Kollegialität, z. B.: Faires Aufteilen von Arbeitspaketen in Gruppenarbeiten (im Studium) oder in Forschungskooperationen</a:t>
            </a:r>
          </a:p>
        </p:txBody>
      </p:sp>
      <p:sp>
        <p:nvSpPr>
          <p:cNvPr id="6" name="Foliennummernplatzhalter 3">
            <a:extLst>
              <a:ext uri="{FF2B5EF4-FFF2-40B4-BE49-F238E27FC236}">
                <a16:creationId xmlns:a16="http://schemas.microsoft.com/office/drawing/2014/main" id="{AC641C72-BAEA-26FB-6CF1-218204D825D0}"/>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40</a:t>
            </a:fld>
            <a:endParaRPr lang="de-DE" sz="1000" dirty="0">
              <a:solidFill>
                <a:schemeClr val="tx1">
                  <a:tint val="82000"/>
                </a:schemeClr>
              </a:solidFill>
            </a:endParaRPr>
          </a:p>
        </p:txBody>
      </p:sp>
    </p:spTree>
    <p:extLst>
      <p:ext uri="{BB962C8B-B14F-4D97-AF65-F5344CB8AC3E}">
        <p14:creationId xmlns:p14="http://schemas.microsoft.com/office/powerpoint/2010/main" val="37977473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46E0EF-AC37-F3E9-C4BF-5B4A7C04011A}"/>
              </a:ext>
            </a:extLst>
          </p:cNvPr>
          <p:cNvSpPr>
            <a:spLocks noGrp="1"/>
          </p:cNvSpPr>
          <p:nvPr>
            <p:ph type="title"/>
          </p:nvPr>
        </p:nvSpPr>
        <p:spPr/>
        <p:txBody>
          <a:bodyPr>
            <a:normAutofit fontScale="90000"/>
          </a:bodyPr>
          <a:lstStyle/>
          <a:p>
            <a:r>
              <a:rPr lang="de-DE" sz="3300" dirty="0"/>
              <a:t>2.3 </a:t>
            </a:r>
            <a:r>
              <a:rPr lang="de-DE" sz="3300" dirty="0" err="1"/>
              <a:t>Respect</a:t>
            </a:r>
            <a:r>
              <a:rPr lang="de-DE" sz="3300" dirty="0"/>
              <a:t> for the </a:t>
            </a:r>
            <a:r>
              <a:rPr lang="de-DE" sz="3300" dirty="0" err="1"/>
              <a:t>subject</a:t>
            </a:r>
            <a:r>
              <a:rPr lang="de-DE" sz="3300" dirty="0"/>
              <a:t> of </a:t>
            </a:r>
            <a:r>
              <a:rPr lang="de-DE" sz="3300" dirty="0" err="1"/>
              <a:t>research</a:t>
            </a:r>
            <a:r>
              <a:rPr lang="de-DE" sz="3300" dirty="0"/>
              <a:t> and </a:t>
            </a:r>
            <a:r>
              <a:rPr lang="de-DE" sz="3300" dirty="0" err="1"/>
              <a:t>society</a:t>
            </a:r>
            <a:br>
              <a:rPr lang="de-DE" noProof="0" dirty="0"/>
            </a:br>
            <a:r>
              <a:rPr lang="de-DE" noProof="0" dirty="0"/>
              <a:t> </a:t>
            </a:r>
          </a:p>
        </p:txBody>
      </p:sp>
      <p:sp>
        <p:nvSpPr>
          <p:cNvPr id="3" name="Inhaltsplatzhalter 2">
            <a:extLst>
              <a:ext uri="{FF2B5EF4-FFF2-40B4-BE49-F238E27FC236}">
                <a16:creationId xmlns:a16="http://schemas.microsoft.com/office/drawing/2014/main" id="{9B8406B3-F3AE-3099-C380-437F97CD06C4}"/>
              </a:ext>
            </a:extLst>
          </p:cNvPr>
          <p:cNvSpPr>
            <a:spLocks noGrp="1"/>
          </p:cNvSpPr>
          <p:nvPr>
            <p:ph idx="1"/>
          </p:nvPr>
        </p:nvSpPr>
        <p:spPr>
          <a:xfrm>
            <a:off x="856806" y="1893094"/>
            <a:ext cx="11135475" cy="4331761"/>
          </a:xfrm>
        </p:spPr>
        <p:txBody>
          <a:bodyPr>
            <a:normAutofit fontScale="92500"/>
          </a:bodyPr>
          <a:lstStyle/>
          <a:p>
            <a:pPr>
              <a:lnSpc>
                <a:spcPct val="100000"/>
              </a:lnSpc>
              <a:spcBef>
                <a:spcPts val="1125"/>
              </a:spcBef>
              <a:spcAft>
                <a:spcPts val="563"/>
              </a:spcAft>
            </a:pPr>
            <a:r>
              <a:rPr lang="de-DE" sz="2600" noProof="0" dirty="0"/>
              <a:t>Wissenschaftliches Arbeiten bedeutet auch, respektvoll mit allen Menschen, Lebewesen und Bereichen umzugehen, die durch die Forschung berührt werden </a:t>
            </a:r>
          </a:p>
          <a:p>
            <a:pPr lvl="1">
              <a:spcBef>
                <a:spcPts val="1125"/>
              </a:spcBef>
              <a:spcAft>
                <a:spcPts val="563"/>
              </a:spcAft>
            </a:pPr>
            <a:r>
              <a:rPr lang="de-DE" noProof="0" dirty="0"/>
              <a:t>Rücksichtnahme in der eigenen wissenschaftlichen Forschungspraxis damit z. B.: </a:t>
            </a:r>
          </a:p>
          <a:p>
            <a:pPr marL="842367" lvl="2" indent="-260450">
              <a:spcBef>
                <a:spcPts val="563"/>
              </a:spcBef>
              <a:spcAft>
                <a:spcPts val="563"/>
              </a:spcAft>
            </a:pPr>
            <a:r>
              <a:rPr lang="de-DE" noProof="0" dirty="0"/>
              <a:t>Teilnehmende Personen, die Informationen und Daten zur Verfügung stellen, geschützt werden</a:t>
            </a:r>
          </a:p>
          <a:p>
            <a:pPr marL="842367" lvl="2" indent="-260450">
              <a:spcBef>
                <a:spcPts val="563"/>
              </a:spcBef>
              <a:spcAft>
                <a:spcPts val="563"/>
              </a:spcAft>
            </a:pPr>
            <a:r>
              <a:rPr lang="de-DE" noProof="0" dirty="0"/>
              <a:t>Forschungsobjekte (z. B.: Material, Proben, Artefakte) sorgfältig behandelt werden </a:t>
            </a:r>
          </a:p>
          <a:p>
            <a:pPr marL="842367" lvl="2" indent="-260450">
              <a:spcBef>
                <a:spcPts val="563"/>
              </a:spcBef>
              <a:spcAft>
                <a:spcPts val="563"/>
              </a:spcAft>
            </a:pPr>
            <a:r>
              <a:rPr lang="de-DE" noProof="0" dirty="0"/>
              <a:t>Kulturelles Erbe nicht durch unsachgemäße Vorgehensweise beschädigt wird</a:t>
            </a:r>
          </a:p>
          <a:p>
            <a:pPr marL="842367" lvl="2" indent="-260450">
              <a:spcBef>
                <a:spcPts val="563"/>
              </a:spcBef>
              <a:spcAft>
                <a:spcPts val="563"/>
              </a:spcAft>
            </a:pPr>
            <a:r>
              <a:rPr lang="de-DE" noProof="0" dirty="0"/>
              <a:t>Unnötige Umweltbelastungen aufgrund von Experimenten vermieden werden können</a:t>
            </a:r>
          </a:p>
          <a:p>
            <a:pPr marL="842367" lvl="2" indent="-260450">
              <a:spcBef>
                <a:spcPts val="563"/>
              </a:spcBef>
              <a:spcAft>
                <a:spcPts val="563"/>
              </a:spcAft>
            </a:pPr>
            <a:r>
              <a:rPr lang="de-DE" noProof="0" dirty="0"/>
              <a:t>Gendersensibilität und Diversität berücksichtigt werden</a:t>
            </a:r>
          </a:p>
        </p:txBody>
      </p:sp>
      <p:sp>
        <p:nvSpPr>
          <p:cNvPr id="6" name="Textfeld 5">
            <a:extLst>
              <a:ext uri="{FF2B5EF4-FFF2-40B4-BE49-F238E27FC236}">
                <a16:creationId xmlns:a16="http://schemas.microsoft.com/office/drawing/2014/main" id="{16998BBB-67F2-45DB-AC68-F72DB8EA5522}"/>
              </a:ext>
            </a:extLst>
          </p:cNvPr>
          <p:cNvSpPr txBox="1"/>
          <p:nvPr/>
        </p:nvSpPr>
        <p:spPr>
          <a:xfrm>
            <a:off x="838200" y="1376257"/>
            <a:ext cx="2277070" cy="380873"/>
          </a:xfrm>
          <a:prstGeom prst="rect">
            <a:avLst/>
          </a:prstGeom>
          <a:noFill/>
        </p:spPr>
        <p:txBody>
          <a:bodyPr wrap="square">
            <a:spAutoFit/>
          </a:bodyPr>
          <a:lstStyle/>
          <a:p>
            <a:r>
              <a:rPr lang="de-DE" sz="1875" dirty="0"/>
              <a:t>(ALLEA, 2023)</a:t>
            </a:r>
          </a:p>
        </p:txBody>
      </p:sp>
      <p:sp>
        <p:nvSpPr>
          <p:cNvPr id="7" name="Foliennummernplatzhalter 3">
            <a:extLst>
              <a:ext uri="{FF2B5EF4-FFF2-40B4-BE49-F238E27FC236}">
                <a16:creationId xmlns:a16="http://schemas.microsoft.com/office/drawing/2014/main" id="{3F9A25FF-EDED-DB69-0A97-D174792CD9D7}"/>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41</a:t>
            </a:fld>
            <a:endParaRPr lang="de-DE" sz="1000" dirty="0">
              <a:solidFill>
                <a:schemeClr val="tx1">
                  <a:tint val="82000"/>
                </a:schemeClr>
              </a:solidFill>
            </a:endParaRPr>
          </a:p>
        </p:txBody>
      </p:sp>
    </p:spTree>
    <p:extLst>
      <p:ext uri="{BB962C8B-B14F-4D97-AF65-F5344CB8AC3E}">
        <p14:creationId xmlns:p14="http://schemas.microsoft.com/office/powerpoint/2010/main" val="29430749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46E0EF-AC37-F3E9-C4BF-5B4A7C04011A}"/>
              </a:ext>
            </a:extLst>
          </p:cNvPr>
          <p:cNvSpPr>
            <a:spLocks noGrp="1"/>
          </p:cNvSpPr>
          <p:nvPr>
            <p:ph type="title"/>
          </p:nvPr>
        </p:nvSpPr>
        <p:spPr/>
        <p:txBody>
          <a:bodyPr>
            <a:normAutofit fontScale="90000"/>
          </a:bodyPr>
          <a:lstStyle/>
          <a:p>
            <a:r>
              <a:rPr lang="de-DE" sz="3094" dirty="0"/>
              <a:t>2.4 Rechenschaftspflicht: Verantwortung im Studium (1/2)</a:t>
            </a:r>
            <a:br>
              <a:rPr lang="de-DE" sz="3094" dirty="0"/>
            </a:br>
            <a:r>
              <a:rPr lang="de-DE" noProof="0" dirty="0"/>
              <a:t> </a:t>
            </a:r>
          </a:p>
        </p:txBody>
      </p:sp>
      <p:sp>
        <p:nvSpPr>
          <p:cNvPr id="7" name="Inhaltsplatzhalter 2">
            <a:extLst>
              <a:ext uri="{FF2B5EF4-FFF2-40B4-BE49-F238E27FC236}">
                <a16:creationId xmlns:a16="http://schemas.microsoft.com/office/drawing/2014/main" id="{31B3C02C-06CD-4B62-9149-58F2D0EE4280}"/>
              </a:ext>
            </a:extLst>
          </p:cNvPr>
          <p:cNvSpPr>
            <a:spLocks noGrp="1"/>
          </p:cNvSpPr>
          <p:nvPr>
            <p:ph idx="1"/>
          </p:nvPr>
        </p:nvSpPr>
        <p:spPr>
          <a:xfrm>
            <a:off x="856805" y="1850588"/>
            <a:ext cx="6011018" cy="4374267"/>
          </a:xfrm>
        </p:spPr>
        <p:txBody>
          <a:bodyPr>
            <a:normAutofit/>
          </a:bodyPr>
          <a:lstStyle/>
          <a:p>
            <a:pPr fontAlgn="t"/>
            <a:r>
              <a:rPr lang="de-DE" sz="2600" noProof="0" dirty="0"/>
              <a:t>Eigenverantwortung für Lernfortschritt und Studienerfolg:</a:t>
            </a:r>
          </a:p>
          <a:p>
            <a:pPr lvl="1" fontAlgn="t">
              <a:spcBef>
                <a:spcPts val="1125"/>
              </a:spcBef>
              <a:spcAft>
                <a:spcPts val="563"/>
              </a:spcAft>
            </a:pPr>
            <a:r>
              <a:rPr lang="de-DE" noProof="0" dirty="0"/>
              <a:t>Informieren Sie sich eigenständig über die jeweils geltenden Anforderungen:</a:t>
            </a:r>
          </a:p>
          <a:p>
            <a:pPr lvl="2" fontAlgn="t">
              <a:spcBef>
                <a:spcPts val="563"/>
              </a:spcBef>
              <a:spcAft>
                <a:spcPts val="281"/>
              </a:spcAft>
            </a:pPr>
            <a:r>
              <a:rPr lang="de-DE" sz="2250" dirty="0"/>
              <a:t>Verpflichtungen im Rahmen der LV </a:t>
            </a:r>
          </a:p>
          <a:p>
            <a:pPr lvl="2" fontAlgn="t">
              <a:spcBef>
                <a:spcPts val="563"/>
              </a:spcBef>
              <a:spcAft>
                <a:spcPts val="281"/>
              </a:spcAft>
            </a:pPr>
            <a:r>
              <a:rPr lang="de-DE" sz="2250" dirty="0"/>
              <a:t>Kriterien für die Leistungsbeurteilung </a:t>
            </a:r>
          </a:p>
          <a:p>
            <a:pPr lvl="2" fontAlgn="t">
              <a:spcBef>
                <a:spcPts val="563"/>
              </a:spcBef>
              <a:spcAft>
                <a:spcPts val="281"/>
              </a:spcAft>
            </a:pPr>
            <a:r>
              <a:rPr lang="de-DE" sz="2250" dirty="0"/>
              <a:t>Bestehende Richtlinien für die Erstellung von Studien- und Abschlussarbeiten</a:t>
            </a:r>
          </a:p>
          <a:p>
            <a:pPr lvl="1"/>
            <a:endParaRPr lang="de-DE" noProof="0" dirty="0"/>
          </a:p>
          <a:p>
            <a:endParaRPr lang="de-DE" noProof="0" dirty="0"/>
          </a:p>
        </p:txBody>
      </p:sp>
      <p:pic>
        <p:nvPicPr>
          <p:cNvPr id="15" name="Grafik 14" descr="Post-it mit dem Hinweis: &quot;Lesen Sie die Leitfäden Ihres Instituts!&quot;">
            <a:extLst>
              <a:ext uri="{FF2B5EF4-FFF2-40B4-BE49-F238E27FC236}">
                <a16:creationId xmlns:a16="http://schemas.microsoft.com/office/drawing/2014/main" id="{376F2E7F-E775-4D0D-8081-B70D8891E6DF}"/>
              </a:ext>
            </a:extLst>
          </p:cNvPr>
          <p:cNvPicPr>
            <a:picLocks noChangeAspect="1"/>
          </p:cNvPicPr>
          <p:nvPr/>
        </p:nvPicPr>
        <p:blipFill>
          <a:blip r:embed="rId2"/>
          <a:stretch>
            <a:fillRect/>
          </a:stretch>
        </p:blipFill>
        <p:spPr>
          <a:xfrm>
            <a:off x="6867823" y="1340316"/>
            <a:ext cx="5036344" cy="4884539"/>
          </a:xfrm>
          <a:prstGeom prst="rect">
            <a:avLst/>
          </a:prstGeom>
        </p:spPr>
      </p:pic>
      <p:sp>
        <p:nvSpPr>
          <p:cNvPr id="6" name="Textfeld 5">
            <a:extLst>
              <a:ext uri="{FF2B5EF4-FFF2-40B4-BE49-F238E27FC236}">
                <a16:creationId xmlns:a16="http://schemas.microsoft.com/office/drawing/2014/main" id="{16998BBB-67F2-45DB-AC68-F72DB8EA5522}"/>
              </a:ext>
            </a:extLst>
          </p:cNvPr>
          <p:cNvSpPr txBox="1"/>
          <p:nvPr/>
        </p:nvSpPr>
        <p:spPr>
          <a:xfrm>
            <a:off x="742653" y="1298397"/>
            <a:ext cx="2277070" cy="380873"/>
          </a:xfrm>
          <a:prstGeom prst="rect">
            <a:avLst/>
          </a:prstGeom>
          <a:noFill/>
        </p:spPr>
        <p:txBody>
          <a:bodyPr wrap="square">
            <a:spAutoFit/>
          </a:bodyPr>
          <a:lstStyle/>
          <a:p>
            <a:r>
              <a:rPr lang="de-DE" sz="1875" dirty="0"/>
              <a:t>(ALLEA, 2023)</a:t>
            </a:r>
          </a:p>
        </p:txBody>
      </p:sp>
      <p:sp>
        <p:nvSpPr>
          <p:cNvPr id="5" name="Foliennummernplatzhalter 3">
            <a:extLst>
              <a:ext uri="{FF2B5EF4-FFF2-40B4-BE49-F238E27FC236}">
                <a16:creationId xmlns:a16="http://schemas.microsoft.com/office/drawing/2014/main" id="{25040DD8-3159-9C96-57F8-54A5F531A979}"/>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42</a:t>
            </a:fld>
            <a:endParaRPr lang="de-DE" sz="1000" dirty="0">
              <a:solidFill>
                <a:schemeClr val="tx1">
                  <a:tint val="82000"/>
                </a:schemeClr>
              </a:solidFill>
            </a:endParaRPr>
          </a:p>
        </p:txBody>
      </p:sp>
    </p:spTree>
    <p:extLst>
      <p:ext uri="{BB962C8B-B14F-4D97-AF65-F5344CB8AC3E}">
        <p14:creationId xmlns:p14="http://schemas.microsoft.com/office/powerpoint/2010/main" val="41584022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CFC81E-8D54-4860-B778-420267E60D6B}"/>
              </a:ext>
            </a:extLst>
          </p:cNvPr>
          <p:cNvSpPr>
            <a:spLocks noGrp="1"/>
          </p:cNvSpPr>
          <p:nvPr>
            <p:ph type="title"/>
          </p:nvPr>
        </p:nvSpPr>
        <p:spPr>
          <a:xfrm>
            <a:off x="838200" y="732234"/>
            <a:ext cx="10515600" cy="705667"/>
          </a:xfrm>
        </p:spPr>
        <p:txBody>
          <a:bodyPr>
            <a:normAutofit fontScale="90000"/>
          </a:bodyPr>
          <a:lstStyle/>
          <a:p>
            <a:r>
              <a:rPr lang="de-DE" noProof="0" dirty="0"/>
              <a:t>2.4 </a:t>
            </a:r>
            <a:r>
              <a:rPr lang="de-DE" sz="3000" dirty="0"/>
              <a:t>Rechenschaftspflicht</a:t>
            </a:r>
            <a:r>
              <a:rPr lang="de-DE" noProof="0" dirty="0"/>
              <a:t>: Verantwortung im Studium</a:t>
            </a:r>
            <a:r>
              <a:rPr lang="de-DE" sz="1875" dirty="0"/>
              <a:t> </a:t>
            </a:r>
            <a:r>
              <a:rPr lang="de-DE" sz="2813" dirty="0">
                <a:ea typeface="Source Sans Pro" panose="020B0503030403020204" pitchFamily="34" charset="0"/>
              </a:rPr>
              <a:t>(2/2)</a:t>
            </a:r>
            <a:endParaRPr lang="de-DE" noProof="0" dirty="0"/>
          </a:p>
        </p:txBody>
      </p:sp>
      <p:sp>
        <p:nvSpPr>
          <p:cNvPr id="3" name="Inhaltsplatzhalter 2">
            <a:extLst>
              <a:ext uri="{FF2B5EF4-FFF2-40B4-BE49-F238E27FC236}">
                <a16:creationId xmlns:a16="http://schemas.microsoft.com/office/drawing/2014/main" id="{D33E2FD8-2E3F-4350-B398-BCDD964F54C8}"/>
              </a:ext>
            </a:extLst>
          </p:cNvPr>
          <p:cNvSpPr>
            <a:spLocks noGrp="1"/>
          </p:cNvSpPr>
          <p:nvPr>
            <p:ph idx="1"/>
          </p:nvPr>
        </p:nvSpPr>
        <p:spPr>
          <a:xfrm>
            <a:off x="856803" y="1785938"/>
            <a:ext cx="6627764" cy="4440234"/>
          </a:xfrm>
        </p:spPr>
        <p:txBody>
          <a:bodyPr/>
          <a:lstStyle/>
          <a:p>
            <a:pPr>
              <a:spcAft>
                <a:spcPts val="563"/>
              </a:spcAft>
            </a:pPr>
            <a:r>
              <a:rPr lang="de-DE" sz="2600" noProof="0" dirty="0"/>
              <a:t>Verantwortung für Ihre Arbeiten von der Idee bis zur Veröffentlichung:</a:t>
            </a:r>
          </a:p>
          <a:p>
            <a:pPr lvl="1">
              <a:spcBef>
                <a:spcPts val="563"/>
              </a:spcBef>
              <a:spcAft>
                <a:spcPts val="563"/>
              </a:spcAft>
            </a:pPr>
            <a:r>
              <a:rPr lang="de-DE" noProof="0" dirty="0"/>
              <a:t>Verantwortung für Herkunft und Qualität von Quellen</a:t>
            </a:r>
          </a:p>
          <a:p>
            <a:pPr lvl="1">
              <a:spcBef>
                <a:spcPts val="563"/>
              </a:spcBef>
              <a:spcAft>
                <a:spcPts val="563"/>
              </a:spcAft>
            </a:pPr>
            <a:r>
              <a:rPr lang="de-DE" noProof="0" dirty="0"/>
              <a:t>Verantwortung für die Ausführung von Arbeiten (auch bei angeleiteten Arbeiten)  </a:t>
            </a:r>
          </a:p>
          <a:p>
            <a:pPr lvl="1">
              <a:spcBef>
                <a:spcPts val="563"/>
              </a:spcBef>
              <a:spcAft>
                <a:spcPts val="563"/>
              </a:spcAft>
            </a:pPr>
            <a:r>
              <a:rPr lang="de-DE" noProof="0" dirty="0"/>
              <a:t>Speicherung/Aufbewahrung von Forschungsdaten</a:t>
            </a:r>
          </a:p>
          <a:p>
            <a:pPr lvl="1" fontAlgn="t">
              <a:spcBef>
                <a:spcPts val="563"/>
              </a:spcBef>
              <a:spcAft>
                <a:spcPts val="563"/>
              </a:spcAft>
            </a:pPr>
            <a:r>
              <a:rPr lang="de-DE" noProof="0" dirty="0"/>
              <a:t>Nachvollziehbare Dokumentation Ihrer Arbeitsschritte</a:t>
            </a:r>
          </a:p>
          <a:p>
            <a:endParaRPr lang="de-DE" noProof="0" dirty="0"/>
          </a:p>
        </p:txBody>
      </p:sp>
      <p:pic>
        <p:nvPicPr>
          <p:cNvPr id="11" name="Grafik 10" descr="gelbes Post-It mit Text: Sorgen Sie durch gute Zeitplanung dafür, gar nicht erst in Versuchung zu geraten, unerlaubte Hilfsmittel zu nutzen!">
            <a:extLst>
              <a:ext uri="{FF2B5EF4-FFF2-40B4-BE49-F238E27FC236}">
                <a16:creationId xmlns:a16="http://schemas.microsoft.com/office/drawing/2014/main" id="{A76D3217-062F-40FB-A546-7B3286C83580}"/>
              </a:ext>
            </a:extLst>
          </p:cNvPr>
          <p:cNvPicPr>
            <a:picLocks noChangeAspect="1"/>
          </p:cNvPicPr>
          <p:nvPr/>
        </p:nvPicPr>
        <p:blipFill>
          <a:blip r:embed="rId3"/>
          <a:stretch>
            <a:fillRect/>
          </a:stretch>
        </p:blipFill>
        <p:spPr>
          <a:xfrm>
            <a:off x="7383364" y="1785938"/>
            <a:ext cx="4777383" cy="4339828"/>
          </a:xfrm>
          <a:prstGeom prst="rect">
            <a:avLst/>
          </a:prstGeom>
        </p:spPr>
      </p:pic>
      <p:sp>
        <p:nvSpPr>
          <p:cNvPr id="5" name="Textfeld 4">
            <a:extLst>
              <a:ext uri="{FF2B5EF4-FFF2-40B4-BE49-F238E27FC236}">
                <a16:creationId xmlns:a16="http://schemas.microsoft.com/office/drawing/2014/main" id="{2F7165BE-D40A-4999-AC25-BFA91204B1BB}"/>
              </a:ext>
            </a:extLst>
          </p:cNvPr>
          <p:cNvSpPr txBox="1"/>
          <p:nvPr/>
        </p:nvSpPr>
        <p:spPr>
          <a:xfrm>
            <a:off x="755835" y="1274855"/>
            <a:ext cx="10943042" cy="380873"/>
          </a:xfrm>
          <a:prstGeom prst="rect">
            <a:avLst/>
          </a:prstGeom>
          <a:noFill/>
        </p:spPr>
        <p:txBody>
          <a:bodyPr wrap="square">
            <a:spAutoFit/>
          </a:bodyPr>
          <a:lstStyle/>
          <a:p>
            <a:r>
              <a:rPr lang="de-DE" sz="1875" dirty="0"/>
              <a:t>(ALLEA, 2023)</a:t>
            </a:r>
          </a:p>
        </p:txBody>
      </p:sp>
      <p:sp>
        <p:nvSpPr>
          <p:cNvPr id="7" name="Foliennummernplatzhalter 3">
            <a:extLst>
              <a:ext uri="{FF2B5EF4-FFF2-40B4-BE49-F238E27FC236}">
                <a16:creationId xmlns:a16="http://schemas.microsoft.com/office/drawing/2014/main" id="{0B8CB43D-C433-C16B-7294-45CA26846D02}"/>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43</a:t>
            </a:fld>
            <a:endParaRPr lang="de-DE" sz="1000" dirty="0">
              <a:solidFill>
                <a:schemeClr val="tx1">
                  <a:tint val="82000"/>
                </a:schemeClr>
              </a:solidFill>
            </a:endParaRPr>
          </a:p>
        </p:txBody>
      </p:sp>
    </p:spTree>
    <p:extLst>
      <p:ext uri="{BB962C8B-B14F-4D97-AF65-F5344CB8AC3E}">
        <p14:creationId xmlns:p14="http://schemas.microsoft.com/office/powerpoint/2010/main" val="33017360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086966-4055-4174-8A2C-60D0BBA5ED3C}"/>
              </a:ext>
            </a:extLst>
          </p:cNvPr>
          <p:cNvSpPr>
            <a:spLocks noGrp="1"/>
          </p:cNvSpPr>
          <p:nvPr>
            <p:ph type="title"/>
          </p:nvPr>
        </p:nvSpPr>
        <p:spPr>
          <a:xfrm>
            <a:off x="838199" y="840728"/>
            <a:ext cx="11154081" cy="705667"/>
          </a:xfrm>
        </p:spPr>
        <p:txBody>
          <a:bodyPr>
            <a:normAutofit fontScale="90000"/>
          </a:bodyPr>
          <a:lstStyle/>
          <a:p>
            <a:r>
              <a:rPr lang="de-DE" noProof="0" dirty="0"/>
              <a:t>2.4 </a:t>
            </a:r>
            <a:r>
              <a:rPr lang="de-DE" dirty="0"/>
              <a:t>Rechenschaftspflicht</a:t>
            </a:r>
            <a:r>
              <a:rPr lang="de-DE" noProof="0" dirty="0"/>
              <a:t>: Verantwortung in Forschungsprojekten (1/2)</a:t>
            </a:r>
          </a:p>
        </p:txBody>
      </p:sp>
      <p:sp>
        <p:nvSpPr>
          <p:cNvPr id="3" name="Inhaltsplatzhalter 2">
            <a:extLst>
              <a:ext uri="{FF2B5EF4-FFF2-40B4-BE49-F238E27FC236}">
                <a16:creationId xmlns:a16="http://schemas.microsoft.com/office/drawing/2014/main" id="{3544FC36-4E05-408B-82E9-875268C290A8}"/>
              </a:ext>
            </a:extLst>
          </p:cNvPr>
          <p:cNvSpPr>
            <a:spLocks noGrp="1"/>
          </p:cNvSpPr>
          <p:nvPr>
            <p:ph idx="1"/>
          </p:nvPr>
        </p:nvSpPr>
        <p:spPr>
          <a:xfrm>
            <a:off x="856806" y="1905000"/>
            <a:ext cx="11135475" cy="4250531"/>
          </a:xfrm>
        </p:spPr>
        <p:txBody>
          <a:bodyPr>
            <a:normAutofit fontScale="92500"/>
          </a:bodyPr>
          <a:lstStyle/>
          <a:p>
            <a:pPr>
              <a:lnSpc>
                <a:spcPct val="140000"/>
              </a:lnSpc>
              <a:spcBef>
                <a:spcPts val="563"/>
              </a:spcBef>
            </a:pPr>
            <a:r>
              <a:rPr lang="de-DE" noProof="0" dirty="0"/>
              <a:t>Verantwortung für die </a:t>
            </a:r>
            <a:r>
              <a:rPr lang="de-DE" dirty="0"/>
              <a:t>an Forschungsprojekten beteiligten </a:t>
            </a:r>
            <a:r>
              <a:rPr lang="de-DE" noProof="0" dirty="0" err="1"/>
              <a:t>Proband:innen</a:t>
            </a:r>
            <a:endParaRPr lang="de-DE" noProof="0" dirty="0"/>
          </a:p>
          <a:p>
            <a:pPr lvl="1">
              <a:lnSpc>
                <a:spcPct val="140000"/>
              </a:lnSpc>
              <a:spcBef>
                <a:spcPts val="563"/>
              </a:spcBef>
            </a:pPr>
            <a:r>
              <a:rPr lang="de-DE" noProof="0" dirty="0"/>
              <a:t>Teilnahme muss freiwillig sein: „Informierte Einwilligung“</a:t>
            </a:r>
          </a:p>
          <a:p>
            <a:pPr marL="842367" lvl="2" indent="-260450">
              <a:spcBef>
                <a:spcPts val="563"/>
              </a:spcBef>
            </a:pPr>
            <a:r>
              <a:rPr lang="de-DE" noProof="0" dirty="0"/>
              <a:t>Vollständige Aufklärung über Hintergrund und Zweck der Studie, ggf. auch über Täuschung (spätestens beim Debriefing)</a:t>
            </a:r>
          </a:p>
          <a:p>
            <a:pPr marL="842367" lvl="2" indent="-260450">
              <a:spcBef>
                <a:spcPts val="563"/>
              </a:spcBef>
            </a:pPr>
            <a:r>
              <a:rPr lang="de-DE" noProof="0" dirty="0"/>
              <a:t>Abbruch jederzeit möglich (ohne Angabe von Gründen und/oder Konsequenzen)  </a:t>
            </a:r>
          </a:p>
          <a:p>
            <a:pPr lvl="1">
              <a:spcBef>
                <a:spcPts val="1688"/>
              </a:spcBef>
            </a:pPr>
            <a:r>
              <a:rPr lang="de-DE" noProof="0" dirty="0"/>
              <a:t>Achtung der menschlichen Würde </a:t>
            </a:r>
          </a:p>
          <a:p>
            <a:pPr lvl="2">
              <a:spcBef>
                <a:spcPts val="563"/>
              </a:spcBef>
            </a:pPr>
            <a:r>
              <a:rPr lang="de-DE" dirty="0"/>
              <a:t>Keine Diskriminierung! K</a:t>
            </a:r>
            <a:r>
              <a:rPr lang="de-DE" noProof="0" dirty="0"/>
              <a:t>eine Gefahr, keine Schäden, Gebot der Risikominimierung!</a:t>
            </a:r>
          </a:p>
          <a:p>
            <a:pPr lvl="1">
              <a:spcBef>
                <a:spcPts val="1688"/>
              </a:spcBef>
            </a:pPr>
            <a:r>
              <a:rPr lang="de-DE" dirty="0"/>
              <a:t>Schutz von (vulnerablen) Personen/Gruppen, die nicht selbst zustimmen können </a:t>
            </a:r>
          </a:p>
        </p:txBody>
      </p:sp>
      <p:sp>
        <p:nvSpPr>
          <p:cNvPr id="6" name="Textfeld 5">
            <a:extLst>
              <a:ext uri="{FF2B5EF4-FFF2-40B4-BE49-F238E27FC236}">
                <a16:creationId xmlns:a16="http://schemas.microsoft.com/office/drawing/2014/main" id="{21F45FFF-2F87-4E8F-BBDA-419FE11C35AB}"/>
              </a:ext>
            </a:extLst>
          </p:cNvPr>
          <p:cNvSpPr txBox="1"/>
          <p:nvPr/>
        </p:nvSpPr>
        <p:spPr>
          <a:xfrm>
            <a:off x="838200" y="1535261"/>
            <a:ext cx="6066234" cy="380873"/>
          </a:xfrm>
          <a:prstGeom prst="rect">
            <a:avLst/>
          </a:prstGeom>
          <a:noFill/>
        </p:spPr>
        <p:txBody>
          <a:bodyPr wrap="square">
            <a:spAutoFit/>
          </a:bodyPr>
          <a:lstStyle/>
          <a:p>
            <a:r>
              <a:rPr lang="de-DE" sz="1875" dirty="0"/>
              <a:t>(ALLEA, 2023; WMA, 2024) </a:t>
            </a:r>
          </a:p>
        </p:txBody>
      </p:sp>
      <p:sp>
        <p:nvSpPr>
          <p:cNvPr id="7" name="Foliennummernplatzhalter 3">
            <a:extLst>
              <a:ext uri="{FF2B5EF4-FFF2-40B4-BE49-F238E27FC236}">
                <a16:creationId xmlns:a16="http://schemas.microsoft.com/office/drawing/2014/main" id="{9EE8AA1C-C814-B6DF-6395-9024BD48813F}"/>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44</a:t>
            </a:fld>
            <a:endParaRPr lang="de-DE" sz="1000" dirty="0">
              <a:solidFill>
                <a:schemeClr val="tx1">
                  <a:tint val="82000"/>
                </a:schemeClr>
              </a:solidFill>
            </a:endParaRPr>
          </a:p>
        </p:txBody>
      </p:sp>
    </p:spTree>
    <p:extLst>
      <p:ext uri="{BB962C8B-B14F-4D97-AF65-F5344CB8AC3E}">
        <p14:creationId xmlns:p14="http://schemas.microsoft.com/office/powerpoint/2010/main" val="27748115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F8514-85D2-8AB6-04AC-AF12AB46BE4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77EC56B-68CE-E0CE-FE84-EBEDBFE626DF}"/>
              </a:ext>
            </a:extLst>
          </p:cNvPr>
          <p:cNvSpPr>
            <a:spLocks noGrp="1"/>
          </p:cNvSpPr>
          <p:nvPr>
            <p:ph type="title"/>
          </p:nvPr>
        </p:nvSpPr>
        <p:spPr>
          <a:xfrm>
            <a:off x="838200" y="840728"/>
            <a:ext cx="10886162" cy="705667"/>
          </a:xfrm>
        </p:spPr>
        <p:txBody>
          <a:bodyPr>
            <a:normAutofit fontScale="90000"/>
          </a:bodyPr>
          <a:lstStyle/>
          <a:p>
            <a:r>
              <a:rPr lang="de-DE" noProof="0" dirty="0"/>
              <a:t>2.4 </a:t>
            </a:r>
            <a:r>
              <a:rPr lang="de-DE" dirty="0"/>
              <a:t>Rechenschaftspflicht: Verantwortung in Forschungsprojekten (2/2)</a:t>
            </a:r>
            <a:endParaRPr lang="de-DE" noProof="0" dirty="0"/>
          </a:p>
        </p:txBody>
      </p:sp>
      <p:sp>
        <p:nvSpPr>
          <p:cNvPr id="3" name="Inhaltsplatzhalter 2">
            <a:extLst>
              <a:ext uri="{FF2B5EF4-FFF2-40B4-BE49-F238E27FC236}">
                <a16:creationId xmlns:a16="http://schemas.microsoft.com/office/drawing/2014/main" id="{D719278F-5C9A-D55B-15D1-EB789E7D4928}"/>
              </a:ext>
            </a:extLst>
          </p:cNvPr>
          <p:cNvSpPr>
            <a:spLocks noGrp="1"/>
          </p:cNvSpPr>
          <p:nvPr>
            <p:ph idx="1"/>
          </p:nvPr>
        </p:nvSpPr>
        <p:spPr>
          <a:xfrm>
            <a:off x="838200" y="1945884"/>
            <a:ext cx="11135475" cy="4250531"/>
          </a:xfrm>
        </p:spPr>
        <p:txBody>
          <a:bodyPr>
            <a:normAutofit fontScale="92500"/>
          </a:bodyPr>
          <a:lstStyle/>
          <a:p>
            <a:pPr>
              <a:lnSpc>
                <a:spcPct val="130000"/>
              </a:lnSpc>
              <a:spcBef>
                <a:spcPts val="563"/>
              </a:spcBef>
            </a:pPr>
            <a:r>
              <a:rPr lang="de-DE" dirty="0"/>
              <a:t>Verantwortung für die an Forschungsprojekten beteiligten </a:t>
            </a:r>
            <a:r>
              <a:rPr lang="de-DE" dirty="0" err="1"/>
              <a:t>Proband:innen</a:t>
            </a:r>
            <a:endParaRPr lang="de-DE" dirty="0"/>
          </a:p>
          <a:p>
            <a:pPr lvl="1">
              <a:lnSpc>
                <a:spcPct val="130000"/>
              </a:lnSpc>
              <a:spcBef>
                <a:spcPts val="1200"/>
              </a:spcBef>
            </a:pPr>
            <a:r>
              <a:rPr lang="de-DE" dirty="0"/>
              <a:t>Schutz personenbezogener Daten und Vertraulichkeit, beispielsweise durch:</a:t>
            </a:r>
          </a:p>
          <a:p>
            <a:pPr marL="842367" lvl="2" indent="-260450">
              <a:lnSpc>
                <a:spcPct val="130000"/>
              </a:lnSpc>
              <a:spcBef>
                <a:spcPts val="563"/>
              </a:spcBef>
            </a:pPr>
            <a:r>
              <a:rPr lang="de-DE" sz="2250" dirty="0"/>
              <a:t>Pseudonymisierung (Zuordnung von </a:t>
            </a:r>
            <a:r>
              <a:rPr lang="de-DE" sz="2250" dirty="0" err="1"/>
              <a:t>Proband:in</a:t>
            </a:r>
            <a:r>
              <a:rPr lang="de-DE" sz="2250" dirty="0"/>
              <a:t> zu Daten möglich) oder vollständige Anonymisierung (Zuordnung von </a:t>
            </a:r>
            <a:r>
              <a:rPr lang="de-DE" sz="2250" dirty="0" err="1"/>
              <a:t>Proband:in</a:t>
            </a:r>
            <a:r>
              <a:rPr lang="de-DE" sz="2250" dirty="0"/>
              <a:t> zu Daten nicht möglich) der Daten</a:t>
            </a:r>
          </a:p>
          <a:p>
            <a:pPr marL="842367" lvl="2" indent="-260450">
              <a:lnSpc>
                <a:spcPct val="130000"/>
              </a:lnSpc>
              <a:spcBef>
                <a:spcPts val="563"/>
              </a:spcBef>
            </a:pPr>
            <a:r>
              <a:rPr lang="de-DE" sz="2250" dirty="0"/>
              <a:t>Getrennte Speicherung von Forschungsdaten und </a:t>
            </a:r>
            <a:r>
              <a:rPr lang="de-DE" sz="2250" dirty="0" err="1"/>
              <a:t>Proband:innendaten</a:t>
            </a:r>
            <a:endParaRPr lang="de-DE" sz="2250" dirty="0"/>
          </a:p>
          <a:p>
            <a:pPr marL="842367" lvl="2" indent="-260450">
              <a:lnSpc>
                <a:spcPct val="130000"/>
              </a:lnSpc>
              <a:spcBef>
                <a:spcPts val="563"/>
              </a:spcBef>
            </a:pPr>
            <a:r>
              <a:rPr lang="de-DE" sz="2250" dirty="0"/>
              <a:t>Zugriffsrechte, verschlüsselte Speicherung</a:t>
            </a:r>
          </a:p>
          <a:p>
            <a:pPr marL="842367" lvl="2" indent="-260450">
              <a:lnSpc>
                <a:spcPct val="130000"/>
              </a:lnSpc>
              <a:spcBef>
                <a:spcPts val="563"/>
              </a:spcBef>
            </a:pPr>
            <a:r>
              <a:rPr lang="de-DE" sz="2250" dirty="0"/>
              <a:t>Schulung von </a:t>
            </a:r>
            <a:r>
              <a:rPr lang="de-DE" sz="2250" dirty="0" err="1"/>
              <a:t>Mitarbeiter:innen</a:t>
            </a:r>
            <a:r>
              <a:rPr lang="de-DE" sz="2250" dirty="0"/>
              <a:t> in Hinblick auf Datenschutz und ethische Standards</a:t>
            </a:r>
          </a:p>
          <a:p>
            <a:pPr lvl="1">
              <a:lnSpc>
                <a:spcPct val="140000"/>
              </a:lnSpc>
              <a:spcBef>
                <a:spcPts val="1200"/>
              </a:spcBef>
            </a:pPr>
            <a:r>
              <a:rPr lang="de-DE" dirty="0"/>
              <a:t>Ethikkommissionen beurteilen die ethische Vertretbarkeit von Forschungsvorhaben</a:t>
            </a:r>
          </a:p>
        </p:txBody>
      </p:sp>
      <p:sp>
        <p:nvSpPr>
          <p:cNvPr id="6" name="Textfeld 5">
            <a:extLst>
              <a:ext uri="{FF2B5EF4-FFF2-40B4-BE49-F238E27FC236}">
                <a16:creationId xmlns:a16="http://schemas.microsoft.com/office/drawing/2014/main" id="{752DE0CD-C6DC-68ED-CDFE-8F1F34568FBC}"/>
              </a:ext>
            </a:extLst>
          </p:cNvPr>
          <p:cNvSpPr txBox="1"/>
          <p:nvPr/>
        </p:nvSpPr>
        <p:spPr>
          <a:xfrm>
            <a:off x="838200" y="1509275"/>
            <a:ext cx="6066234" cy="380873"/>
          </a:xfrm>
          <a:prstGeom prst="rect">
            <a:avLst/>
          </a:prstGeom>
          <a:noFill/>
        </p:spPr>
        <p:txBody>
          <a:bodyPr wrap="square">
            <a:spAutoFit/>
          </a:bodyPr>
          <a:lstStyle/>
          <a:p>
            <a:r>
              <a:rPr lang="de-DE" sz="1875" dirty="0"/>
              <a:t>(Kurzmann und Plaschke, 2023; WMA, 2024) </a:t>
            </a:r>
          </a:p>
        </p:txBody>
      </p:sp>
      <p:sp>
        <p:nvSpPr>
          <p:cNvPr id="7" name="Foliennummernplatzhalter 3">
            <a:extLst>
              <a:ext uri="{FF2B5EF4-FFF2-40B4-BE49-F238E27FC236}">
                <a16:creationId xmlns:a16="http://schemas.microsoft.com/office/drawing/2014/main" id="{ACFF96DA-BCE6-BB1D-AAB9-6E9D55531ACF}"/>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45</a:t>
            </a:fld>
            <a:endParaRPr lang="de-DE" sz="1000" dirty="0">
              <a:solidFill>
                <a:schemeClr val="tx1">
                  <a:tint val="82000"/>
                </a:schemeClr>
              </a:solidFill>
            </a:endParaRPr>
          </a:p>
        </p:txBody>
      </p:sp>
    </p:spTree>
    <p:extLst>
      <p:ext uri="{BB962C8B-B14F-4D97-AF65-F5344CB8AC3E}">
        <p14:creationId xmlns:p14="http://schemas.microsoft.com/office/powerpoint/2010/main" val="33674093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757E6-244F-CDF9-0B5A-0C073F28B7C9}"/>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3A95AB91-939B-4237-BC35-A7C9B3C826E1}"/>
              </a:ext>
            </a:extLst>
          </p:cNvPr>
          <p:cNvSpPr>
            <a:spLocks noGrp="1"/>
          </p:cNvSpPr>
          <p:nvPr>
            <p:ph type="title"/>
          </p:nvPr>
        </p:nvSpPr>
        <p:spPr>
          <a:xfrm>
            <a:off x="856805" y="843932"/>
            <a:ext cx="10554443" cy="739599"/>
          </a:xfrm>
        </p:spPr>
        <p:txBody>
          <a:bodyPr>
            <a:normAutofit/>
          </a:bodyPr>
          <a:lstStyle/>
          <a:p>
            <a:pPr algn="ctr">
              <a:spcBef>
                <a:spcPts val="2250"/>
              </a:spcBef>
            </a:pPr>
            <a:r>
              <a:rPr lang="de-DE" sz="3094" dirty="0"/>
              <a:t>Teil 3:</a:t>
            </a:r>
            <a:endParaRPr lang="de-DE" sz="2625" dirty="0"/>
          </a:p>
        </p:txBody>
      </p:sp>
      <p:sp>
        <p:nvSpPr>
          <p:cNvPr id="15" name="Textfeld 14">
            <a:extLst>
              <a:ext uri="{FF2B5EF4-FFF2-40B4-BE49-F238E27FC236}">
                <a16:creationId xmlns:a16="http://schemas.microsoft.com/office/drawing/2014/main" id="{79753737-2CAE-4418-8FF5-3D3063FC59CF}"/>
              </a:ext>
            </a:extLst>
          </p:cNvPr>
          <p:cNvSpPr txBox="1"/>
          <p:nvPr/>
        </p:nvSpPr>
        <p:spPr>
          <a:xfrm>
            <a:off x="1433215" y="1492102"/>
            <a:ext cx="9670853" cy="525208"/>
          </a:xfrm>
          <a:prstGeom prst="rect">
            <a:avLst/>
          </a:prstGeom>
          <a:noFill/>
        </p:spPr>
        <p:txBody>
          <a:bodyPr wrap="square">
            <a:spAutoFit/>
          </a:bodyPr>
          <a:lstStyle/>
          <a:p>
            <a:r>
              <a:rPr lang="de-DE" sz="2813" dirty="0"/>
              <a:t>Wissenschaftliches Fehlverhalten erkennen und vermeiden</a:t>
            </a:r>
          </a:p>
        </p:txBody>
      </p:sp>
      <p:sp>
        <p:nvSpPr>
          <p:cNvPr id="13" name="Content Placeholder 2">
            <a:extLst>
              <a:ext uri="{FF2B5EF4-FFF2-40B4-BE49-F238E27FC236}">
                <a16:creationId xmlns:a16="http://schemas.microsoft.com/office/drawing/2014/main" id="{B36FCFDC-A801-469E-B988-7E78E3770B9A}"/>
              </a:ext>
            </a:extLst>
          </p:cNvPr>
          <p:cNvSpPr>
            <a:spLocks noGrp="1"/>
          </p:cNvSpPr>
          <p:nvPr>
            <p:ph idx="1"/>
          </p:nvPr>
        </p:nvSpPr>
        <p:spPr>
          <a:xfrm>
            <a:off x="856806" y="2061253"/>
            <a:ext cx="6687889" cy="4163602"/>
          </a:xfrm>
        </p:spPr>
        <p:txBody>
          <a:bodyPr>
            <a:normAutofit lnSpcReduction="10000"/>
          </a:bodyPr>
          <a:lstStyle/>
          <a:p>
            <a:pPr marL="379735" lvl="1" indent="0">
              <a:spcBef>
                <a:spcPts val="0"/>
              </a:spcBef>
              <a:spcAft>
                <a:spcPts val="563"/>
              </a:spcAft>
              <a:buNone/>
            </a:pPr>
            <a:endParaRPr lang="de-DE" noProof="0" dirty="0"/>
          </a:p>
          <a:p>
            <a:pPr marL="581918" lvl="1" indent="-415231">
              <a:lnSpc>
                <a:spcPct val="110000"/>
              </a:lnSpc>
              <a:spcBef>
                <a:spcPts val="563"/>
              </a:spcBef>
              <a:spcAft>
                <a:spcPts val="1125"/>
              </a:spcAft>
              <a:buNone/>
            </a:pPr>
            <a:r>
              <a:rPr lang="de-DE" noProof="0" dirty="0"/>
              <a:t>3.1 Definition von wissenschaftlichem Fehlverhalten</a:t>
            </a:r>
          </a:p>
          <a:p>
            <a:pPr marL="581918" lvl="1" indent="-415231">
              <a:lnSpc>
                <a:spcPct val="110000"/>
              </a:lnSpc>
              <a:spcBef>
                <a:spcPts val="563"/>
              </a:spcBef>
              <a:spcAft>
                <a:spcPts val="1125"/>
              </a:spcAft>
              <a:buNone/>
            </a:pPr>
            <a:r>
              <a:rPr lang="de-DE" noProof="0" dirty="0"/>
              <a:t>3.2 Fragwürdige Forschungspraktiken</a:t>
            </a:r>
          </a:p>
          <a:p>
            <a:pPr marL="581918" lvl="1" indent="-415231">
              <a:lnSpc>
                <a:spcPct val="110000"/>
              </a:lnSpc>
              <a:spcBef>
                <a:spcPts val="563"/>
              </a:spcBef>
              <a:spcAft>
                <a:spcPts val="1125"/>
              </a:spcAft>
              <a:buNone/>
            </a:pPr>
            <a:r>
              <a:rPr lang="de-DE" noProof="0" dirty="0"/>
              <a:t>3.3 Wissenschaftliches Fehlverhalten: Beispiel und Konsequenzen</a:t>
            </a:r>
          </a:p>
          <a:p>
            <a:pPr marL="581918" lvl="1" indent="-415231">
              <a:lnSpc>
                <a:spcPct val="110000"/>
              </a:lnSpc>
              <a:spcBef>
                <a:spcPts val="563"/>
              </a:spcBef>
              <a:spcAft>
                <a:spcPts val="1125"/>
              </a:spcAft>
              <a:buNone/>
            </a:pPr>
            <a:r>
              <a:rPr lang="de-DE" noProof="0" dirty="0"/>
              <a:t>3.4 Wissenschaftliches Fehlverhalten vermeiden</a:t>
            </a:r>
          </a:p>
          <a:p>
            <a:endParaRPr lang="de-DE" noProof="0" dirty="0"/>
          </a:p>
        </p:txBody>
      </p:sp>
      <p:pic>
        <p:nvPicPr>
          <p:cNvPr id="3" name="Grafik 2">
            <a:extLst>
              <a:ext uri="{FF2B5EF4-FFF2-40B4-BE49-F238E27FC236}">
                <a16:creationId xmlns:a16="http://schemas.microsoft.com/office/drawing/2014/main" id="{6C59A83E-6A7A-EEB7-CFB2-D4F1EC022467}"/>
              </a:ext>
            </a:extLst>
          </p:cNvPr>
          <p:cNvPicPr>
            <a:picLocks noChangeAspect="1"/>
          </p:cNvPicPr>
          <p:nvPr/>
        </p:nvPicPr>
        <p:blipFill>
          <a:blip r:embed="rId3"/>
          <a:stretch>
            <a:fillRect/>
          </a:stretch>
        </p:blipFill>
        <p:spPr>
          <a:xfrm>
            <a:off x="8188691" y="2636160"/>
            <a:ext cx="2875359" cy="2934891"/>
          </a:xfrm>
          <a:prstGeom prst="rect">
            <a:avLst/>
          </a:prstGeom>
        </p:spPr>
      </p:pic>
      <p:sp>
        <p:nvSpPr>
          <p:cNvPr id="5" name="TextBox 4">
            <a:extLst>
              <a:ext uri="{FF2B5EF4-FFF2-40B4-BE49-F238E27FC236}">
                <a16:creationId xmlns:a16="http://schemas.microsoft.com/office/drawing/2014/main" id="{833BCE9D-753E-D541-D5C1-51303C5BC0C6}"/>
              </a:ext>
              <a:ext uri="{C183D7F6-B498-43B3-948B-1728B52AA6E4}">
                <adec:decorative xmlns:adec="http://schemas.microsoft.com/office/drawing/2017/decorative" val="1"/>
              </a:ext>
            </a:extLst>
          </p:cNvPr>
          <p:cNvSpPr txBox="1"/>
          <p:nvPr/>
        </p:nvSpPr>
        <p:spPr>
          <a:xfrm>
            <a:off x="7436942" y="5620828"/>
            <a:ext cx="4616981" cy="496418"/>
          </a:xfrm>
          <a:prstGeom prst="rect">
            <a:avLst/>
          </a:prstGeom>
          <a:noFill/>
        </p:spPr>
        <p:txBody>
          <a:bodyPr wrap="square">
            <a:spAutoFit/>
          </a:bodyPr>
          <a:lstStyle/>
          <a:p>
            <a:r>
              <a:rPr lang="de-DE" sz="1313" dirty="0">
                <a:latin typeface="Calibri" panose="020F0502020204030204" pitchFamily="34" charset="0"/>
                <a:ea typeface="Calibri" panose="020F0502020204030204" pitchFamily="34" charset="0"/>
                <a:cs typeface="Calibri" panose="020F0502020204030204" pitchFamily="34" charset="0"/>
              </a:rPr>
              <a:t>Abb. 5: Erlenmeyerkolben. Eigene AI-generierte Abbildung, selbst erstellt mit Academic AI Bildgenerator, 25.06.2026</a:t>
            </a:r>
            <a:r>
              <a:rPr lang="de-DE" sz="1313" dirty="0">
                <a:highlight>
                  <a:srgbClr val="FFFF00"/>
                </a:highlight>
                <a:latin typeface="Calibri" panose="020F0502020204030204" pitchFamily="34" charset="0"/>
                <a:ea typeface="Calibri" panose="020F0502020204030204" pitchFamily="34" charset="0"/>
                <a:cs typeface="Calibri" panose="020F0502020204030204" pitchFamily="34" charset="0"/>
              </a:rPr>
              <a:t> </a:t>
            </a:r>
          </a:p>
        </p:txBody>
      </p:sp>
      <p:sp>
        <p:nvSpPr>
          <p:cNvPr id="6" name="Foliennummernplatzhalter 3">
            <a:extLst>
              <a:ext uri="{FF2B5EF4-FFF2-40B4-BE49-F238E27FC236}">
                <a16:creationId xmlns:a16="http://schemas.microsoft.com/office/drawing/2014/main" id="{461B4528-B268-1960-A6F3-6F0DC107987B}"/>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46</a:t>
            </a:fld>
            <a:endParaRPr lang="de-DE" sz="1000" dirty="0">
              <a:solidFill>
                <a:schemeClr val="tx1">
                  <a:tint val="82000"/>
                </a:schemeClr>
              </a:solidFill>
            </a:endParaRPr>
          </a:p>
        </p:txBody>
      </p:sp>
    </p:spTree>
    <p:extLst>
      <p:ext uri="{BB962C8B-B14F-4D97-AF65-F5344CB8AC3E}">
        <p14:creationId xmlns:p14="http://schemas.microsoft.com/office/powerpoint/2010/main" val="27271715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9E3EC-E1A6-447B-ABAC-FAB09DC21162}"/>
              </a:ext>
            </a:extLst>
          </p:cNvPr>
          <p:cNvSpPr>
            <a:spLocks noGrp="1"/>
          </p:cNvSpPr>
          <p:nvPr>
            <p:ph type="title"/>
          </p:nvPr>
        </p:nvSpPr>
        <p:spPr>
          <a:xfrm>
            <a:off x="838200" y="723084"/>
            <a:ext cx="10515600" cy="705667"/>
          </a:xfrm>
        </p:spPr>
        <p:txBody>
          <a:bodyPr/>
          <a:lstStyle/>
          <a:p>
            <a:pPr lvl="1">
              <a:buClrTx/>
            </a:pPr>
            <a:r>
              <a:rPr lang="de-DE" sz="2813" b="1" kern="1200" dirty="0">
                <a:solidFill>
                  <a:schemeClr val="tx1"/>
                </a:solidFill>
                <a:latin typeface="+mj-lt"/>
                <a:ea typeface="Source Sans Pro" panose="020B0503030403020204" pitchFamily="34" charset="0"/>
                <a:cs typeface="+mj-cs"/>
              </a:rPr>
              <a:t>3.1 Definition von wissenschaftlichem Fehlverhalten</a:t>
            </a:r>
          </a:p>
        </p:txBody>
      </p:sp>
      <p:sp>
        <p:nvSpPr>
          <p:cNvPr id="3" name="Content Placeholder 2">
            <a:extLst>
              <a:ext uri="{FF2B5EF4-FFF2-40B4-BE49-F238E27FC236}">
                <a16:creationId xmlns:a16="http://schemas.microsoft.com/office/drawing/2014/main" id="{597A6EF8-9D68-4E59-B3DF-6A242477FDC1}"/>
              </a:ext>
            </a:extLst>
          </p:cNvPr>
          <p:cNvSpPr>
            <a:spLocks noGrp="1"/>
          </p:cNvSpPr>
          <p:nvPr>
            <p:ph idx="1"/>
          </p:nvPr>
        </p:nvSpPr>
        <p:spPr>
          <a:xfrm>
            <a:off x="856804" y="1428751"/>
            <a:ext cx="11135474" cy="3857624"/>
          </a:xfrm>
        </p:spPr>
        <p:txBody>
          <a:bodyPr>
            <a:normAutofit fontScale="92500"/>
          </a:bodyPr>
          <a:lstStyle/>
          <a:p>
            <a:pPr>
              <a:spcAft>
                <a:spcPts val="563"/>
              </a:spcAft>
            </a:pPr>
            <a:r>
              <a:rPr lang="de-DE" dirty="0"/>
              <a:t>Verstoß gegen GWP </a:t>
            </a:r>
            <a:r>
              <a:rPr lang="de-DE" sz="1875" dirty="0"/>
              <a:t>(BM:BWF, 2020)</a:t>
            </a:r>
          </a:p>
          <a:p>
            <a:pPr lvl="1"/>
            <a:r>
              <a:rPr lang="de-DE" dirty="0"/>
              <a:t>Alles, was nicht der GWP entspricht</a:t>
            </a:r>
          </a:p>
          <a:p>
            <a:pPr>
              <a:spcBef>
                <a:spcPts val="1125"/>
              </a:spcBef>
              <a:spcAft>
                <a:spcPts val="563"/>
              </a:spcAft>
            </a:pPr>
            <a:r>
              <a:rPr lang="de-DE" dirty="0"/>
              <a:t>Wissenschaftliches Fehlverhalten </a:t>
            </a:r>
            <a:r>
              <a:rPr lang="de-DE" sz="1875" dirty="0"/>
              <a:t>(HS-QSG, 2024; TU Graz, 2025a; Universität Graz 2023b)</a:t>
            </a:r>
            <a:r>
              <a:rPr lang="de-DE" dirty="0"/>
              <a:t>:</a:t>
            </a:r>
          </a:p>
          <a:p>
            <a:pPr lvl="1"/>
            <a:r>
              <a:rPr lang="de-DE" dirty="0"/>
              <a:t>Liegt vor, wenn </a:t>
            </a:r>
            <a:r>
              <a:rPr lang="de-DE" u="sng" dirty="0"/>
              <a:t>vorsätzlich</a:t>
            </a:r>
            <a:r>
              <a:rPr lang="de-DE" dirty="0"/>
              <a:t> oder </a:t>
            </a:r>
            <a:r>
              <a:rPr lang="de-DE" u="sng" dirty="0"/>
              <a:t>grob fahrlässig</a:t>
            </a:r>
            <a:r>
              <a:rPr lang="de-DE" dirty="0"/>
              <a:t> gegen die GWP verstoßen wird </a:t>
            </a:r>
          </a:p>
          <a:p>
            <a:pPr lvl="2">
              <a:lnSpc>
                <a:spcPct val="110000"/>
              </a:lnSpc>
              <a:spcBef>
                <a:spcPts val="281"/>
              </a:spcBef>
            </a:pPr>
            <a:r>
              <a:rPr lang="de-DE" dirty="0"/>
              <a:t>Vorsätzlich: Verstoß gegen Standards der GWP wird zumindest für möglich gehalten und hingenommen</a:t>
            </a:r>
            <a:endParaRPr lang="de-DE" sz="2250" dirty="0"/>
          </a:p>
          <a:p>
            <a:pPr lvl="2">
              <a:lnSpc>
                <a:spcPct val="110000"/>
              </a:lnSpc>
              <a:spcBef>
                <a:spcPts val="281"/>
              </a:spcBef>
            </a:pPr>
            <a:r>
              <a:rPr lang="de-DE" dirty="0"/>
              <a:t>Grob fahrlässig: Verstoß gegen Standards der GWP, indem gebotene Sorgfalt nicht eingehalten und nicht erkannt wird, dass damit die Standards der GWP verletzt werden</a:t>
            </a:r>
            <a:endParaRPr lang="de-DE" noProof="0" dirty="0"/>
          </a:p>
        </p:txBody>
      </p:sp>
      <p:sp>
        <p:nvSpPr>
          <p:cNvPr id="8" name="Textfeld 7">
            <a:extLst>
              <a:ext uri="{FF2B5EF4-FFF2-40B4-BE49-F238E27FC236}">
                <a16:creationId xmlns:a16="http://schemas.microsoft.com/office/drawing/2014/main" id="{A8E93E3D-7373-36D9-7FDE-E0C9C648627A}"/>
              </a:ext>
            </a:extLst>
          </p:cNvPr>
          <p:cNvSpPr txBox="1"/>
          <p:nvPr/>
        </p:nvSpPr>
        <p:spPr>
          <a:xfrm>
            <a:off x="856804" y="4963145"/>
            <a:ext cx="10670391" cy="873316"/>
          </a:xfrm>
          <a:prstGeom prst="rect">
            <a:avLst/>
          </a:prstGeom>
          <a:solidFill>
            <a:srgbClr val="4C667B"/>
          </a:solidFill>
          <a:ln w="38100">
            <a:solidFill>
              <a:schemeClr val="tx2"/>
            </a:solidFill>
          </a:ln>
        </p:spPr>
        <p:txBody>
          <a:bodyPr wrap="square">
            <a:spAutoFit/>
          </a:bodyPr>
          <a:lstStyle/>
          <a:p>
            <a:pPr>
              <a:lnSpc>
                <a:spcPct val="110000"/>
              </a:lnSpc>
              <a:spcBef>
                <a:spcPts val="281"/>
              </a:spcBef>
            </a:pPr>
            <a:r>
              <a:rPr lang="de-DE" sz="2400" dirty="0">
                <a:solidFill>
                  <a:schemeClr val="bg1"/>
                </a:solidFill>
              </a:rPr>
              <a:t>Beides kann maßgebliche Konsequenzen in Abhängigkeit der Schwere des Verstoßes bzw. des Fehlverhaltens nach sich ziehen!</a:t>
            </a:r>
          </a:p>
        </p:txBody>
      </p:sp>
      <p:sp>
        <p:nvSpPr>
          <p:cNvPr id="6" name="Foliennummernplatzhalter 3">
            <a:extLst>
              <a:ext uri="{FF2B5EF4-FFF2-40B4-BE49-F238E27FC236}">
                <a16:creationId xmlns:a16="http://schemas.microsoft.com/office/drawing/2014/main" id="{102F9623-9F94-4DA5-2021-41920FC0BDD5}"/>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47</a:t>
            </a:fld>
            <a:endParaRPr lang="de-DE" sz="1000" dirty="0">
              <a:solidFill>
                <a:schemeClr val="tx1">
                  <a:tint val="82000"/>
                </a:schemeClr>
              </a:solidFill>
            </a:endParaRPr>
          </a:p>
        </p:txBody>
      </p:sp>
    </p:spTree>
    <p:extLst>
      <p:ext uri="{BB962C8B-B14F-4D97-AF65-F5344CB8AC3E}">
        <p14:creationId xmlns:p14="http://schemas.microsoft.com/office/powerpoint/2010/main" val="22598326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2A73E1-31CC-47B5-B7CB-D560D37FBDE0}"/>
              </a:ext>
            </a:extLst>
          </p:cNvPr>
          <p:cNvSpPr>
            <a:spLocks noGrp="1"/>
          </p:cNvSpPr>
          <p:nvPr>
            <p:ph type="title"/>
          </p:nvPr>
        </p:nvSpPr>
        <p:spPr>
          <a:xfrm>
            <a:off x="838200" y="750040"/>
            <a:ext cx="10515600" cy="705667"/>
          </a:xfrm>
        </p:spPr>
        <p:txBody>
          <a:bodyPr>
            <a:normAutofit/>
          </a:bodyPr>
          <a:lstStyle/>
          <a:p>
            <a:r>
              <a:rPr lang="de-DE" noProof="0" dirty="0"/>
              <a:t>3.2</a:t>
            </a:r>
            <a:r>
              <a:rPr lang="de-DE" noProof="0" dirty="0">
                <a:latin typeface="+mj-lt"/>
              </a:rPr>
              <a:t> </a:t>
            </a:r>
            <a:r>
              <a:rPr lang="de-DE" noProof="0" dirty="0"/>
              <a:t>Fragwürdige Forschungspraktiken (1/3)</a:t>
            </a:r>
          </a:p>
        </p:txBody>
      </p:sp>
      <p:sp>
        <p:nvSpPr>
          <p:cNvPr id="3" name="Inhaltsplatzhalter 2">
            <a:extLst>
              <a:ext uri="{FF2B5EF4-FFF2-40B4-BE49-F238E27FC236}">
                <a16:creationId xmlns:a16="http://schemas.microsoft.com/office/drawing/2014/main" id="{5F8FD7A2-32B0-458F-8F13-4AECD420FBC5}"/>
              </a:ext>
            </a:extLst>
          </p:cNvPr>
          <p:cNvSpPr>
            <a:spLocks noGrp="1"/>
          </p:cNvSpPr>
          <p:nvPr>
            <p:ph idx="1"/>
          </p:nvPr>
        </p:nvSpPr>
        <p:spPr>
          <a:xfrm>
            <a:off x="856803" y="1875864"/>
            <a:ext cx="11135475" cy="4350308"/>
          </a:xfrm>
          <a:ln w="28575">
            <a:noFill/>
          </a:ln>
        </p:spPr>
        <p:txBody>
          <a:bodyPr>
            <a:normAutofit/>
          </a:bodyPr>
          <a:lstStyle/>
          <a:p>
            <a:pPr>
              <a:spcAft>
                <a:spcPts val="563"/>
              </a:spcAft>
            </a:pPr>
            <a:r>
              <a:rPr lang="de-DE" sz="2400" noProof="0" dirty="0"/>
              <a:t>Verhaltensweisen, die einen Verstoß gegen die GWP darstellen, z. B.:</a:t>
            </a:r>
          </a:p>
          <a:p>
            <a:pPr lvl="1">
              <a:lnSpc>
                <a:spcPct val="120000"/>
              </a:lnSpc>
              <a:spcBef>
                <a:spcPts val="0"/>
              </a:spcBef>
            </a:pPr>
            <a:r>
              <a:rPr lang="de-DE" sz="2000" dirty="0"/>
              <a:t>Verzerrte Darstellung von Ergebnissen (z. B. durch Verheimlichen von Interessenskonflikten, das Auslassen wichtiger Einschränkungen in einer Studie)</a:t>
            </a:r>
          </a:p>
          <a:p>
            <a:pPr lvl="1">
              <a:lnSpc>
                <a:spcPct val="120000"/>
              </a:lnSpc>
              <a:spcBef>
                <a:spcPts val="0"/>
              </a:spcBef>
            </a:pPr>
            <a:r>
              <a:rPr lang="de-DE" sz="2000" dirty="0"/>
              <a:t>Selektives Zitieren bestimmter Werke, um </a:t>
            </a:r>
            <a:r>
              <a:rPr lang="de-DE" sz="2000" dirty="0" err="1"/>
              <a:t>Herausgeber:innen</a:t>
            </a:r>
            <a:r>
              <a:rPr lang="de-DE" sz="2000" dirty="0"/>
              <a:t> oder </a:t>
            </a:r>
            <a:r>
              <a:rPr lang="de-DE" sz="2000" dirty="0" err="1"/>
              <a:t>Gutachter:innen</a:t>
            </a:r>
            <a:r>
              <a:rPr lang="de-DE" sz="2000" dirty="0"/>
              <a:t> zu gefallen</a:t>
            </a:r>
          </a:p>
          <a:p>
            <a:pPr lvl="1" fontAlgn="t">
              <a:lnSpc>
                <a:spcPct val="120000"/>
              </a:lnSpc>
              <a:spcBef>
                <a:spcPts val="0"/>
              </a:spcBef>
            </a:pPr>
            <a:r>
              <a:rPr lang="de-DE" sz="2000" dirty="0"/>
              <a:t>Aufnahme von Personen als </a:t>
            </a:r>
            <a:r>
              <a:rPr lang="de-DE" sz="2000" dirty="0" err="1"/>
              <a:t>Autor:innen</a:t>
            </a:r>
            <a:r>
              <a:rPr lang="de-DE" sz="2000" dirty="0"/>
              <a:t> ohne Erfüllung der anerkannten Kriterien wissenschaftlicher </a:t>
            </a:r>
            <a:r>
              <a:rPr lang="de-DE" sz="2000" dirty="0" err="1"/>
              <a:t>Autor:innenschaft</a:t>
            </a:r>
            <a:r>
              <a:rPr lang="de-DE" sz="2000" dirty="0"/>
              <a:t> (z. B.: aufgrund von Gefälligkeiten oder alleiniger Korrektur- bzw. </a:t>
            </a:r>
            <a:r>
              <a:rPr lang="de-DE" sz="2000" dirty="0" err="1"/>
              <a:t>Lektoratstätigkeit</a:t>
            </a:r>
            <a:r>
              <a:rPr lang="de-DE" sz="2000" noProof="0" dirty="0"/>
              <a:t>)</a:t>
            </a:r>
          </a:p>
        </p:txBody>
      </p:sp>
      <p:sp>
        <p:nvSpPr>
          <p:cNvPr id="5" name="Textfeld 4">
            <a:extLst>
              <a:ext uri="{FF2B5EF4-FFF2-40B4-BE49-F238E27FC236}">
                <a16:creationId xmlns:a16="http://schemas.microsoft.com/office/drawing/2014/main" id="{86BD07EA-9A84-45D8-BEDD-3FAD10594DFE}"/>
              </a:ext>
            </a:extLst>
          </p:cNvPr>
          <p:cNvSpPr txBox="1"/>
          <p:nvPr/>
        </p:nvSpPr>
        <p:spPr>
          <a:xfrm>
            <a:off x="755835" y="1333502"/>
            <a:ext cx="10943042" cy="380873"/>
          </a:xfrm>
          <a:prstGeom prst="rect">
            <a:avLst/>
          </a:prstGeom>
          <a:noFill/>
        </p:spPr>
        <p:txBody>
          <a:bodyPr wrap="square">
            <a:spAutoFit/>
          </a:bodyPr>
          <a:lstStyle/>
          <a:p>
            <a:r>
              <a:rPr lang="de-DE" sz="1875" dirty="0"/>
              <a:t>(ENAI, 2019; </a:t>
            </a:r>
            <a:r>
              <a:rPr lang="de-DE" sz="1875" dirty="0">
                <a:solidFill>
                  <a:srgbClr val="000000"/>
                </a:solidFill>
                <a:uFill>
                  <a:solidFill>
                    <a:srgbClr val="000000"/>
                  </a:solidFill>
                </a:uFill>
                <a:cs typeface="Arial Unicode MS"/>
              </a:rPr>
              <a:t>ÖAWI, 2026</a:t>
            </a:r>
            <a:r>
              <a:rPr lang="de-DE" sz="1875" dirty="0"/>
              <a:t>)</a:t>
            </a:r>
          </a:p>
        </p:txBody>
      </p:sp>
      <p:sp>
        <p:nvSpPr>
          <p:cNvPr id="7" name="Foliennummernplatzhalter 3">
            <a:extLst>
              <a:ext uri="{FF2B5EF4-FFF2-40B4-BE49-F238E27FC236}">
                <a16:creationId xmlns:a16="http://schemas.microsoft.com/office/drawing/2014/main" id="{AA6B27BE-E0D7-37D3-5E54-581296099B91}"/>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48</a:t>
            </a:fld>
            <a:endParaRPr lang="de-DE" sz="1000" dirty="0">
              <a:solidFill>
                <a:schemeClr val="tx1">
                  <a:tint val="82000"/>
                </a:schemeClr>
              </a:solidFill>
            </a:endParaRPr>
          </a:p>
        </p:txBody>
      </p:sp>
    </p:spTree>
    <p:extLst>
      <p:ext uri="{BB962C8B-B14F-4D97-AF65-F5344CB8AC3E}">
        <p14:creationId xmlns:p14="http://schemas.microsoft.com/office/powerpoint/2010/main" val="14069854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DD74D3-B6E1-4E94-8294-1DCDA7B6365F}"/>
              </a:ext>
            </a:extLst>
          </p:cNvPr>
          <p:cNvSpPr>
            <a:spLocks noGrp="1"/>
          </p:cNvSpPr>
          <p:nvPr>
            <p:ph type="title"/>
          </p:nvPr>
        </p:nvSpPr>
        <p:spPr/>
        <p:txBody>
          <a:bodyPr/>
          <a:lstStyle/>
          <a:p>
            <a:r>
              <a:rPr lang="de-DE" noProof="0" dirty="0"/>
              <a:t>3.2</a:t>
            </a:r>
            <a:r>
              <a:rPr lang="de-DE" noProof="0" dirty="0">
                <a:latin typeface="+mj-lt"/>
              </a:rPr>
              <a:t> </a:t>
            </a:r>
            <a:r>
              <a:rPr lang="de-DE" noProof="0" dirty="0"/>
              <a:t>Fragwürdige Forschungspraktiken </a:t>
            </a:r>
            <a:r>
              <a:rPr lang="de-DE" dirty="0"/>
              <a:t>(2/3)</a:t>
            </a:r>
            <a:endParaRPr lang="en-US" dirty="0"/>
          </a:p>
        </p:txBody>
      </p:sp>
      <p:sp>
        <p:nvSpPr>
          <p:cNvPr id="3" name="Inhaltsplatzhalter 2">
            <a:extLst>
              <a:ext uri="{FF2B5EF4-FFF2-40B4-BE49-F238E27FC236}">
                <a16:creationId xmlns:a16="http://schemas.microsoft.com/office/drawing/2014/main" id="{9B9FA4FC-36D6-4648-847A-869D7EC89FB3}"/>
              </a:ext>
            </a:extLst>
          </p:cNvPr>
          <p:cNvSpPr>
            <a:spLocks noGrp="1"/>
          </p:cNvSpPr>
          <p:nvPr>
            <p:ph idx="1"/>
          </p:nvPr>
        </p:nvSpPr>
        <p:spPr/>
        <p:txBody>
          <a:bodyPr>
            <a:normAutofit/>
          </a:bodyPr>
          <a:lstStyle/>
          <a:p>
            <a:r>
              <a:rPr lang="de-DE" sz="2600" dirty="0"/>
              <a:t>Exkurs </a:t>
            </a:r>
            <a:r>
              <a:rPr lang="de-DE" sz="2600" dirty="0" err="1"/>
              <a:t>Autor:innenschaft</a:t>
            </a:r>
            <a:r>
              <a:rPr lang="de-DE" sz="2600" dirty="0"/>
              <a:t>:</a:t>
            </a:r>
          </a:p>
          <a:p>
            <a:pPr marL="584895" indent="0">
              <a:lnSpc>
                <a:spcPct val="110000"/>
              </a:lnSpc>
              <a:buNone/>
            </a:pPr>
            <a:r>
              <a:rPr lang="de-DE" sz="2400" dirty="0"/>
              <a:t>„</a:t>
            </a:r>
            <a:r>
              <a:rPr lang="de-DE" sz="2400" dirty="0" err="1"/>
              <a:t>Autor:innenschaft</a:t>
            </a:r>
            <a:r>
              <a:rPr lang="de-DE" sz="2400" dirty="0"/>
              <a:t> beruht auf (1) signifikanten, wissenschaftsrelevanten Beiträgen zum Design eines Forschungsprojektes, der Datensammlung und Analyse und/oder der Interpretation und (2) signifikanten Beiträgen zur Textgenese. Zudem müssen </a:t>
            </a:r>
            <a:r>
              <a:rPr lang="de-DE" sz="2400" dirty="0" err="1"/>
              <a:t>Autor:innen</a:t>
            </a:r>
            <a:r>
              <a:rPr lang="de-DE" sz="2400" dirty="0"/>
              <a:t> (3) der Freigabe der finalen Version zustimmen und übernehmen damit (4) die Verantwortung für den Inhalt der Publikation (es sei denn, diese ist – basierend auf einem </a:t>
            </a:r>
            <a:r>
              <a:rPr lang="de-DE" sz="2400" dirty="0" err="1"/>
              <a:t>Autor:innenstatement</a:t>
            </a:r>
            <a:r>
              <a:rPr lang="de-DE" sz="2400" dirty="0"/>
              <a:t> – für verschiedene Bereiche auf die </a:t>
            </a:r>
            <a:r>
              <a:rPr lang="de-DE" sz="2400" dirty="0" err="1"/>
              <a:t>Co-Autor:innen</a:t>
            </a:r>
            <a:r>
              <a:rPr lang="de-DE" sz="2400" dirty="0"/>
              <a:t> aufgeteilt)“ </a:t>
            </a:r>
            <a:r>
              <a:rPr lang="de-DE" sz="2000" dirty="0"/>
              <a:t>(ÖAWI, 2026, S. 7)</a:t>
            </a:r>
            <a:r>
              <a:rPr lang="de-DE" dirty="0"/>
              <a:t>. </a:t>
            </a:r>
          </a:p>
          <a:p>
            <a:endParaRPr lang="en-US" dirty="0"/>
          </a:p>
        </p:txBody>
      </p:sp>
      <p:sp>
        <p:nvSpPr>
          <p:cNvPr id="4" name="Foliennummernplatzhalter 3">
            <a:extLst>
              <a:ext uri="{FF2B5EF4-FFF2-40B4-BE49-F238E27FC236}">
                <a16:creationId xmlns:a16="http://schemas.microsoft.com/office/drawing/2014/main" id="{38A06FAD-A4EF-4F2B-A169-B5C9AA418AE3}"/>
              </a:ext>
            </a:extLst>
          </p:cNvPr>
          <p:cNvSpPr>
            <a:spLocks noGrp="1"/>
          </p:cNvSpPr>
          <p:nvPr>
            <p:ph type="sldNum" sz="quarter" idx="12"/>
          </p:nvPr>
        </p:nvSpPr>
        <p:spPr/>
        <p:txBody>
          <a:bodyPr/>
          <a:lstStyle/>
          <a:p>
            <a:fld id="{D1CE53A6-EA07-4470-8EDB-4231586FEE68}" type="slidenum">
              <a:rPr lang="en-GB" smtClean="0"/>
              <a:t>49</a:t>
            </a:fld>
            <a:endParaRPr lang="en-GB" dirty="0"/>
          </a:p>
        </p:txBody>
      </p:sp>
    </p:spTree>
    <p:extLst>
      <p:ext uri="{BB962C8B-B14F-4D97-AF65-F5344CB8AC3E}">
        <p14:creationId xmlns:p14="http://schemas.microsoft.com/office/powerpoint/2010/main" val="40261562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7CDD06-F845-46E1-87D6-A1E3B3496BB2}"/>
              </a:ext>
            </a:extLst>
          </p:cNvPr>
          <p:cNvSpPr>
            <a:spLocks noGrp="1"/>
          </p:cNvSpPr>
          <p:nvPr>
            <p:ph type="title"/>
          </p:nvPr>
        </p:nvSpPr>
        <p:spPr>
          <a:xfrm>
            <a:off x="838200" y="751828"/>
            <a:ext cx="10515600" cy="705667"/>
          </a:xfrm>
        </p:spPr>
        <p:txBody>
          <a:bodyPr/>
          <a:lstStyle/>
          <a:p>
            <a:r>
              <a:rPr lang="de-DE" noProof="0" dirty="0"/>
              <a:t>3.2</a:t>
            </a:r>
            <a:r>
              <a:rPr lang="de-DE" noProof="0" dirty="0">
                <a:latin typeface="+mj-lt"/>
              </a:rPr>
              <a:t> </a:t>
            </a:r>
            <a:r>
              <a:rPr lang="de-DE" noProof="0" dirty="0"/>
              <a:t>Fragwürdige Forschungspraktiken (3/3)</a:t>
            </a:r>
            <a:endParaRPr lang="en-US" dirty="0"/>
          </a:p>
        </p:txBody>
      </p:sp>
      <p:sp>
        <p:nvSpPr>
          <p:cNvPr id="3" name="Inhaltsplatzhalter 2">
            <a:extLst>
              <a:ext uri="{FF2B5EF4-FFF2-40B4-BE49-F238E27FC236}">
                <a16:creationId xmlns:a16="http://schemas.microsoft.com/office/drawing/2014/main" id="{F6A7D008-3E09-4F9B-99C9-43CE708E6638}"/>
              </a:ext>
            </a:extLst>
          </p:cNvPr>
          <p:cNvSpPr>
            <a:spLocks noGrp="1"/>
          </p:cNvSpPr>
          <p:nvPr>
            <p:ph idx="1"/>
          </p:nvPr>
        </p:nvSpPr>
        <p:spPr>
          <a:xfrm>
            <a:off x="838200" y="1825625"/>
            <a:ext cx="6829540" cy="4191647"/>
          </a:xfrm>
        </p:spPr>
        <p:txBody>
          <a:bodyPr>
            <a:normAutofit fontScale="92500"/>
          </a:bodyPr>
          <a:lstStyle/>
          <a:p>
            <a:pPr>
              <a:lnSpc>
                <a:spcPct val="120000"/>
              </a:lnSpc>
            </a:pPr>
            <a:r>
              <a:rPr lang="de-DE" sz="2400" noProof="0" dirty="0"/>
              <a:t>Fragwürdige Forschungspraktiken stellen oft keinen direkten Verstoß dar, sind aber problematisch</a:t>
            </a:r>
          </a:p>
          <a:p>
            <a:pPr lvl="1">
              <a:lnSpc>
                <a:spcPct val="120000"/>
              </a:lnSpc>
              <a:spcAft>
                <a:spcPts val="563"/>
              </a:spcAft>
            </a:pPr>
            <a:r>
              <a:rPr lang="de-DE" sz="2250" dirty="0"/>
              <a:t>Erschweren das Etablieren von Standards der GWP </a:t>
            </a:r>
          </a:p>
          <a:p>
            <a:pPr lvl="2">
              <a:lnSpc>
                <a:spcPct val="120000"/>
              </a:lnSpc>
              <a:spcBef>
                <a:spcPts val="600"/>
              </a:spcBef>
            </a:pPr>
            <a:r>
              <a:rPr lang="de-DE" sz="2063" dirty="0"/>
              <a:t>Inkorrekte Arbeitspraktiken werden zunehmend als  „normal“ gesehen</a:t>
            </a:r>
          </a:p>
          <a:p>
            <a:pPr lvl="2">
              <a:lnSpc>
                <a:spcPct val="120000"/>
              </a:lnSpc>
              <a:spcAft>
                <a:spcPts val="563"/>
              </a:spcAft>
            </a:pPr>
            <a:r>
              <a:rPr lang="de-DE" sz="2063" dirty="0"/>
              <a:t>Graubereiche entstehen</a:t>
            </a:r>
          </a:p>
          <a:p>
            <a:pPr lvl="1">
              <a:lnSpc>
                <a:spcPct val="120000"/>
              </a:lnSpc>
            </a:pPr>
            <a:r>
              <a:rPr lang="de-DE" sz="2250" dirty="0"/>
              <a:t>Verzerren Ergebnisse </a:t>
            </a:r>
          </a:p>
          <a:p>
            <a:pPr lvl="1">
              <a:lnSpc>
                <a:spcPct val="120000"/>
              </a:lnSpc>
            </a:pPr>
            <a:r>
              <a:rPr lang="de-DE" sz="2250" dirty="0"/>
              <a:t>Zerstören Vertrauen in die Wissenschaft</a:t>
            </a:r>
          </a:p>
          <a:p>
            <a:pPr lvl="1"/>
            <a:endParaRPr lang="en-US" dirty="0"/>
          </a:p>
        </p:txBody>
      </p:sp>
      <p:pic>
        <p:nvPicPr>
          <p:cNvPr id="6" name="Grafik 5" descr="gelbes Post-it: Das Etablieren klarer Richtlinine sowie die Einhaltung der Regeln der GWP sind wesentlich, sodass Graubereiche gar nicht erst entstehen!">
            <a:extLst>
              <a:ext uri="{FF2B5EF4-FFF2-40B4-BE49-F238E27FC236}">
                <a16:creationId xmlns:a16="http://schemas.microsoft.com/office/drawing/2014/main" id="{6CF5B736-4E6D-48E3-9982-AFAF43288EF5}"/>
              </a:ext>
            </a:extLst>
          </p:cNvPr>
          <p:cNvPicPr>
            <a:picLocks noChangeAspect="1"/>
          </p:cNvPicPr>
          <p:nvPr/>
        </p:nvPicPr>
        <p:blipFill>
          <a:blip r:embed="rId2"/>
          <a:stretch>
            <a:fillRect/>
          </a:stretch>
        </p:blipFill>
        <p:spPr>
          <a:xfrm>
            <a:off x="7707619" y="1878990"/>
            <a:ext cx="4348414" cy="3844052"/>
          </a:xfrm>
          <a:prstGeom prst="rect">
            <a:avLst/>
          </a:prstGeom>
        </p:spPr>
      </p:pic>
      <p:sp>
        <p:nvSpPr>
          <p:cNvPr id="4" name="Foliennummernplatzhalter 3">
            <a:extLst>
              <a:ext uri="{FF2B5EF4-FFF2-40B4-BE49-F238E27FC236}">
                <a16:creationId xmlns:a16="http://schemas.microsoft.com/office/drawing/2014/main" id="{31BDC127-EC5E-4AEB-81E4-44617EF0D5E3}"/>
              </a:ext>
            </a:extLst>
          </p:cNvPr>
          <p:cNvSpPr>
            <a:spLocks noGrp="1"/>
          </p:cNvSpPr>
          <p:nvPr>
            <p:ph type="sldNum" sz="quarter" idx="12"/>
          </p:nvPr>
        </p:nvSpPr>
        <p:spPr/>
        <p:txBody>
          <a:bodyPr/>
          <a:lstStyle/>
          <a:p>
            <a:fld id="{D1CE53A6-EA07-4470-8EDB-4231586FEE68}" type="slidenum">
              <a:rPr lang="en-GB" smtClean="0"/>
              <a:t>50</a:t>
            </a:fld>
            <a:endParaRPr lang="en-GB" dirty="0"/>
          </a:p>
        </p:txBody>
      </p:sp>
      <p:sp>
        <p:nvSpPr>
          <p:cNvPr id="5" name="Textfeld 4">
            <a:extLst>
              <a:ext uri="{FF2B5EF4-FFF2-40B4-BE49-F238E27FC236}">
                <a16:creationId xmlns:a16="http://schemas.microsoft.com/office/drawing/2014/main" id="{B3773441-AB79-4187-A6C2-C464263318B0}"/>
              </a:ext>
            </a:extLst>
          </p:cNvPr>
          <p:cNvSpPr txBox="1"/>
          <p:nvPr/>
        </p:nvSpPr>
        <p:spPr>
          <a:xfrm>
            <a:off x="755835" y="1292903"/>
            <a:ext cx="10943042" cy="380873"/>
          </a:xfrm>
          <a:prstGeom prst="rect">
            <a:avLst/>
          </a:prstGeom>
          <a:noFill/>
        </p:spPr>
        <p:txBody>
          <a:bodyPr wrap="square">
            <a:spAutoFit/>
          </a:bodyPr>
          <a:lstStyle/>
          <a:p>
            <a:r>
              <a:rPr lang="de-DE" sz="1875" dirty="0"/>
              <a:t>(BMBWF, 2020; ENAI, 2019; </a:t>
            </a:r>
            <a:r>
              <a:rPr lang="de-DE" sz="1875" dirty="0">
                <a:solidFill>
                  <a:srgbClr val="000000"/>
                </a:solidFill>
                <a:uFill>
                  <a:solidFill>
                    <a:srgbClr val="000000"/>
                  </a:solidFill>
                </a:uFill>
                <a:cs typeface="Arial Unicode MS"/>
              </a:rPr>
              <a:t>ÖAWI, 2026</a:t>
            </a:r>
            <a:r>
              <a:rPr lang="de-DE" sz="1875" dirty="0"/>
              <a:t>)</a:t>
            </a:r>
          </a:p>
        </p:txBody>
      </p:sp>
    </p:spTree>
    <p:extLst>
      <p:ext uri="{BB962C8B-B14F-4D97-AF65-F5344CB8AC3E}">
        <p14:creationId xmlns:p14="http://schemas.microsoft.com/office/powerpoint/2010/main" val="6104374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533C36-7182-4B9D-B29D-5221BEB32F71}"/>
              </a:ext>
            </a:extLst>
          </p:cNvPr>
          <p:cNvSpPr>
            <a:spLocks noGrp="1"/>
          </p:cNvSpPr>
          <p:nvPr>
            <p:ph type="title"/>
          </p:nvPr>
        </p:nvSpPr>
        <p:spPr/>
        <p:txBody>
          <a:bodyPr>
            <a:normAutofit/>
          </a:bodyPr>
          <a:lstStyle/>
          <a:p>
            <a:r>
              <a:rPr lang="de-DE" noProof="0" dirty="0"/>
              <a:t>3.3 Wissenschaftliches Fehlverhalten: Beispiel (1/2)</a:t>
            </a:r>
            <a:endParaRPr lang="en-US" dirty="0"/>
          </a:p>
        </p:txBody>
      </p:sp>
      <p:sp>
        <p:nvSpPr>
          <p:cNvPr id="3" name="Inhaltsplatzhalter 2">
            <a:extLst>
              <a:ext uri="{FF2B5EF4-FFF2-40B4-BE49-F238E27FC236}">
                <a16:creationId xmlns:a16="http://schemas.microsoft.com/office/drawing/2014/main" id="{81C065A5-F928-4CDD-B61E-15C383AAC804}"/>
              </a:ext>
            </a:extLst>
          </p:cNvPr>
          <p:cNvSpPr>
            <a:spLocks noGrp="1"/>
          </p:cNvSpPr>
          <p:nvPr>
            <p:ph idx="1"/>
          </p:nvPr>
        </p:nvSpPr>
        <p:spPr>
          <a:xfrm>
            <a:off x="838199" y="1641231"/>
            <a:ext cx="10931769" cy="4607169"/>
          </a:xfrm>
        </p:spPr>
        <p:txBody>
          <a:bodyPr>
            <a:normAutofit fontScale="92500"/>
          </a:bodyPr>
          <a:lstStyle/>
          <a:p>
            <a:pPr>
              <a:lnSpc>
                <a:spcPct val="130000"/>
              </a:lnSpc>
              <a:spcAft>
                <a:spcPts val="600"/>
              </a:spcAft>
            </a:pPr>
            <a:r>
              <a:rPr lang="de-DE" sz="2400" dirty="0"/>
              <a:t>Vergleichen Sie die beiden nachstehenden Absätze – Paraphrase oder Plagiat?</a:t>
            </a:r>
            <a:endParaRPr lang="de-DE" sz="2400" b="1" noProof="0" dirty="0">
              <a:effectLst/>
            </a:endParaRPr>
          </a:p>
          <a:p>
            <a:pPr marL="0" indent="0">
              <a:lnSpc>
                <a:spcPct val="107000"/>
              </a:lnSpc>
              <a:spcAft>
                <a:spcPts val="750"/>
              </a:spcAft>
              <a:buNone/>
            </a:pPr>
            <a:r>
              <a:rPr lang="de-DE" sz="1900" b="1" dirty="0"/>
              <a:t>Originaltext aus 2002 </a:t>
            </a:r>
          </a:p>
          <a:p>
            <a:pPr marL="0" indent="0">
              <a:lnSpc>
                <a:spcPct val="107000"/>
              </a:lnSpc>
              <a:spcBef>
                <a:spcPts val="600"/>
              </a:spcBef>
              <a:spcAft>
                <a:spcPts val="750"/>
              </a:spcAft>
              <a:buNone/>
            </a:pPr>
            <a:r>
              <a:rPr lang="de-DE" sz="1900" dirty="0">
                <a:latin typeface="Times New Roman" panose="02020603050405020304" pitchFamily="18" charset="0"/>
                <a:ea typeface="Times New Roman" panose="02020603050405020304" pitchFamily="18" charset="0"/>
                <a:cs typeface="Times New Roman" panose="02020603050405020304" pitchFamily="18" charset="0"/>
              </a:rPr>
              <a:t>Die Forderung nach einer eindeutigeren Zuständigkeitsverteilung zwischen EU und Mitgliedsstaaten bzw. Regionen steht in allen Überlegungen an zentraler Stelle. Ein Kompetenzkatalog stellt – neben der Grundrechtecharta – „gegenwärtig die Konkretion des Verfassungsgedankens dar“</a:t>
            </a:r>
            <a:r>
              <a:rPr lang="de-DE" sz="1900" baseline="30000" dirty="0">
                <a:latin typeface="Times New Roman" panose="02020603050405020304" pitchFamily="18" charset="0"/>
                <a:ea typeface="Times New Roman" panose="02020603050405020304" pitchFamily="18" charset="0"/>
                <a:cs typeface="Times New Roman" panose="02020603050405020304" pitchFamily="18" charset="0"/>
              </a:rPr>
              <a:t>266</a:t>
            </a:r>
            <a:r>
              <a:rPr lang="de-DE" sz="1900" dirty="0">
                <a:latin typeface="Times New Roman" panose="02020603050405020304" pitchFamily="18" charset="0"/>
                <a:ea typeface="Times New Roman" panose="02020603050405020304" pitchFamily="18" charset="0"/>
                <a:cs typeface="Times New Roman" panose="02020603050405020304" pitchFamily="18" charset="0"/>
              </a:rPr>
              <a:t>.</a:t>
            </a:r>
          </a:p>
          <a:p>
            <a:pPr marL="0" indent="0">
              <a:lnSpc>
                <a:spcPct val="107000"/>
              </a:lnSpc>
              <a:spcBef>
                <a:spcPts val="0"/>
              </a:spcBef>
              <a:spcAft>
                <a:spcPts val="750"/>
              </a:spcAft>
              <a:buNone/>
            </a:pPr>
            <a:r>
              <a:rPr lang="de-DE" sz="1900" dirty="0">
                <a:ea typeface="Times New Roman" panose="02020603050405020304" pitchFamily="18" charset="0"/>
                <a:cs typeface="Times New Roman" panose="02020603050405020304" pitchFamily="18" charset="0"/>
              </a:rPr>
              <a:t> [Anm. Fußnote im Original Nr. 266: Felder/Grunow: "Wie weiter...", 2001, a.a.O., S. 52.].</a:t>
            </a:r>
            <a:endParaRPr lang="de-DE" sz="1900" b="1" dirty="0">
              <a:cs typeface="Times New Roman" panose="02020603050405020304" pitchFamily="18" charset="0"/>
            </a:endParaRPr>
          </a:p>
          <a:p>
            <a:pPr marL="0" indent="0">
              <a:lnSpc>
                <a:spcPct val="107000"/>
              </a:lnSpc>
              <a:spcBef>
                <a:spcPts val="1688"/>
              </a:spcBef>
              <a:spcAft>
                <a:spcPts val="750"/>
              </a:spcAft>
              <a:buNone/>
            </a:pPr>
            <a:r>
              <a:rPr lang="de-DE" sz="1900" b="1" dirty="0"/>
              <a:t>Auszug aus einer Dissertation von 2006</a:t>
            </a:r>
          </a:p>
          <a:p>
            <a:pPr marL="0" indent="0">
              <a:lnSpc>
                <a:spcPct val="107000"/>
              </a:lnSpc>
              <a:spcBef>
                <a:spcPts val="600"/>
              </a:spcBef>
              <a:spcAft>
                <a:spcPts val="750"/>
              </a:spcAft>
              <a:buNone/>
            </a:pPr>
            <a:r>
              <a:rPr lang="de-DE" sz="1900" dirty="0">
                <a:latin typeface="Times New Roman" panose="02020603050405020304" pitchFamily="18" charset="0"/>
                <a:cs typeface="Times New Roman" panose="02020603050405020304" pitchFamily="18" charset="0"/>
              </a:rPr>
              <a:t>Die Forderung nach einer eindeutigeren Zuständigkeitsverteilung zwischen Europäischer Union und Mitgliedsstaaten bzw. Regionen stand und steht bis heute in zahlreichen Überlegungen an zentraler Stelle. Ein Kompetenzkatalog stellte – neben der Grundrechtecharta – für viele die Konkretion des Verfassungsgedankens dar. </a:t>
            </a:r>
          </a:p>
          <a:p>
            <a:pPr marL="0" indent="0">
              <a:lnSpc>
                <a:spcPct val="107000"/>
              </a:lnSpc>
              <a:spcBef>
                <a:spcPts val="0"/>
              </a:spcBef>
              <a:spcAft>
                <a:spcPts val="750"/>
              </a:spcAft>
              <a:buNone/>
            </a:pPr>
            <a:r>
              <a:rPr lang="de-DE" sz="1900" dirty="0">
                <a:cs typeface="Times New Roman" panose="02020603050405020304" pitchFamily="18" charset="0"/>
              </a:rPr>
              <a:t>[Anm. keine Fußnote, kein Verweis auf verwendete Quellen]</a:t>
            </a:r>
          </a:p>
        </p:txBody>
      </p:sp>
      <p:sp>
        <p:nvSpPr>
          <p:cNvPr id="4" name="Foliennummernplatzhalter 3">
            <a:extLst>
              <a:ext uri="{FF2B5EF4-FFF2-40B4-BE49-F238E27FC236}">
                <a16:creationId xmlns:a16="http://schemas.microsoft.com/office/drawing/2014/main" id="{23DD0EEA-365F-4F8D-ABE7-D0AC44D1007D}"/>
              </a:ext>
            </a:extLst>
          </p:cNvPr>
          <p:cNvSpPr>
            <a:spLocks noGrp="1"/>
          </p:cNvSpPr>
          <p:nvPr>
            <p:ph type="sldNum" sz="quarter" idx="12"/>
          </p:nvPr>
        </p:nvSpPr>
        <p:spPr/>
        <p:txBody>
          <a:bodyPr/>
          <a:lstStyle/>
          <a:p>
            <a:fld id="{D1CE53A6-EA07-4470-8EDB-4231586FEE68}" type="slidenum">
              <a:rPr lang="en-GB" smtClean="0"/>
              <a:t>51</a:t>
            </a:fld>
            <a:endParaRPr lang="en-GB" dirty="0"/>
          </a:p>
        </p:txBody>
      </p:sp>
    </p:spTree>
    <p:extLst>
      <p:ext uri="{BB962C8B-B14F-4D97-AF65-F5344CB8AC3E}">
        <p14:creationId xmlns:p14="http://schemas.microsoft.com/office/powerpoint/2010/main" val="40627554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533C36-7182-4B9D-B29D-5221BEB32F71}"/>
              </a:ext>
            </a:extLst>
          </p:cNvPr>
          <p:cNvSpPr>
            <a:spLocks noGrp="1"/>
          </p:cNvSpPr>
          <p:nvPr>
            <p:ph type="title"/>
          </p:nvPr>
        </p:nvSpPr>
        <p:spPr>
          <a:xfrm>
            <a:off x="838200" y="633294"/>
            <a:ext cx="10515600" cy="705667"/>
          </a:xfrm>
        </p:spPr>
        <p:txBody>
          <a:bodyPr>
            <a:normAutofit/>
          </a:bodyPr>
          <a:lstStyle/>
          <a:p>
            <a:r>
              <a:rPr lang="de-DE" noProof="0" dirty="0"/>
              <a:t>3.3 Wissenschaftliches Fehlverhalten: Beispiel (2/2)</a:t>
            </a:r>
            <a:endParaRPr lang="en-US" dirty="0"/>
          </a:p>
        </p:txBody>
      </p:sp>
      <p:sp>
        <p:nvSpPr>
          <p:cNvPr id="3" name="Inhaltsplatzhalter 2">
            <a:extLst>
              <a:ext uri="{FF2B5EF4-FFF2-40B4-BE49-F238E27FC236}">
                <a16:creationId xmlns:a16="http://schemas.microsoft.com/office/drawing/2014/main" id="{81C065A5-F928-4CDD-B61E-15C383AAC804}"/>
              </a:ext>
            </a:extLst>
          </p:cNvPr>
          <p:cNvSpPr>
            <a:spLocks noGrp="1"/>
          </p:cNvSpPr>
          <p:nvPr>
            <p:ph idx="1"/>
          </p:nvPr>
        </p:nvSpPr>
        <p:spPr>
          <a:xfrm>
            <a:off x="838199" y="1663700"/>
            <a:ext cx="10931769" cy="4584701"/>
          </a:xfrm>
        </p:spPr>
        <p:txBody>
          <a:bodyPr>
            <a:noAutofit/>
          </a:bodyPr>
          <a:lstStyle/>
          <a:p>
            <a:pPr marL="0" indent="0">
              <a:lnSpc>
                <a:spcPct val="107000"/>
              </a:lnSpc>
              <a:buNone/>
            </a:pPr>
            <a:r>
              <a:rPr lang="de-DE" sz="1800" b="1" dirty="0"/>
              <a:t>Originaltext aus 2002 von Volkmann-Schluck (2002) </a:t>
            </a:r>
          </a:p>
          <a:p>
            <a:pPr marL="0" indent="0">
              <a:lnSpc>
                <a:spcPct val="107000"/>
              </a:lnSpc>
              <a:spcBef>
                <a:spcPts val="0"/>
              </a:spcBef>
              <a:buNone/>
            </a:pPr>
            <a:r>
              <a:rPr lang="de-DE" sz="1800" dirty="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Die Forderung nach einer eindeutigeren Zuständigkeitsverteilung zwischen </a:t>
            </a:r>
            <a:r>
              <a:rPr lang="de-DE" sz="1800" dirty="0">
                <a:latin typeface="Times New Roman" panose="02020603050405020304" pitchFamily="18" charset="0"/>
                <a:ea typeface="Times New Roman" panose="02020603050405020304" pitchFamily="18" charset="0"/>
                <a:cs typeface="Times New Roman" panose="02020603050405020304" pitchFamily="18" charset="0"/>
              </a:rPr>
              <a:t>EU </a:t>
            </a:r>
            <a:r>
              <a:rPr lang="de-DE" sz="1800" dirty="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und Mitgliedsstaaten bzw. Regionen steht</a:t>
            </a:r>
            <a:r>
              <a:rPr lang="de-DE" sz="1800" dirty="0">
                <a:latin typeface="Times New Roman" panose="02020603050405020304" pitchFamily="18" charset="0"/>
                <a:ea typeface="Times New Roman" panose="02020603050405020304" pitchFamily="18" charset="0"/>
                <a:cs typeface="Times New Roman" panose="02020603050405020304" pitchFamily="18" charset="0"/>
              </a:rPr>
              <a:t> in allen </a:t>
            </a:r>
            <a:r>
              <a:rPr lang="de-DE" sz="1800" dirty="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Überlegungen an zentraler Stelle. Ein Kompetenzkatalog stellt – neben der Grundrechtecharta – </a:t>
            </a:r>
            <a:r>
              <a:rPr lang="de-DE" sz="1800" dirty="0">
                <a:latin typeface="Times New Roman" panose="02020603050405020304" pitchFamily="18" charset="0"/>
                <a:ea typeface="Times New Roman" panose="02020603050405020304" pitchFamily="18" charset="0"/>
                <a:cs typeface="Times New Roman" panose="02020603050405020304" pitchFamily="18" charset="0"/>
              </a:rPr>
              <a:t>„gegenwärtig </a:t>
            </a:r>
            <a:r>
              <a:rPr lang="de-DE" sz="1800" dirty="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die Konkretion des Verfassungsgedankens dar</a:t>
            </a:r>
            <a:r>
              <a:rPr lang="de-DE" sz="1800" dirty="0">
                <a:latin typeface="Times New Roman" panose="02020603050405020304" pitchFamily="18" charset="0"/>
                <a:ea typeface="Times New Roman" panose="02020603050405020304" pitchFamily="18" charset="0"/>
                <a:cs typeface="Times New Roman" panose="02020603050405020304" pitchFamily="18" charset="0"/>
              </a:rPr>
              <a:t>“</a:t>
            </a:r>
            <a:r>
              <a:rPr lang="de-DE" sz="1800" baseline="30000" dirty="0">
                <a:latin typeface="Times New Roman" panose="02020603050405020304" pitchFamily="18" charset="0"/>
                <a:ea typeface="Times New Roman" panose="02020603050405020304" pitchFamily="18" charset="0"/>
                <a:cs typeface="Times New Roman" panose="02020603050405020304" pitchFamily="18" charset="0"/>
              </a:rPr>
              <a:t>266</a:t>
            </a:r>
            <a:r>
              <a:rPr lang="de-DE" sz="1800" dirty="0">
                <a:latin typeface="Times New Roman" panose="02020603050405020304" pitchFamily="18" charset="0"/>
                <a:ea typeface="Times New Roman" panose="02020603050405020304" pitchFamily="18" charset="0"/>
                <a:cs typeface="Times New Roman" panose="02020603050405020304" pitchFamily="18" charset="0"/>
              </a:rPr>
              <a:t>.</a:t>
            </a:r>
          </a:p>
          <a:p>
            <a:pPr marL="0" indent="0">
              <a:lnSpc>
                <a:spcPct val="107000"/>
              </a:lnSpc>
              <a:spcBef>
                <a:spcPts val="1688"/>
              </a:spcBef>
              <a:buNone/>
            </a:pPr>
            <a:r>
              <a:rPr lang="de-DE" sz="1800" b="1" dirty="0"/>
              <a:t>Auszug aus einer Dissertation von K.-T. zu Guttenberg (2006) </a:t>
            </a:r>
          </a:p>
          <a:p>
            <a:pPr marL="0" indent="0">
              <a:lnSpc>
                <a:spcPct val="107000"/>
              </a:lnSpc>
              <a:spcBef>
                <a:spcPts val="0"/>
              </a:spcBef>
              <a:buNone/>
            </a:pPr>
            <a:r>
              <a:rPr lang="de-DE" sz="1800" dirty="0">
                <a:highlight>
                  <a:srgbClr val="FFFF00"/>
                </a:highlight>
                <a:latin typeface="Times New Roman" panose="02020603050405020304" pitchFamily="18" charset="0"/>
                <a:cs typeface="Times New Roman" panose="02020603050405020304" pitchFamily="18" charset="0"/>
              </a:rPr>
              <a:t>Die Forderung nach einer eindeutigeren Zuständigkeitsverteilung zwischen </a:t>
            </a:r>
            <a:r>
              <a:rPr lang="de-DE" sz="1800" dirty="0">
                <a:latin typeface="Times New Roman" panose="02020603050405020304" pitchFamily="18" charset="0"/>
                <a:cs typeface="Times New Roman" panose="02020603050405020304" pitchFamily="18" charset="0"/>
              </a:rPr>
              <a:t>Europäischer Union </a:t>
            </a:r>
            <a:r>
              <a:rPr lang="de-DE" sz="1800" dirty="0">
                <a:highlight>
                  <a:srgbClr val="FFFF00"/>
                </a:highlight>
                <a:latin typeface="Times New Roman" panose="02020603050405020304" pitchFamily="18" charset="0"/>
                <a:cs typeface="Times New Roman" panose="02020603050405020304" pitchFamily="18" charset="0"/>
              </a:rPr>
              <a:t>und Mitgliedsstaaten bzw. Regionen</a:t>
            </a:r>
            <a:r>
              <a:rPr lang="de-DE" sz="1800" dirty="0">
                <a:latin typeface="Times New Roman" panose="02020603050405020304" pitchFamily="18" charset="0"/>
                <a:cs typeface="Times New Roman" panose="02020603050405020304" pitchFamily="18" charset="0"/>
              </a:rPr>
              <a:t> stand und </a:t>
            </a:r>
            <a:r>
              <a:rPr lang="de-DE" sz="1800" dirty="0">
                <a:highlight>
                  <a:srgbClr val="FFFF00"/>
                </a:highlight>
                <a:latin typeface="Times New Roman" panose="02020603050405020304" pitchFamily="18" charset="0"/>
                <a:cs typeface="Times New Roman" panose="02020603050405020304" pitchFamily="18" charset="0"/>
              </a:rPr>
              <a:t>steht</a:t>
            </a:r>
            <a:r>
              <a:rPr lang="de-DE" sz="1800" dirty="0">
                <a:latin typeface="Times New Roman" panose="02020603050405020304" pitchFamily="18" charset="0"/>
                <a:cs typeface="Times New Roman" panose="02020603050405020304" pitchFamily="18" charset="0"/>
              </a:rPr>
              <a:t> bis heute in zahlreichen </a:t>
            </a:r>
            <a:r>
              <a:rPr lang="de-DE" sz="1800" dirty="0">
                <a:highlight>
                  <a:srgbClr val="FFFF00"/>
                </a:highlight>
                <a:latin typeface="Times New Roman" panose="02020603050405020304" pitchFamily="18" charset="0"/>
                <a:cs typeface="Times New Roman" panose="02020603050405020304" pitchFamily="18" charset="0"/>
              </a:rPr>
              <a:t>Überlegungen an zentraler Stelle. Ein Kompetenzkatalog stellte – neben der Grundrechtecharta –</a:t>
            </a:r>
            <a:r>
              <a:rPr lang="de-DE" sz="1800" dirty="0">
                <a:latin typeface="Times New Roman" panose="02020603050405020304" pitchFamily="18" charset="0"/>
                <a:cs typeface="Times New Roman" panose="02020603050405020304" pitchFamily="18" charset="0"/>
              </a:rPr>
              <a:t> für viele die </a:t>
            </a:r>
            <a:r>
              <a:rPr lang="de-DE" sz="1800" dirty="0">
                <a:highlight>
                  <a:srgbClr val="FFFF00"/>
                </a:highlight>
                <a:latin typeface="Times New Roman" panose="02020603050405020304" pitchFamily="18" charset="0"/>
                <a:cs typeface="Times New Roman" panose="02020603050405020304" pitchFamily="18" charset="0"/>
              </a:rPr>
              <a:t>Konkretion des Verfassungsgedankens dar. </a:t>
            </a:r>
          </a:p>
          <a:p>
            <a:pPr>
              <a:lnSpc>
                <a:spcPct val="110000"/>
              </a:lnSpc>
              <a:spcBef>
                <a:spcPts val="1200"/>
              </a:spcBef>
            </a:pPr>
            <a:r>
              <a:rPr lang="de-DE" sz="2000" noProof="0" dirty="0">
                <a:effectLst/>
              </a:rPr>
              <a:t>Aberkennung der Dissertation 2011 von zu K.-T. zu Guttenberg aufgrund von Art (Täuschung) und Umfang der Plagiate (siehe auch Abb. 4)</a:t>
            </a:r>
          </a:p>
          <a:p>
            <a:pPr>
              <a:lnSpc>
                <a:spcPct val="110000"/>
              </a:lnSpc>
              <a:spcBef>
                <a:spcPts val="0"/>
              </a:spcBef>
            </a:pPr>
            <a:r>
              <a:rPr lang="de-DE" sz="2000" noProof="0" dirty="0">
                <a:effectLst/>
              </a:rPr>
              <a:t>Feststellung strafrechtlich relevanter Urheberrechtsverletzungen! </a:t>
            </a:r>
          </a:p>
          <a:p>
            <a:pPr marL="0" indent="0">
              <a:lnSpc>
                <a:spcPct val="110000"/>
              </a:lnSpc>
              <a:spcBef>
                <a:spcPts val="0"/>
              </a:spcBef>
              <a:buNone/>
            </a:pPr>
            <a:r>
              <a:rPr lang="de-DE" sz="2000" noProof="0" dirty="0">
                <a:solidFill>
                  <a:srgbClr val="000000"/>
                </a:solidFill>
              </a:rPr>
              <a:t>→ </a:t>
            </a:r>
            <a:r>
              <a:rPr lang="de-DE" sz="2000" noProof="0" dirty="0"/>
              <a:t>Auslöser für verstärkte Prüfung von Abschlussarbeiten prominenter Personen, insb. </a:t>
            </a:r>
            <a:r>
              <a:rPr lang="de-DE" sz="2000" noProof="0" dirty="0" err="1"/>
              <a:t>Politiker:innen</a:t>
            </a:r>
            <a:endParaRPr lang="de-DE" sz="2000" dirty="0"/>
          </a:p>
        </p:txBody>
      </p:sp>
      <p:sp>
        <p:nvSpPr>
          <p:cNvPr id="4" name="Foliennummernplatzhalter 3">
            <a:extLst>
              <a:ext uri="{FF2B5EF4-FFF2-40B4-BE49-F238E27FC236}">
                <a16:creationId xmlns:a16="http://schemas.microsoft.com/office/drawing/2014/main" id="{23DD0EEA-365F-4F8D-ABE7-D0AC44D1007D}"/>
              </a:ext>
            </a:extLst>
          </p:cNvPr>
          <p:cNvSpPr>
            <a:spLocks noGrp="1"/>
          </p:cNvSpPr>
          <p:nvPr>
            <p:ph type="sldNum" sz="quarter" idx="12"/>
          </p:nvPr>
        </p:nvSpPr>
        <p:spPr/>
        <p:txBody>
          <a:bodyPr/>
          <a:lstStyle/>
          <a:p>
            <a:fld id="{D1CE53A6-EA07-4470-8EDB-4231586FEE68}" type="slidenum">
              <a:rPr lang="en-GB" smtClean="0"/>
              <a:t>52</a:t>
            </a:fld>
            <a:endParaRPr lang="en-GB" dirty="0"/>
          </a:p>
        </p:txBody>
      </p:sp>
      <p:sp>
        <p:nvSpPr>
          <p:cNvPr id="5" name="Textfeld 4">
            <a:extLst>
              <a:ext uri="{FF2B5EF4-FFF2-40B4-BE49-F238E27FC236}">
                <a16:creationId xmlns:a16="http://schemas.microsoft.com/office/drawing/2014/main" id="{A5874F71-C2C7-4D52-ABF3-29DF34D10BF4}"/>
              </a:ext>
            </a:extLst>
          </p:cNvPr>
          <p:cNvSpPr txBox="1"/>
          <p:nvPr/>
        </p:nvSpPr>
        <p:spPr>
          <a:xfrm>
            <a:off x="838199" y="1167838"/>
            <a:ext cx="6078141" cy="380873"/>
          </a:xfrm>
          <a:prstGeom prst="rect">
            <a:avLst/>
          </a:prstGeom>
          <a:noFill/>
        </p:spPr>
        <p:txBody>
          <a:bodyPr wrap="square">
            <a:spAutoFit/>
          </a:bodyPr>
          <a:lstStyle/>
          <a:p>
            <a:r>
              <a:rPr lang="de-DE" sz="1875" dirty="0"/>
              <a:t>(</a:t>
            </a:r>
            <a:r>
              <a:rPr lang="de-DE" sz="1875" dirty="0" err="1"/>
              <a:t>GuttenPlag</a:t>
            </a:r>
            <a:r>
              <a:rPr lang="de-DE" sz="1875" dirty="0"/>
              <a:t> Wiki 2011; Korrektur.de, 2026)</a:t>
            </a:r>
          </a:p>
        </p:txBody>
      </p:sp>
    </p:spTree>
    <p:extLst>
      <p:ext uri="{BB962C8B-B14F-4D97-AF65-F5344CB8AC3E}">
        <p14:creationId xmlns:p14="http://schemas.microsoft.com/office/powerpoint/2010/main" val="35021079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819859-90E7-4EF4-A595-9176A47E86C5}"/>
              </a:ext>
            </a:extLst>
          </p:cNvPr>
          <p:cNvSpPr>
            <a:spLocks noGrp="1"/>
          </p:cNvSpPr>
          <p:nvPr>
            <p:ph type="title"/>
          </p:nvPr>
        </p:nvSpPr>
        <p:spPr>
          <a:xfrm>
            <a:off x="838200" y="749241"/>
            <a:ext cx="10869799" cy="705667"/>
          </a:xfrm>
        </p:spPr>
        <p:txBody>
          <a:bodyPr>
            <a:normAutofit fontScale="90000"/>
          </a:bodyPr>
          <a:lstStyle/>
          <a:p>
            <a:r>
              <a:rPr lang="de-DE" noProof="0" dirty="0"/>
              <a:t>3.3</a:t>
            </a:r>
            <a:r>
              <a:rPr lang="de-DE" noProof="0" dirty="0">
                <a:latin typeface="+mj-lt"/>
              </a:rPr>
              <a:t> </a:t>
            </a:r>
            <a:r>
              <a:rPr lang="de-DE" noProof="0" dirty="0"/>
              <a:t>W</a:t>
            </a:r>
            <a:r>
              <a:rPr lang="de-DE" noProof="0" dirty="0">
                <a:latin typeface="+mj-lt"/>
              </a:rPr>
              <a:t>issenschaft</a:t>
            </a:r>
            <a:r>
              <a:rPr lang="de-DE" noProof="0" dirty="0"/>
              <a:t>liches Fehlverhalten: Konsequenzen im Studium</a:t>
            </a:r>
          </a:p>
        </p:txBody>
      </p:sp>
      <p:sp>
        <p:nvSpPr>
          <p:cNvPr id="3" name="Inhaltsplatzhalter 2">
            <a:extLst>
              <a:ext uri="{FF2B5EF4-FFF2-40B4-BE49-F238E27FC236}">
                <a16:creationId xmlns:a16="http://schemas.microsoft.com/office/drawing/2014/main" id="{7EBCD179-2419-4BF6-8031-5D49BC4185A3}"/>
              </a:ext>
            </a:extLst>
          </p:cNvPr>
          <p:cNvSpPr>
            <a:spLocks noGrp="1"/>
          </p:cNvSpPr>
          <p:nvPr>
            <p:ph idx="1"/>
          </p:nvPr>
        </p:nvSpPr>
        <p:spPr>
          <a:xfrm>
            <a:off x="838200" y="1854200"/>
            <a:ext cx="10515600" cy="4163072"/>
          </a:xfrm>
        </p:spPr>
        <p:txBody>
          <a:bodyPr>
            <a:normAutofit fontScale="77500" lnSpcReduction="20000"/>
          </a:bodyPr>
          <a:lstStyle/>
          <a:p>
            <a:pPr marL="321469" indent="-321469">
              <a:lnSpc>
                <a:spcPct val="110000"/>
              </a:lnSpc>
              <a:spcBef>
                <a:spcPts val="563"/>
              </a:spcBef>
            </a:pPr>
            <a:r>
              <a:rPr lang="de-DE" sz="2600" noProof="0" dirty="0"/>
              <a:t>Konsequenzen hängen ab von: </a:t>
            </a:r>
          </a:p>
          <a:p>
            <a:pPr marL="571500" lvl="1" indent="-321469">
              <a:lnSpc>
                <a:spcPct val="110000"/>
              </a:lnSpc>
              <a:spcBef>
                <a:spcPts val="563"/>
              </a:spcBef>
            </a:pPr>
            <a:r>
              <a:rPr lang="de-DE" dirty="0"/>
              <a:t>Schwere des Fehlverhaltens </a:t>
            </a:r>
          </a:p>
          <a:p>
            <a:pPr marL="571500" lvl="1" indent="-321469">
              <a:lnSpc>
                <a:spcPct val="110000"/>
              </a:lnSpc>
              <a:spcBef>
                <a:spcPts val="563"/>
              </a:spcBef>
            </a:pPr>
            <a:r>
              <a:rPr lang="de-DE" dirty="0"/>
              <a:t>In welcher Arbeit (schriftliche Prüfung, Abschlussarbeit etc.) das Fehlverhalten gesetzt wurde</a:t>
            </a:r>
          </a:p>
          <a:p>
            <a:pPr marL="250031" lvl="1" indent="0">
              <a:lnSpc>
                <a:spcPct val="110000"/>
              </a:lnSpc>
              <a:spcBef>
                <a:spcPts val="563"/>
              </a:spcBef>
              <a:buNone/>
            </a:pPr>
            <a:r>
              <a:rPr lang="de-DE" dirty="0">
                <a:solidFill>
                  <a:srgbClr val="000000"/>
                </a:solidFill>
              </a:rPr>
              <a:t>→ </a:t>
            </a:r>
            <a:r>
              <a:rPr lang="de-DE" u="sng" dirty="0"/>
              <a:t>Sie verlieren Zeit und büßen Ihre persönliche Glaubwürdigkeit und Integrität ein!</a:t>
            </a:r>
          </a:p>
          <a:p>
            <a:pPr marL="321469" indent="-321469">
              <a:lnSpc>
                <a:spcPct val="110000"/>
              </a:lnSpc>
              <a:spcBef>
                <a:spcPts val="2250"/>
              </a:spcBef>
            </a:pPr>
            <a:r>
              <a:rPr lang="de-DE" sz="2600" noProof="0" dirty="0"/>
              <a:t>Beispiele:</a:t>
            </a:r>
          </a:p>
          <a:p>
            <a:pPr marL="571500" lvl="1" indent="-321469">
              <a:lnSpc>
                <a:spcPct val="110000"/>
              </a:lnSpc>
              <a:spcBef>
                <a:spcPts val="563"/>
              </a:spcBef>
            </a:pPr>
            <a:r>
              <a:rPr lang="de-DE" dirty="0"/>
              <a:t>Fehlverhalten bei Prüfungen können negative/ungültige Beurteilung, Verlust eines Prüfungsantritts und/oder Meldung an die/den Studiendekan:in nach sich ziehen</a:t>
            </a:r>
          </a:p>
          <a:p>
            <a:pPr marL="571500" lvl="1" indent="-321469">
              <a:lnSpc>
                <a:spcPct val="110000"/>
              </a:lnSpc>
              <a:spcBef>
                <a:spcPts val="563"/>
              </a:spcBef>
            </a:pPr>
            <a:r>
              <a:rPr lang="de-DE" dirty="0"/>
              <a:t>Schwerwiegendes Fehlverhalten (z. B.: Plagiat): negative Bewertung der Arbeit, bis hin zu Ausschluss vom Studium für zwei Semester</a:t>
            </a:r>
          </a:p>
          <a:p>
            <a:pPr marL="571500" lvl="1" indent="-321469">
              <a:lnSpc>
                <a:spcPct val="110000"/>
              </a:lnSpc>
              <a:spcBef>
                <a:spcPts val="563"/>
              </a:spcBef>
            </a:pPr>
            <a:r>
              <a:rPr lang="de-DE" dirty="0"/>
              <a:t>Aberkennung des akademischen Grades bei Feststellung des Fehlverhalten nach dem Studienabschluss </a:t>
            </a:r>
          </a:p>
        </p:txBody>
      </p:sp>
      <p:sp>
        <p:nvSpPr>
          <p:cNvPr id="5" name="Textfeld 4">
            <a:extLst>
              <a:ext uri="{FF2B5EF4-FFF2-40B4-BE49-F238E27FC236}">
                <a16:creationId xmlns:a16="http://schemas.microsoft.com/office/drawing/2014/main" id="{16F67F40-72D5-4DFA-8657-9F0E059610F2}"/>
              </a:ext>
            </a:extLst>
          </p:cNvPr>
          <p:cNvSpPr txBox="1"/>
          <p:nvPr/>
        </p:nvSpPr>
        <p:spPr>
          <a:xfrm>
            <a:off x="764957" y="1287701"/>
            <a:ext cx="10943042" cy="380873"/>
          </a:xfrm>
          <a:prstGeom prst="rect">
            <a:avLst/>
          </a:prstGeom>
          <a:noFill/>
        </p:spPr>
        <p:txBody>
          <a:bodyPr wrap="square">
            <a:spAutoFit/>
          </a:bodyPr>
          <a:lstStyle/>
          <a:p>
            <a:r>
              <a:rPr lang="de-DE" sz="1875" dirty="0"/>
              <a:t>(TU Graz, 2025a, Universität Graz, 2023c)</a:t>
            </a:r>
          </a:p>
        </p:txBody>
      </p:sp>
      <p:sp>
        <p:nvSpPr>
          <p:cNvPr id="7" name="Foliennummernplatzhalter 3">
            <a:extLst>
              <a:ext uri="{FF2B5EF4-FFF2-40B4-BE49-F238E27FC236}">
                <a16:creationId xmlns:a16="http://schemas.microsoft.com/office/drawing/2014/main" id="{282D9883-4701-5A6A-8CBC-7FA0D3B7DD05}"/>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53</a:t>
            </a:fld>
            <a:endParaRPr lang="de-DE" sz="1000" dirty="0">
              <a:solidFill>
                <a:schemeClr val="tx1">
                  <a:tint val="82000"/>
                </a:schemeClr>
              </a:solidFill>
            </a:endParaRPr>
          </a:p>
        </p:txBody>
      </p:sp>
    </p:spTree>
    <p:extLst>
      <p:ext uri="{BB962C8B-B14F-4D97-AF65-F5344CB8AC3E}">
        <p14:creationId xmlns:p14="http://schemas.microsoft.com/office/powerpoint/2010/main" val="21203648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2A73E1-31CC-47B5-B7CB-D560D37FBDE0}"/>
              </a:ext>
            </a:extLst>
          </p:cNvPr>
          <p:cNvSpPr>
            <a:spLocks noGrp="1"/>
          </p:cNvSpPr>
          <p:nvPr>
            <p:ph type="title"/>
          </p:nvPr>
        </p:nvSpPr>
        <p:spPr>
          <a:xfrm>
            <a:off x="755835" y="715717"/>
            <a:ext cx="10515600" cy="705667"/>
          </a:xfrm>
        </p:spPr>
        <p:txBody>
          <a:bodyPr>
            <a:normAutofit/>
          </a:bodyPr>
          <a:lstStyle/>
          <a:p>
            <a:r>
              <a:rPr lang="de-DE" noProof="0" dirty="0"/>
              <a:t>3.4</a:t>
            </a:r>
            <a:r>
              <a:rPr lang="de-DE" noProof="0" dirty="0">
                <a:latin typeface="+mj-lt"/>
              </a:rPr>
              <a:t> </a:t>
            </a:r>
            <a:r>
              <a:rPr lang="de-DE" noProof="0" dirty="0"/>
              <a:t>W</a:t>
            </a:r>
            <a:r>
              <a:rPr lang="de-DE" noProof="0" dirty="0">
                <a:latin typeface="+mj-lt"/>
              </a:rPr>
              <a:t>issenschaft</a:t>
            </a:r>
            <a:r>
              <a:rPr lang="de-DE" noProof="0" dirty="0"/>
              <a:t>liches Fehlverhalten vermeiden (1/3)</a:t>
            </a:r>
          </a:p>
        </p:txBody>
      </p:sp>
      <p:sp>
        <p:nvSpPr>
          <p:cNvPr id="3" name="Inhaltsplatzhalter 2">
            <a:extLst>
              <a:ext uri="{FF2B5EF4-FFF2-40B4-BE49-F238E27FC236}">
                <a16:creationId xmlns:a16="http://schemas.microsoft.com/office/drawing/2014/main" id="{5F8FD7A2-32B0-458F-8F13-4AECD420FBC5}"/>
              </a:ext>
            </a:extLst>
          </p:cNvPr>
          <p:cNvSpPr>
            <a:spLocks noGrp="1"/>
          </p:cNvSpPr>
          <p:nvPr>
            <p:ph idx="1"/>
          </p:nvPr>
        </p:nvSpPr>
        <p:spPr>
          <a:xfrm>
            <a:off x="856803" y="1809750"/>
            <a:ext cx="11135475" cy="4440234"/>
          </a:xfrm>
          <a:ln w="28575">
            <a:noFill/>
          </a:ln>
        </p:spPr>
        <p:txBody>
          <a:bodyPr>
            <a:noAutofit/>
          </a:bodyPr>
          <a:lstStyle/>
          <a:p>
            <a:pPr marL="342900" lvl="1" indent="-342900">
              <a:lnSpc>
                <a:spcPct val="110000"/>
              </a:lnSpc>
              <a:buFont typeface="Arial" panose="020B0604020202020204" pitchFamily="34" charset="0"/>
              <a:buChar char="•"/>
            </a:pPr>
            <a:r>
              <a:rPr lang="de-DE" dirty="0"/>
              <a:t>Wissenschaftliches Fehlverhalten kann auf individueller und institutioneller Ebene vermieden werden, z. B.:</a:t>
            </a:r>
          </a:p>
          <a:p>
            <a:pPr marL="571500" lvl="2" indent="-230684">
              <a:spcBef>
                <a:spcPts val="563"/>
              </a:spcBef>
            </a:pPr>
            <a:r>
              <a:rPr lang="de-DE" sz="2000" dirty="0"/>
              <a:t>Erfindung oder Fälschung von Daten:</a:t>
            </a:r>
          </a:p>
          <a:p>
            <a:pPr marL="583406" lvl="2" indent="0">
              <a:buNone/>
            </a:pPr>
            <a:r>
              <a:rPr lang="de-DE" sz="1800" dirty="0">
                <a:solidFill>
                  <a:srgbClr val="000000"/>
                </a:solidFill>
              </a:rPr>
              <a:t>→</a:t>
            </a:r>
            <a:r>
              <a:rPr lang="de-DE" sz="1800" dirty="0"/>
              <a:t> Peer-Review im Team/durch Personen, die mit dem Thema vertraut sind</a:t>
            </a:r>
          </a:p>
          <a:p>
            <a:pPr marL="583406" lvl="2" indent="0">
              <a:buNone/>
            </a:pPr>
            <a:r>
              <a:rPr lang="de-DE" sz="1800" dirty="0">
                <a:solidFill>
                  <a:srgbClr val="000000"/>
                </a:solidFill>
              </a:rPr>
              <a:t>→</a:t>
            </a:r>
            <a:r>
              <a:rPr lang="de-DE" sz="1800" dirty="0"/>
              <a:t> Nachvollziehbare Dokumentation aller Schritte</a:t>
            </a:r>
          </a:p>
          <a:p>
            <a:pPr marL="571500" lvl="2" indent="-230684">
              <a:spcBef>
                <a:spcPts val="563"/>
              </a:spcBef>
            </a:pPr>
            <a:r>
              <a:rPr lang="de-DE" sz="2000" dirty="0"/>
              <a:t>Plagiat:</a:t>
            </a:r>
          </a:p>
          <a:p>
            <a:pPr marL="583406" lvl="2" indent="0">
              <a:buNone/>
            </a:pPr>
            <a:r>
              <a:rPr lang="de-DE" sz="1800" dirty="0">
                <a:solidFill>
                  <a:srgbClr val="000000"/>
                </a:solidFill>
              </a:rPr>
              <a:t>→ Einhaltung von Zitierrichtlinien</a:t>
            </a:r>
          </a:p>
          <a:p>
            <a:pPr marL="583406" lvl="2" indent="0">
              <a:buNone/>
            </a:pPr>
            <a:r>
              <a:rPr lang="de-DE" sz="1800" dirty="0">
                <a:solidFill>
                  <a:srgbClr val="000000"/>
                </a:solidFill>
              </a:rPr>
              <a:t>→ Klare Trennung eigener und fremder Ideen/Annahmen/Erkenntnisse</a:t>
            </a:r>
          </a:p>
          <a:p>
            <a:pPr marL="571500" lvl="2" indent="-230684">
              <a:spcBef>
                <a:spcPts val="563"/>
              </a:spcBef>
            </a:pPr>
            <a:r>
              <a:rPr lang="de-DE" sz="2000" dirty="0"/>
              <a:t>Unbegründete Verweigerung des Zugangs zu Originaldaten oder deren vorzeitige Löschung</a:t>
            </a:r>
          </a:p>
          <a:p>
            <a:pPr marL="583406" lvl="2" indent="0">
              <a:buNone/>
            </a:pPr>
            <a:r>
              <a:rPr lang="de-DE" sz="1800" dirty="0">
                <a:solidFill>
                  <a:srgbClr val="000000"/>
                </a:solidFill>
              </a:rPr>
              <a:t>→ Einhaltung gesetzlicher Aufbewahrungs- bzw. Löschfristen, Datenmanagementpläne</a:t>
            </a:r>
          </a:p>
          <a:p>
            <a:pPr marL="1083469" lvl="3"/>
            <a:r>
              <a:rPr lang="de-DE" sz="1800" dirty="0"/>
              <a:t>Standards der GWP: 10 Jahre Aufbewahrung für Forschungsdaten </a:t>
            </a:r>
            <a:endParaRPr lang="de-DE" dirty="0"/>
          </a:p>
        </p:txBody>
      </p:sp>
      <p:sp>
        <p:nvSpPr>
          <p:cNvPr id="5" name="Textfeld 4">
            <a:extLst>
              <a:ext uri="{FF2B5EF4-FFF2-40B4-BE49-F238E27FC236}">
                <a16:creationId xmlns:a16="http://schemas.microsoft.com/office/drawing/2014/main" id="{86BD07EA-9A84-45D8-BEDD-3FAD10594DFE}"/>
              </a:ext>
            </a:extLst>
          </p:cNvPr>
          <p:cNvSpPr txBox="1"/>
          <p:nvPr/>
        </p:nvSpPr>
        <p:spPr>
          <a:xfrm>
            <a:off x="755835" y="1329833"/>
            <a:ext cx="10943042" cy="380873"/>
          </a:xfrm>
          <a:prstGeom prst="rect">
            <a:avLst/>
          </a:prstGeom>
          <a:noFill/>
        </p:spPr>
        <p:txBody>
          <a:bodyPr wrap="square">
            <a:spAutoFit/>
          </a:bodyPr>
          <a:lstStyle/>
          <a:p>
            <a:r>
              <a:rPr lang="de-DE" sz="1875" dirty="0"/>
              <a:t>(</a:t>
            </a:r>
            <a:r>
              <a:rPr lang="de-DE" sz="1875" dirty="0">
                <a:solidFill>
                  <a:srgbClr val="000000"/>
                </a:solidFill>
              </a:rPr>
              <a:t>BMBWF</a:t>
            </a:r>
            <a:r>
              <a:rPr lang="de-DE" sz="1875" dirty="0">
                <a:solidFill>
                  <a:srgbClr val="000000"/>
                </a:solidFill>
                <a:uFill>
                  <a:solidFill>
                    <a:srgbClr val="000000"/>
                  </a:solidFill>
                </a:uFill>
                <a:cs typeface="Arial Unicode MS"/>
              </a:rPr>
              <a:t>, 2020; </a:t>
            </a:r>
            <a:r>
              <a:rPr lang="de-DE" sz="1875" dirty="0"/>
              <a:t>Pears and Shields, 2022)</a:t>
            </a:r>
          </a:p>
        </p:txBody>
      </p:sp>
      <p:sp>
        <p:nvSpPr>
          <p:cNvPr id="7" name="Foliennummernplatzhalter 3">
            <a:extLst>
              <a:ext uri="{FF2B5EF4-FFF2-40B4-BE49-F238E27FC236}">
                <a16:creationId xmlns:a16="http://schemas.microsoft.com/office/drawing/2014/main" id="{5871931E-C354-1776-2312-53E8A35EF952}"/>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54</a:t>
            </a:fld>
            <a:endParaRPr lang="de-DE" sz="1000" dirty="0">
              <a:solidFill>
                <a:schemeClr val="tx1">
                  <a:tint val="82000"/>
                </a:schemeClr>
              </a:solidFill>
            </a:endParaRPr>
          </a:p>
        </p:txBody>
      </p:sp>
    </p:spTree>
    <p:extLst>
      <p:ext uri="{BB962C8B-B14F-4D97-AF65-F5344CB8AC3E}">
        <p14:creationId xmlns:p14="http://schemas.microsoft.com/office/powerpoint/2010/main" val="34400781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271E5-4D28-CB36-BD99-69920DB7F38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147F728-A91E-8BC1-6B1E-44C586C3DE8B}"/>
              </a:ext>
            </a:extLst>
          </p:cNvPr>
          <p:cNvSpPr>
            <a:spLocks noGrp="1"/>
          </p:cNvSpPr>
          <p:nvPr>
            <p:ph type="title"/>
          </p:nvPr>
        </p:nvSpPr>
        <p:spPr>
          <a:xfrm>
            <a:off x="838200" y="751978"/>
            <a:ext cx="10515600" cy="705667"/>
          </a:xfrm>
        </p:spPr>
        <p:txBody>
          <a:bodyPr>
            <a:normAutofit/>
          </a:bodyPr>
          <a:lstStyle/>
          <a:p>
            <a:r>
              <a:rPr lang="de-DE" noProof="0" dirty="0"/>
              <a:t>3.4</a:t>
            </a:r>
            <a:r>
              <a:rPr lang="de-DE" noProof="0" dirty="0">
                <a:latin typeface="+mj-lt"/>
              </a:rPr>
              <a:t> </a:t>
            </a:r>
            <a:r>
              <a:rPr lang="de-DE" noProof="0" dirty="0"/>
              <a:t>W</a:t>
            </a:r>
            <a:r>
              <a:rPr lang="de-DE" noProof="0" dirty="0">
                <a:latin typeface="+mj-lt"/>
              </a:rPr>
              <a:t>issenschaft</a:t>
            </a:r>
            <a:r>
              <a:rPr lang="de-DE" noProof="0" dirty="0"/>
              <a:t>liches Fehlverhalten vermeiden (2/3)</a:t>
            </a:r>
          </a:p>
        </p:txBody>
      </p:sp>
      <p:sp>
        <p:nvSpPr>
          <p:cNvPr id="3" name="Inhaltsplatzhalter 2">
            <a:extLst>
              <a:ext uri="{FF2B5EF4-FFF2-40B4-BE49-F238E27FC236}">
                <a16:creationId xmlns:a16="http://schemas.microsoft.com/office/drawing/2014/main" id="{4419D275-0D0D-4BC3-EC92-4A90D80F7CA5}"/>
              </a:ext>
            </a:extLst>
          </p:cNvPr>
          <p:cNvSpPr>
            <a:spLocks noGrp="1"/>
          </p:cNvSpPr>
          <p:nvPr>
            <p:ph idx="1"/>
          </p:nvPr>
        </p:nvSpPr>
        <p:spPr>
          <a:xfrm>
            <a:off x="856803" y="1809750"/>
            <a:ext cx="11135475" cy="4440234"/>
          </a:xfrm>
          <a:ln w="28575">
            <a:noFill/>
          </a:ln>
        </p:spPr>
        <p:txBody>
          <a:bodyPr>
            <a:normAutofit fontScale="92500"/>
          </a:bodyPr>
          <a:lstStyle/>
          <a:p>
            <a:pPr marL="340817" lvl="1" indent="-340817">
              <a:lnSpc>
                <a:spcPct val="120000"/>
              </a:lnSpc>
              <a:spcBef>
                <a:spcPts val="0"/>
              </a:spcBef>
              <a:buFont typeface="Wingdings" panose="05000000000000000000" pitchFamily="2" charset="2"/>
              <a:buChar char="§"/>
            </a:pPr>
            <a:r>
              <a:rPr lang="de-DE" sz="2200" dirty="0"/>
              <a:t>Einige Formen des wissenschaftlichen Fehlverhaltens können auf institutioneller Ebene durch klare Regeln und transparente Kommunikation vermieden werden:  </a:t>
            </a:r>
          </a:p>
          <a:p>
            <a:pPr marL="571500" lvl="2" indent="-230684">
              <a:lnSpc>
                <a:spcPct val="120000"/>
              </a:lnSpc>
              <a:spcBef>
                <a:spcPts val="0"/>
              </a:spcBef>
            </a:pPr>
            <a:r>
              <a:rPr lang="de-DE" dirty="0"/>
              <a:t>Behinderung der wissenschaftlichen Laufbahn anderer, insb. des wissenschaftlichen Nachwuchses </a:t>
            </a:r>
          </a:p>
          <a:p>
            <a:pPr marL="571500" lvl="2" indent="-230684">
              <a:lnSpc>
                <a:spcPct val="120000"/>
              </a:lnSpc>
              <a:spcBef>
                <a:spcPts val="0"/>
              </a:spcBef>
            </a:pPr>
            <a:r>
              <a:rPr lang="de-DE" dirty="0"/>
              <a:t>Vernachlässigung von Betreuungspflichten</a:t>
            </a:r>
          </a:p>
          <a:p>
            <a:pPr marL="571500" lvl="2" indent="-230684">
              <a:lnSpc>
                <a:spcPct val="120000"/>
              </a:lnSpc>
              <a:spcBef>
                <a:spcPts val="0"/>
              </a:spcBef>
            </a:pPr>
            <a:r>
              <a:rPr lang="de-DE" dirty="0"/>
              <a:t>Behinderung oder Sabotage der Forschung anderer</a:t>
            </a:r>
          </a:p>
          <a:p>
            <a:pPr marL="571500" lvl="2" indent="-230684">
              <a:lnSpc>
                <a:spcPct val="120000"/>
              </a:lnSpc>
              <a:spcBef>
                <a:spcPts val="0"/>
              </a:spcBef>
            </a:pPr>
            <a:r>
              <a:rPr lang="de-DE" dirty="0"/>
              <a:t>Beihilfe zu Verstößen anderer bzw. aktive Beteiligung an Verstößen anderer gegen die GWP</a:t>
            </a:r>
          </a:p>
          <a:p>
            <a:pPr marL="583406" lvl="2" indent="0">
              <a:lnSpc>
                <a:spcPct val="120000"/>
              </a:lnSpc>
              <a:spcBef>
                <a:spcPts val="0"/>
              </a:spcBef>
              <a:buNone/>
            </a:pPr>
            <a:r>
              <a:rPr lang="de-DE" dirty="0">
                <a:solidFill>
                  <a:srgbClr val="000000"/>
                </a:solidFill>
              </a:rPr>
              <a:t>→ Transparente Kommunikation über Ressourcen des Instituts, Zeitpläne, Kriterien einer </a:t>
            </a:r>
            <a:r>
              <a:rPr lang="de-DE" dirty="0" err="1">
                <a:solidFill>
                  <a:srgbClr val="000000"/>
                </a:solidFill>
              </a:rPr>
              <a:t>Autor:innenschaft</a:t>
            </a:r>
            <a:endParaRPr lang="de-DE" dirty="0">
              <a:solidFill>
                <a:srgbClr val="000000"/>
              </a:solidFill>
            </a:endParaRPr>
          </a:p>
          <a:p>
            <a:pPr marL="581918" lvl="2" indent="-241102">
              <a:lnSpc>
                <a:spcPct val="120000"/>
              </a:lnSpc>
              <a:spcBef>
                <a:spcPts val="0"/>
              </a:spcBef>
            </a:pPr>
            <a:r>
              <a:rPr lang="de-DE" dirty="0"/>
              <a:t>Angabe falscher Informationen in Förderanträgen</a:t>
            </a:r>
          </a:p>
          <a:p>
            <a:pPr marL="583406" lvl="2" indent="0">
              <a:lnSpc>
                <a:spcPct val="120000"/>
              </a:lnSpc>
              <a:spcBef>
                <a:spcPts val="0"/>
              </a:spcBef>
              <a:buNone/>
            </a:pPr>
            <a:r>
              <a:rPr lang="de-DE" dirty="0">
                <a:solidFill>
                  <a:srgbClr val="000000"/>
                </a:solidFill>
              </a:rPr>
              <a:t>→ Vier-Augenprinzip bei der Einreichung</a:t>
            </a:r>
          </a:p>
          <a:p>
            <a:pPr marL="750094" lvl="3" indent="-333375">
              <a:spcBef>
                <a:spcPts val="1125"/>
              </a:spcBef>
            </a:pPr>
            <a:endParaRPr lang="de-DE" sz="2438" dirty="0"/>
          </a:p>
        </p:txBody>
      </p:sp>
      <p:sp>
        <p:nvSpPr>
          <p:cNvPr id="5" name="Textfeld 4">
            <a:extLst>
              <a:ext uri="{FF2B5EF4-FFF2-40B4-BE49-F238E27FC236}">
                <a16:creationId xmlns:a16="http://schemas.microsoft.com/office/drawing/2014/main" id="{5B9E2A5B-4C94-91A0-F123-EF1BAAB9079A}"/>
              </a:ext>
            </a:extLst>
          </p:cNvPr>
          <p:cNvSpPr txBox="1"/>
          <p:nvPr/>
        </p:nvSpPr>
        <p:spPr>
          <a:xfrm>
            <a:off x="755835" y="1260622"/>
            <a:ext cx="10943042" cy="380873"/>
          </a:xfrm>
          <a:prstGeom prst="rect">
            <a:avLst/>
          </a:prstGeom>
          <a:noFill/>
        </p:spPr>
        <p:txBody>
          <a:bodyPr wrap="square">
            <a:spAutoFit/>
          </a:bodyPr>
          <a:lstStyle/>
          <a:p>
            <a:r>
              <a:rPr lang="de-DE" sz="1875" dirty="0"/>
              <a:t>(</a:t>
            </a:r>
            <a:r>
              <a:rPr lang="de-DE" sz="1875" dirty="0">
                <a:solidFill>
                  <a:srgbClr val="000000"/>
                </a:solidFill>
              </a:rPr>
              <a:t>BMBWF</a:t>
            </a:r>
            <a:r>
              <a:rPr lang="de-DE" sz="1875" dirty="0">
                <a:solidFill>
                  <a:srgbClr val="000000"/>
                </a:solidFill>
                <a:uFill>
                  <a:solidFill>
                    <a:srgbClr val="000000"/>
                  </a:solidFill>
                </a:uFill>
                <a:cs typeface="Arial Unicode MS"/>
              </a:rPr>
              <a:t>, 2020; </a:t>
            </a:r>
            <a:r>
              <a:rPr lang="de-DE" sz="1875" dirty="0"/>
              <a:t>ENAI, 2019)</a:t>
            </a:r>
          </a:p>
        </p:txBody>
      </p:sp>
      <p:sp>
        <p:nvSpPr>
          <p:cNvPr id="7" name="Foliennummernplatzhalter 3">
            <a:extLst>
              <a:ext uri="{FF2B5EF4-FFF2-40B4-BE49-F238E27FC236}">
                <a16:creationId xmlns:a16="http://schemas.microsoft.com/office/drawing/2014/main" id="{8B84FA86-6C7F-FF95-0A83-F13BB646B2AC}"/>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55</a:t>
            </a:fld>
            <a:endParaRPr lang="de-DE" sz="1000" dirty="0">
              <a:solidFill>
                <a:schemeClr val="tx1">
                  <a:tint val="82000"/>
                </a:schemeClr>
              </a:solidFill>
            </a:endParaRPr>
          </a:p>
        </p:txBody>
      </p:sp>
    </p:spTree>
    <p:extLst>
      <p:ext uri="{BB962C8B-B14F-4D97-AF65-F5344CB8AC3E}">
        <p14:creationId xmlns:p14="http://schemas.microsoft.com/office/powerpoint/2010/main" val="13616019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94AAC4-A0D2-42B8-869B-D5074C5B57A2}"/>
              </a:ext>
            </a:extLst>
          </p:cNvPr>
          <p:cNvSpPr>
            <a:spLocks noGrp="1"/>
          </p:cNvSpPr>
          <p:nvPr>
            <p:ph type="title"/>
          </p:nvPr>
        </p:nvSpPr>
        <p:spPr>
          <a:xfrm>
            <a:off x="838200" y="677418"/>
            <a:ext cx="10515600" cy="705667"/>
          </a:xfrm>
        </p:spPr>
        <p:txBody>
          <a:bodyPr/>
          <a:lstStyle/>
          <a:p>
            <a:r>
              <a:rPr lang="de-DE" sz="2800" dirty="0"/>
              <a:t>3.4 Wissenschaftliches Fehlverhalten vermeiden </a:t>
            </a:r>
            <a:r>
              <a:rPr lang="de-DE" sz="3200" dirty="0"/>
              <a:t>(3/3)</a:t>
            </a:r>
            <a:endParaRPr lang="en-US" dirty="0"/>
          </a:p>
        </p:txBody>
      </p:sp>
      <p:sp>
        <p:nvSpPr>
          <p:cNvPr id="3" name="Inhaltsplatzhalter 2">
            <a:extLst>
              <a:ext uri="{FF2B5EF4-FFF2-40B4-BE49-F238E27FC236}">
                <a16:creationId xmlns:a16="http://schemas.microsoft.com/office/drawing/2014/main" id="{BB06BD58-F89A-4095-9DBE-5EFEF133C7EB}"/>
              </a:ext>
            </a:extLst>
          </p:cNvPr>
          <p:cNvSpPr>
            <a:spLocks noGrp="1"/>
          </p:cNvSpPr>
          <p:nvPr>
            <p:ph idx="1"/>
          </p:nvPr>
        </p:nvSpPr>
        <p:spPr>
          <a:xfrm>
            <a:off x="769077" y="1793665"/>
            <a:ext cx="10515600" cy="4191647"/>
          </a:xfrm>
        </p:spPr>
        <p:txBody>
          <a:bodyPr/>
          <a:lstStyle/>
          <a:p>
            <a:r>
              <a:rPr lang="de-DE" sz="2400" dirty="0"/>
              <a:t>Fragen Sie sich vor Abgabe einer schriftlichen Arbeit selbst, ob Sie …</a:t>
            </a:r>
          </a:p>
          <a:p>
            <a:endParaRPr lang="en-US" dirty="0"/>
          </a:p>
        </p:txBody>
      </p:sp>
      <p:sp>
        <p:nvSpPr>
          <p:cNvPr id="8" name="Textfeld 8">
            <a:extLst>
              <a:ext uri="{FF2B5EF4-FFF2-40B4-BE49-F238E27FC236}">
                <a16:creationId xmlns:a16="http://schemas.microsoft.com/office/drawing/2014/main" id="{E24DD847-1277-47A0-8E2B-EAB025DE2A95}"/>
              </a:ext>
            </a:extLst>
          </p:cNvPr>
          <p:cNvSpPr txBox="1"/>
          <p:nvPr/>
        </p:nvSpPr>
        <p:spPr>
          <a:xfrm>
            <a:off x="887422" y="2255873"/>
            <a:ext cx="10359520" cy="3731791"/>
          </a:xfrm>
          <a:prstGeom prst="rect">
            <a:avLst/>
          </a:prstGeom>
          <a:solidFill>
            <a:srgbClr val="4C667B"/>
          </a:solidFill>
          <a:ln w="38100">
            <a:solidFill>
              <a:schemeClr val="tx2"/>
            </a:solidFill>
          </a:ln>
        </p:spPr>
        <p:txBody>
          <a:bodyPr wrap="square">
            <a:spAutoFit/>
          </a:bodyPr>
          <a:lstStyle/>
          <a:p>
            <a:pPr marL="592336" lvl="1" indent="-342305">
              <a:lnSpc>
                <a:spcPct val="110000"/>
              </a:lnSpc>
              <a:spcBef>
                <a:spcPts val="600"/>
              </a:spcBef>
              <a:spcAft>
                <a:spcPts val="600"/>
              </a:spcAft>
            </a:pPr>
            <a:r>
              <a:rPr lang="de-DE" sz="2250" dirty="0">
                <a:solidFill>
                  <a:schemeClr val="bg1"/>
                </a:solidFill>
              </a:rPr>
              <a:t>1. Ihre Arbeit in Ihren eigenen Worten verfasst haben?</a:t>
            </a:r>
          </a:p>
          <a:p>
            <a:pPr marL="592336" lvl="1" indent="-342305">
              <a:lnSpc>
                <a:spcPct val="110000"/>
              </a:lnSpc>
              <a:spcBef>
                <a:spcPts val="600"/>
              </a:spcBef>
              <a:spcAft>
                <a:spcPts val="600"/>
              </a:spcAft>
            </a:pPr>
            <a:r>
              <a:rPr lang="de-DE" sz="2250" dirty="0">
                <a:solidFill>
                  <a:schemeClr val="bg1"/>
                </a:solidFill>
              </a:rPr>
              <a:t>2. alle in der Arbeit verwendeten Quellen gelesen und verstanden haben?</a:t>
            </a:r>
          </a:p>
          <a:p>
            <a:pPr marL="592336" lvl="1" indent="-342305">
              <a:lnSpc>
                <a:spcPct val="110000"/>
              </a:lnSpc>
              <a:spcBef>
                <a:spcPts val="600"/>
              </a:spcBef>
              <a:spcAft>
                <a:spcPts val="600"/>
              </a:spcAft>
            </a:pPr>
            <a:r>
              <a:rPr lang="de-DE" sz="2250" dirty="0">
                <a:solidFill>
                  <a:schemeClr val="bg1"/>
                </a:solidFill>
              </a:rPr>
              <a:t>3. alle verwendeten Informationen und Quellen eindeutig und korrekt angegeben sowie sachgerecht genutzt haben?</a:t>
            </a:r>
          </a:p>
          <a:p>
            <a:pPr marL="592336" lvl="1" indent="-342305">
              <a:lnSpc>
                <a:spcPct val="110000"/>
              </a:lnSpc>
              <a:spcBef>
                <a:spcPts val="600"/>
              </a:spcBef>
              <a:spcAft>
                <a:spcPts val="600"/>
              </a:spcAft>
            </a:pPr>
            <a:r>
              <a:rPr lang="de-DE" sz="2250" dirty="0">
                <a:solidFill>
                  <a:schemeClr val="bg1"/>
                </a:solidFill>
              </a:rPr>
              <a:t>4. Sich im Fall des Einbeziehens einer früheren eigenen Arbeit (z. B. aus anderen Kursen) auch selbst zitiert haben?</a:t>
            </a:r>
          </a:p>
          <a:p>
            <a:pPr marL="592336" lvl="1" indent="-342305">
              <a:lnSpc>
                <a:spcPct val="110000"/>
              </a:lnSpc>
              <a:spcBef>
                <a:spcPts val="600"/>
              </a:spcBef>
              <a:spcAft>
                <a:spcPts val="600"/>
              </a:spcAft>
            </a:pPr>
            <a:r>
              <a:rPr lang="de-DE" sz="2250" dirty="0">
                <a:solidFill>
                  <a:schemeClr val="bg1"/>
                </a:solidFill>
              </a:rPr>
              <a:t>5. frühere Versionen der Arbeit gespeichert haben, um nachweisen zu können, dass es sich um Ihre eigene Arbeit handelt?</a:t>
            </a:r>
          </a:p>
        </p:txBody>
      </p:sp>
      <p:sp>
        <p:nvSpPr>
          <p:cNvPr id="5" name="Textfeld 4">
            <a:extLst>
              <a:ext uri="{FF2B5EF4-FFF2-40B4-BE49-F238E27FC236}">
                <a16:creationId xmlns:a16="http://schemas.microsoft.com/office/drawing/2014/main" id="{5DC55D12-3827-4573-87AE-2377103659A7}"/>
              </a:ext>
            </a:extLst>
          </p:cNvPr>
          <p:cNvSpPr txBox="1"/>
          <p:nvPr/>
        </p:nvSpPr>
        <p:spPr>
          <a:xfrm>
            <a:off x="769077" y="1237502"/>
            <a:ext cx="10943042" cy="380873"/>
          </a:xfrm>
          <a:prstGeom prst="rect">
            <a:avLst/>
          </a:prstGeom>
          <a:noFill/>
        </p:spPr>
        <p:txBody>
          <a:bodyPr wrap="square">
            <a:spAutoFit/>
          </a:bodyPr>
          <a:lstStyle/>
          <a:p>
            <a:r>
              <a:rPr lang="de-DE" sz="1875" dirty="0"/>
              <a:t>(Spark at York University, 2013)</a:t>
            </a:r>
          </a:p>
        </p:txBody>
      </p:sp>
      <p:sp>
        <p:nvSpPr>
          <p:cNvPr id="4" name="Foliennummernplatzhalter 3">
            <a:extLst>
              <a:ext uri="{FF2B5EF4-FFF2-40B4-BE49-F238E27FC236}">
                <a16:creationId xmlns:a16="http://schemas.microsoft.com/office/drawing/2014/main" id="{DE0072CC-92AE-4291-8715-A198A6292B04}"/>
              </a:ext>
            </a:extLst>
          </p:cNvPr>
          <p:cNvSpPr>
            <a:spLocks noGrp="1"/>
          </p:cNvSpPr>
          <p:nvPr>
            <p:ph type="sldNum" sz="quarter" idx="12"/>
          </p:nvPr>
        </p:nvSpPr>
        <p:spPr/>
        <p:txBody>
          <a:bodyPr/>
          <a:lstStyle/>
          <a:p>
            <a:fld id="{D1CE53A6-EA07-4470-8EDB-4231586FEE68}" type="slidenum">
              <a:rPr lang="en-GB" smtClean="0"/>
              <a:t>56</a:t>
            </a:fld>
            <a:endParaRPr lang="en-GB" dirty="0"/>
          </a:p>
        </p:txBody>
      </p:sp>
    </p:spTree>
    <p:extLst>
      <p:ext uri="{BB962C8B-B14F-4D97-AF65-F5344CB8AC3E}">
        <p14:creationId xmlns:p14="http://schemas.microsoft.com/office/powerpoint/2010/main" val="33526932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7AD356-E23E-44FA-9829-C804BD5C6891}"/>
              </a:ext>
            </a:extLst>
          </p:cNvPr>
          <p:cNvSpPr>
            <a:spLocks noGrp="1"/>
          </p:cNvSpPr>
          <p:nvPr>
            <p:ph type="title"/>
          </p:nvPr>
        </p:nvSpPr>
        <p:spPr/>
        <p:txBody>
          <a:bodyPr/>
          <a:lstStyle/>
          <a:p>
            <a:r>
              <a:rPr lang="de-DE" noProof="0" dirty="0"/>
              <a:t>Cargo-Cult Science Speech</a:t>
            </a:r>
            <a:endParaRPr lang="en-US" dirty="0"/>
          </a:p>
        </p:txBody>
      </p:sp>
      <p:sp>
        <p:nvSpPr>
          <p:cNvPr id="3" name="Inhaltsplatzhalter 2">
            <a:extLst>
              <a:ext uri="{FF2B5EF4-FFF2-40B4-BE49-F238E27FC236}">
                <a16:creationId xmlns:a16="http://schemas.microsoft.com/office/drawing/2014/main" id="{80012F3B-6ABD-4040-BBAD-93E341D5C028}"/>
              </a:ext>
            </a:extLst>
          </p:cNvPr>
          <p:cNvSpPr>
            <a:spLocks noGrp="1"/>
          </p:cNvSpPr>
          <p:nvPr>
            <p:ph idx="1"/>
          </p:nvPr>
        </p:nvSpPr>
        <p:spPr>
          <a:xfrm>
            <a:off x="838201" y="1825625"/>
            <a:ext cx="6887308" cy="4191647"/>
          </a:xfrm>
        </p:spPr>
        <p:txBody>
          <a:bodyPr>
            <a:normAutofit lnSpcReduction="10000"/>
          </a:bodyPr>
          <a:lstStyle/>
          <a:p>
            <a:pPr>
              <a:spcAft>
                <a:spcPts val="563"/>
              </a:spcAft>
            </a:pPr>
            <a:r>
              <a:rPr lang="de-DE" sz="2400" dirty="0"/>
              <a:t>Botschaft von Richard Feynman: </a:t>
            </a:r>
          </a:p>
          <a:p>
            <a:pPr lvl="1">
              <a:lnSpc>
                <a:spcPct val="110000"/>
              </a:lnSpc>
            </a:pPr>
            <a:r>
              <a:rPr lang="de-DE" sz="2000" dirty="0"/>
              <a:t>Selbstbetrug als Gefahr für wissenschaftliche Integrität und die Qualität der Forschung</a:t>
            </a:r>
          </a:p>
          <a:p>
            <a:pPr lvl="1">
              <a:lnSpc>
                <a:spcPct val="110000"/>
              </a:lnSpc>
            </a:pPr>
            <a:r>
              <a:rPr lang="de-DE" sz="2000" dirty="0"/>
              <a:t>Vermeidung durch Eigenverantwortung:</a:t>
            </a:r>
          </a:p>
          <a:p>
            <a:pPr marL="837903" lvl="2"/>
            <a:r>
              <a:rPr lang="de-DE" sz="2000" dirty="0"/>
              <a:t>Sich selbst am strengsten prüfen</a:t>
            </a:r>
          </a:p>
          <a:p>
            <a:pPr marL="837903" lvl="2"/>
            <a:r>
              <a:rPr lang="de-DE" sz="2000" dirty="0"/>
              <a:t>Ehrlichkeit sich selbst gegenüber</a:t>
            </a:r>
          </a:p>
          <a:p>
            <a:pPr marL="837903" lvl="2"/>
            <a:r>
              <a:rPr lang="de-DE" sz="2000" dirty="0"/>
              <a:t>Kritische Reflexion eigener Hypothesen und Ergebnisse </a:t>
            </a:r>
          </a:p>
          <a:p>
            <a:pPr marL="837903" lvl="2"/>
            <a:r>
              <a:rPr lang="de-DE" sz="2000" dirty="0"/>
              <a:t>Aktive Suche nach Fehlern oder Ursachen für Ergebnisse</a:t>
            </a:r>
          </a:p>
          <a:p>
            <a:pPr marL="0" indent="0">
              <a:spcBef>
                <a:spcPts val="2250"/>
              </a:spcBef>
              <a:spcAft>
                <a:spcPts val="0"/>
              </a:spcAft>
              <a:buNone/>
            </a:pPr>
            <a:r>
              <a:rPr lang="de-DE" sz="2400" dirty="0">
                <a:solidFill>
                  <a:srgbClr val="000000"/>
                </a:solidFill>
              </a:rPr>
              <a:t>→ </a:t>
            </a:r>
            <a:r>
              <a:rPr lang="de-DE" sz="2400" i="1" dirty="0"/>
              <a:t>Bleiben Sie neugierig, (selbst-)kritisch und fair! ;-)</a:t>
            </a:r>
            <a:endParaRPr lang="de-DE" sz="2400" dirty="0"/>
          </a:p>
          <a:p>
            <a:endParaRPr lang="en-US" dirty="0"/>
          </a:p>
        </p:txBody>
      </p:sp>
      <p:sp>
        <p:nvSpPr>
          <p:cNvPr id="5" name="Textfeld 4">
            <a:extLst>
              <a:ext uri="{FF2B5EF4-FFF2-40B4-BE49-F238E27FC236}">
                <a16:creationId xmlns:a16="http://schemas.microsoft.com/office/drawing/2014/main" id="{C57966CE-D11D-48E0-88D2-487A8A0F58BA}"/>
              </a:ext>
            </a:extLst>
          </p:cNvPr>
          <p:cNvSpPr txBox="1"/>
          <p:nvPr/>
        </p:nvSpPr>
        <p:spPr>
          <a:xfrm>
            <a:off x="838200" y="1337295"/>
            <a:ext cx="6066234" cy="380873"/>
          </a:xfrm>
          <a:prstGeom prst="rect">
            <a:avLst/>
          </a:prstGeom>
          <a:noFill/>
        </p:spPr>
        <p:txBody>
          <a:bodyPr wrap="square">
            <a:spAutoFit/>
          </a:bodyPr>
          <a:lstStyle/>
          <a:p>
            <a:r>
              <a:rPr lang="de-DE" sz="1875" dirty="0"/>
              <a:t>(Feynman, 1974)</a:t>
            </a:r>
          </a:p>
        </p:txBody>
      </p:sp>
      <p:pic>
        <p:nvPicPr>
          <p:cNvPr id="6" name="Grafik 5">
            <a:extLst>
              <a:ext uri="{FF2B5EF4-FFF2-40B4-BE49-F238E27FC236}">
                <a16:creationId xmlns:a16="http://schemas.microsoft.com/office/drawing/2014/main" id="{5E8BD1C1-E329-46C1-A111-E34DCCA1D67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439993" y="961214"/>
            <a:ext cx="4552288" cy="4015103"/>
          </a:xfrm>
          <a:prstGeom prst="rect">
            <a:avLst/>
          </a:prstGeom>
          <a:ln>
            <a:solidFill>
              <a:srgbClr val="4C667B"/>
            </a:solidFill>
          </a:ln>
        </p:spPr>
      </p:pic>
      <p:sp>
        <p:nvSpPr>
          <p:cNvPr id="7" name="TextBox 4">
            <a:extLst>
              <a:ext uri="{FF2B5EF4-FFF2-40B4-BE49-F238E27FC236}">
                <a16:creationId xmlns:a16="http://schemas.microsoft.com/office/drawing/2014/main" id="{4227AA43-EFD2-4755-B380-6AB717A21FF1}"/>
              </a:ext>
              <a:ext uri="{C183D7F6-B498-43B3-948B-1728B52AA6E4}">
                <adec:decorative xmlns:adec="http://schemas.microsoft.com/office/drawing/2017/decorative" val="1"/>
              </a:ext>
            </a:extLst>
          </p:cNvPr>
          <p:cNvSpPr txBox="1"/>
          <p:nvPr/>
        </p:nvSpPr>
        <p:spPr>
          <a:xfrm>
            <a:off x="8242753" y="5227004"/>
            <a:ext cx="3466745" cy="294376"/>
          </a:xfrm>
          <a:prstGeom prst="rect">
            <a:avLst/>
          </a:prstGeom>
          <a:noFill/>
        </p:spPr>
        <p:txBody>
          <a:bodyPr wrap="square">
            <a:spAutoFit/>
          </a:bodyPr>
          <a:lstStyle/>
          <a:p>
            <a:r>
              <a:rPr lang="de-DE" sz="1313" dirty="0">
                <a:latin typeface="Calibri" panose="020F0502020204030204" pitchFamily="34" charset="0"/>
                <a:ea typeface="Calibri" panose="020F0502020204030204" pitchFamily="34" charset="0"/>
                <a:cs typeface="Calibri" panose="020F0502020204030204" pitchFamily="34" charset="0"/>
              </a:rPr>
              <a:t>Abb. 8: Screenshot. </a:t>
            </a:r>
            <a:r>
              <a:rPr lang="de-DE" sz="1313" dirty="0" err="1">
                <a:latin typeface="Calibri" panose="020F0502020204030204" pitchFamily="34" charset="0"/>
                <a:ea typeface="Calibri" panose="020F0502020204030204" pitchFamily="34" charset="0"/>
                <a:cs typeface="Calibri" panose="020F0502020204030204" pitchFamily="34" charset="0"/>
              </a:rPr>
              <a:t>Speakola</a:t>
            </a:r>
            <a:r>
              <a:rPr lang="de-DE" sz="1313" dirty="0">
                <a:latin typeface="Calibri" panose="020F0502020204030204" pitchFamily="34" charset="0"/>
                <a:ea typeface="Calibri" panose="020F0502020204030204" pitchFamily="34" charset="0"/>
                <a:cs typeface="Calibri" panose="020F0502020204030204" pitchFamily="34" charset="0"/>
              </a:rPr>
              <a:t> Richard Feynman.</a:t>
            </a:r>
            <a:endParaRPr lang="de-DE" sz="1313" dirty="0">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4" name="Foliennummernplatzhalter 3">
            <a:extLst>
              <a:ext uri="{FF2B5EF4-FFF2-40B4-BE49-F238E27FC236}">
                <a16:creationId xmlns:a16="http://schemas.microsoft.com/office/drawing/2014/main" id="{9349B0DB-F8AB-469B-BC49-25441ED206E6}"/>
              </a:ext>
            </a:extLst>
          </p:cNvPr>
          <p:cNvSpPr>
            <a:spLocks noGrp="1"/>
          </p:cNvSpPr>
          <p:nvPr>
            <p:ph type="sldNum" sz="quarter" idx="12"/>
          </p:nvPr>
        </p:nvSpPr>
        <p:spPr/>
        <p:txBody>
          <a:bodyPr/>
          <a:lstStyle/>
          <a:p>
            <a:fld id="{D1CE53A6-EA07-4470-8EDB-4231586FEE68}" type="slidenum">
              <a:rPr lang="en-GB" smtClean="0"/>
              <a:t>57</a:t>
            </a:fld>
            <a:endParaRPr lang="en-GB" dirty="0"/>
          </a:p>
        </p:txBody>
      </p:sp>
    </p:spTree>
    <p:extLst>
      <p:ext uri="{BB962C8B-B14F-4D97-AF65-F5344CB8AC3E}">
        <p14:creationId xmlns:p14="http://schemas.microsoft.com/office/powerpoint/2010/main" val="13132979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EFA7A4-777C-4B18-912B-21B607093A68}"/>
              </a:ext>
            </a:extLst>
          </p:cNvPr>
          <p:cNvSpPr>
            <a:spLocks noGrp="1"/>
          </p:cNvSpPr>
          <p:nvPr>
            <p:ph type="title"/>
          </p:nvPr>
        </p:nvSpPr>
        <p:spPr/>
        <p:txBody>
          <a:bodyPr/>
          <a:lstStyle/>
          <a:p>
            <a:r>
              <a:rPr lang="de-DE" noProof="0" dirty="0"/>
              <a:t>Teil 4: Anhang (1/15)</a:t>
            </a:r>
            <a:endParaRPr lang="en-US" dirty="0"/>
          </a:p>
        </p:txBody>
      </p:sp>
      <p:sp>
        <p:nvSpPr>
          <p:cNvPr id="3" name="Inhaltsplatzhalter 2">
            <a:extLst>
              <a:ext uri="{FF2B5EF4-FFF2-40B4-BE49-F238E27FC236}">
                <a16:creationId xmlns:a16="http://schemas.microsoft.com/office/drawing/2014/main" id="{775D0D84-802E-4FFD-B0A4-FBB2648A4F60}"/>
              </a:ext>
            </a:extLst>
          </p:cNvPr>
          <p:cNvSpPr>
            <a:spLocks noGrp="1"/>
          </p:cNvSpPr>
          <p:nvPr>
            <p:ph idx="1"/>
          </p:nvPr>
        </p:nvSpPr>
        <p:spPr/>
        <p:txBody>
          <a:bodyPr>
            <a:normAutofit/>
          </a:bodyPr>
          <a:lstStyle/>
          <a:p>
            <a:r>
              <a:rPr lang="de-DE" dirty="0"/>
              <a:t>4.1 Weiterführende Informationen für Studierende:</a:t>
            </a:r>
          </a:p>
          <a:p>
            <a:pPr marL="668099" lvl="1" indent="-401638"/>
            <a:r>
              <a:rPr lang="de-DE" dirty="0"/>
              <a:t>Universitäre Vorgaben</a:t>
            </a:r>
          </a:p>
          <a:p>
            <a:pPr marL="933450" lvl="2" indent="-312738"/>
            <a:r>
              <a:rPr lang="de-DE" dirty="0"/>
              <a:t>Satzungen der </a:t>
            </a:r>
            <a:r>
              <a:rPr lang="de-DE" noProof="0" dirty="0"/>
              <a:t>TU Graz </a:t>
            </a:r>
            <a:r>
              <a:rPr lang="de-DE" noProof="0" dirty="0">
                <a:hlinkClick r:id="rId2"/>
              </a:rPr>
              <a:t>Satzungsteil Wissenschaftliche und Künstlerische Integrität – 12/2025</a:t>
            </a:r>
            <a:r>
              <a:rPr lang="de-DE" noProof="0" dirty="0"/>
              <a:t> </a:t>
            </a:r>
            <a:r>
              <a:rPr lang="de-DE" dirty="0"/>
              <a:t>bzw. der </a:t>
            </a:r>
            <a:r>
              <a:rPr lang="de-DE" dirty="0">
                <a:hlinkClick r:id="rId3"/>
              </a:rPr>
              <a:t>Uni Graz</a:t>
            </a:r>
            <a:endParaRPr lang="de-DE" dirty="0"/>
          </a:p>
          <a:p>
            <a:pPr marL="933450" lvl="2" indent="-312738"/>
            <a:r>
              <a:rPr lang="de-DE" dirty="0"/>
              <a:t>Leitlinien/ Rahmen zum Umgang mit AI in der Lehre </a:t>
            </a:r>
            <a:r>
              <a:rPr lang="de-DE" dirty="0">
                <a:hlinkClick r:id="rId4"/>
              </a:rPr>
              <a:t>TU Graz</a:t>
            </a:r>
            <a:r>
              <a:rPr lang="de-DE" dirty="0"/>
              <a:t> bzw. </a:t>
            </a:r>
            <a:r>
              <a:rPr lang="de-DE" dirty="0">
                <a:hlinkClick r:id="rId5"/>
              </a:rPr>
              <a:t>Uni Graz</a:t>
            </a:r>
            <a:endParaRPr lang="de-DE" dirty="0"/>
          </a:p>
          <a:p>
            <a:pPr marL="1190625" lvl="3" indent="-312738"/>
            <a:r>
              <a:rPr lang="de-DE" dirty="0">
                <a:hlinkClick r:id="rId6"/>
              </a:rPr>
              <a:t>TU4U: AI-Einsatz im Studium</a:t>
            </a:r>
            <a:endParaRPr lang="de-DE" dirty="0"/>
          </a:p>
          <a:p>
            <a:pPr marL="1190625" lvl="3" indent="-312738"/>
            <a:r>
              <a:rPr lang="de-DE" dirty="0"/>
              <a:t>Zitiervorschlag für AI: </a:t>
            </a:r>
            <a:r>
              <a:rPr lang="de-DE" dirty="0">
                <a:hlinkClick r:id="rId7"/>
              </a:rPr>
              <a:t>Kennzeichnung des Einsatzes von Künstlicher Intelligenz</a:t>
            </a:r>
            <a:endParaRPr lang="de-DE" dirty="0"/>
          </a:p>
          <a:p>
            <a:pPr marL="668099" lvl="1" indent="-401638"/>
            <a:r>
              <a:rPr lang="de-DE" dirty="0"/>
              <a:t>Studienabschluss-Support </a:t>
            </a:r>
            <a:r>
              <a:rPr lang="de-DE" dirty="0">
                <a:hlinkClick r:id="rId8"/>
              </a:rPr>
              <a:t>TU Graz </a:t>
            </a:r>
            <a:r>
              <a:rPr lang="de-DE" dirty="0"/>
              <a:t>bzw. </a:t>
            </a:r>
            <a:r>
              <a:rPr lang="de-DE" dirty="0">
                <a:hlinkClick r:id="rId9"/>
              </a:rPr>
              <a:t>Uni Graz</a:t>
            </a:r>
            <a:endParaRPr lang="de-DE" dirty="0">
              <a:hlinkClick r:id="rId10"/>
            </a:endParaRPr>
          </a:p>
          <a:p>
            <a:pPr marL="668099" lvl="1" indent="-401638"/>
            <a:r>
              <a:rPr lang="de-DE" dirty="0"/>
              <a:t>Plagiats-Check </a:t>
            </a:r>
            <a:r>
              <a:rPr lang="de-DE" dirty="0">
                <a:hlinkClick r:id="rId11"/>
              </a:rPr>
              <a:t>HTU Graz </a:t>
            </a:r>
            <a:r>
              <a:rPr lang="de-DE" dirty="0"/>
              <a:t>bzw. </a:t>
            </a:r>
            <a:r>
              <a:rPr lang="de-DE" dirty="0">
                <a:hlinkClick r:id="rId12"/>
              </a:rPr>
              <a:t>ÖH Uni Graz</a:t>
            </a:r>
            <a:endParaRPr lang="de-AT" dirty="0"/>
          </a:p>
          <a:p>
            <a:pPr marL="668099" lvl="1" indent="-401638"/>
            <a:r>
              <a:rPr lang="de-DE" dirty="0">
                <a:hlinkClick r:id="rId10"/>
              </a:rPr>
              <a:t>Ethikkompass der TU Graz</a:t>
            </a:r>
            <a:r>
              <a:rPr lang="de-DE" dirty="0"/>
              <a:t> </a:t>
            </a:r>
          </a:p>
          <a:p>
            <a:endParaRPr lang="en-US" dirty="0"/>
          </a:p>
        </p:txBody>
      </p:sp>
      <p:sp>
        <p:nvSpPr>
          <p:cNvPr id="4" name="Foliennummernplatzhalter 3">
            <a:extLst>
              <a:ext uri="{FF2B5EF4-FFF2-40B4-BE49-F238E27FC236}">
                <a16:creationId xmlns:a16="http://schemas.microsoft.com/office/drawing/2014/main" id="{2E6F6F9A-6652-4FD3-943C-D74AB91C95D2}"/>
              </a:ext>
            </a:extLst>
          </p:cNvPr>
          <p:cNvSpPr>
            <a:spLocks noGrp="1"/>
          </p:cNvSpPr>
          <p:nvPr>
            <p:ph type="sldNum" sz="quarter" idx="12"/>
          </p:nvPr>
        </p:nvSpPr>
        <p:spPr/>
        <p:txBody>
          <a:bodyPr/>
          <a:lstStyle/>
          <a:p>
            <a:fld id="{D1CE53A6-EA07-4470-8EDB-4231586FEE68}" type="slidenum">
              <a:rPr lang="en-GB" smtClean="0"/>
              <a:t>58</a:t>
            </a:fld>
            <a:endParaRPr lang="en-GB" dirty="0"/>
          </a:p>
        </p:txBody>
      </p:sp>
    </p:spTree>
    <p:extLst>
      <p:ext uri="{BB962C8B-B14F-4D97-AF65-F5344CB8AC3E}">
        <p14:creationId xmlns:p14="http://schemas.microsoft.com/office/powerpoint/2010/main" val="15364157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EFA7A4-777C-4B18-912B-21B607093A68}"/>
              </a:ext>
            </a:extLst>
          </p:cNvPr>
          <p:cNvSpPr>
            <a:spLocks noGrp="1"/>
          </p:cNvSpPr>
          <p:nvPr>
            <p:ph type="title"/>
          </p:nvPr>
        </p:nvSpPr>
        <p:spPr/>
        <p:txBody>
          <a:bodyPr/>
          <a:lstStyle/>
          <a:p>
            <a:r>
              <a:rPr lang="de-DE" noProof="0" dirty="0"/>
              <a:t>Teil 4: Anhang (2/15)</a:t>
            </a:r>
            <a:endParaRPr lang="en-US" dirty="0"/>
          </a:p>
        </p:txBody>
      </p:sp>
      <p:sp>
        <p:nvSpPr>
          <p:cNvPr id="3" name="Inhaltsplatzhalter 2">
            <a:extLst>
              <a:ext uri="{FF2B5EF4-FFF2-40B4-BE49-F238E27FC236}">
                <a16:creationId xmlns:a16="http://schemas.microsoft.com/office/drawing/2014/main" id="{775D0D84-802E-4FFD-B0A4-FBB2648A4F60}"/>
              </a:ext>
            </a:extLst>
          </p:cNvPr>
          <p:cNvSpPr>
            <a:spLocks noGrp="1"/>
          </p:cNvSpPr>
          <p:nvPr>
            <p:ph idx="1"/>
          </p:nvPr>
        </p:nvSpPr>
        <p:spPr/>
        <p:txBody>
          <a:bodyPr>
            <a:normAutofit fontScale="92500" lnSpcReduction="20000"/>
          </a:bodyPr>
          <a:lstStyle/>
          <a:p>
            <a:r>
              <a:rPr lang="de-DE" dirty="0"/>
              <a:t>4.1 Weiterführende Informationen für Studierende der TU Graz:</a:t>
            </a:r>
          </a:p>
          <a:p>
            <a:pPr marL="668099" lvl="1" indent="-401638">
              <a:buFont typeface="Wingdings" panose="05000000000000000000" pitchFamily="2" charset="2"/>
              <a:buChar char="§"/>
            </a:pPr>
            <a:r>
              <a:rPr lang="de-DE" dirty="0"/>
              <a:t>Bibliotheksservices</a:t>
            </a:r>
          </a:p>
          <a:p>
            <a:pPr marL="933450" lvl="2" indent="-312738">
              <a:buFont typeface="Wingdings" panose="05000000000000000000" pitchFamily="2" charset="2"/>
              <a:buChar char="§"/>
            </a:pPr>
            <a:r>
              <a:rPr lang="de-DE" dirty="0"/>
              <a:t>Universitätsbibliotheken der </a:t>
            </a:r>
            <a:r>
              <a:rPr lang="de-DE" dirty="0">
                <a:hlinkClick r:id="rId2"/>
              </a:rPr>
              <a:t>TU Graz </a:t>
            </a:r>
            <a:r>
              <a:rPr lang="de-DE" dirty="0"/>
              <a:t>bzw. der </a:t>
            </a:r>
            <a:r>
              <a:rPr lang="de-DE" dirty="0">
                <a:hlinkClick r:id="rId3"/>
              </a:rPr>
              <a:t>Uni Graz</a:t>
            </a:r>
            <a:endParaRPr lang="de-DE" dirty="0"/>
          </a:p>
          <a:p>
            <a:pPr marL="1190625" lvl="3" indent="-312738"/>
            <a:r>
              <a:rPr lang="de-DE" dirty="0"/>
              <a:t>Relevante Veranstaltungen der UB </a:t>
            </a:r>
            <a:r>
              <a:rPr lang="de-DE" dirty="0">
                <a:hlinkClick r:id="rId4"/>
              </a:rPr>
              <a:t>TU Graz </a:t>
            </a:r>
            <a:r>
              <a:rPr lang="de-DE" dirty="0"/>
              <a:t>bzw. </a:t>
            </a:r>
            <a:r>
              <a:rPr lang="de-DE" dirty="0">
                <a:hlinkClick r:id="rId5"/>
              </a:rPr>
              <a:t>Uni Graz</a:t>
            </a:r>
            <a:endParaRPr lang="de-DE" dirty="0"/>
          </a:p>
          <a:p>
            <a:pPr marL="1190625" lvl="3" indent="-312738"/>
            <a:r>
              <a:rPr lang="de-DE" dirty="0"/>
              <a:t>Suchportale der </a:t>
            </a:r>
            <a:r>
              <a:rPr lang="de-DE" dirty="0">
                <a:hlinkClick r:id="rId4"/>
              </a:rPr>
              <a:t>TU Graz </a:t>
            </a:r>
            <a:r>
              <a:rPr lang="de-DE" dirty="0"/>
              <a:t>bzw. der </a:t>
            </a:r>
            <a:r>
              <a:rPr lang="de-DE" dirty="0">
                <a:hlinkClick r:id="rId6"/>
              </a:rPr>
              <a:t>Uni Graz </a:t>
            </a:r>
            <a:endParaRPr lang="de-DE" dirty="0"/>
          </a:p>
          <a:p>
            <a:pPr marL="933450" lvl="2" indent="-312738">
              <a:buFont typeface="Wingdings" panose="05000000000000000000" pitchFamily="2" charset="2"/>
              <a:buChar char="§"/>
            </a:pPr>
            <a:r>
              <a:rPr lang="de-DE" dirty="0"/>
              <a:t>Übersicht Literaturverwaltung </a:t>
            </a:r>
            <a:r>
              <a:rPr lang="de-DE" dirty="0">
                <a:hlinkClick r:id="rId7"/>
              </a:rPr>
              <a:t>TU Graz </a:t>
            </a:r>
            <a:r>
              <a:rPr lang="de-DE" dirty="0"/>
              <a:t>bzw. </a:t>
            </a:r>
            <a:r>
              <a:rPr lang="de-DE" dirty="0">
                <a:hlinkClick r:id="rId8"/>
              </a:rPr>
              <a:t>Uni Graz</a:t>
            </a:r>
            <a:endParaRPr lang="de-DE" dirty="0"/>
          </a:p>
          <a:p>
            <a:pPr marL="668099" lvl="1" indent="-401638"/>
            <a:r>
              <a:rPr lang="de-DE" dirty="0"/>
              <a:t>Weiterbildungsmöglichkeiten für Studierende</a:t>
            </a:r>
            <a:endParaRPr lang="de-DE" dirty="0">
              <a:hlinkClick r:id="" action="ppaction://noaction"/>
            </a:endParaRPr>
          </a:p>
          <a:p>
            <a:pPr marL="950674" lvl="2" indent="-401638"/>
            <a:r>
              <a:rPr lang="de-DE" dirty="0">
                <a:hlinkClick r:id="" action="ppaction://noaction"/>
              </a:rPr>
              <a:t>Sprachen, Schlüsselkompetenzen und Interne Weiterbildung</a:t>
            </a:r>
            <a:endParaRPr lang="de-DE" dirty="0"/>
          </a:p>
          <a:p>
            <a:pPr marL="1190625" lvl="3" indent="-312738"/>
            <a:r>
              <a:rPr lang="de-DE" dirty="0">
                <a:hlinkClick r:id="rId9"/>
              </a:rPr>
              <a:t>Schlüsselkompetenzen</a:t>
            </a:r>
            <a:r>
              <a:rPr lang="de-DE" dirty="0"/>
              <a:t> für Studierende</a:t>
            </a:r>
          </a:p>
          <a:p>
            <a:pPr marL="950674" lvl="2" indent="-401638">
              <a:spcBef>
                <a:spcPts val="1200"/>
              </a:spcBef>
            </a:pPr>
            <a:r>
              <a:rPr lang="de-DE" dirty="0"/>
              <a:t>Support-Webseite an der </a:t>
            </a:r>
            <a:r>
              <a:rPr lang="de-DE" dirty="0">
                <a:hlinkClick r:id="rId10"/>
              </a:rPr>
              <a:t>Uni Graz</a:t>
            </a:r>
            <a:endParaRPr lang="de-DE" dirty="0"/>
          </a:p>
          <a:p>
            <a:pPr marL="668099" lvl="1" indent="-401638">
              <a:spcBef>
                <a:spcPts val="1200"/>
              </a:spcBef>
            </a:pPr>
            <a:r>
              <a:rPr lang="de-DE" dirty="0"/>
              <a:t>Stelle zur Meldung vermuteten wissenschaftlichen Fehlverhaltens:</a:t>
            </a:r>
            <a:r>
              <a:rPr lang="en-US" sz="2400" dirty="0"/>
              <a:t> </a:t>
            </a:r>
            <a:r>
              <a:rPr lang="en-US" sz="2400" dirty="0">
                <a:hlinkClick r:id="rId11"/>
              </a:rPr>
              <a:t>Commission for Scientific Integrity (CSI</a:t>
            </a:r>
            <a:r>
              <a:rPr lang="en-US" sz="2400" dirty="0"/>
              <a:t>) </a:t>
            </a:r>
            <a:r>
              <a:rPr lang="en-US" sz="2400" dirty="0" err="1"/>
              <a:t>bzw</a:t>
            </a:r>
            <a:r>
              <a:rPr lang="en-US" sz="2400" dirty="0"/>
              <a:t>. </a:t>
            </a:r>
            <a:r>
              <a:rPr lang="de-AT" dirty="0">
                <a:hlinkClick r:id="rId12"/>
              </a:rPr>
              <a:t>Kommission für wissenschaftliche Integrität</a:t>
            </a:r>
            <a:endParaRPr lang="de-AT" dirty="0"/>
          </a:p>
          <a:p>
            <a:pPr marL="668099" lvl="1" indent="-401638">
              <a:spcBef>
                <a:spcPts val="1200"/>
              </a:spcBef>
            </a:pPr>
            <a:endParaRPr lang="en-US" dirty="0"/>
          </a:p>
          <a:p>
            <a:endParaRPr lang="en-US" dirty="0"/>
          </a:p>
        </p:txBody>
      </p:sp>
      <p:sp>
        <p:nvSpPr>
          <p:cNvPr id="4" name="Foliennummernplatzhalter 3">
            <a:extLst>
              <a:ext uri="{FF2B5EF4-FFF2-40B4-BE49-F238E27FC236}">
                <a16:creationId xmlns:a16="http://schemas.microsoft.com/office/drawing/2014/main" id="{2E6F6F9A-6652-4FD3-943C-D74AB91C95D2}"/>
              </a:ext>
            </a:extLst>
          </p:cNvPr>
          <p:cNvSpPr>
            <a:spLocks noGrp="1"/>
          </p:cNvSpPr>
          <p:nvPr>
            <p:ph type="sldNum" sz="quarter" idx="12"/>
          </p:nvPr>
        </p:nvSpPr>
        <p:spPr/>
        <p:txBody>
          <a:bodyPr/>
          <a:lstStyle/>
          <a:p>
            <a:fld id="{D1CE53A6-EA07-4470-8EDB-4231586FEE68}" type="slidenum">
              <a:rPr lang="en-GB" smtClean="0"/>
              <a:t>59</a:t>
            </a:fld>
            <a:endParaRPr lang="en-GB" dirty="0"/>
          </a:p>
        </p:txBody>
      </p:sp>
    </p:spTree>
    <p:extLst>
      <p:ext uri="{BB962C8B-B14F-4D97-AF65-F5344CB8AC3E}">
        <p14:creationId xmlns:p14="http://schemas.microsoft.com/office/powerpoint/2010/main" val="36764482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6788EA-3CBF-4D9C-8B13-651234F074CA}"/>
              </a:ext>
            </a:extLst>
          </p:cNvPr>
          <p:cNvSpPr>
            <a:spLocks noGrp="1"/>
          </p:cNvSpPr>
          <p:nvPr>
            <p:ph type="title"/>
          </p:nvPr>
        </p:nvSpPr>
        <p:spPr/>
        <p:txBody>
          <a:bodyPr/>
          <a:lstStyle/>
          <a:p>
            <a:r>
              <a:rPr lang="de-DE" noProof="0" dirty="0"/>
              <a:t>Teil 4: Anhang (3/15)</a:t>
            </a:r>
            <a:endParaRPr lang="en-US" dirty="0"/>
          </a:p>
        </p:txBody>
      </p:sp>
      <p:sp>
        <p:nvSpPr>
          <p:cNvPr id="3" name="Inhaltsplatzhalter 2">
            <a:extLst>
              <a:ext uri="{FF2B5EF4-FFF2-40B4-BE49-F238E27FC236}">
                <a16:creationId xmlns:a16="http://schemas.microsoft.com/office/drawing/2014/main" id="{DB01A6A7-6A24-467C-8EF4-0E06243DEF7A}"/>
              </a:ext>
            </a:extLst>
          </p:cNvPr>
          <p:cNvSpPr>
            <a:spLocks noGrp="1"/>
          </p:cNvSpPr>
          <p:nvPr>
            <p:ph idx="1"/>
          </p:nvPr>
        </p:nvSpPr>
        <p:spPr/>
        <p:txBody>
          <a:bodyPr/>
          <a:lstStyle/>
          <a:p>
            <a:r>
              <a:rPr lang="de-DE" dirty="0"/>
              <a:t>4.1 Weiterführende Informationen für Studierende</a:t>
            </a:r>
          </a:p>
          <a:p>
            <a:pPr marL="668098" lvl="1" indent="-401637">
              <a:buFont typeface="Wingdings"/>
              <a:buChar char="§"/>
              <a:defRPr/>
            </a:pPr>
            <a:r>
              <a:rPr lang="de-DE" dirty="0"/>
              <a:t>Forschungsdatenmanagement der TU Graz/Research Data Management (RDM) &amp; FAIR Prinzipien bzw. der Uni Graz</a:t>
            </a:r>
          </a:p>
          <a:p>
            <a:pPr marL="934798" lvl="2" indent="-401637">
              <a:buSzPct val="100000"/>
              <a:buFont typeface="Wingdings"/>
              <a:buChar char="§"/>
              <a:tabLst>
                <a:tab pos="6457950" algn="l"/>
              </a:tabLst>
              <a:defRPr/>
            </a:pPr>
            <a:r>
              <a:rPr lang="de-DE" dirty="0"/>
              <a:t>Wissenschaftliche und Künstlerische Integrität</a:t>
            </a:r>
            <a:br>
              <a:rPr lang="de-DE" dirty="0">
                <a:hlinkClick r:id="rId2">
                  <a:extLst>
                    <a:ext uri="{A12FA001-AC4F-418D-AE19-62706E023703}">
                      <ahyp:hlinkClr xmlns:ahyp="http://schemas.microsoft.com/office/drawing/2018/hyperlinkcolor" val="tx"/>
                    </a:ext>
                  </a:extLst>
                </a:hlinkClick>
              </a:rPr>
            </a:br>
            <a:r>
              <a:rPr lang="de-DE" dirty="0"/>
              <a:t> § 5 – Sicherung und Aufbewahrung von grundlegenden (Forschungs-)Daten</a:t>
            </a:r>
          </a:p>
          <a:p>
            <a:pPr marL="1201498" lvl="3" indent="-401637">
              <a:buSzPct val="100000"/>
              <a:buFont typeface="Wingdings"/>
              <a:buChar char="§"/>
              <a:tabLst>
                <a:tab pos="6457950" algn="l"/>
              </a:tabLst>
              <a:defRPr/>
            </a:pPr>
            <a:r>
              <a:rPr lang="de-DE" dirty="0"/>
              <a:t>Einhaltung gesetzlicher Vorschriften und ethischer Standards</a:t>
            </a:r>
          </a:p>
          <a:p>
            <a:pPr marL="1201498" lvl="3" indent="-401637">
              <a:buSzPct val="100000"/>
              <a:buFont typeface="Wingdings"/>
              <a:buChar char="§"/>
              <a:tabLst>
                <a:tab pos="6457950" algn="l"/>
              </a:tabLst>
              <a:defRPr/>
            </a:pPr>
            <a:r>
              <a:rPr lang="de-DE" dirty="0"/>
              <a:t>Klare und nachvollziehbare Dokumentation</a:t>
            </a:r>
          </a:p>
          <a:p>
            <a:pPr marL="1201498" lvl="3" indent="-401637">
              <a:buSzPct val="100000"/>
              <a:buFont typeface="Wingdings"/>
              <a:buChar char="§"/>
              <a:tabLst>
                <a:tab pos="6457950" algn="l"/>
              </a:tabLst>
              <a:defRPr/>
            </a:pPr>
            <a:r>
              <a:rPr lang="de-DE" dirty="0"/>
              <a:t>Kritische Überprüfung der Ergebnisse</a:t>
            </a:r>
          </a:p>
          <a:p>
            <a:pPr marL="1201498" lvl="3" indent="-401637">
              <a:buSzPct val="100000"/>
              <a:buFont typeface="Wingdings"/>
              <a:buChar char="§"/>
              <a:tabLst>
                <a:tab pos="6457950" algn="l"/>
              </a:tabLst>
              <a:defRPr/>
            </a:pPr>
            <a:r>
              <a:rPr lang="de-DE" dirty="0"/>
              <a:t>Der öffentliche Charakter der Grundlagenforschung</a:t>
            </a:r>
          </a:p>
          <a:p>
            <a:pPr marL="1201498" lvl="3" indent="-401637">
              <a:buFont typeface="Wingdings"/>
              <a:buChar char="§"/>
              <a:tabLst>
                <a:tab pos="6457950" algn="l"/>
              </a:tabLst>
              <a:defRPr/>
            </a:pPr>
            <a:r>
              <a:rPr lang="de-DE" dirty="0"/>
              <a:t>Sie wollen mehr erfahren? </a:t>
            </a:r>
            <a:r>
              <a:rPr lang="de-DE" dirty="0">
                <a:hlinkClick r:id="rId3"/>
              </a:rPr>
              <a:t>Schreiben Sie den Data Stewards</a:t>
            </a:r>
            <a:r>
              <a:rPr lang="de-DE" dirty="0"/>
              <a:t>: </a:t>
            </a:r>
            <a:r>
              <a:rPr lang="de-DE" u="sng" dirty="0">
                <a:hlinkClick r:id="rId4"/>
              </a:rPr>
              <a:t>rdmteam@tugraz.at</a:t>
            </a:r>
            <a:r>
              <a:rPr lang="de-DE" u="sng" dirty="0"/>
              <a:t>  </a:t>
            </a:r>
            <a:r>
              <a:rPr lang="de-DE" dirty="0"/>
              <a:t>bzw. </a:t>
            </a:r>
            <a:r>
              <a:rPr lang="de-AT" dirty="0">
                <a:hlinkClick r:id="rId5"/>
              </a:rPr>
              <a:t>ub.fdm@uni-graz.at</a:t>
            </a:r>
            <a:endParaRPr lang="de-DE" dirty="0"/>
          </a:p>
          <a:p>
            <a:pPr marL="1201498" lvl="3" indent="-401637">
              <a:buFont typeface="Wingdings"/>
              <a:buChar char="§"/>
              <a:tabLst>
                <a:tab pos="6457950" algn="l"/>
              </a:tabLst>
              <a:defRPr/>
            </a:pPr>
            <a:endParaRPr lang="en-US" dirty="0"/>
          </a:p>
        </p:txBody>
      </p:sp>
      <p:sp>
        <p:nvSpPr>
          <p:cNvPr id="4" name="Foliennummernplatzhalter 3">
            <a:extLst>
              <a:ext uri="{FF2B5EF4-FFF2-40B4-BE49-F238E27FC236}">
                <a16:creationId xmlns:a16="http://schemas.microsoft.com/office/drawing/2014/main" id="{E7D29A5E-0484-46B9-9B62-B0D9767B9480}"/>
              </a:ext>
            </a:extLst>
          </p:cNvPr>
          <p:cNvSpPr>
            <a:spLocks noGrp="1"/>
          </p:cNvSpPr>
          <p:nvPr>
            <p:ph type="sldNum" sz="quarter" idx="12"/>
          </p:nvPr>
        </p:nvSpPr>
        <p:spPr/>
        <p:txBody>
          <a:bodyPr/>
          <a:lstStyle/>
          <a:p>
            <a:fld id="{D1CE53A6-EA07-4470-8EDB-4231586FEE68}" type="slidenum">
              <a:rPr lang="en-GB" smtClean="0"/>
              <a:t>60</a:t>
            </a:fld>
            <a:endParaRPr lang="en-GB" dirty="0"/>
          </a:p>
        </p:txBody>
      </p:sp>
    </p:spTree>
    <p:extLst>
      <p:ext uri="{BB962C8B-B14F-4D97-AF65-F5344CB8AC3E}">
        <p14:creationId xmlns:p14="http://schemas.microsoft.com/office/powerpoint/2010/main" val="7427553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6788EA-3CBF-4D9C-8B13-651234F074CA}"/>
              </a:ext>
            </a:extLst>
          </p:cNvPr>
          <p:cNvSpPr>
            <a:spLocks noGrp="1"/>
          </p:cNvSpPr>
          <p:nvPr>
            <p:ph type="title"/>
          </p:nvPr>
        </p:nvSpPr>
        <p:spPr/>
        <p:txBody>
          <a:bodyPr/>
          <a:lstStyle/>
          <a:p>
            <a:r>
              <a:rPr lang="de-DE" noProof="0" dirty="0"/>
              <a:t>Teil 4: Anhang 4/15</a:t>
            </a:r>
            <a:endParaRPr lang="en-US" dirty="0"/>
          </a:p>
        </p:txBody>
      </p:sp>
      <p:sp>
        <p:nvSpPr>
          <p:cNvPr id="3" name="Inhaltsplatzhalter 2">
            <a:extLst>
              <a:ext uri="{FF2B5EF4-FFF2-40B4-BE49-F238E27FC236}">
                <a16:creationId xmlns:a16="http://schemas.microsoft.com/office/drawing/2014/main" id="{DB01A6A7-6A24-467C-8EF4-0E06243DEF7A}"/>
              </a:ext>
            </a:extLst>
          </p:cNvPr>
          <p:cNvSpPr>
            <a:spLocks noGrp="1"/>
          </p:cNvSpPr>
          <p:nvPr>
            <p:ph idx="1"/>
          </p:nvPr>
        </p:nvSpPr>
        <p:spPr/>
        <p:txBody>
          <a:bodyPr>
            <a:normAutofit fontScale="85000" lnSpcReduction="20000"/>
          </a:bodyPr>
          <a:lstStyle/>
          <a:p>
            <a:r>
              <a:rPr lang="de-DE" dirty="0"/>
              <a:t>4.1 Weiterführende Informationen für Studierende</a:t>
            </a:r>
          </a:p>
          <a:p>
            <a:pPr marL="666750" lvl="1" indent="-307975"/>
            <a:r>
              <a:rPr lang="de-DE" dirty="0"/>
              <a:t>Forschungsdatenmanagement der TU Graz </a:t>
            </a:r>
            <a:r>
              <a:rPr lang="de-DE" dirty="0" err="1"/>
              <a:t>bzw</a:t>
            </a:r>
            <a:r>
              <a:rPr lang="de-DE" dirty="0"/>
              <a:t> der Uni Graz</a:t>
            </a:r>
          </a:p>
          <a:p>
            <a:pPr marL="892175" lvl="2" indent="-260350">
              <a:spcBef>
                <a:spcPts val="600"/>
              </a:spcBef>
              <a:spcAft>
                <a:spcPts val="600"/>
              </a:spcAft>
              <a:buFont typeface="Wingdings" panose="05000000000000000000" pitchFamily="2" charset="2"/>
              <a:buChar char="§"/>
            </a:pPr>
            <a:r>
              <a:rPr lang="en-US" dirty="0"/>
              <a:t>Research Data Management (RDM) &amp; FAIR Principles</a:t>
            </a:r>
          </a:p>
          <a:p>
            <a:pPr marL="1165225" lvl="3" indent="-174625">
              <a:lnSpc>
                <a:spcPct val="90000"/>
              </a:lnSpc>
              <a:spcBef>
                <a:spcPts val="1200"/>
              </a:spcBef>
              <a:buFont typeface="Wingdings" panose="05000000000000000000" pitchFamily="2" charset="2"/>
              <a:buChar char="§"/>
              <a:defRPr/>
            </a:pPr>
            <a:r>
              <a:rPr lang="de-AT" sz="2200" dirty="0"/>
              <a:t>TU Graz </a:t>
            </a:r>
            <a:r>
              <a:rPr lang="en-US" sz="2200" dirty="0"/>
              <a:t>RDM Services</a:t>
            </a:r>
          </a:p>
          <a:p>
            <a:pPr marL="1425575" lvl="2" indent="-263525">
              <a:defRPr/>
            </a:pPr>
            <a:r>
              <a:rPr lang="en-US" sz="2000" u="sng" dirty="0">
                <a:hlinkClick r:id="rId2"/>
              </a:rPr>
              <a:t>Research Data Management at TU Graz</a:t>
            </a:r>
            <a:endParaRPr lang="en-US" sz="2000" dirty="0"/>
          </a:p>
          <a:p>
            <a:pPr marL="1425575" lvl="2" indent="-263525">
              <a:defRPr/>
            </a:pPr>
            <a:r>
              <a:rPr lang="en-US" sz="2000" u="sng" dirty="0">
                <a:hlinkClick r:id="rId3"/>
              </a:rPr>
              <a:t>Inhouse Training – Course Offer</a:t>
            </a:r>
            <a:endParaRPr lang="en-US" sz="2000" dirty="0"/>
          </a:p>
          <a:p>
            <a:pPr marL="1165225" lvl="3" indent="-174625">
              <a:lnSpc>
                <a:spcPct val="90000"/>
              </a:lnSpc>
              <a:spcBef>
                <a:spcPts val="1200"/>
              </a:spcBef>
              <a:buFont typeface="Wingdings" panose="05000000000000000000" pitchFamily="2" charset="2"/>
              <a:buChar char="§"/>
              <a:tabLst>
                <a:tab pos="892175" algn="l"/>
              </a:tabLst>
              <a:defRPr/>
            </a:pPr>
            <a:r>
              <a:rPr lang="en-US" sz="2200" dirty="0"/>
              <a:t>Uni Graz </a:t>
            </a:r>
            <a:r>
              <a:rPr lang="en-US" sz="2200" dirty="0" err="1">
                <a:hlinkClick r:id="rId4"/>
              </a:rPr>
              <a:t>Forschungsdatenmanagement</a:t>
            </a:r>
            <a:endParaRPr lang="en-US" sz="2200" dirty="0"/>
          </a:p>
          <a:p>
            <a:pPr marL="1165225" lvl="3" indent="-174625">
              <a:lnSpc>
                <a:spcPct val="90000"/>
              </a:lnSpc>
              <a:spcBef>
                <a:spcPts val="1200"/>
              </a:spcBef>
              <a:buFont typeface="Wingdings" panose="05000000000000000000" pitchFamily="2" charset="2"/>
              <a:buChar char="§"/>
              <a:tabLst>
                <a:tab pos="892175" algn="l"/>
              </a:tabLst>
              <a:defRPr/>
            </a:pPr>
            <a:r>
              <a:rPr lang="en-US" sz="2200" dirty="0"/>
              <a:t>Secure Data Storage</a:t>
            </a:r>
          </a:p>
          <a:p>
            <a:pPr marL="1436688" lvl="2" indent="-271463">
              <a:buFont typeface="Wingdings"/>
              <a:buChar char="§"/>
              <a:defRPr/>
            </a:pPr>
            <a:r>
              <a:rPr lang="en-US" sz="2000" u="sng" dirty="0">
                <a:hlinkClick r:id="rId5"/>
              </a:rPr>
              <a:t>TU Graz Cloud</a:t>
            </a:r>
            <a:r>
              <a:rPr lang="en-US" sz="2000" dirty="0"/>
              <a:t>  </a:t>
            </a:r>
            <a:r>
              <a:rPr lang="en-US" sz="2000" dirty="0" err="1"/>
              <a:t>bzw</a:t>
            </a:r>
            <a:r>
              <a:rPr lang="en-US" sz="2000" dirty="0"/>
              <a:t>. </a:t>
            </a:r>
            <a:r>
              <a:rPr lang="en-US" sz="2000" dirty="0">
                <a:hlinkClick r:id="rId6"/>
              </a:rPr>
              <a:t>Uni Graz Cloud</a:t>
            </a:r>
            <a:endParaRPr lang="en-US" sz="2000" dirty="0"/>
          </a:p>
          <a:p>
            <a:pPr marL="1436688" lvl="2" indent="-271463">
              <a:buFont typeface="Wingdings"/>
              <a:buChar char="§"/>
              <a:defRPr/>
            </a:pPr>
            <a:r>
              <a:rPr lang="en-US" sz="2000" u="sng" dirty="0">
                <a:hlinkClick r:id="rId7"/>
              </a:rPr>
              <a:t>FTP Storage</a:t>
            </a:r>
            <a:r>
              <a:rPr lang="en-US" sz="2000" u="sng" dirty="0"/>
              <a:t> </a:t>
            </a:r>
            <a:r>
              <a:rPr lang="en-US" sz="2000" dirty="0" err="1"/>
              <a:t>bzw</a:t>
            </a:r>
            <a:r>
              <a:rPr lang="en-US" sz="2000" dirty="0"/>
              <a:t>. </a:t>
            </a:r>
            <a:r>
              <a:rPr lang="en-US" sz="2000" dirty="0">
                <a:hlinkClick r:id="rId8"/>
              </a:rPr>
              <a:t>File Service Uni Graz</a:t>
            </a:r>
            <a:endParaRPr lang="en-US" sz="2000" dirty="0"/>
          </a:p>
          <a:p>
            <a:pPr marL="1436688" lvl="2" indent="-271463">
              <a:buFont typeface="Wingdings"/>
              <a:buChar char="§"/>
              <a:defRPr/>
            </a:pPr>
            <a:r>
              <a:rPr lang="en-US" sz="2000" u="sng" dirty="0">
                <a:hlinkClick r:id="rId9"/>
              </a:rPr>
              <a:t>Network Storage</a:t>
            </a:r>
            <a:endParaRPr lang="en-US" sz="2000" dirty="0"/>
          </a:p>
          <a:p>
            <a:pPr marL="1165225" lvl="3" indent="-174625">
              <a:lnSpc>
                <a:spcPct val="90000"/>
              </a:lnSpc>
              <a:spcBef>
                <a:spcPts val="1200"/>
              </a:spcBef>
              <a:buFont typeface="Wingdings" panose="05000000000000000000" pitchFamily="2" charset="2"/>
              <a:buChar char="§"/>
              <a:tabLst>
                <a:tab pos="892175" algn="l"/>
              </a:tabLst>
              <a:defRPr/>
            </a:pPr>
            <a:r>
              <a:rPr lang="en-US" sz="2200" dirty="0"/>
              <a:t>Digital Documentation &amp; Metadata</a:t>
            </a:r>
          </a:p>
          <a:p>
            <a:pPr marL="1436688" lvl="2" indent="-271463">
              <a:buFont typeface="Wingdings"/>
              <a:buChar char="§"/>
              <a:defRPr/>
            </a:pPr>
            <a:r>
              <a:rPr lang="en-US" sz="2100" u="sng" dirty="0" err="1">
                <a:hlinkClick r:id="rId10">
                  <a:extLst>
                    <a:ext uri="{A12FA001-AC4F-418D-AE19-62706E023703}">
                      <ahyp:hlinkClr xmlns:ahyp="http://schemas.microsoft.com/office/drawing/2018/hyperlinkcolor" val="tx"/>
                    </a:ext>
                  </a:extLst>
                </a:hlinkClick>
              </a:rPr>
              <a:t>eLabFTW</a:t>
            </a:r>
            <a:endParaRPr lang="en-US" sz="2100" u="sng" dirty="0"/>
          </a:p>
          <a:p>
            <a:pPr marL="1436688" lvl="2" indent="-271463">
              <a:buFont typeface="Wingdings"/>
              <a:buChar char="§"/>
              <a:defRPr/>
            </a:pPr>
            <a:r>
              <a:rPr lang="en-US" sz="2100" u="sng" dirty="0">
                <a:hlinkClick r:id="rId11">
                  <a:extLst>
                    <a:ext uri="{A12FA001-AC4F-418D-AE19-62706E023703}">
                      <ahyp:hlinkClr xmlns:ahyp="http://schemas.microsoft.com/office/drawing/2018/hyperlinkcolor" val="tx"/>
                    </a:ext>
                  </a:extLst>
                </a:hlinkClick>
              </a:rPr>
              <a:t>GITlab TU Graz</a:t>
            </a:r>
            <a:r>
              <a:rPr lang="en-US" sz="2100" dirty="0"/>
              <a:t> </a:t>
            </a:r>
            <a:r>
              <a:rPr lang="en-US" sz="2100" dirty="0" err="1"/>
              <a:t>bzw</a:t>
            </a:r>
            <a:r>
              <a:rPr lang="en-US" sz="2100" dirty="0"/>
              <a:t>. </a:t>
            </a:r>
            <a:r>
              <a:rPr lang="en-US" sz="2100" dirty="0">
                <a:hlinkClick r:id="rId12"/>
              </a:rPr>
              <a:t>GITlab Uni Graz</a:t>
            </a:r>
            <a:endParaRPr lang="en-US" sz="2100" dirty="0"/>
          </a:p>
        </p:txBody>
      </p:sp>
      <p:sp>
        <p:nvSpPr>
          <p:cNvPr id="4" name="Foliennummernplatzhalter 3">
            <a:extLst>
              <a:ext uri="{FF2B5EF4-FFF2-40B4-BE49-F238E27FC236}">
                <a16:creationId xmlns:a16="http://schemas.microsoft.com/office/drawing/2014/main" id="{E7D29A5E-0484-46B9-9B62-B0D9767B9480}"/>
              </a:ext>
            </a:extLst>
          </p:cNvPr>
          <p:cNvSpPr>
            <a:spLocks noGrp="1"/>
          </p:cNvSpPr>
          <p:nvPr>
            <p:ph type="sldNum" sz="quarter" idx="12"/>
          </p:nvPr>
        </p:nvSpPr>
        <p:spPr/>
        <p:txBody>
          <a:bodyPr/>
          <a:lstStyle/>
          <a:p>
            <a:fld id="{D1CE53A6-EA07-4470-8EDB-4231586FEE68}" type="slidenum">
              <a:rPr lang="en-GB" smtClean="0"/>
              <a:t>61</a:t>
            </a:fld>
            <a:endParaRPr lang="en-GB" dirty="0"/>
          </a:p>
        </p:txBody>
      </p:sp>
    </p:spTree>
    <p:extLst>
      <p:ext uri="{BB962C8B-B14F-4D97-AF65-F5344CB8AC3E}">
        <p14:creationId xmlns:p14="http://schemas.microsoft.com/office/powerpoint/2010/main" val="38476196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a:xfrm>
            <a:off x="819594" y="450034"/>
            <a:ext cx="10515600" cy="705667"/>
          </a:xfrm>
        </p:spPr>
        <p:txBody>
          <a:bodyPr/>
          <a:lstStyle/>
          <a:p>
            <a:r>
              <a:rPr lang="de-DE" noProof="0" dirty="0"/>
              <a:t>Teil 4: Anhang (5/15)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56806" y="1155701"/>
            <a:ext cx="11135475" cy="5069156"/>
          </a:xfrm>
        </p:spPr>
        <p:txBody>
          <a:bodyPr>
            <a:normAutofit fontScale="25000" lnSpcReduction="20000"/>
          </a:bodyPr>
          <a:lstStyle/>
          <a:p>
            <a:pPr>
              <a:spcAft>
                <a:spcPts val="563"/>
              </a:spcAft>
            </a:pPr>
            <a:r>
              <a:rPr lang="de-DE" sz="7500" dirty="0"/>
              <a:t>4.2 Literaturverzeichnis</a:t>
            </a:r>
          </a:p>
          <a:p>
            <a:pPr marL="0" lvl="1" indent="162223">
              <a:lnSpc>
                <a:spcPct val="120000"/>
              </a:lnSpc>
              <a:spcBef>
                <a:spcPts val="0"/>
              </a:spcBef>
              <a:spcAft>
                <a:spcPts val="200"/>
              </a:spcAft>
              <a:buNone/>
            </a:pPr>
            <a:r>
              <a:rPr lang="de-DE" sz="6000" dirty="0">
                <a:solidFill>
                  <a:srgbClr val="222222"/>
                </a:solidFill>
              </a:rPr>
              <a:t>All European </a:t>
            </a:r>
            <a:r>
              <a:rPr lang="de-DE" sz="6000" dirty="0" err="1">
                <a:solidFill>
                  <a:srgbClr val="222222"/>
                </a:solidFill>
              </a:rPr>
              <a:t>Academies</a:t>
            </a:r>
            <a:r>
              <a:rPr lang="de-DE" sz="6000" dirty="0">
                <a:solidFill>
                  <a:srgbClr val="222222"/>
                </a:solidFill>
              </a:rPr>
              <a:t> (ALLEA) (2023) </a:t>
            </a:r>
            <a:r>
              <a:rPr lang="de-DE" sz="6000" i="1" dirty="0"/>
              <a:t>Europäischer Verhaltenskodex für wissenschaftliche Integrität - Überarbeitete Fassung 2023</a:t>
            </a:r>
            <a:r>
              <a:rPr lang="de-DE" sz="6000" dirty="0"/>
              <a:t>. </a:t>
            </a:r>
            <a:r>
              <a:rPr lang="de-DE" sz="6000" dirty="0">
                <a:solidFill>
                  <a:srgbClr val="222222"/>
                </a:solidFill>
              </a:rPr>
              <a:t>Berlin: ALLEA. Verfügbar unter: </a:t>
            </a:r>
            <a:r>
              <a:rPr lang="de-DE" sz="6000" dirty="0">
                <a:solidFill>
                  <a:srgbClr val="222222"/>
                </a:solidFill>
                <a:uFill>
                  <a:solidFill>
                    <a:srgbClr val="000000"/>
                  </a:solidFill>
                </a:uFill>
                <a:hlinkClick r:id="rId2"/>
              </a:rPr>
              <a:t>https://allea.org/wp-content/uploads/2024/09/CoC2023-German.pdf</a:t>
            </a:r>
            <a:r>
              <a:rPr lang="de-DE" sz="6000" dirty="0">
                <a:solidFill>
                  <a:srgbClr val="222222"/>
                </a:solidFill>
                <a:uFill>
                  <a:solidFill>
                    <a:srgbClr val="000000"/>
                  </a:solidFill>
                </a:uFill>
              </a:rPr>
              <a:t> </a:t>
            </a:r>
            <a:r>
              <a:rPr lang="de-DE" sz="6000" dirty="0">
                <a:solidFill>
                  <a:srgbClr val="222222"/>
                </a:solidFill>
              </a:rPr>
              <a:t>(Zugriff am 14.06.2024)</a:t>
            </a:r>
          </a:p>
          <a:p>
            <a:pPr marL="0" lvl="1" indent="162223">
              <a:lnSpc>
                <a:spcPct val="120000"/>
              </a:lnSpc>
              <a:spcBef>
                <a:spcPts val="0"/>
              </a:spcBef>
              <a:spcAft>
                <a:spcPts val="200"/>
              </a:spcAft>
              <a:buNone/>
            </a:pPr>
            <a:r>
              <a:rPr lang="de-DE" sz="6000" dirty="0"/>
              <a:t>Bundesministerium für Bildung, Wissenschaft und Forschung (BMBWF) (2017) </a:t>
            </a:r>
            <a:r>
              <a:rPr lang="de-DE" sz="6000" i="1" dirty="0"/>
              <a:t>Nationaler Qualifikationsrahmen</a:t>
            </a:r>
            <a:r>
              <a:rPr lang="de-DE" sz="6000" dirty="0"/>
              <a:t>. Wien: BMBWF. Verfügbar unter: </a:t>
            </a:r>
            <a:r>
              <a:rPr lang="de-DE" sz="6000" dirty="0">
                <a:hlinkClick r:id="rId3"/>
              </a:rPr>
              <a:t>https://www.qualifikationsregister.at</a:t>
            </a:r>
            <a:r>
              <a:rPr lang="de-DE" sz="6000" dirty="0"/>
              <a:t> (Zugriff am 29.05.2026)</a:t>
            </a:r>
          </a:p>
          <a:p>
            <a:pPr marL="0" lvl="1" indent="162223">
              <a:lnSpc>
                <a:spcPct val="120000"/>
              </a:lnSpc>
              <a:spcBef>
                <a:spcPts val="0"/>
              </a:spcBef>
              <a:spcAft>
                <a:spcPts val="200"/>
              </a:spcAft>
              <a:buNone/>
            </a:pPr>
            <a:r>
              <a:rPr lang="de-DE" sz="6000" dirty="0"/>
              <a:t>Bundesministerium für Bildung, Wissenschaft und Forschung (BMBWF) (2019) </a:t>
            </a:r>
            <a:r>
              <a:rPr lang="de-DE" sz="6000" i="1" dirty="0"/>
              <a:t>Nationaler Entwicklungsplan für öffentliche Universitäten 2022–2027</a:t>
            </a:r>
            <a:r>
              <a:rPr lang="de-DE" sz="6000" dirty="0"/>
              <a:t>. Wien: BMBWF. Verfügbar unter: </a:t>
            </a:r>
            <a:r>
              <a:rPr lang="de-DE" sz="6000" dirty="0">
                <a:hlinkClick r:id="rId4"/>
              </a:rPr>
              <a:t>https://www.bmfwf.gv.at/wissenschaft/hochschulgovernance/steuerungsinstrumente/guep.html#systemziele</a:t>
            </a:r>
            <a:r>
              <a:rPr lang="de-DE" sz="6000" dirty="0"/>
              <a:t> (Zugriff am 27.04.2026)</a:t>
            </a:r>
          </a:p>
          <a:p>
            <a:pPr marL="0" lvl="1" indent="162223">
              <a:lnSpc>
                <a:spcPct val="120000"/>
              </a:lnSpc>
              <a:spcBef>
                <a:spcPts val="0"/>
              </a:spcBef>
              <a:spcAft>
                <a:spcPts val="200"/>
              </a:spcAft>
              <a:buNone/>
            </a:pPr>
            <a:r>
              <a:rPr lang="de-DE" sz="6000" dirty="0">
                <a:solidFill>
                  <a:srgbClr val="000000"/>
                </a:solidFill>
                <a:uFill>
                  <a:solidFill>
                    <a:srgbClr val="000000"/>
                  </a:solidFill>
                </a:uFill>
              </a:rPr>
              <a:t>Bundesministerium für Bildung, Wissenschaft und Forschung (BMBWF) (2020) </a:t>
            </a:r>
            <a:r>
              <a:rPr lang="de-DE" sz="6000" i="1" dirty="0">
                <a:solidFill>
                  <a:srgbClr val="000000"/>
                </a:solidFill>
                <a:uFill>
                  <a:solidFill>
                    <a:srgbClr val="000000"/>
                  </a:solidFill>
                </a:uFill>
              </a:rPr>
              <a:t>Praxisleitfaden für Integrität und Ethik in der Wissenschaft</a:t>
            </a:r>
            <a:r>
              <a:rPr lang="de-DE" sz="6000" dirty="0">
                <a:solidFill>
                  <a:srgbClr val="000000"/>
                </a:solidFill>
                <a:uFill>
                  <a:solidFill>
                    <a:srgbClr val="000000"/>
                  </a:solidFill>
                </a:uFill>
              </a:rPr>
              <a:t>. Wien: BMBWF. Verfügbar unter: </a:t>
            </a:r>
            <a:r>
              <a:rPr lang="de-DE" sz="6000" dirty="0">
                <a:solidFill>
                  <a:srgbClr val="000000"/>
                </a:solidFill>
                <a:uFill>
                  <a:solidFill>
                    <a:srgbClr val="000000"/>
                  </a:solidFill>
                </a:uFill>
                <a:hlinkClick r:id="rId5"/>
              </a:rPr>
              <a:t>https://oeawi.at/wp-content/uploads/2020/11/Praxisleitfaden-fuer-Integritaet-und-Ethik-in-der-Wissenschaft_Stand_29-9-2020_Final.pdf</a:t>
            </a:r>
            <a:r>
              <a:rPr lang="de-DE" sz="6000" dirty="0">
                <a:solidFill>
                  <a:srgbClr val="000000"/>
                </a:solidFill>
                <a:uFill>
                  <a:solidFill>
                    <a:srgbClr val="000000"/>
                  </a:solidFill>
                </a:uFill>
              </a:rPr>
              <a:t>  </a:t>
            </a:r>
            <a:r>
              <a:rPr lang="de-DE" sz="6000" dirty="0"/>
              <a:t>(Zugriff am 15.04.2025)</a:t>
            </a:r>
            <a:endParaRPr lang="de-DE" sz="6000" dirty="0">
              <a:highlight>
                <a:srgbClr val="FFFF00"/>
              </a:highlight>
            </a:endParaRPr>
          </a:p>
          <a:p>
            <a:pPr marL="0" lvl="1" indent="162223">
              <a:lnSpc>
                <a:spcPct val="120000"/>
              </a:lnSpc>
              <a:spcBef>
                <a:spcPts val="0"/>
              </a:spcBef>
              <a:spcAft>
                <a:spcPts val="200"/>
              </a:spcAft>
              <a:buNone/>
            </a:pPr>
            <a:r>
              <a:rPr lang="de-DE" sz="6000" dirty="0"/>
              <a:t>Elmore, S.A. und Weston, E.H. (2020). </a:t>
            </a:r>
            <a:r>
              <a:rPr lang="de-DE" sz="6000" dirty="0" err="1"/>
              <a:t>Predatory</a:t>
            </a:r>
            <a:r>
              <a:rPr lang="de-DE" sz="6000" dirty="0"/>
              <a:t> Journals: </a:t>
            </a:r>
            <a:r>
              <a:rPr lang="de-DE" sz="6000" dirty="0" err="1"/>
              <a:t>What</a:t>
            </a:r>
            <a:r>
              <a:rPr lang="de-DE" sz="6000" dirty="0"/>
              <a:t> </a:t>
            </a:r>
            <a:r>
              <a:rPr lang="de-DE" sz="6000" dirty="0" err="1"/>
              <a:t>They</a:t>
            </a:r>
            <a:r>
              <a:rPr lang="de-DE" sz="6000" dirty="0"/>
              <a:t> Are and How to </a:t>
            </a:r>
            <a:r>
              <a:rPr lang="de-DE" sz="6000" dirty="0" err="1"/>
              <a:t>Avoid</a:t>
            </a:r>
            <a:r>
              <a:rPr lang="de-DE" sz="6000" dirty="0"/>
              <a:t> Them. </a:t>
            </a:r>
            <a:r>
              <a:rPr lang="de-DE" sz="6000" dirty="0" err="1"/>
              <a:t>Toxicologic</a:t>
            </a:r>
            <a:r>
              <a:rPr lang="de-DE" sz="6000" dirty="0"/>
              <a:t> </a:t>
            </a:r>
            <a:r>
              <a:rPr lang="de-DE" sz="6000" dirty="0" err="1"/>
              <a:t>Pathology</a:t>
            </a:r>
            <a:r>
              <a:rPr lang="de-DE" sz="6000" dirty="0"/>
              <a:t>, 48(4), S. 607-610. DOI: 10.1177/0192623320920209.</a:t>
            </a:r>
          </a:p>
          <a:p>
            <a:pPr marL="0" lvl="1" indent="162223">
              <a:lnSpc>
                <a:spcPct val="120000"/>
              </a:lnSpc>
              <a:spcBef>
                <a:spcPts val="0"/>
              </a:spcBef>
              <a:spcAft>
                <a:spcPts val="200"/>
              </a:spcAft>
              <a:buNone/>
            </a:pPr>
            <a:r>
              <a:rPr lang="en-US" sz="6000" dirty="0"/>
              <a:t>European Network for Academic Integrity (ENAI) (2019) </a:t>
            </a:r>
            <a:r>
              <a:rPr lang="en-US" sz="6000" i="1" dirty="0"/>
              <a:t>General Guidelines for Academic Integrity Report (amended version)</a:t>
            </a:r>
            <a:r>
              <a:rPr lang="en-US" sz="6000" dirty="0"/>
              <a:t>. </a:t>
            </a:r>
            <a:r>
              <a:rPr lang="en-US" sz="6000" dirty="0" err="1"/>
              <a:t>Verfügbar</a:t>
            </a:r>
            <a:r>
              <a:rPr lang="en-US" sz="6000" dirty="0"/>
              <a:t> </a:t>
            </a:r>
            <a:r>
              <a:rPr lang="en-US" sz="6000" dirty="0" err="1"/>
              <a:t>unter</a:t>
            </a:r>
            <a:r>
              <a:rPr lang="en-US" sz="6000" dirty="0"/>
              <a:t>: </a:t>
            </a:r>
            <a:r>
              <a:rPr lang="en-US" sz="6000" dirty="0">
                <a:hlinkClick r:id="rId6"/>
              </a:rPr>
              <a:t>https://academicintegrity.eu/wp/wp-content/uploads/2022/04/Guidelines_amended_version_1.1_09_2019.pdf</a:t>
            </a:r>
            <a:r>
              <a:rPr lang="en-US" sz="6000" dirty="0"/>
              <a:t>  (</a:t>
            </a:r>
            <a:r>
              <a:rPr lang="en-US" sz="6000" dirty="0" err="1"/>
              <a:t>Zugriff</a:t>
            </a:r>
            <a:r>
              <a:rPr lang="en-US" sz="6000" dirty="0"/>
              <a:t>: 14.04.2025)</a:t>
            </a:r>
            <a:endParaRPr lang="de-DE" sz="6000" dirty="0"/>
          </a:p>
          <a:p>
            <a:pPr marL="0" lvl="1" indent="162223">
              <a:lnSpc>
                <a:spcPct val="120000"/>
              </a:lnSpc>
              <a:spcBef>
                <a:spcPts val="0"/>
              </a:spcBef>
              <a:spcAft>
                <a:spcPts val="200"/>
              </a:spcAft>
              <a:buNone/>
            </a:pPr>
            <a:r>
              <a:rPr lang="de-DE" sz="6000" dirty="0"/>
              <a:t>Feynman, R. (1974) Cargo Cult Science. Rede an Caltech, 14. Juni 1974. Wiederveröffentlicht auf </a:t>
            </a:r>
            <a:r>
              <a:rPr lang="de-DE" sz="6000" dirty="0" err="1"/>
              <a:t>Speakola</a:t>
            </a:r>
            <a:r>
              <a:rPr lang="de-DE" sz="6000" dirty="0"/>
              <a:t>. Verfügbar unter: </a:t>
            </a:r>
            <a:r>
              <a:rPr lang="de-DE" sz="6000" dirty="0">
                <a:hlinkClick r:id="rId7">
                  <a:extLst>
                    <a:ext uri="{A12FA001-AC4F-418D-AE19-62706E023703}">
                      <ahyp:hlinkClr xmlns:ahyp="http://schemas.microsoft.com/office/drawing/2018/hyperlinkcolor" val="tx"/>
                    </a:ext>
                  </a:extLst>
                </a:hlinkClick>
              </a:rPr>
              <a:t>https://speakola.com/grad/richard-feynman-caltech-1974</a:t>
            </a:r>
            <a:r>
              <a:rPr lang="de-DE" sz="6000" dirty="0"/>
              <a:t> (Zugriff am 13.05.2026).</a:t>
            </a:r>
          </a:p>
          <a:p>
            <a:pPr marL="0" lvl="1" indent="162223">
              <a:lnSpc>
                <a:spcPct val="120000"/>
              </a:lnSpc>
              <a:spcBef>
                <a:spcPts val="0"/>
              </a:spcBef>
              <a:spcAft>
                <a:spcPts val="200"/>
              </a:spcAft>
              <a:buNone/>
            </a:pPr>
            <a:r>
              <a:rPr lang="de-DE" sz="6000" dirty="0" err="1">
                <a:solidFill>
                  <a:srgbClr val="000000"/>
                </a:solidFill>
                <a:uFill>
                  <a:solidFill>
                    <a:srgbClr val="000000"/>
                  </a:solidFill>
                </a:uFill>
              </a:rPr>
              <a:t>GuttenPlag</a:t>
            </a:r>
            <a:r>
              <a:rPr lang="de-DE" sz="6000" dirty="0">
                <a:solidFill>
                  <a:srgbClr val="000000"/>
                </a:solidFill>
                <a:uFill>
                  <a:solidFill>
                    <a:srgbClr val="000000"/>
                  </a:solidFill>
                </a:uFill>
              </a:rPr>
              <a:t> Wiki (2011): Seite 115. Verfügbar unter: </a:t>
            </a:r>
            <a:r>
              <a:rPr lang="de-DE" sz="6000" dirty="0">
                <a:solidFill>
                  <a:srgbClr val="000000"/>
                </a:solidFill>
                <a:uFill>
                  <a:solidFill>
                    <a:srgbClr val="000000"/>
                  </a:solidFill>
                </a:uFill>
                <a:hlinkClick r:id="rId8"/>
              </a:rPr>
              <a:t>https://guttenplag.fandom.com/de/wiki/Seite_115</a:t>
            </a:r>
            <a:r>
              <a:rPr lang="de-DE" sz="6000" dirty="0">
                <a:solidFill>
                  <a:srgbClr val="000000"/>
                </a:solidFill>
                <a:uFill>
                  <a:solidFill>
                    <a:srgbClr val="000000"/>
                  </a:solidFill>
                </a:uFill>
              </a:rPr>
              <a:t> (Zugriff am 09.04.2026)</a:t>
            </a:r>
          </a:p>
          <a:p>
            <a:pPr marL="0" indent="163711">
              <a:buNone/>
            </a:pPr>
            <a:endParaRPr lang="de-DE" sz="4500" dirty="0"/>
          </a:p>
          <a:p>
            <a:pPr marL="0" indent="0">
              <a:buNone/>
            </a:pPr>
            <a:endParaRPr lang="de-DE" noProof="0" dirty="0"/>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62</a:t>
            </a:fld>
            <a:endParaRPr lang="de-DE" noProof="0" dirty="0"/>
          </a:p>
        </p:txBody>
      </p:sp>
      <p:sp>
        <p:nvSpPr>
          <p:cNvPr id="6" name="Foliennummernplatzhalter 3">
            <a:extLst>
              <a:ext uri="{FF2B5EF4-FFF2-40B4-BE49-F238E27FC236}">
                <a16:creationId xmlns:a16="http://schemas.microsoft.com/office/drawing/2014/main" id="{015D0D96-888A-A269-2208-9CE436EE6D41}"/>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62</a:t>
            </a:fld>
            <a:endParaRPr lang="de-DE" sz="1000" dirty="0">
              <a:solidFill>
                <a:schemeClr val="tx1">
                  <a:tint val="82000"/>
                </a:schemeClr>
              </a:solidFill>
            </a:endParaRPr>
          </a:p>
        </p:txBody>
      </p:sp>
    </p:spTree>
    <p:extLst>
      <p:ext uri="{BB962C8B-B14F-4D97-AF65-F5344CB8AC3E}">
        <p14:creationId xmlns:p14="http://schemas.microsoft.com/office/powerpoint/2010/main" val="24432918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a:xfrm>
            <a:off x="838200" y="633144"/>
            <a:ext cx="10515600" cy="913251"/>
          </a:xfrm>
        </p:spPr>
        <p:txBody>
          <a:bodyPr/>
          <a:lstStyle/>
          <a:p>
            <a:r>
              <a:rPr lang="de-DE" noProof="0" dirty="0"/>
              <a:t>Teil 4: Anhang (6/15)</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56806" y="1333501"/>
            <a:ext cx="11135475" cy="4891355"/>
          </a:xfrm>
        </p:spPr>
        <p:txBody>
          <a:bodyPr>
            <a:normAutofit fontScale="25000" lnSpcReduction="20000"/>
          </a:bodyPr>
          <a:lstStyle/>
          <a:p>
            <a:pPr>
              <a:spcAft>
                <a:spcPts val="563"/>
              </a:spcAft>
            </a:pPr>
            <a:r>
              <a:rPr lang="de-DE" sz="7500" dirty="0"/>
              <a:t>4.2 Literaturverzeichnis</a:t>
            </a:r>
          </a:p>
          <a:p>
            <a:pPr marL="0" lvl="1" indent="162223">
              <a:lnSpc>
                <a:spcPct val="120000"/>
              </a:lnSpc>
              <a:spcBef>
                <a:spcPts val="0"/>
              </a:spcBef>
              <a:spcAft>
                <a:spcPts val="200"/>
              </a:spcAft>
              <a:buNone/>
            </a:pPr>
            <a:r>
              <a:rPr lang="de-DE" sz="6000" dirty="0"/>
              <a:t>Hagenström, F. (2022) ‚Plagiate‘ In: K. Frisch, F. Hagenström und N. Reeg (Hrsg.), </a:t>
            </a:r>
            <a:r>
              <a:rPr lang="de-DE" sz="6000" i="1" dirty="0"/>
              <a:t>Wissenschaftliche Fairness. Wissenschaft zwischen Integrität und Fehlverhalten</a:t>
            </a:r>
            <a:r>
              <a:rPr lang="de-DE" sz="6000" dirty="0"/>
              <a:t>. Bielefeld: </a:t>
            </a:r>
            <a:r>
              <a:rPr lang="de-DE" sz="6000" dirty="0" err="1"/>
              <a:t>transcript</a:t>
            </a:r>
            <a:r>
              <a:rPr lang="de-DE" sz="6000" dirty="0"/>
              <a:t>. (S. 83–135). Verfügbar unter: </a:t>
            </a:r>
            <a:r>
              <a:rPr lang="de-DE" sz="6000" dirty="0">
                <a:hlinkClick r:id="rId3"/>
              </a:rPr>
              <a:t>https://doi.org/10.14361/9783839459669</a:t>
            </a:r>
            <a:r>
              <a:rPr lang="de-DE" sz="6000" dirty="0"/>
              <a:t> </a:t>
            </a:r>
          </a:p>
          <a:p>
            <a:pPr marL="0" indent="163711">
              <a:lnSpc>
                <a:spcPct val="120000"/>
              </a:lnSpc>
              <a:spcBef>
                <a:spcPts val="0"/>
              </a:spcBef>
              <a:spcAft>
                <a:spcPts val="200"/>
              </a:spcAft>
              <a:buNone/>
            </a:pPr>
            <a:r>
              <a:rPr lang="de-DE" sz="6000" dirty="0"/>
              <a:t>Hochschüler*</a:t>
            </a:r>
            <a:r>
              <a:rPr lang="de-DE" sz="6000" dirty="0" err="1"/>
              <a:t>innenschaft</a:t>
            </a:r>
            <a:r>
              <a:rPr lang="de-DE" sz="6000" dirty="0"/>
              <a:t> der TU Graz (HTU Graz) (2023) </a:t>
            </a:r>
            <a:r>
              <a:rPr lang="de-DE" sz="6000" i="1" dirty="0"/>
              <a:t>Plagiats‑Check / </a:t>
            </a:r>
            <a:r>
              <a:rPr lang="de-DE" sz="6000" i="1" dirty="0" err="1"/>
              <a:t>Similarity</a:t>
            </a:r>
            <a:r>
              <a:rPr lang="de-DE" sz="6000" i="1" dirty="0"/>
              <a:t> Check für Studierende</a:t>
            </a:r>
            <a:r>
              <a:rPr lang="de-DE" sz="6000" dirty="0"/>
              <a:t>. Verfügbar unter: </a:t>
            </a:r>
            <a:r>
              <a:rPr lang="de-DE" sz="6000" dirty="0">
                <a:hlinkClick r:id="rId4"/>
              </a:rPr>
              <a:t>https://htugraz.at/service/plagiats-check</a:t>
            </a:r>
            <a:r>
              <a:rPr lang="de-DE" sz="6000" dirty="0"/>
              <a:t> (Zugriff am 29.05.2026)</a:t>
            </a:r>
          </a:p>
          <a:p>
            <a:pPr marL="0" indent="163711">
              <a:lnSpc>
                <a:spcPct val="120000"/>
              </a:lnSpc>
              <a:spcBef>
                <a:spcPts val="0"/>
              </a:spcBef>
              <a:spcAft>
                <a:spcPts val="200"/>
              </a:spcAft>
              <a:buNone/>
            </a:pPr>
            <a:r>
              <a:rPr lang="de-DE" sz="6000" dirty="0" err="1"/>
              <a:t>Hochschul</a:t>
            </a:r>
            <a:r>
              <a:rPr lang="de-DE" sz="6000" dirty="0"/>
              <a:t>‑Qualitätssicherungsgesetz (HS‑QSG) (2024) </a:t>
            </a:r>
            <a:r>
              <a:rPr lang="de-DE" sz="6000" i="1" dirty="0"/>
              <a:t>Bundesgesetz über die Qualitätssicherung in der Hochschulbildung. </a:t>
            </a:r>
            <a:r>
              <a:rPr lang="de-DE" sz="6000" dirty="0"/>
              <a:t>BGBl. I Nr. 74/2011 idF BGBl. I Nr. 165/2023. Verfügbar unter: </a:t>
            </a:r>
            <a:r>
              <a:rPr lang="de-DE" sz="6000" dirty="0">
                <a:hlinkClick r:id="rId5"/>
              </a:rPr>
              <a:t>https://ris.bka.gv.at/NormDokument.wxe?Abfrage=Bundesnormen&amp;</a:t>
            </a:r>
            <a:br>
              <a:rPr lang="de-DE" sz="6000" dirty="0">
                <a:hlinkClick r:id="rId5"/>
              </a:rPr>
            </a:br>
            <a:r>
              <a:rPr lang="de-DE" sz="6000" dirty="0">
                <a:hlinkClick r:id="rId5"/>
              </a:rPr>
              <a:t>Gesetzesnummer=20007384&amp;Artikel=&amp;Paragraf=2a&amp;Anlage=&amp;Uebergangsrecht=</a:t>
            </a:r>
            <a:r>
              <a:rPr lang="de-DE" sz="6000" dirty="0"/>
              <a:t> (Zugriff am 27.04.2026)</a:t>
            </a:r>
          </a:p>
          <a:p>
            <a:pPr marL="0" indent="163711">
              <a:lnSpc>
                <a:spcPct val="120000"/>
              </a:lnSpc>
              <a:spcBef>
                <a:spcPts val="0"/>
              </a:spcBef>
              <a:spcAft>
                <a:spcPts val="200"/>
              </a:spcAft>
              <a:buNone/>
            </a:pPr>
            <a:r>
              <a:rPr lang="de-DE" sz="6000" dirty="0"/>
              <a:t>Korrektur.de (2026). </a:t>
            </a:r>
            <a:r>
              <a:rPr lang="de-DE" sz="6000" i="1" dirty="0" err="1"/>
              <a:t>GuttenPlag</a:t>
            </a:r>
            <a:r>
              <a:rPr lang="de-DE" sz="6000" i="1" dirty="0"/>
              <a:t>-Wiki – die historische Plattform aus 2011</a:t>
            </a:r>
            <a:r>
              <a:rPr lang="de-DE" sz="6000" dirty="0"/>
              <a:t>. Verfügbar unter: https://korrektur.de/guttenplag-wiki-historie (Zugriff: 24.08.2026).</a:t>
            </a:r>
          </a:p>
          <a:p>
            <a:pPr marL="0" lvl="1" indent="162223">
              <a:lnSpc>
                <a:spcPct val="120000"/>
              </a:lnSpc>
              <a:spcBef>
                <a:spcPts val="0"/>
              </a:spcBef>
              <a:spcAft>
                <a:spcPts val="200"/>
              </a:spcAft>
              <a:buNone/>
            </a:pPr>
            <a:r>
              <a:rPr lang="de-DE" sz="6000" dirty="0"/>
              <a:t>Kurzmann, D. und Plaschke, C. (2023) </a:t>
            </a:r>
            <a:r>
              <a:rPr lang="de-DE" sz="6000" i="1" dirty="0"/>
              <a:t>Handbuch Datenschutz</a:t>
            </a:r>
            <a:r>
              <a:rPr lang="de-DE" sz="6000" dirty="0"/>
              <a:t>. Technische Universität Graz, Qualitätsmanagement, Evaluation &amp; Berichtswesen. Verfügbar unter: </a:t>
            </a:r>
            <a:r>
              <a:rPr lang="de-DE" sz="6000" dirty="0">
                <a:hlinkClick r:id="rId6"/>
              </a:rPr>
              <a:t>https://www.tugraz.at/fileadmin/public/Studierende_und_Bedienstete/Anleitungen</a:t>
            </a:r>
            <a:br>
              <a:rPr lang="de-DE" sz="6000" dirty="0">
                <a:hlinkClick r:id="rId6"/>
              </a:rPr>
            </a:br>
            <a:r>
              <a:rPr lang="de-DE" sz="6000" dirty="0">
                <a:hlinkClick r:id="rId6"/>
              </a:rPr>
              <a:t>/Handbuch_Datenschutz_TU_Graz.pdf</a:t>
            </a:r>
            <a:r>
              <a:rPr lang="de-DE" sz="6000" dirty="0"/>
              <a:t> (Zugriff am 12.08.2026). </a:t>
            </a:r>
          </a:p>
          <a:p>
            <a:pPr marL="0" lvl="1" indent="162223">
              <a:lnSpc>
                <a:spcPct val="120000"/>
              </a:lnSpc>
              <a:spcBef>
                <a:spcPts val="0"/>
              </a:spcBef>
              <a:spcAft>
                <a:spcPts val="200"/>
              </a:spcAft>
              <a:buNone/>
            </a:pPr>
            <a:r>
              <a:rPr lang="de-DE" sz="6000" dirty="0"/>
              <a:t>Microsoft: </a:t>
            </a:r>
            <a:r>
              <a:rPr lang="de-DE" sz="6000" i="1" dirty="0"/>
              <a:t>Microsoft Copilot</a:t>
            </a:r>
            <a:r>
              <a:rPr lang="de-DE" sz="6000" dirty="0"/>
              <a:t>. Online verfügbar unter: </a:t>
            </a:r>
            <a:r>
              <a:rPr lang="de-DE" sz="6000" dirty="0">
                <a:hlinkClick r:id="rId7"/>
              </a:rPr>
              <a:t>https://copilot.microsoft.com</a:t>
            </a:r>
            <a:r>
              <a:rPr lang="de-DE" sz="6000" dirty="0"/>
              <a:t>  (abgerufen am 21.08.2026)</a:t>
            </a:r>
            <a:endParaRPr lang="de-DE" sz="6000" dirty="0">
              <a:solidFill>
                <a:srgbClr val="222222"/>
              </a:solidFill>
            </a:endParaRPr>
          </a:p>
          <a:p>
            <a:pPr marL="0" lvl="1" indent="162223">
              <a:lnSpc>
                <a:spcPct val="120000"/>
              </a:lnSpc>
              <a:spcBef>
                <a:spcPts val="0"/>
              </a:spcBef>
              <a:spcAft>
                <a:spcPts val="200"/>
              </a:spcAft>
              <a:buNone/>
            </a:pPr>
            <a:r>
              <a:rPr lang="de-DE" sz="6000" dirty="0">
                <a:solidFill>
                  <a:srgbClr val="222222"/>
                </a:solidFill>
              </a:rPr>
              <a:t>Österreichische Agentur für wissenschaftliche Integrität (ÖAWI) (2015) </a:t>
            </a:r>
            <a:r>
              <a:rPr lang="de-DE" sz="6000" i="1" dirty="0">
                <a:solidFill>
                  <a:srgbClr val="222222"/>
                </a:solidFill>
              </a:rPr>
              <a:t>Richtlinien zur guten wissenschaftlichen Praxis</a:t>
            </a:r>
            <a:r>
              <a:rPr lang="de-DE" sz="6000" dirty="0">
                <a:solidFill>
                  <a:srgbClr val="222222"/>
                </a:solidFill>
              </a:rPr>
              <a:t>. Wien. Verfügbar unter: </a:t>
            </a:r>
            <a:r>
              <a:rPr lang="de-DE" sz="6000" dirty="0">
                <a:solidFill>
                  <a:srgbClr val="222222"/>
                </a:solidFill>
                <a:hlinkClick r:id="rId8"/>
              </a:rPr>
              <a:t>https://oeawi.at/gwp-richtlinien</a:t>
            </a:r>
            <a:r>
              <a:rPr lang="de-DE" sz="6000" dirty="0">
                <a:solidFill>
                  <a:srgbClr val="222222"/>
                </a:solidFill>
              </a:rPr>
              <a:t> (Zugriff am </a:t>
            </a:r>
            <a:r>
              <a:rPr lang="de-DE" sz="6000" dirty="0"/>
              <a:t>27.04.2026)</a:t>
            </a:r>
          </a:p>
          <a:p>
            <a:pPr marL="0" lvl="1" indent="162223">
              <a:lnSpc>
                <a:spcPct val="120000"/>
              </a:lnSpc>
              <a:spcBef>
                <a:spcPts val="0"/>
              </a:spcBef>
              <a:spcAft>
                <a:spcPts val="200"/>
              </a:spcAft>
              <a:buNone/>
            </a:pPr>
            <a:r>
              <a:rPr lang="de-DE" sz="6000" dirty="0">
                <a:solidFill>
                  <a:srgbClr val="222222"/>
                </a:solidFill>
              </a:rPr>
              <a:t>Österreichische Agentur für wissenschaftliche Integrität (</a:t>
            </a:r>
            <a:r>
              <a:rPr lang="de-DE" sz="6000" dirty="0">
                <a:solidFill>
                  <a:srgbClr val="000000"/>
                </a:solidFill>
              </a:rPr>
              <a:t>ÖAWI) (2026). </a:t>
            </a:r>
            <a:r>
              <a:rPr lang="de-DE" sz="6000" i="1" dirty="0">
                <a:solidFill>
                  <a:srgbClr val="000000"/>
                </a:solidFill>
              </a:rPr>
              <a:t>Richtlinie der Österreichischen Agentur für wissenschaftliche Integrität zur guten wissenschaftlichen Praxis</a:t>
            </a:r>
            <a:r>
              <a:rPr lang="de-DE" sz="6000" dirty="0">
                <a:solidFill>
                  <a:srgbClr val="000000"/>
                </a:solidFill>
              </a:rPr>
              <a:t>. DOI: 10.5281/zenodo.21256974 </a:t>
            </a:r>
          </a:p>
          <a:p>
            <a:pPr marL="0" lvl="1" indent="162223">
              <a:lnSpc>
                <a:spcPct val="120000"/>
              </a:lnSpc>
              <a:spcBef>
                <a:spcPts val="0"/>
              </a:spcBef>
              <a:spcAft>
                <a:spcPts val="200"/>
              </a:spcAft>
              <a:buNone/>
            </a:pPr>
            <a:r>
              <a:rPr lang="de-DE" sz="6000" dirty="0"/>
              <a:t>Pears, R. und Shields, G. (2023) </a:t>
            </a:r>
            <a:r>
              <a:rPr lang="de-DE" sz="6000" i="1" dirty="0" err="1"/>
              <a:t>Cite</a:t>
            </a:r>
            <a:r>
              <a:rPr lang="de-DE" sz="6000" i="1" dirty="0"/>
              <a:t> Them Right: The Essential </a:t>
            </a:r>
            <a:r>
              <a:rPr lang="de-DE" sz="6000" i="1" dirty="0" err="1"/>
              <a:t>Referencing</a:t>
            </a:r>
            <a:r>
              <a:rPr lang="de-DE" sz="6000" i="1" dirty="0"/>
              <a:t> Guide</a:t>
            </a:r>
            <a:r>
              <a:rPr lang="de-DE" sz="6000" dirty="0"/>
              <a:t>. 12th ed. London: Bloomsbury Publishing.</a:t>
            </a:r>
          </a:p>
          <a:p>
            <a:endParaRPr lang="de-DE" noProof="0" dirty="0"/>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63</a:t>
            </a:fld>
            <a:endParaRPr lang="de-DE" noProof="0" dirty="0"/>
          </a:p>
        </p:txBody>
      </p:sp>
      <p:sp>
        <p:nvSpPr>
          <p:cNvPr id="6" name="Foliennummernplatzhalter 3">
            <a:extLst>
              <a:ext uri="{FF2B5EF4-FFF2-40B4-BE49-F238E27FC236}">
                <a16:creationId xmlns:a16="http://schemas.microsoft.com/office/drawing/2014/main" id="{D301607C-E69B-EF4A-8116-1DDC016F5255}"/>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63</a:t>
            </a:fld>
            <a:endParaRPr lang="de-DE" sz="1000" dirty="0">
              <a:solidFill>
                <a:schemeClr val="tx1">
                  <a:tint val="82000"/>
                </a:schemeClr>
              </a:solidFill>
            </a:endParaRPr>
          </a:p>
        </p:txBody>
      </p:sp>
    </p:spTree>
    <p:extLst>
      <p:ext uri="{BB962C8B-B14F-4D97-AF65-F5344CB8AC3E}">
        <p14:creationId xmlns:p14="http://schemas.microsoft.com/office/powerpoint/2010/main" val="32836710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a:xfrm>
            <a:off x="819594" y="669941"/>
            <a:ext cx="10515600" cy="705667"/>
          </a:xfrm>
        </p:spPr>
        <p:txBody>
          <a:bodyPr/>
          <a:lstStyle/>
          <a:p>
            <a:r>
              <a:rPr lang="de-DE" noProof="0" dirty="0"/>
              <a:t>Teil 4: Anhang (7/15)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56806" y="1333501"/>
            <a:ext cx="11335194" cy="4891355"/>
          </a:xfrm>
        </p:spPr>
        <p:txBody>
          <a:bodyPr>
            <a:normAutofit fontScale="62500" lnSpcReduction="20000"/>
          </a:bodyPr>
          <a:lstStyle/>
          <a:p>
            <a:r>
              <a:rPr lang="de-DE" sz="5100" dirty="0"/>
              <a:t>4.2 Literaturverzeichnis</a:t>
            </a:r>
          </a:p>
          <a:p>
            <a:pPr marL="0" lvl="1" indent="162223">
              <a:lnSpc>
                <a:spcPct val="120000"/>
              </a:lnSpc>
              <a:spcBef>
                <a:spcPts val="0"/>
              </a:spcBef>
              <a:buNone/>
            </a:pPr>
            <a:endParaRPr lang="de-AT" dirty="0"/>
          </a:p>
          <a:p>
            <a:pPr marL="0" lvl="1" indent="162223">
              <a:lnSpc>
                <a:spcPct val="120000"/>
              </a:lnSpc>
              <a:spcBef>
                <a:spcPts val="0"/>
              </a:spcBef>
              <a:spcAft>
                <a:spcPts val="400"/>
              </a:spcAft>
              <a:buNone/>
            </a:pPr>
            <a:r>
              <a:rPr lang="de-AT" dirty="0"/>
              <a:t>ÖH Uni Graz (Hochschülerinnen- und Hochschülerschaft (</a:t>
            </a:r>
            <a:r>
              <a:rPr lang="de-DE" dirty="0"/>
              <a:t>2026) </a:t>
            </a:r>
            <a:r>
              <a:rPr lang="de-DE" i="1" dirty="0"/>
              <a:t>Kostenloser Plagiatscheck für Studierende.</a:t>
            </a:r>
            <a:r>
              <a:rPr lang="de-DE" dirty="0"/>
              <a:t> Verfügbar unter: </a:t>
            </a:r>
            <a:r>
              <a:rPr lang="de-DE" dirty="0">
                <a:hlinkClick r:id="rId2"/>
              </a:rPr>
              <a:t>https://oehunigraz.at/plagiatssoftware/</a:t>
            </a:r>
            <a:r>
              <a:rPr lang="de-DE" dirty="0"/>
              <a:t> (Zugriff am 23.09.2026)</a:t>
            </a:r>
          </a:p>
          <a:p>
            <a:pPr marL="0" lvl="1" indent="162223">
              <a:lnSpc>
                <a:spcPct val="120000"/>
              </a:lnSpc>
              <a:spcBef>
                <a:spcPts val="0"/>
              </a:spcBef>
              <a:spcAft>
                <a:spcPts val="400"/>
              </a:spcAft>
              <a:buNone/>
            </a:pPr>
            <a:r>
              <a:rPr lang="de-DE" dirty="0">
                <a:solidFill>
                  <a:srgbClr val="222222"/>
                </a:solidFill>
              </a:rPr>
              <a:t>Sandberg, B. (2012) </a:t>
            </a:r>
            <a:r>
              <a:rPr lang="de-DE" i="1" dirty="0">
                <a:solidFill>
                  <a:srgbClr val="222222"/>
                </a:solidFill>
              </a:rPr>
              <a:t>Wissenschaftlich arbeiten von Abbildung bis Zitat. Ein Lehr- und Übungsbuch für Bachelor, Master und Promotion</a:t>
            </a:r>
            <a:r>
              <a:rPr lang="de-DE" dirty="0">
                <a:solidFill>
                  <a:srgbClr val="222222"/>
                </a:solidFill>
              </a:rPr>
              <a:t>. München: </a:t>
            </a:r>
            <a:r>
              <a:rPr lang="de-DE" dirty="0" err="1">
                <a:solidFill>
                  <a:srgbClr val="222222"/>
                </a:solidFill>
              </a:rPr>
              <a:t>Oldenbourg</a:t>
            </a:r>
            <a:r>
              <a:rPr lang="de-DE" dirty="0">
                <a:solidFill>
                  <a:srgbClr val="222222"/>
                </a:solidFill>
              </a:rPr>
              <a:t>.</a:t>
            </a:r>
            <a:endParaRPr lang="de-DE" dirty="0"/>
          </a:p>
          <a:p>
            <a:pPr marL="0" lvl="1" indent="162223">
              <a:lnSpc>
                <a:spcPct val="120000"/>
              </a:lnSpc>
              <a:spcBef>
                <a:spcPts val="0"/>
              </a:spcBef>
              <a:spcAft>
                <a:spcPts val="400"/>
              </a:spcAft>
              <a:buNone/>
            </a:pPr>
            <a:r>
              <a:rPr lang="de-DE" dirty="0"/>
              <a:t>Spark at York University (2013) </a:t>
            </a:r>
            <a:r>
              <a:rPr lang="de-DE" i="1" dirty="0"/>
              <a:t>Integrity in </a:t>
            </a:r>
            <a:r>
              <a:rPr lang="de-DE" i="1" dirty="0" err="1"/>
              <a:t>practice</a:t>
            </a:r>
            <a:r>
              <a:rPr lang="de-DE" i="1" dirty="0"/>
              <a:t>.</a:t>
            </a:r>
            <a:r>
              <a:rPr lang="de-DE" dirty="0"/>
              <a:t> Verfügbar unter: </a:t>
            </a:r>
            <a:r>
              <a:rPr lang="de-DE" dirty="0">
                <a:hlinkClick r:id="rId3"/>
              </a:rPr>
              <a:t>https://www.library.yorku.ca/spark/faculty/</a:t>
            </a:r>
            <a:br>
              <a:rPr lang="de-DE" dirty="0">
                <a:hlinkClick r:id="rId3"/>
              </a:rPr>
            </a:br>
            <a:r>
              <a:rPr lang="de-DE" dirty="0">
                <a:hlinkClick r:id="rId3"/>
              </a:rPr>
              <a:t>Integrity%20in%20Practice.pdf</a:t>
            </a:r>
            <a:r>
              <a:rPr lang="de-DE" dirty="0"/>
              <a:t>  (Zugriff am 06.03.2026)</a:t>
            </a:r>
          </a:p>
          <a:p>
            <a:pPr marL="0" lvl="1" indent="162223">
              <a:lnSpc>
                <a:spcPct val="120000"/>
              </a:lnSpc>
              <a:spcBef>
                <a:spcPts val="0"/>
              </a:spcBef>
              <a:spcAft>
                <a:spcPts val="400"/>
              </a:spcAft>
              <a:buNone/>
            </a:pPr>
            <a:r>
              <a:rPr lang="de-DE" dirty="0"/>
              <a:t>Springer Nature (2026): </a:t>
            </a:r>
            <a:r>
              <a:rPr lang="de-DE" i="1" dirty="0"/>
              <a:t>Author Services</a:t>
            </a:r>
            <a:r>
              <a:rPr lang="de-DE" dirty="0"/>
              <a:t>. Verfügbar unter: </a:t>
            </a:r>
            <a:r>
              <a:rPr lang="de-DE" dirty="0">
                <a:hlinkClick r:id="rId4">
                  <a:extLst>
                    <a:ext uri="{A12FA001-AC4F-418D-AE19-62706E023703}">
                      <ahyp:hlinkClr xmlns:ahyp="http://schemas.microsoft.com/office/drawing/2018/hyperlinkcolor" val="tx"/>
                    </a:ext>
                  </a:extLst>
                </a:hlinkClick>
              </a:rPr>
              <a:t>https://authorservices.springernature.com/</a:t>
            </a:r>
            <a:r>
              <a:rPr lang="de-DE" dirty="0"/>
              <a:t> (Zugriff am 21.08.2026)</a:t>
            </a:r>
          </a:p>
          <a:p>
            <a:pPr marL="0" lvl="1" indent="162223">
              <a:lnSpc>
                <a:spcPct val="120000"/>
              </a:lnSpc>
              <a:spcBef>
                <a:spcPts val="0"/>
              </a:spcBef>
              <a:spcAft>
                <a:spcPts val="400"/>
              </a:spcAft>
              <a:buNone/>
            </a:pPr>
            <a:r>
              <a:rPr lang="de-DE" dirty="0"/>
              <a:t>Technische Universität Graz (TU Graz): </a:t>
            </a:r>
            <a:r>
              <a:rPr lang="de-DE" i="1" dirty="0" err="1"/>
              <a:t>AcademicAI</a:t>
            </a:r>
            <a:r>
              <a:rPr lang="de-DE" dirty="0"/>
              <a:t>. Online verfügbar unter: https://tugraz.academic-ai.at/ (Zugriff am 21.08.2026).</a:t>
            </a:r>
          </a:p>
          <a:p>
            <a:pPr marL="0" lvl="1" indent="162223">
              <a:lnSpc>
                <a:spcPct val="120000"/>
              </a:lnSpc>
              <a:spcBef>
                <a:spcPts val="0"/>
              </a:spcBef>
              <a:spcAft>
                <a:spcPts val="400"/>
              </a:spcAft>
              <a:buNone/>
            </a:pPr>
            <a:r>
              <a:rPr lang="de-DE" dirty="0"/>
              <a:t>Technische Universität Graz (TU Graz) (2023b) </a:t>
            </a:r>
            <a:r>
              <a:rPr lang="de-DE" i="1" dirty="0"/>
              <a:t>Kennzeichnung des Einsatzes von Künstlicher Intelligenz</a:t>
            </a:r>
            <a:r>
              <a:rPr lang="de-DE" dirty="0"/>
              <a:t>. Interne Quelle, Intranet der TU Graz. Verfügbar unter: </a:t>
            </a:r>
            <a:r>
              <a:rPr lang="de-DE" dirty="0">
                <a:hlinkClick r:id="rId5"/>
              </a:rPr>
              <a:t>https://tu4u.tugraz.at/fileadmin/Studierende_und_Bedienstete/</a:t>
            </a:r>
            <a:br>
              <a:rPr lang="de-DE" dirty="0">
                <a:hlinkClick r:id="rId5"/>
              </a:rPr>
            </a:br>
            <a:r>
              <a:rPr lang="de-DE" dirty="0">
                <a:hlinkClick r:id="rId5"/>
              </a:rPr>
              <a:t>Information/Unsere_TU_Graz/Lehre_an_der_TU_Graz/Zitiervorschlaege_KI.pdf</a:t>
            </a:r>
            <a:r>
              <a:rPr lang="de-DE" dirty="0"/>
              <a:t> (Zugriff am 29.05.2026) </a:t>
            </a:r>
          </a:p>
          <a:p>
            <a:pPr marL="0" lvl="1" indent="162223">
              <a:lnSpc>
                <a:spcPct val="120000"/>
              </a:lnSpc>
              <a:spcBef>
                <a:spcPts val="0"/>
              </a:spcBef>
              <a:spcAft>
                <a:spcPts val="400"/>
              </a:spcAft>
              <a:buNone/>
            </a:pPr>
            <a:r>
              <a:rPr lang="de-DE" dirty="0"/>
              <a:t>Technische Universität Graz (TU Graz) (2025a) </a:t>
            </a:r>
            <a:r>
              <a:rPr lang="de-DE" i="1" dirty="0"/>
              <a:t>Satzungsteil Wissenschaftliche und Künstlerische Integrität</a:t>
            </a:r>
            <a:r>
              <a:rPr lang="de-DE" dirty="0"/>
              <a:t>. SA 91000 SWKI 174-01. Verfügbar unter: </a:t>
            </a:r>
            <a:r>
              <a:rPr lang="de-DE" dirty="0">
                <a:hlinkClick r:id="rId6"/>
              </a:rPr>
              <a:t>https://tu4u.tugraz.at/fileadmin/public/Studierende_und_Bedienstete/</a:t>
            </a:r>
            <a:br>
              <a:rPr lang="de-DE" dirty="0">
                <a:hlinkClick r:id="rId6"/>
              </a:rPr>
            </a:br>
            <a:r>
              <a:rPr lang="de-DE" dirty="0">
                <a:hlinkClick r:id="rId6"/>
              </a:rPr>
              <a:t>Satzung_und_Geschaeftsordnungen_der_TU_Graz/Satzungsteil_Wissenschaftliche_und_Kuenstlerische_Integritaet.pdf</a:t>
            </a:r>
            <a:r>
              <a:rPr lang="de-DE" dirty="0"/>
              <a:t> (Zugriff am 29.05.2026) </a:t>
            </a:r>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64</a:t>
            </a:fld>
            <a:endParaRPr lang="de-DE" noProof="0" dirty="0"/>
          </a:p>
        </p:txBody>
      </p:sp>
      <p:sp>
        <p:nvSpPr>
          <p:cNvPr id="6" name="Foliennummernplatzhalter 3">
            <a:extLst>
              <a:ext uri="{FF2B5EF4-FFF2-40B4-BE49-F238E27FC236}">
                <a16:creationId xmlns:a16="http://schemas.microsoft.com/office/drawing/2014/main" id="{43A10465-CD12-56E9-7FE7-3817CC44A1B6}"/>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64</a:t>
            </a:fld>
            <a:endParaRPr lang="de-DE" sz="1000" dirty="0">
              <a:solidFill>
                <a:schemeClr val="tx1">
                  <a:tint val="82000"/>
                </a:schemeClr>
              </a:solidFill>
            </a:endParaRPr>
          </a:p>
        </p:txBody>
      </p:sp>
    </p:spTree>
    <p:extLst>
      <p:ext uri="{BB962C8B-B14F-4D97-AF65-F5344CB8AC3E}">
        <p14:creationId xmlns:p14="http://schemas.microsoft.com/office/powerpoint/2010/main" val="2606836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B19EC-14CB-E595-DD3F-D0C3A8EC903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17B93DD-3EA9-F750-9DE6-CB3AF29A7598}"/>
              </a:ext>
            </a:extLst>
          </p:cNvPr>
          <p:cNvSpPr>
            <a:spLocks noGrp="1"/>
          </p:cNvSpPr>
          <p:nvPr>
            <p:ph type="title"/>
          </p:nvPr>
        </p:nvSpPr>
        <p:spPr>
          <a:xfrm>
            <a:off x="819594" y="669434"/>
            <a:ext cx="10515600" cy="705667"/>
          </a:xfrm>
        </p:spPr>
        <p:txBody>
          <a:bodyPr/>
          <a:lstStyle/>
          <a:p>
            <a:r>
              <a:rPr lang="de-DE" noProof="0" dirty="0"/>
              <a:t>Teil 4: Anhang (8/15) </a:t>
            </a:r>
          </a:p>
        </p:txBody>
      </p:sp>
      <p:sp>
        <p:nvSpPr>
          <p:cNvPr id="3" name="Inhaltsplatzhalter 2">
            <a:extLst>
              <a:ext uri="{FF2B5EF4-FFF2-40B4-BE49-F238E27FC236}">
                <a16:creationId xmlns:a16="http://schemas.microsoft.com/office/drawing/2014/main" id="{1F63A6DC-8821-FF16-F51A-297F46340D58}"/>
              </a:ext>
            </a:extLst>
          </p:cNvPr>
          <p:cNvSpPr>
            <a:spLocks noGrp="1"/>
          </p:cNvSpPr>
          <p:nvPr>
            <p:ph idx="1"/>
          </p:nvPr>
        </p:nvSpPr>
        <p:spPr>
          <a:xfrm>
            <a:off x="856806" y="1333501"/>
            <a:ext cx="11135475" cy="4891355"/>
          </a:xfrm>
        </p:spPr>
        <p:txBody>
          <a:bodyPr>
            <a:normAutofit fontScale="25000" lnSpcReduction="20000"/>
          </a:bodyPr>
          <a:lstStyle/>
          <a:p>
            <a:r>
              <a:rPr lang="de-DE" sz="7500" dirty="0"/>
              <a:t>4.2 Literaturverzeichnis</a:t>
            </a:r>
          </a:p>
          <a:p>
            <a:pPr marL="0" lvl="1" indent="162223">
              <a:lnSpc>
                <a:spcPct val="120000"/>
              </a:lnSpc>
              <a:spcBef>
                <a:spcPts val="0"/>
              </a:spcBef>
              <a:buNone/>
            </a:pPr>
            <a:endParaRPr lang="de-DE" sz="6000" dirty="0"/>
          </a:p>
          <a:p>
            <a:pPr marL="0" lvl="1" indent="162223">
              <a:lnSpc>
                <a:spcPct val="120000"/>
              </a:lnSpc>
              <a:spcBef>
                <a:spcPts val="0"/>
              </a:spcBef>
              <a:spcAft>
                <a:spcPts val="400"/>
              </a:spcAft>
              <a:buNone/>
            </a:pPr>
            <a:r>
              <a:rPr lang="de-DE" sz="6000" dirty="0"/>
              <a:t>Technische Universität Graz (TU Graz) (2025b) </a:t>
            </a:r>
            <a:r>
              <a:rPr lang="de-DE" sz="6000" i="1" dirty="0"/>
              <a:t>SIMILARITY CHECK – </a:t>
            </a:r>
            <a:r>
              <a:rPr lang="de-DE" sz="6000" i="1" dirty="0" err="1"/>
              <a:t>Plagiarism</a:t>
            </a:r>
            <a:r>
              <a:rPr lang="de-DE" sz="6000" i="1" dirty="0"/>
              <a:t> check in the </a:t>
            </a:r>
            <a:r>
              <a:rPr lang="de-DE" sz="6000" i="1" dirty="0" err="1"/>
              <a:t>TeachCenter</a:t>
            </a:r>
            <a:r>
              <a:rPr lang="de-DE" sz="6000" dirty="0"/>
              <a:t>. Verfügbar unter: </a:t>
            </a:r>
            <a:r>
              <a:rPr lang="de-DE" sz="6000" dirty="0">
                <a:hlinkClick r:id="rId2"/>
              </a:rPr>
              <a:t>https://teachcenter.tugraz.at</a:t>
            </a:r>
            <a:r>
              <a:rPr lang="de-DE" sz="6000" dirty="0"/>
              <a:t>  (Zugriff am 29.05.2026)</a:t>
            </a:r>
          </a:p>
          <a:p>
            <a:pPr marL="0" lvl="1" indent="162223">
              <a:lnSpc>
                <a:spcPct val="120000"/>
              </a:lnSpc>
              <a:spcBef>
                <a:spcPts val="0"/>
              </a:spcBef>
              <a:spcAft>
                <a:spcPts val="400"/>
              </a:spcAft>
              <a:buNone/>
            </a:pPr>
            <a:r>
              <a:rPr lang="de-DE" sz="6000" dirty="0"/>
              <a:t>Universitätsgesetzt (UG) (2002) </a:t>
            </a:r>
            <a:r>
              <a:rPr lang="de-DE" sz="6000" i="1" dirty="0"/>
              <a:t>Universitätsgesetz 2002 - Bundesrecht konsolidiert, Fassung vom 29.05.2026</a:t>
            </a:r>
            <a:r>
              <a:rPr lang="de-DE" sz="6000" dirty="0"/>
              <a:t>. Verfügbar unter: https://www.ris.bka.gv.at/GeltendeFassung.wxe?Abfrage=Bundesnormen&amp;Gesetzesnummer=20002128 (Zugriff am 29.05.2026)</a:t>
            </a:r>
          </a:p>
          <a:p>
            <a:pPr marL="0" lvl="1" indent="162223">
              <a:lnSpc>
                <a:spcPct val="120000"/>
              </a:lnSpc>
              <a:spcBef>
                <a:spcPts val="0"/>
              </a:spcBef>
              <a:spcAft>
                <a:spcPts val="400"/>
              </a:spcAft>
              <a:buNone/>
            </a:pPr>
            <a:r>
              <a:rPr lang="de-DE" sz="6000" dirty="0"/>
              <a:t>Universität Graz (2023a</a:t>
            </a:r>
            <a:r>
              <a:rPr lang="de-DE" sz="6000" i="1" dirty="0"/>
              <a:t>)</a:t>
            </a:r>
            <a:r>
              <a:rPr lang="de-AT" sz="6000" i="1" dirty="0"/>
              <a:t> Orientierungsrahmen zum Umgang mit textgenerierenden KI-Systemen an der Universität Graz. Verfügbar unter </a:t>
            </a:r>
            <a:r>
              <a:rPr lang="de-AT" sz="6000" dirty="0"/>
              <a:t> </a:t>
            </a:r>
            <a:r>
              <a:rPr lang="de-AT" sz="6000" dirty="0">
                <a:hlinkClick r:id="rId3" tooltip="https://static.uni-graz.at/fileadmin/_files/_project_sites/_lehren-und-lernen-mit-ki/KI-Orientierungsrahmen_230901.pdf"/>
              </a:rPr>
              <a:t>https://static.uni-graz.at/fileadmin/_files/_project_sites/_lehren-und-lernen-mit-ki/KI-Orientierungsrahmen</a:t>
            </a:r>
            <a:br>
              <a:rPr lang="de-AT" sz="6000" dirty="0">
                <a:hlinkClick r:id="rId3" tooltip="https://static.uni-graz.at/fileadmin/_files/_project_sites/_lehren-und-lernen-mit-ki/KI-Orientierungsrahmen_230901.pdf"/>
              </a:rPr>
            </a:br>
            <a:r>
              <a:rPr lang="de-AT" sz="6000" dirty="0">
                <a:hlinkClick r:id="rId3" tooltip="https://static.uni-graz.at/fileadmin/_files/_project_sites/_lehren-und-lernen-mit-ki/KI-Orientierungsrahmen_230901.pdf"/>
              </a:rPr>
              <a:t>_230901.pdf</a:t>
            </a:r>
            <a:r>
              <a:rPr lang="de-AT" sz="6000" dirty="0"/>
              <a:t> (Zugriff am 23.09.2026)</a:t>
            </a:r>
            <a:endParaRPr lang="de-DE" sz="6000" dirty="0"/>
          </a:p>
          <a:p>
            <a:pPr marL="0" lvl="1" indent="162223">
              <a:lnSpc>
                <a:spcPct val="120000"/>
              </a:lnSpc>
              <a:spcBef>
                <a:spcPts val="0"/>
              </a:spcBef>
              <a:spcAft>
                <a:spcPts val="400"/>
              </a:spcAft>
              <a:buNone/>
            </a:pPr>
            <a:r>
              <a:rPr lang="de-DE" sz="6000" dirty="0"/>
              <a:t>Universität Graz (2023b)</a:t>
            </a:r>
            <a:r>
              <a:rPr lang="de-AT" sz="6000" dirty="0"/>
              <a:t> </a:t>
            </a:r>
            <a:r>
              <a:rPr lang="de-AT" sz="6000" i="1" dirty="0"/>
              <a:t>Satzungsteil Grundsätze zur Sicherung guter wissenschaftlicher Praxis und zur Vermeidung von Verletzungen der Pflichten zur wissenschaftlichen Integrität. V</a:t>
            </a:r>
            <a:r>
              <a:rPr lang="de-DE" sz="6000" dirty="0" err="1"/>
              <a:t>erfügbar</a:t>
            </a:r>
            <a:r>
              <a:rPr lang="de-DE" sz="6000" dirty="0"/>
              <a:t> unter</a:t>
            </a:r>
            <a:r>
              <a:rPr lang="de-AT" sz="6000" i="1" dirty="0"/>
              <a:t> </a:t>
            </a:r>
            <a:r>
              <a:rPr lang="de-AT" sz="6000" dirty="0">
                <a:hlinkClick r:id="rId4" tooltip="https://mitteilungsblatt.uni-graz.at/de/2023-24/12.c/pdf/">
                  <a:extLst>
                    <a:ext uri="{A12FA001-AC4F-418D-AE19-62706E023703}">
                      <ahyp:hlinkClr xmlns:ahyp="http://schemas.microsoft.com/office/drawing/2018/hyperlinkcolor" val="tx"/>
                    </a:ext>
                  </a:extLst>
                </a:hlinkClick>
              </a:rPr>
              <a:t>https://mitteilungsblatt.uni-graz.at/de/2023-24/12.c/pdf/</a:t>
            </a:r>
            <a:r>
              <a:rPr lang="de-AT" sz="6000" dirty="0"/>
              <a:t> (Zugriff am 23.09.2026)</a:t>
            </a:r>
            <a:endParaRPr lang="de-DE" sz="6000" dirty="0"/>
          </a:p>
          <a:p>
            <a:pPr marL="0" lvl="1" indent="162223">
              <a:lnSpc>
                <a:spcPct val="120000"/>
              </a:lnSpc>
              <a:spcBef>
                <a:spcPts val="0"/>
              </a:spcBef>
              <a:spcAft>
                <a:spcPts val="400"/>
              </a:spcAft>
              <a:buNone/>
            </a:pPr>
            <a:r>
              <a:rPr lang="de-DE" sz="6000" dirty="0"/>
              <a:t>Universität Graz (2023c</a:t>
            </a:r>
            <a:r>
              <a:rPr lang="de-DE" sz="6000" i="1" dirty="0"/>
              <a:t>) </a:t>
            </a:r>
            <a:r>
              <a:rPr lang="de-AT" sz="6000" dirty="0"/>
              <a:t>Studienrechtliche Bestimmungen</a:t>
            </a:r>
            <a:r>
              <a:rPr lang="de-AT" sz="6000" i="1" dirty="0"/>
              <a:t> . V</a:t>
            </a:r>
            <a:r>
              <a:rPr lang="de-DE" sz="6000" dirty="0" err="1"/>
              <a:t>erfügbar</a:t>
            </a:r>
            <a:r>
              <a:rPr lang="de-DE" sz="6000" dirty="0"/>
              <a:t> unter</a:t>
            </a:r>
            <a:r>
              <a:rPr lang="de-DE" sz="6000" i="1" dirty="0"/>
              <a:t> </a:t>
            </a:r>
            <a:r>
              <a:rPr lang="de-DE" sz="6000" i="1" dirty="0">
                <a:hlinkClick r:id="rId5"/>
              </a:rPr>
              <a:t>https://mitteilungsblatt.uni-graz.at/de/2025-26/33.a/pdf/</a:t>
            </a:r>
            <a:r>
              <a:rPr lang="de-DE" sz="6000" i="1" dirty="0"/>
              <a:t> </a:t>
            </a:r>
            <a:r>
              <a:rPr lang="de-AT" sz="6000" dirty="0"/>
              <a:t>(Zugriff am 23.09.2026)</a:t>
            </a:r>
            <a:endParaRPr lang="de-DE" sz="6000" dirty="0"/>
          </a:p>
          <a:p>
            <a:pPr marL="0" lvl="1" indent="162223">
              <a:lnSpc>
                <a:spcPct val="120000"/>
              </a:lnSpc>
              <a:spcBef>
                <a:spcPts val="0"/>
              </a:spcBef>
              <a:spcAft>
                <a:spcPts val="400"/>
              </a:spcAft>
              <a:buNone/>
            </a:pPr>
            <a:r>
              <a:rPr lang="de-DE" sz="6000" dirty="0" err="1"/>
              <a:t>Vandevelde</a:t>
            </a:r>
            <a:r>
              <a:rPr lang="de-DE" sz="6000" dirty="0"/>
              <a:t>, W. (2025): </a:t>
            </a:r>
            <a:r>
              <a:rPr lang="de-DE" sz="6000" i="1" dirty="0" err="1"/>
              <a:t>Predatory</a:t>
            </a:r>
            <a:r>
              <a:rPr lang="de-DE" sz="6000" i="1" dirty="0"/>
              <a:t> and </a:t>
            </a:r>
            <a:r>
              <a:rPr lang="de-DE" sz="6000" i="1" dirty="0" err="1"/>
              <a:t>papermill</a:t>
            </a:r>
            <a:r>
              <a:rPr lang="de-DE" sz="6000" i="1" dirty="0"/>
              <a:t> </a:t>
            </a:r>
            <a:r>
              <a:rPr lang="de-DE" sz="6000" i="1" dirty="0" err="1"/>
              <a:t>practices</a:t>
            </a:r>
            <a:r>
              <a:rPr lang="de-DE" sz="6000" i="1" dirty="0"/>
              <a:t> in a small </a:t>
            </a:r>
            <a:r>
              <a:rPr lang="de-DE" sz="6000" i="1" dirty="0" err="1"/>
              <a:t>predatory</a:t>
            </a:r>
            <a:r>
              <a:rPr lang="de-DE" sz="6000" i="1" dirty="0"/>
              <a:t> </a:t>
            </a:r>
            <a:r>
              <a:rPr lang="de-DE" sz="6000" i="1" dirty="0" err="1"/>
              <a:t>journal</a:t>
            </a:r>
            <a:r>
              <a:rPr lang="de-DE" sz="6000" i="1" dirty="0"/>
              <a:t> – A </a:t>
            </a:r>
            <a:r>
              <a:rPr lang="de-DE" sz="6000" i="1" dirty="0" err="1"/>
              <a:t>case</a:t>
            </a:r>
            <a:r>
              <a:rPr lang="de-DE" sz="6000" i="1" dirty="0"/>
              <a:t> </a:t>
            </a:r>
            <a:r>
              <a:rPr lang="de-DE" sz="6000" i="1" dirty="0" err="1"/>
              <a:t>study</a:t>
            </a:r>
            <a:r>
              <a:rPr lang="de-DE" sz="6000" i="1" dirty="0"/>
              <a:t> </a:t>
            </a:r>
            <a:r>
              <a:rPr lang="de-DE" sz="6000" i="1" dirty="0" err="1"/>
              <a:t>involving</a:t>
            </a:r>
            <a:r>
              <a:rPr lang="de-DE" sz="6000" i="1" dirty="0"/>
              <a:t> a </a:t>
            </a:r>
            <a:r>
              <a:rPr lang="de-DE" sz="6000" i="1" dirty="0" err="1"/>
              <a:t>journal</a:t>
            </a:r>
            <a:r>
              <a:rPr lang="de-DE" sz="6000" i="1" dirty="0"/>
              <a:t> </a:t>
            </a:r>
            <a:r>
              <a:rPr lang="de-DE" sz="6000" i="1" dirty="0" err="1"/>
              <a:t>with</a:t>
            </a:r>
            <a:r>
              <a:rPr lang="de-DE" sz="6000" i="1" dirty="0"/>
              <a:t> links </a:t>
            </a:r>
            <a:r>
              <a:rPr lang="de-DE" sz="6000" i="1" dirty="0" err="1"/>
              <a:t>towards</a:t>
            </a:r>
            <a:r>
              <a:rPr lang="de-DE" sz="6000" i="1" dirty="0"/>
              <a:t> Turkey, Pakistan and Iran [OR-17]. Vortrag auf der European Network of Research Integrity Offices (ENRIO) Conference 2025, 23. September 2025</a:t>
            </a:r>
            <a:r>
              <a:rPr lang="de-DE" sz="6000" dirty="0"/>
              <a:t>. Verfügbar unter: </a:t>
            </a:r>
            <a:r>
              <a:rPr lang="de-DE" sz="6000" dirty="0">
                <a:hlinkClick r:id="rId6"/>
              </a:rPr>
              <a:t>https://event.enrio2025.si/event/files/13/events/program/</a:t>
            </a:r>
            <a:br>
              <a:rPr lang="de-DE" sz="6000" dirty="0">
                <a:hlinkClick r:id="rId6"/>
              </a:rPr>
            </a:br>
            <a:r>
              <a:rPr lang="de-DE" sz="6000" dirty="0">
                <a:hlinkClick r:id="rId6"/>
              </a:rPr>
              <a:t>ENRIO2025/admin/export/tex/single/pdf/c9d50a7f-c177-4204-a72a-63c8cddb414e.pdf</a:t>
            </a:r>
            <a:r>
              <a:rPr lang="de-DE" sz="6000" dirty="0"/>
              <a:t>  (Zugriff: 19.08.2026).</a:t>
            </a:r>
          </a:p>
          <a:p>
            <a:pPr marL="0" lvl="1" indent="162223">
              <a:spcBef>
                <a:spcPts val="0"/>
              </a:spcBef>
              <a:buNone/>
            </a:pPr>
            <a:endParaRPr lang="de-DE" sz="3000" dirty="0"/>
          </a:p>
        </p:txBody>
      </p:sp>
      <p:sp>
        <p:nvSpPr>
          <p:cNvPr id="4" name="Foliennummernplatzhalter 3">
            <a:extLst>
              <a:ext uri="{FF2B5EF4-FFF2-40B4-BE49-F238E27FC236}">
                <a16:creationId xmlns:a16="http://schemas.microsoft.com/office/drawing/2014/main" id="{CEF5B9FC-F64F-74A8-B8CC-DB58D854287C}"/>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65</a:t>
            </a:fld>
            <a:endParaRPr lang="de-DE" noProof="0" dirty="0"/>
          </a:p>
        </p:txBody>
      </p:sp>
      <p:sp>
        <p:nvSpPr>
          <p:cNvPr id="6" name="Foliennummernplatzhalter 3">
            <a:extLst>
              <a:ext uri="{FF2B5EF4-FFF2-40B4-BE49-F238E27FC236}">
                <a16:creationId xmlns:a16="http://schemas.microsoft.com/office/drawing/2014/main" id="{E49B788B-B225-CEB5-78BE-447C6ACECE73}"/>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65</a:t>
            </a:fld>
            <a:endParaRPr lang="de-DE" sz="1000" dirty="0">
              <a:solidFill>
                <a:schemeClr val="tx1">
                  <a:tint val="82000"/>
                </a:schemeClr>
              </a:solidFill>
            </a:endParaRPr>
          </a:p>
        </p:txBody>
      </p:sp>
    </p:spTree>
    <p:extLst>
      <p:ext uri="{BB962C8B-B14F-4D97-AF65-F5344CB8AC3E}">
        <p14:creationId xmlns:p14="http://schemas.microsoft.com/office/powerpoint/2010/main" val="15173450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95652-BF3D-2DF7-AF86-079429841F4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7D76A8E-AAC7-CDC2-DBDB-E004B9476CC7}"/>
              </a:ext>
            </a:extLst>
          </p:cNvPr>
          <p:cNvSpPr>
            <a:spLocks noGrp="1"/>
          </p:cNvSpPr>
          <p:nvPr>
            <p:ph type="title"/>
          </p:nvPr>
        </p:nvSpPr>
        <p:spPr>
          <a:xfrm>
            <a:off x="819594" y="669434"/>
            <a:ext cx="10515600" cy="705667"/>
          </a:xfrm>
        </p:spPr>
        <p:txBody>
          <a:bodyPr/>
          <a:lstStyle/>
          <a:p>
            <a:r>
              <a:rPr lang="de-DE" noProof="0" dirty="0"/>
              <a:t>Teil 4: Anhang (9/15) </a:t>
            </a:r>
          </a:p>
        </p:txBody>
      </p:sp>
      <p:sp>
        <p:nvSpPr>
          <p:cNvPr id="3" name="Inhaltsplatzhalter 2">
            <a:extLst>
              <a:ext uri="{FF2B5EF4-FFF2-40B4-BE49-F238E27FC236}">
                <a16:creationId xmlns:a16="http://schemas.microsoft.com/office/drawing/2014/main" id="{418F36DE-B4D5-0B3F-C721-59FBD37AE5E3}"/>
              </a:ext>
            </a:extLst>
          </p:cNvPr>
          <p:cNvSpPr>
            <a:spLocks noGrp="1"/>
          </p:cNvSpPr>
          <p:nvPr>
            <p:ph idx="1"/>
          </p:nvPr>
        </p:nvSpPr>
        <p:spPr>
          <a:xfrm>
            <a:off x="856806" y="1333501"/>
            <a:ext cx="11135475" cy="4891355"/>
          </a:xfrm>
        </p:spPr>
        <p:txBody>
          <a:bodyPr>
            <a:normAutofit fontScale="25000" lnSpcReduction="20000"/>
          </a:bodyPr>
          <a:lstStyle/>
          <a:p>
            <a:r>
              <a:rPr lang="de-DE" sz="7500" dirty="0"/>
              <a:t>4.2 Literaturverzeichnis</a:t>
            </a:r>
          </a:p>
          <a:p>
            <a:pPr marL="0" lvl="1" indent="162223">
              <a:lnSpc>
                <a:spcPct val="120000"/>
              </a:lnSpc>
              <a:spcBef>
                <a:spcPts val="0"/>
              </a:spcBef>
              <a:buNone/>
            </a:pPr>
            <a:endParaRPr lang="de-DE" sz="6000" dirty="0"/>
          </a:p>
          <a:p>
            <a:pPr marL="0" lvl="1" indent="173038">
              <a:spcBef>
                <a:spcPts val="0"/>
              </a:spcBef>
              <a:buNone/>
            </a:pPr>
            <a:r>
              <a:rPr lang="de-DE" sz="6000" noProof="0" dirty="0"/>
              <a:t>Veit, D. (2022) </a:t>
            </a:r>
            <a:r>
              <a:rPr lang="de-DE" sz="6000" i="1" noProof="0" dirty="0"/>
              <a:t>Die wissenschaftliche Arbeit für Studierende der Ingenieurwissenschaften</a:t>
            </a:r>
            <a:r>
              <a:rPr lang="de-DE" sz="6000" noProof="0" dirty="0"/>
              <a:t>. München: Carl Hanser Verlag. </a:t>
            </a:r>
            <a:r>
              <a:rPr lang="de-DE" sz="6000" noProof="0" dirty="0">
                <a:hlinkClick r:id="rId2"/>
              </a:rPr>
              <a:t>https://doi.org/10.3139/9783446474659.fm</a:t>
            </a:r>
            <a:endParaRPr lang="de-DE" sz="6000" noProof="0" dirty="0"/>
          </a:p>
          <a:p>
            <a:pPr marL="0" lvl="1" indent="162223">
              <a:lnSpc>
                <a:spcPct val="120000"/>
              </a:lnSpc>
              <a:spcBef>
                <a:spcPts val="0"/>
              </a:spcBef>
              <a:spcAft>
                <a:spcPts val="400"/>
              </a:spcAft>
              <a:buNone/>
            </a:pPr>
            <a:r>
              <a:rPr lang="de-DE" sz="6000" dirty="0"/>
              <a:t>Volkmann-Schluck, S. (2002) </a:t>
            </a:r>
            <a:r>
              <a:rPr lang="de-DE" sz="6000" i="1" dirty="0"/>
              <a:t>Die Verfassungsdebatte zur Zukunft der Europäischen Union</a:t>
            </a:r>
            <a:r>
              <a:rPr lang="de-DE" sz="6000" dirty="0"/>
              <a:t>. Hrsg. von C. Giering und I. Müller. München: Centrum für angewandte Politikforschung (C·A·P), Ludwig-Maximilians-Universität München. Verfügbar unter: http://www.cap.uni-muenchen.de/download/2002/2002_wp_eu_verfassung.pdf (Zugriff: 15.04.2026)</a:t>
            </a:r>
          </a:p>
          <a:p>
            <a:pPr marL="0" lvl="1" indent="162223">
              <a:lnSpc>
                <a:spcPct val="120000"/>
              </a:lnSpc>
              <a:spcBef>
                <a:spcPts val="0"/>
              </a:spcBef>
              <a:spcAft>
                <a:spcPts val="400"/>
              </a:spcAft>
              <a:buNone/>
            </a:pPr>
            <a:r>
              <a:rPr lang="de-DE" sz="6000" dirty="0"/>
              <a:t>Wikipedia (o.J.) </a:t>
            </a:r>
            <a:r>
              <a:rPr lang="de-DE" sz="6000" i="1" dirty="0"/>
              <a:t>Wikipedia: </a:t>
            </a:r>
            <a:r>
              <a:rPr lang="de-DE" sz="6000" i="1" dirty="0" err="1"/>
              <a:t>Citing</a:t>
            </a:r>
            <a:r>
              <a:rPr lang="de-DE" sz="6000" i="1" dirty="0"/>
              <a:t> Wikipedia</a:t>
            </a:r>
            <a:r>
              <a:rPr lang="de-DE" sz="6000" dirty="0"/>
              <a:t>. Verfügbar unter: </a:t>
            </a:r>
            <a:r>
              <a:rPr lang="de-DE" sz="6000" dirty="0">
                <a:hlinkClick r:id="rId3"/>
              </a:rPr>
              <a:t>https://en.wikipedia.org/wiki/Wikipedia:Citing_Wikipedia</a:t>
            </a:r>
            <a:r>
              <a:rPr lang="de-DE" sz="6000" dirty="0"/>
              <a:t>  (Zugriff: 10.08.2026)</a:t>
            </a:r>
          </a:p>
          <a:p>
            <a:pPr marL="0" lvl="1" indent="162223">
              <a:lnSpc>
                <a:spcPct val="120000"/>
              </a:lnSpc>
              <a:spcBef>
                <a:spcPts val="0"/>
              </a:spcBef>
              <a:spcAft>
                <a:spcPts val="400"/>
              </a:spcAft>
              <a:buNone/>
            </a:pPr>
            <a:r>
              <a:rPr lang="de-DE" sz="6000" dirty="0"/>
              <a:t>Wissenschaftsrat (2015) </a:t>
            </a:r>
            <a:r>
              <a:rPr lang="de-DE" sz="6000" i="1" dirty="0"/>
              <a:t>Empfehlungen zu wissenschaftlicher Integrität</a:t>
            </a:r>
            <a:r>
              <a:rPr lang="de-DE" sz="6000" dirty="0"/>
              <a:t>. Positionspapier (</a:t>
            </a:r>
            <a:r>
              <a:rPr lang="de-DE" sz="6000" dirty="0" err="1"/>
              <a:t>Drs</a:t>
            </a:r>
            <a:r>
              <a:rPr lang="de-DE" sz="6000" dirty="0"/>
              <a:t>. 4609‑15). Köln. Verfügbar unter: </a:t>
            </a:r>
            <a:r>
              <a:rPr lang="de-DE" sz="6000" dirty="0">
                <a:hlinkClick r:id="rId4"/>
              </a:rPr>
              <a:t>https://www.wissenschaftsrat.de/download/archiv/4609-15.html</a:t>
            </a:r>
            <a:r>
              <a:rPr lang="de-DE" sz="6000" dirty="0"/>
              <a:t>  (Zugriff am 05.05.2026)</a:t>
            </a:r>
          </a:p>
          <a:p>
            <a:pPr marL="0" lvl="1" indent="162223">
              <a:lnSpc>
                <a:spcPct val="120000"/>
              </a:lnSpc>
              <a:spcBef>
                <a:spcPts val="0"/>
              </a:spcBef>
              <a:spcAft>
                <a:spcPts val="400"/>
              </a:spcAft>
              <a:buNone/>
            </a:pPr>
            <a:r>
              <a:rPr lang="de-DE" sz="6000" dirty="0"/>
              <a:t>Wrexham University (o.J.) </a:t>
            </a:r>
            <a:r>
              <a:rPr lang="de-DE" sz="6000" i="1" dirty="0"/>
              <a:t>Academic </a:t>
            </a:r>
            <a:r>
              <a:rPr lang="de-DE" sz="6000" i="1" dirty="0" err="1"/>
              <a:t>integrity</a:t>
            </a:r>
            <a:r>
              <a:rPr lang="de-DE" sz="6000" i="1" dirty="0"/>
              <a:t> – </a:t>
            </a:r>
            <a:r>
              <a:rPr lang="de-DE" sz="6000" i="1" dirty="0" err="1"/>
              <a:t>brief</a:t>
            </a:r>
            <a:r>
              <a:rPr lang="de-DE" sz="6000" i="1" dirty="0"/>
              <a:t> </a:t>
            </a:r>
            <a:r>
              <a:rPr lang="de-DE" sz="6000" i="1" dirty="0" err="1"/>
              <a:t>guide</a:t>
            </a:r>
            <a:r>
              <a:rPr lang="de-DE" sz="6000" i="1" dirty="0"/>
              <a:t> for </a:t>
            </a:r>
            <a:r>
              <a:rPr lang="de-DE" sz="6000" i="1" dirty="0" err="1"/>
              <a:t>students</a:t>
            </a:r>
            <a:r>
              <a:rPr lang="de-DE" sz="6000" dirty="0"/>
              <a:t>. Verfügbar unter: </a:t>
            </a:r>
            <a:r>
              <a:rPr lang="de-DE" sz="6000" dirty="0">
                <a:hlinkClick r:id="rId5"/>
              </a:rPr>
              <a:t>https://wrexham.ac.uk/media/</a:t>
            </a:r>
            <a:br>
              <a:rPr lang="de-DE" sz="6000" dirty="0">
                <a:hlinkClick r:id="rId5"/>
              </a:rPr>
            </a:br>
            <a:r>
              <a:rPr lang="de-DE" sz="6000" dirty="0">
                <a:hlinkClick r:id="rId5"/>
              </a:rPr>
              <a:t>marketing/quality-and-student-admin-documents/Academic-Integrity-a-brief-guide-for-students.pdf</a:t>
            </a:r>
            <a:r>
              <a:rPr lang="de-DE" sz="6000" dirty="0"/>
              <a:t>  (Zugriff am: 06.03.2026).</a:t>
            </a:r>
          </a:p>
          <a:p>
            <a:pPr marL="0" lvl="1" indent="162223">
              <a:lnSpc>
                <a:spcPct val="120000"/>
              </a:lnSpc>
              <a:spcBef>
                <a:spcPts val="0"/>
              </a:spcBef>
              <a:spcAft>
                <a:spcPts val="400"/>
              </a:spcAft>
              <a:buNone/>
            </a:pPr>
            <a:endParaRPr lang="de-DE" sz="6400" dirty="0"/>
          </a:p>
          <a:p>
            <a:pPr marL="0" lvl="1" indent="162223">
              <a:spcBef>
                <a:spcPts val="0"/>
              </a:spcBef>
              <a:buNone/>
            </a:pPr>
            <a:endParaRPr lang="de-DE" sz="3000" dirty="0"/>
          </a:p>
        </p:txBody>
      </p:sp>
      <p:sp>
        <p:nvSpPr>
          <p:cNvPr id="4" name="Foliennummernplatzhalter 3">
            <a:extLst>
              <a:ext uri="{FF2B5EF4-FFF2-40B4-BE49-F238E27FC236}">
                <a16:creationId xmlns:a16="http://schemas.microsoft.com/office/drawing/2014/main" id="{E46A691D-AABF-BA2D-248E-3EF65241A286}"/>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66</a:t>
            </a:fld>
            <a:endParaRPr lang="de-DE" noProof="0" dirty="0"/>
          </a:p>
        </p:txBody>
      </p:sp>
      <p:sp>
        <p:nvSpPr>
          <p:cNvPr id="6" name="Foliennummernplatzhalter 3">
            <a:extLst>
              <a:ext uri="{FF2B5EF4-FFF2-40B4-BE49-F238E27FC236}">
                <a16:creationId xmlns:a16="http://schemas.microsoft.com/office/drawing/2014/main" id="{BC93295B-4DA4-2A7C-7097-91C38D9C3689}"/>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66</a:t>
            </a:fld>
            <a:endParaRPr lang="de-DE" sz="1000" dirty="0">
              <a:solidFill>
                <a:schemeClr val="tx1">
                  <a:tint val="82000"/>
                </a:schemeClr>
              </a:solidFill>
            </a:endParaRPr>
          </a:p>
        </p:txBody>
      </p:sp>
    </p:spTree>
    <p:extLst>
      <p:ext uri="{BB962C8B-B14F-4D97-AF65-F5344CB8AC3E}">
        <p14:creationId xmlns:p14="http://schemas.microsoft.com/office/powerpoint/2010/main" val="35079592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de-DE" noProof="0" dirty="0"/>
              <a:t>Teil 4: Anhang (10/15)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56806" y="1532335"/>
            <a:ext cx="11135475" cy="4692521"/>
          </a:xfrm>
        </p:spPr>
        <p:txBody>
          <a:bodyPr>
            <a:normAutofit/>
          </a:bodyPr>
          <a:lstStyle/>
          <a:p>
            <a:pPr>
              <a:spcAft>
                <a:spcPts val="1200"/>
              </a:spcAft>
            </a:pPr>
            <a:r>
              <a:rPr lang="de-DE" sz="2600" dirty="0"/>
              <a:t>4.3 Abbildungsverzeichnis</a:t>
            </a:r>
          </a:p>
          <a:p>
            <a:pPr marL="0" indent="0" fontAlgn="t">
              <a:lnSpc>
                <a:spcPct val="120000"/>
              </a:lnSpc>
              <a:spcBef>
                <a:spcPts val="0"/>
              </a:spcBef>
              <a:buNone/>
            </a:pPr>
            <a:r>
              <a:rPr lang="de-DE" sz="1700" dirty="0"/>
              <a:t>Abb. 1: Lupe (eigene KI-generierte Abbildung, erstellt mit Academic AI Bildgenerator, 17.06.2026).</a:t>
            </a:r>
          </a:p>
          <a:p>
            <a:pPr marL="0" indent="0" fontAlgn="t">
              <a:lnSpc>
                <a:spcPct val="120000"/>
              </a:lnSpc>
              <a:spcBef>
                <a:spcPts val="0"/>
              </a:spcBef>
              <a:buNone/>
            </a:pPr>
            <a:r>
              <a:rPr lang="de-DE" sz="1700" dirty="0"/>
              <a:t>Abb. 2: Werkbank (eigene KI-generierte Abbildung, erstellt mit Academic AI Bildgenerator, 25.06.2026).</a:t>
            </a:r>
          </a:p>
          <a:p>
            <a:pPr marL="0" indent="0" fontAlgn="t">
              <a:lnSpc>
                <a:spcPct val="120000"/>
              </a:lnSpc>
              <a:spcBef>
                <a:spcPts val="0"/>
              </a:spcBef>
              <a:buNone/>
            </a:pPr>
            <a:r>
              <a:rPr lang="de-DE" sz="1700" dirty="0"/>
              <a:t>Abb. 3: </a:t>
            </a:r>
            <a:r>
              <a:rPr lang="de-DE" sz="1700" dirty="0">
                <a:ea typeface="Calibri" panose="020F0502020204030204" pitchFamily="34" charset="0"/>
                <a:cs typeface="Calibri" panose="020F0502020204030204" pitchFamily="34" charset="0"/>
              </a:rPr>
              <a:t>Cover: @Verlag Springer, Fachzeitschrift </a:t>
            </a:r>
            <a:r>
              <a:rPr lang="de-DE" sz="1700" dirty="0" err="1">
                <a:ea typeface="Calibri" panose="020F0502020204030204" pitchFamily="34" charset="0"/>
                <a:cs typeface="Calibri" panose="020F0502020204030204" pitchFamily="34" charset="0"/>
              </a:rPr>
              <a:t>Advanced</a:t>
            </a:r>
            <a:r>
              <a:rPr lang="de-DE" sz="1700" dirty="0">
                <a:ea typeface="Calibri" panose="020F0502020204030204" pitchFamily="34" charset="0"/>
                <a:cs typeface="Calibri" panose="020F0502020204030204" pitchFamily="34" charset="0"/>
              </a:rPr>
              <a:t> Composites and Hybrid Materials (2026). Verwendung als Zitat gemäß § 42f UrhG; nicht CC BY 4.0 lizenziert. </a:t>
            </a:r>
            <a:r>
              <a:rPr lang="de-DE" sz="1700" dirty="0"/>
              <a:t>Verfügbar unter: </a:t>
            </a:r>
            <a:r>
              <a:rPr lang="de-DE" sz="1700" dirty="0">
                <a:hlinkClick r:id="rId2"/>
              </a:rPr>
              <a:t>https://link.springer.com/journal/42114</a:t>
            </a:r>
            <a:r>
              <a:rPr lang="de-DE" sz="1700" dirty="0"/>
              <a:t> (Zugriff am 28.05.2026)</a:t>
            </a:r>
            <a:endParaRPr lang="de-DE" sz="1700" dirty="0">
              <a:ea typeface="Calibri" panose="020F0502020204030204" pitchFamily="34" charset="0"/>
              <a:cs typeface="Calibri" panose="020F0502020204030204" pitchFamily="34" charset="0"/>
            </a:endParaRPr>
          </a:p>
          <a:p>
            <a:pPr marL="0" indent="0" fontAlgn="t">
              <a:lnSpc>
                <a:spcPct val="120000"/>
              </a:lnSpc>
              <a:spcBef>
                <a:spcPts val="0"/>
              </a:spcBef>
              <a:buNone/>
            </a:pPr>
            <a:r>
              <a:rPr lang="de-DE" sz="1700" dirty="0"/>
              <a:t>Abb. 4: Illustration Plagiatskontrolle. Wikipedia:</a:t>
            </a:r>
            <a:r>
              <a:rPr lang="de-DE" sz="1700" i="1" dirty="0"/>
              <a:t> </a:t>
            </a:r>
            <a:r>
              <a:rPr lang="de-DE" sz="1700" i="1" dirty="0" err="1"/>
              <a:t>GuttenPlag</a:t>
            </a:r>
            <a:r>
              <a:rPr lang="de-DE" sz="1700" i="1" dirty="0"/>
              <a:t> Wiki</a:t>
            </a:r>
            <a:r>
              <a:rPr lang="de-DE" sz="1700" dirty="0"/>
              <a:t>. Verfügbar unter:</a:t>
            </a:r>
            <a:r>
              <a:rPr lang="de-DE" sz="1700" b="1" dirty="0"/>
              <a:t> </a:t>
            </a:r>
            <a:r>
              <a:rPr lang="de-DE" sz="1700" dirty="0">
                <a:hlinkClick r:id="rId3"/>
              </a:rPr>
              <a:t>https://de.wikipedia.org/wiki/GuttenPlag_Wiki</a:t>
            </a:r>
            <a:r>
              <a:rPr lang="de-DE" sz="1700" dirty="0"/>
              <a:t> (Zugriff 09.04.2026)</a:t>
            </a:r>
          </a:p>
          <a:p>
            <a:pPr marL="0" indent="0" fontAlgn="t">
              <a:lnSpc>
                <a:spcPct val="120000"/>
              </a:lnSpc>
              <a:spcBef>
                <a:spcPts val="0"/>
              </a:spcBef>
              <a:buNone/>
            </a:pPr>
            <a:r>
              <a:rPr lang="de-DE" sz="1700" dirty="0"/>
              <a:t>Abb. 5: Erlenmeyerkolben (eigene KI-generierte Abbildung, erstellt mit Academic AI Bildgenerator, 25.06.2026).</a:t>
            </a:r>
          </a:p>
          <a:p>
            <a:pPr marL="0" indent="0" fontAlgn="t">
              <a:lnSpc>
                <a:spcPct val="120000"/>
              </a:lnSpc>
              <a:spcBef>
                <a:spcPts val="0"/>
              </a:spcBef>
              <a:buNone/>
            </a:pPr>
            <a:r>
              <a:rPr lang="de-DE" sz="1700" dirty="0"/>
              <a:t>Abb. 6: Screenshot. </a:t>
            </a:r>
            <a:r>
              <a:rPr lang="de-DE" sz="1700" dirty="0" err="1">
                <a:ea typeface="Calibri" panose="020F0502020204030204" pitchFamily="34" charset="0"/>
                <a:cs typeface="Calibri" panose="020F0502020204030204" pitchFamily="34" charset="0"/>
              </a:rPr>
              <a:t>Speakola</a:t>
            </a:r>
            <a:r>
              <a:rPr lang="de-DE" sz="1700" dirty="0">
                <a:ea typeface="Calibri" panose="020F0502020204030204" pitchFamily="34" charset="0"/>
                <a:cs typeface="Calibri" panose="020F0502020204030204" pitchFamily="34" charset="0"/>
              </a:rPr>
              <a:t> Richard Feynman. </a:t>
            </a:r>
            <a:r>
              <a:rPr lang="de-DE" sz="1700" dirty="0" err="1">
                <a:ea typeface="Calibri" panose="020F0502020204030204" pitchFamily="34" charset="0"/>
                <a:cs typeface="Calibri" panose="020F0502020204030204" pitchFamily="34" charset="0"/>
              </a:rPr>
              <a:t>Speakola</a:t>
            </a:r>
            <a:r>
              <a:rPr lang="de-DE" sz="1700" dirty="0"/>
              <a:t> (2026). Foto zu: </a:t>
            </a:r>
            <a:r>
              <a:rPr lang="de-DE" sz="1700" i="1" dirty="0"/>
              <a:t>Richard Feynman – Cargo Cult Science </a:t>
            </a:r>
            <a:r>
              <a:rPr lang="de-DE" sz="1700" i="1" dirty="0" err="1"/>
              <a:t>speech</a:t>
            </a:r>
            <a:r>
              <a:rPr lang="de-DE" sz="1700" i="1" dirty="0"/>
              <a:t>, Caltech 1974</a:t>
            </a:r>
            <a:r>
              <a:rPr lang="de-DE" sz="1700" dirty="0"/>
              <a:t>. Verfügbar unter: </a:t>
            </a:r>
            <a:r>
              <a:rPr lang="de-DE" sz="1700" dirty="0">
                <a:hlinkClick r:id="rId4"/>
              </a:rPr>
              <a:t>https://speakola.com/grad/richard-feynman-caltech-1974</a:t>
            </a:r>
            <a:r>
              <a:rPr lang="de-DE" sz="1700" dirty="0"/>
              <a:t> (Zugriff 13.05.2026)</a:t>
            </a:r>
          </a:p>
          <a:p>
            <a:pPr marL="0" indent="0" fontAlgn="t">
              <a:lnSpc>
                <a:spcPct val="120000"/>
              </a:lnSpc>
              <a:spcBef>
                <a:spcPts val="281"/>
              </a:spcBef>
              <a:spcAft>
                <a:spcPts val="281"/>
              </a:spcAft>
              <a:buNone/>
            </a:pPr>
            <a:endParaRPr lang="de-DE" sz="3375" dirty="0"/>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67</a:t>
            </a:fld>
            <a:endParaRPr lang="de-DE" noProof="0" dirty="0"/>
          </a:p>
        </p:txBody>
      </p:sp>
      <p:sp>
        <p:nvSpPr>
          <p:cNvPr id="6" name="Foliennummernplatzhalter 3">
            <a:extLst>
              <a:ext uri="{FF2B5EF4-FFF2-40B4-BE49-F238E27FC236}">
                <a16:creationId xmlns:a16="http://schemas.microsoft.com/office/drawing/2014/main" id="{36142F43-EE09-5134-E10F-C34E6D6AFB9D}"/>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67</a:t>
            </a:fld>
            <a:endParaRPr lang="de-DE" sz="1000" dirty="0">
              <a:solidFill>
                <a:schemeClr val="tx1">
                  <a:tint val="82000"/>
                </a:schemeClr>
              </a:solidFill>
            </a:endParaRPr>
          </a:p>
        </p:txBody>
      </p:sp>
    </p:spTree>
    <p:extLst>
      <p:ext uri="{BB962C8B-B14F-4D97-AF65-F5344CB8AC3E}">
        <p14:creationId xmlns:p14="http://schemas.microsoft.com/office/powerpoint/2010/main" val="41201678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de-DE" noProof="0" dirty="0"/>
              <a:t>Teil 4: Anhang (11/15)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56806" y="1532335"/>
            <a:ext cx="11135475" cy="4692521"/>
          </a:xfrm>
        </p:spPr>
        <p:txBody>
          <a:bodyPr>
            <a:normAutofit/>
          </a:bodyPr>
          <a:lstStyle/>
          <a:p>
            <a:r>
              <a:rPr lang="de-DE" noProof="0" dirty="0"/>
              <a:t>4.4 Lizenzierung</a:t>
            </a:r>
          </a:p>
          <a:p>
            <a:pPr marL="339328" lvl="1" indent="0">
              <a:lnSpc>
                <a:spcPct val="110000"/>
              </a:lnSpc>
              <a:buNone/>
            </a:pPr>
            <a:r>
              <a:rPr lang="de-DE" sz="1600" dirty="0">
                <a:ea typeface="Calibri" panose="020F0502020204030204" pitchFamily="34" charset="0"/>
              </a:rPr>
              <a:t>Sofern nicht anders angegeben, steht dieser Foliensatz unter der Lizenz </a:t>
            </a:r>
            <a:r>
              <a:rPr lang="de-DE" sz="1600" i="1" dirty="0">
                <a:ea typeface="Calibri" panose="020F0502020204030204" pitchFamily="34" charset="0"/>
              </a:rPr>
              <a:t>Creative Commons Namensnennung 4.0 International</a:t>
            </a:r>
            <a:r>
              <a:rPr lang="de-DE" sz="1600" dirty="0">
                <a:ea typeface="Calibri" panose="020F0502020204030204" pitchFamily="34" charset="0"/>
              </a:rPr>
              <a:t> (CC BY 4.0). </a:t>
            </a:r>
          </a:p>
          <a:p>
            <a:pPr marL="339328" lvl="1" indent="0">
              <a:lnSpc>
                <a:spcPct val="110000"/>
              </a:lnSpc>
              <a:buNone/>
            </a:pPr>
            <a:r>
              <a:rPr lang="de-DE" sz="1600" dirty="0">
                <a:ea typeface="Calibri" panose="020F0502020204030204" pitchFamily="34" charset="0"/>
              </a:rPr>
              <a:t>Das bedeutet, dass der Foliensatz unter den Bedingungen der CC BY 4.0-Lizenz vervielfältigt, verbreitet, bearbeitet und anderweitig genutzt werden darf. Lizenzbedingungen sind abrufbar unter: </a:t>
            </a:r>
            <a:r>
              <a:rPr lang="de-DE" sz="1600" dirty="0">
                <a:ea typeface="Calibri" panose="020F0502020204030204" pitchFamily="34" charset="0"/>
                <a:hlinkClick r:id="rId2"/>
              </a:rPr>
              <a:t>https://creativecommons.org/licenses/by/4.0/</a:t>
            </a:r>
            <a:endParaRPr lang="de-DE" sz="1600" dirty="0">
              <a:ea typeface="Calibri" panose="020F0502020204030204" pitchFamily="34" charset="0"/>
            </a:endParaRPr>
          </a:p>
          <a:p>
            <a:pPr marL="339328" lvl="1" indent="0">
              <a:lnSpc>
                <a:spcPct val="110000"/>
              </a:lnSpc>
              <a:buNone/>
            </a:pPr>
            <a:r>
              <a:rPr lang="de-DE" sz="1600" b="1" dirty="0">
                <a:ea typeface="Calibri" panose="020F0502020204030204" pitchFamily="34" charset="0"/>
              </a:rPr>
              <a:t>Inhalte Dritter:</a:t>
            </a:r>
            <a:r>
              <a:rPr lang="de-DE" sz="1600" dirty="0">
                <a:ea typeface="Calibri" panose="020F0502020204030204" pitchFamily="34" charset="0"/>
              </a:rPr>
              <a:t> </a:t>
            </a:r>
          </a:p>
          <a:p>
            <a:pPr marL="339328" lvl="1" indent="0">
              <a:lnSpc>
                <a:spcPct val="110000"/>
              </a:lnSpc>
              <a:buNone/>
            </a:pPr>
            <a:r>
              <a:rPr lang="de-DE" sz="1600" dirty="0">
                <a:ea typeface="Calibri" panose="020F0502020204030204" pitchFamily="34" charset="0"/>
              </a:rPr>
              <a:t>Abbildungen, Fotografien, Buchcover, Logos und sonstige Inhalte, die mit einer gesonderten Quellen- oder Rechteangabe versehen sind, sind nicht Bestandteil der CC-BY-4.0-Lizenzierung. Für deren Nutzung gelten die jeweils angegebenen Hinweise. Soweit solche Inhalte im Rahmen des gesetzlichen Zitatrechts (§ 42 f UrhG) verwendet werden, erfolgt dies ausschließlich zu dem jeweils angegebenen Zitatzweck. </a:t>
            </a:r>
          </a:p>
          <a:p>
            <a:endParaRPr lang="de-DE" noProof="0" dirty="0"/>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68</a:t>
            </a:fld>
            <a:endParaRPr lang="de-DE" noProof="0" dirty="0"/>
          </a:p>
        </p:txBody>
      </p:sp>
      <p:sp>
        <p:nvSpPr>
          <p:cNvPr id="6" name="Foliennummernplatzhalter 3">
            <a:extLst>
              <a:ext uri="{FF2B5EF4-FFF2-40B4-BE49-F238E27FC236}">
                <a16:creationId xmlns:a16="http://schemas.microsoft.com/office/drawing/2014/main" id="{CD4E6B13-F011-1CDA-51EE-5120F9487618}"/>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68</a:t>
            </a:fld>
            <a:endParaRPr lang="de-DE" sz="1000" dirty="0">
              <a:solidFill>
                <a:schemeClr val="tx1">
                  <a:tint val="82000"/>
                </a:schemeClr>
              </a:solidFill>
            </a:endParaRPr>
          </a:p>
        </p:txBody>
      </p:sp>
    </p:spTree>
    <p:extLst>
      <p:ext uri="{BB962C8B-B14F-4D97-AF65-F5344CB8AC3E}">
        <p14:creationId xmlns:p14="http://schemas.microsoft.com/office/powerpoint/2010/main" val="27661535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5FBB5-EE99-8C62-8113-88DB3C0AAE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1600EC3-0495-5747-8ABC-EC4B0A83B9A2}"/>
              </a:ext>
            </a:extLst>
          </p:cNvPr>
          <p:cNvSpPr>
            <a:spLocks noGrp="1"/>
          </p:cNvSpPr>
          <p:nvPr>
            <p:ph type="title"/>
          </p:nvPr>
        </p:nvSpPr>
        <p:spPr/>
        <p:txBody>
          <a:bodyPr/>
          <a:lstStyle/>
          <a:p>
            <a:r>
              <a:rPr lang="de-DE" noProof="0" dirty="0"/>
              <a:t>Teil 4: Anhang (12/15) </a:t>
            </a:r>
          </a:p>
        </p:txBody>
      </p:sp>
      <p:sp>
        <p:nvSpPr>
          <p:cNvPr id="3" name="Inhaltsplatzhalter 2">
            <a:extLst>
              <a:ext uri="{FF2B5EF4-FFF2-40B4-BE49-F238E27FC236}">
                <a16:creationId xmlns:a16="http://schemas.microsoft.com/office/drawing/2014/main" id="{33771968-91ED-D77E-DE5A-72FA143BD24C}"/>
              </a:ext>
            </a:extLst>
          </p:cNvPr>
          <p:cNvSpPr>
            <a:spLocks noGrp="1"/>
          </p:cNvSpPr>
          <p:nvPr>
            <p:ph idx="1"/>
          </p:nvPr>
        </p:nvSpPr>
        <p:spPr>
          <a:xfrm>
            <a:off x="856806" y="1532335"/>
            <a:ext cx="11135475" cy="4692521"/>
          </a:xfrm>
        </p:spPr>
        <p:txBody>
          <a:bodyPr>
            <a:normAutofit/>
          </a:bodyPr>
          <a:lstStyle/>
          <a:p>
            <a:pPr>
              <a:spcBef>
                <a:spcPts val="1125"/>
              </a:spcBef>
            </a:pPr>
            <a:r>
              <a:rPr lang="de-DE" sz="2000" noProof="0" dirty="0"/>
              <a:t>4.5 KI-Nutzung</a:t>
            </a:r>
          </a:p>
          <a:p>
            <a:pPr lvl="1"/>
            <a:r>
              <a:rPr lang="de-DE" sz="2000" dirty="0"/>
              <a:t>Text und barrierearme Gestaltung:</a:t>
            </a:r>
          </a:p>
          <a:p>
            <a:pPr lvl="2"/>
            <a:r>
              <a:rPr lang="de-DE" sz="2000" dirty="0"/>
              <a:t>Zur Korrektur von Stil, für Textkürzungen sowie zur barrierearmen Gestaltung wurden M365 Copilot (basierend auf GPT-5) verwendet. Alle Entscheidungen über Inhalte und inhaltliche Änderungen sowie Wortwahl oder Umformulierungen wurden ausschließlich vom/von der </a:t>
            </a:r>
            <a:r>
              <a:rPr lang="de-DE" sz="2000" dirty="0" err="1"/>
              <a:t>Autor:in</a:t>
            </a:r>
            <a:r>
              <a:rPr lang="de-DE" sz="2000" dirty="0"/>
              <a:t> getroffen.</a:t>
            </a:r>
            <a:endParaRPr lang="de-DE" sz="2000" dirty="0">
              <a:solidFill>
                <a:srgbClr val="000000"/>
              </a:solidFill>
            </a:endParaRPr>
          </a:p>
          <a:p>
            <a:pPr lvl="1">
              <a:spcBef>
                <a:spcPts val="563"/>
              </a:spcBef>
            </a:pPr>
            <a:r>
              <a:rPr lang="de-DE" sz="2000" dirty="0"/>
              <a:t>Selbstgenerierte Abbildungen und Textdarstellungen wurden mit Academic AI (TU Graz) erstellt. </a:t>
            </a:r>
            <a:endParaRPr lang="de-DE" sz="2000" dirty="0">
              <a:highlight>
                <a:srgbClr val="FFFF00"/>
              </a:highlight>
            </a:endParaRPr>
          </a:p>
          <a:p>
            <a:endParaRPr lang="de-DE" noProof="0" dirty="0"/>
          </a:p>
        </p:txBody>
      </p:sp>
      <p:sp>
        <p:nvSpPr>
          <p:cNvPr id="4" name="Foliennummernplatzhalter 3">
            <a:extLst>
              <a:ext uri="{FF2B5EF4-FFF2-40B4-BE49-F238E27FC236}">
                <a16:creationId xmlns:a16="http://schemas.microsoft.com/office/drawing/2014/main" id="{6FF2CC2F-909F-39F0-5480-3539AB0D0ECE}"/>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69</a:t>
            </a:fld>
            <a:endParaRPr lang="de-DE" noProof="0" dirty="0"/>
          </a:p>
        </p:txBody>
      </p:sp>
      <p:sp>
        <p:nvSpPr>
          <p:cNvPr id="6" name="Foliennummernplatzhalter 3">
            <a:extLst>
              <a:ext uri="{FF2B5EF4-FFF2-40B4-BE49-F238E27FC236}">
                <a16:creationId xmlns:a16="http://schemas.microsoft.com/office/drawing/2014/main" id="{6469959C-6C4F-F0C9-71C2-3D159816B160}"/>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69</a:t>
            </a:fld>
            <a:endParaRPr lang="de-DE" sz="1000" dirty="0">
              <a:solidFill>
                <a:schemeClr val="tx1">
                  <a:tint val="82000"/>
                </a:schemeClr>
              </a:solidFill>
            </a:endParaRPr>
          </a:p>
        </p:txBody>
      </p:sp>
    </p:spTree>
    <p:extLst>
      <p:ext uri="{BB962C8B-B14F-4D97-AF65-F5344CB8AC3E}">
        <p14:creationId xmlns:p14="http://schemas.microsoft.com/office/powerpoint/2010/main" val="2082250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de-DE" noProof="0" dirty="0"/>
              <a:t>Teil 4: Anhang (13/15)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56806" y="1333501"/>
            <a:ext cx="11135475" cy="4891355"/>
          </a:xfrm>
        </p:spPr>
        <p:txBody>
          <a:bodyPr>
            <a:normAutofit/>
          </a:bodyPr>
          <a:lstStyle/>
          <a:p>
            <a:pPr>
              <a:spcAft>
                <a:spcPts val="563"/>
              </a:spcAft>
            </a:pPr>
            <a:r>
              <a:rPr lang="de-DE" sz="2063" dirty="0"/>
              <a:t>4.5 AI-Nutzung: Prompts</a:t>
            </a:r>
          </a:p>
          <a:p>
            <a:pPr lvl="1"/>
            <a:r>
              <a:rPr lang="de-DE" sz="1781" dirty="0"/>
              <a:t>Selbstgenerierte Abbildungen wurden mit Academic AI (TU Graz) erstellt:</a:t>
            </a:r>
          </a:p>
          <a:p>
            <a:pPr marL="754559" lvl="2" indent="-165200">
              <a:lnSpc>
                <a:spcPct val="140000"/>
              </a:lnSpc>
              <a:spcAft>
                <a:spcPts val="563"/>
              </a:spcAft>
            </a:pPr>
            <a:r>
              <a:rPr lang="de-DE" sz="1500" dirty="0"/>
              <a:t>Academic AI, Prompt vom 17.06.2026: „</a:t>
            </a:r>
            <a:r>
              <a:rPr lang="de-DE" sz="1500" dirty="0">
                <a:latin typeface="Calibri" panose="020F0502020204030204" pitchFamily="34" charset="0"/>
                <a:ea typeface="Calibri" panose="020F0502020204030204" pitchFamily="34" charset="0"/>
                <a:cs typeface="Times New Roman" panose="02020603050405020304" pitchFamily="18" charset="0"/>
              </a:rPr>
              <a:t>Stelle schematisch eine beschriebenes Blatt Papier dar, dass mit einer Lupe untersucht wird. Die Schriftzeichen sollen nur angedeutet sein, es sollen keine echten Buchstaben erkennbar sein.“ Verwendet zur Erstellung von „Abb. 1: Lupe“.</a:t>
            </a:r>
            <a:endParaRPr lang="de-DE" sz="1500" dirty="0"/>
          </a:p>
          <a:p>
            <a:pPr marL="754559" lvl="2" indent="-165200">
              <a:lnSpc>
                <a:spcPct val="140000"/>
              </a:lnSpc>
              <a:spcAft>
                <a:spcPts val="563"/>
              </a:spcAft>
            </a:pPr>
            <a:r>
              <a:rPr lang="de-DE" sz="1500" dirty="0"/>
              <a:t>Academic AI, Prompt vom 25.06.2026: „</a:t>
            </a:r>
            <a:r>
              <a:rPr lang="de-DE" sz="1500" dirty="0">
                <a:latin typeface="Calibri" panose="020F0502020204030204" pitchFamily="34" charset="0"/>
                <a:ea typeface="Calibri" panose="020F0502020204030204" pitchFamily="34" charset="0"/>
                <a:cs typeface="Times New Roman" panose="02020603050405020304" pitchFamily="18" charset="0"/>
              </a:rPr>
              <a:t> Stelle einen zerbrochenen Erlenmeyerkolben dar. Es soll eine schematische Darstellung in blassen Farben sein. Der Inhalt des Glases darf kräftigere Farbe haben. Die herumliegenden Splitter sollen in Größe und Form den abgebrochenen Splittern gleichen.“ Verwendet zur Erstellung von „Abb. 7: Erlenmeyerkolben“.</a:t>
            </a:r>
            <a:endParaRPr lang="de-DE" sz="1500" dirty="0"/>
          </a:p>
          <a:p>
            <a:pPr marL="754559" lvl="2" indent="-165200">
              <a:lnSpc>
                <a:spcPct val="140000"/>
              </a:lnSpc>
              <a:spcAft>
                <a:spcPts val="563"/>
              </a:spcAft>
            </a:pPr>
            <a:r>
              <a:rPr lang="de-DE" sz="1500" dirty="0"/>
              <a:t>Academic AI, Prompt vom 26.06.2026: „</a:t>
            </a:r>
            <a:r>
              <a:rPr lang="de-DE" sz="1500" dirty="0">
                <a:latin typeface="Calibri" panose="020F0502020204030204" pitchFamily="34" charset="0"/>
                <a:ea typeface="Calibri" panose="020F0502020204030204" pitchFamily="34" charset="0"/>
                <a:cs typeface="Times New Roman" panose="02020603050405020304" pitchFamily="18" charset="0"/>
              </a:rPr>
              <a:t>Stelle schematisch eine Werkbank dar, auf der unterschiedliche Werkzeuge und Arbeitsgeräte sorgfältig sortiert sind. Es soll deutlich erkennbar sein, dass es sich um eine fiktive/naturalistische Darstellung und keine realistische Darstellung handelt. Es soll weichgezeichnet sein, wie eine Skizze mit wenig Farbe (nur dunkles Blau und Petrol) und es sollen nicht mehr als 15 Werkzeuge dargestellt sein. Es soll nur die Werkbank mit Blick von oben drauf dargestellt sein, keine an der Wand hängenden Geräte!“ Verwendet zur Erstellung von „Abb. 3: Werkbank“.</a:t>
            </a:r>
            <a:endParaRPr lang="de-DE" sz="1500" dirty="0"/>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70</a:t>
            </a:fld>
            <a:endParaRPr lang="de-DE" noProof="0" dirty="0"/>
          </a:p>
        </p:txBody>
      </p:sp>
      <p:sp>
        <p:nvSpPr>
          <p:cNvPr id="6" name="Foliennummernplatzhalter 3">
            <a:extLst>
              <a:ext uri="{FF2B5EF4-FFF2-40B4-BE49-F238E27FC236}">
                <a16:creationId xmlns:a16="http://schemas.microsoft.com/office/drawing/2014/main" id="{1C7696CC-E450-3BDD-9F43-5B2E4CF0C711}"/>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70</a:t>
            </a:fld>
            <a:endParaRPr lang="de-DE" sz="1000" dirty="0">
              <a:solidFill>
                <a:schemeClr val="tx1">
                  <a:tint val="82000"/>
                </a:schemeClr>
              </a:solidFill>
            </a:endParaRPr>
          </a:p>
        </p:txBody>
      </p:sp>
    </p:spTree>
    <p:extLst>
      <p:ext uri="{BB962C8B-B14F-4D97-AF65-F5344CB8AC3E}">
        <p14:creationId xmlns:p14="http://schemas.microsoft.com/office/powerpoint/2010/main" val="162127543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de-DE" noProof="0" dirty="0"/>
              <a:t>Teil 4: Anhang (13/15)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56806" y="1333501"/>
            <a:ext cx="11135475" cy="4891355"/>
          </a:xfrm>
        </p:spPr>
        <p:txBody>
          <a:bodyPr>
            <a:normAutofit fontScale="92500"/>
          </a:bodyPr>
          <a:lstStyle/>
          <a:p>
            <a:pPr>
              <a:spcAft>
                <a:spcPts val="563"/>
              </a:spcAft>
            </a:pPr>
            <a:r>
              <a:rPr lang="de-DE" sz="1594" dirty="0"/>
              <a:t>4.5 AI-Nutzung: Prompts</a:t>
            </a:r>
          </a:p>
          <a:p>
            <a:pPr lvl="1"/>
            <a:r>
              <a:rPr lang="de-DE" sz="1313" dirty="0"/>
              <a:t>Textdarstellungen auf Post-</a:t>
            </a:r>
            <a:r>
              <a:rPr lang="de-DE" sz="1313" dirty="0" err="1"/>
              <a:t>its</a:t>
            </a:r>
            <a:r>
              <a:rPr lang="de-DE" sz="1313" dirty="0"/>
              <a:t> wurden mit Academic AI (TU Graz) erstellt. </a:t>
            </a:r>
          </a:p>
          <a:p>
            <a:pPr marL="754559" lvl="2" indent="-165200"/>
            <a:r>
              <a:rPr lang="de-DE" sz="1313" dirty="0"/>
              <a:t>Academic AI, Prompt vom 13.05.2026: „</a:t>
            </a:r>
            <a:r>
              <a:rPr lang="de-DE" sz="1313" dirty="0">
                <a:latin typeface="Calibri" panose="020F0502020204030204" pitchFamily="34" charset="0"/>
                <a:ea typeface="Calibri" panose="020F0502020204030204" pitchFamily="34" charset="0"/>
                <a:cs typeface="Times New Roman" panose="02020603050405020304" pitchFamily="18" charset="0"/>
              </a:rPr>
              <a:t>Das Bild soll aussehen wie ein gelbes Post-it. Schreibe in gut leserlicher Handschrift den folgenden Text darauf: "Every game </a:t>
            </a:r>
            <a:r>
              <a:rPr lang="de-DE" sz="1313" dirty="0" err="1">
                <a:latin typeface="Calibri" panose="020F0502020204030204" pitchFamily="34" charset="0"/>
                <a:ea typeface="Calibri" panose="020F0502020204030204" pitchFamily="34" charset="0"/>
                <a:cs typeface="Times New Roman" panose="02020603050405020304" pitchFamily="18" charset="0"/>
              </a:rPr>
              <a:t>has</a:t>
            </a:r>
            <a:r>
              <a:rPr lang="de-DE" sz="1313" dirty="0">
                <a:latin typeface="Calibri" panose="020F0502020204030204" pitchFamily="34" charset="0"/>
                <a:ea typeface="Calibri" panose="020F0502020204030204" pitchFamily="34" charset="0"/>
                <a:cs typeface="Times New Roman" panose="02020603050405020304" pitchFamily="18" charset="0"/>
              </a:rPr>
              <a:t> </a:t>
            </a:r>
            <a:r>
              <a:rPr lang="de-DE" sz="1313" dirty="0" err="1">
                <a:latin typeface="Calibri" panose="020F0502020204030204" pitchFamily="34" charset="0"/>
                <a:ea typeface="Calibri" panose="020F0502020204030204" pitchFamily="34" charset="0"/>
                <a:cs typeface="Times New Roman" panose="02020603050405020304" pitchFamily="18" charset="0"/>
              </a:rPr>
              <a:t>rules</a:t>
            </a:r>
            <a:r>
              <a:rPr lang="de-DE" sz="1313" dirty="0">
                <a:latin typeface="Calibri" panose="020F0502020204030204" pitchFamily="34" charset="0"/>
                <a:ea typeface="Calibri" panose="020F0502020204030204" pitchFamily="34" charset="0"/>
                <a:cs typeface="Times New Roman" panose="02020603050405020304" pitchFamily="18" charset="0"/>
              </a:rPr>
              <a:t>. Master the </a:t>
            </a:r>
            <a:r>
              <a:rPr lang="de-DE" sz="1313" dirty="0" err="1">
                <a:latin typeface="Calibri" panose="020F0502020204030204" pitchFamily="34" charset="0"/>
                <a:ea typeface="Calibri" panose="020F0502020204030204" pitchFamily="34" charset="0"/>
                <a:cs typeface="Times New Roman" panose="02020603050405020304" pitchFamily="18" charset="0"/>
              </a:rPr>
              <a:t>rules</a:t>
            </a:r>
            <a:r>
              <a:rPr lang="de-DE" sz="1313" dirty="0">
                <a:latin typeface="Calibri" panose="020F0502020204030204" pitchFamily="34" charset="0"/>
                <a:ea typeface="Calibri" panose="020F0502020204030204" pitchFamily="34" charset="0"/>
                <a:cs typeface="Times New Roman" panose="02020603050405020304" pitchFamily="18" charset="0"/>
              </a:rPr>
              <a:t>, </a:t>
            </a:r>
            <a:r>
              <a:rPr lang="de-DE" sz="1313" dirty="0" err="1">
                <a:latin typeface="Calibri" panose="020F0502020204030204" pitchFamily="34" charset="0"/>
                <a:ea typeface="Calibri" panose="020F0502020204030204" pitchFamily="34" charset="0"/>
                <a:cs typeface="Times New Roman" panose="02020603050405020304" pitchFamily="18" charset="0"/>
              </a:rPr>
              <a:t>win</a:t>
            </a:r>
            <a:r>
              <a:rPr lang="de-DE" sz="1313" dirty="0">
                <a:latin typeface="Calibri" panose="020F0502020204030204" pitchFamily="34" charset="0"/>
                <a:ea typeface="Calibri" panose="020F0502020204030204" pitchFamily="34" charset="0"/>
                <a:cs typeface="Times New Roman" panose="02020603050405020304" pitchFamily="18" charset="0"/>
              </a:rPr>
              <a:t> the game!" Bitte unterstreiche nur "</a:t>
            </a:r>
            <a:r>
              <a:rPr lang="de-DE" sz="1313" dirty="0" err="1">
                <a:latin typeface="Calibri" panose="020F0502020204030204" pitchFamily="34" charset="0"/>
                <a:ea typeface="Calibri" panose="020F0502020204030204" pitchFamily="34" charset="0"/>
                <a:cs typeface="Times New Roman" panose="02020603050405020304" pitchFamily="18" charset="0"/>
              </a:rPr>
              <a:t>win</a:t>
            </a:r>
            <a:r>
              <a:rPr lang="de-DE" sz="1313" dirty="0">
                <a:latin typeface="Calibri" panose="020F0502020204030204" pitchFamily="34" charset="0"/>
                <a:ea typeface="Calibri" panose="020F0502020204030204" pitchFamily="34" charset="0"/>
                <a:cs typeface="Times New Roman" panose="02020603050405020304" pitchFamily="18" charset="0"/>
              </a:rPr>
              <a:t> the game</a:t>
            </a:r>
            <a:r>
              <a:rPr lang="de-DE" sz="1313" dirty="0"/>
              <a:t>.“ Zur Darstellung des Texts auf dem Post-it auf Folie 2.</a:t>
            </a:r>
          </a:p>
          <a:p>
            <a:pPr marL="754559" lvl="2" indent="-165200"/>
            <a:r>
              <a:rPr lang="de-DE" sz="1313" dirty="0"/>
              <a:t>Academic AI, Prompt vom 15.05.2026: „Das Bild soll aussehen wie ein gelbes Post-it. Schreibe in gut leserlicher Handschrift den folgenden Text darauf: „Wissenschaftliche Integrität = Einstellung“ und darunter „GWP = Verhalten!" Die Schrift soll zentriert sein und so groß sein, dass das gesamte Post-it ausgefüllt ist.“ Zur Darstellung des Texts auf dem Post-it auf Folie 9.</a:t>
            </a:r>
          </a:p>
          <a:p>
            <a:pPr marL="754559" lvl="2" indent="-165200"/>
            <a:r>
              <a:rPr lang="de-DE" sz="1313" dirty="0"/>
              <a:t>Academic AI, Prompt vom 27.05.2026: „Das Bild soll aussehen wie ein gelbes Post-it. Schreibe in gut leserlicher Handschrift den folgenden Text darauf: „Unvollständige oder falsche Quellenangaben können den Eindruck gezielter Verschleierung oder mangelnder Sorgfalt erwecken!“ Mach keine Unterstreichungen, zentriere den Text.“ Zur Darstellung des Texts auf dem Post-it auf Folie 25.</a:t>
            </a:r>
          </a:p>
          <a:p>
            <a:pPr marL="754559" lvl="2" indent="-165200"/>
            <a:r>
              <a:rPr lang="de-DE" sz="1313" dirty="0"/>
              <a:t>Academic AI, Prompt vom 08.06.2026: „Das Bild soll aussehen wie ein gelbes Post-it. Schreibe in gut leserlicher Handschrift den folgenden Text darauf: „Lesen Sie die Leitfäden Ihres Instituts!“ Unterstreiche „Lesen Sie“. Zur Darstellung des Texts auf dem Post-it auf Folie 43.</a:t>
            </a:r>
          </a:p>
          <a:p>
            <a:pPr marL="754559" lvl="2" indent="-165200"/>
            <a:r>
              <a:rPr lang="de-DE" sz="1313" dirty="0"/>
              <a:t>Academic AI, Prompt vom 17.06.2026: „Das Bild soll aussehen wie ein gelbes Post-it. Schreibe in gut leserlicher Handschrift den folgenden Text darauf: „Sorgen Sie durch gute Zeitplanung dafür, gar nicht erst in Versuchung zu geraten, unerlaubte Hilfsmittel zu nutzen!“ Unterstreiche „gar nicht erst“. Zur Darstellung des Texts auf dem Post-it auf Folie 44.</a:t>
            </a:r>
          </a:p>
          <a:p>
            <a:pPr marL="754559" lvl="2" indent="-165200"/>
            <a:r>
              <a:rPr lang="de-DE" sz="1313" dirty="0"/>
              <a:t>Academic AI, Prompt vom 26.06.2026: „Achten Sie auf die Aktualität der Quelle: Je nach Disziplin können Ergebnisse schnell überholt oder Methoden nach wenigen Jahren veraltet sein!.“ Zur Darstellung des Texts auf dem Post-it auf Folie 17.</a:t>
            </a:r>
          </a:p>
          <a:p>
            <a:pPr marL="754559" lvl="2" indent="-165200"/>
            <a:r>
              <a:rPr lang="de-DE" sz="1313" dirty="0"/>
              <a:t>Academic AI, Prompt vom 01.07.2026: „</a:t>
            </a:r>
            <a:r>
              <a:rPr lang="de-DE" sz="1313" dirty="0">
                <a:latin typeface="Calibri" panose="020F0502020204030204" pitchFamily="34" charset="0"/>
                <a:ea typeface="Calibri" panose="020F0502020204030204" pitchFamily="34" charset="0"/>
                <a:cs typeface="Times New Roman" panose="02020603050405020304" pitchFamily="18" charset="0"/>
              </a:rPr>
              <a:t>Das Bild soll aussehen wie ein gelbes Post-it. Schreibe in gut leserlicher Handschrift den folgenden Text darauf: "Zitierstile stellen das Gleiche dar, unterscheiden sich aber in der Art der Darstellung!" Die Schrift soll so groß sein, dass das gesamte Post-it ausgefüllt ist. Das Post-it soll rechteckig sein.“ </a:t>
            </a:r>
            <a:r>
              <a:rPr lang="de-DE" sz="1313" dirty="0"/>
              <a:t>Zur Darstellung des Texts auf dem Post-it auf Folie 27.</a:t>
            </a:r>
            <a:endParaRPr lang="de-DE" sz="1313" dirty="0">
              <a:latin typeface="Calibri" panose="020F0502020204030204" pitchFamily="34" charset="0"/>
              <a:ea typeface="Calibri" panose="020F0502020204030204" pitchFamily="34" charset="0"/>
              <a:cs typeface="Times New Roman" panose="02020603050405020304" pitchFamily="18" charset="0"/>
            </a:endParaRPr>
          </a:p>
          <a:p>
            <a:pPr marL="754559" lvl="2" indent="-165200"/>
            <a:r>
              <a:rPr lang="de-DE" sz="1313" dirty="0"/>
              <a:t>Academic AI, Prompt vom 02.07.2026: „Das Bild soll aussehen wie ein gelbes Post-it. Schreibe in gut leserlicher Handschrift den folgenden Text darauf: „Das Etablieren klarer Richtlinien sowie die Einhaltung der Regeln der GWP sind wesentlich, sodass Graubereiche gar nicht erst entstehen!" Unterstreiche „Einhaltung der Regeln der GWP sind wesentlich“ doppelt. Die Schrift soll so groß sein, dass das gesamte Post-it ausgefüllt ist.“ Zur Darstellung des Texts auf dem Post-it auf Folie 50.</a:t>
            </a:r>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a:xfrm>
            <a:off x="1" y="715717"/>
            <a:ext cx="610968" cy="614116"/>
          </a:xfrm>
          <a:prstGeom prst="rect">
            <a:avLst/>
          </a:prstGeom>
        </p:spPr>
        <p:txBody>
          <a:bodyPr vert="horz" lIns="0" tIns="64808" rIns="0" bIns="64808" rtlCol="0" anchor="ctr"/>
          <a:lstStyle>
            <a:defPPr>
              <a:defRPr lang="de-DE"/>
            </a:defPPr>
            <a:lvl1pPr marL="0" algn="ctr" defTabSz="648081" rtl="0" eaLnBrk="1" latinLnBrk="0" hangingPunct="1">
              <a:defRPr sz="1400" kern="1200">
                <a:solidFill>
                  <a:schemeClr val="bg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a:lstStyle>
          <a:p>
            <a:fld id="{4B64EC4D-37E3-EF42-B9AB-6337577588CB}" type="slidenum">
              <a:rPr lang="de-DE" smtClean="0"/>
              <a:pPr/>
              <a:t>71</a:t>
            </a:fld>
            <a:endParaRPr lang="de-DE" noProof="0" dirty="0"/>
          </a:p>
        </p:txBody>
      </p:sp>
      <p:sp>
        <p:nvSpPr>
          <p:cNvPr id="6" name="Foliennummernplatzhalter 3">
            <a:extLst>
              <a:ext uri="{FF2B5EF4-FFF2-40B4-BE49-F238E27FC236}">
                <a16:creationId xmlns:a16="http://schemas.microsoft.com/office/drawing/2014/main" id="{1E52E4DD-0A17-52F4-15FF-EF31A4CAA369}"/>
              </a:ext>
            </a:extLst>
          </p:cNvPr>
          <p:cNvSpPr txBox="1">
            <a:spLocks/>
          </p:cNvSpPr>
          <p:nvPr/>
        </p:nvSpPr>
        <p:spPr>
          <a:xfrm>
            <a:off x="8610600" y="6360819"/>
            <a:ext cx="62338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64EC4D-37E3-EF42-B9AB-6337577588CB}" type="slidenum">
              <a:rPr lang="de-DE" sz="1000">
                <a:solidFill>
                  <a:schemeClr val="tx1">
                    <a:tint val="82000"/>
                  </a:schemeClr>
                </a:solidFill>
              </a:rPr>
              <a:pPr/>
              <a:t>71</a:t>
            </a:fld>
            <a:endParaRPr lang="de-DE" sz="1000" dirty="0">
              <a:solidFill>
                <a:schemeClr val="tx1">
                  <a:tint val="82000"/>
                </a:schemeClr>
              </a:solidFill>
            </a:endParaRPr>
          </a:p>
        </p:txBody>
      </p:sp>
    </p:spTree>
    <p:extLst>
      <p:ext uri="{BB962C8B-B14F-4D97-AF65-F5344CB8AC3E}">
        <p14:creationId xmlns:p14="http://schemas.microsoft.com/office/powerpoint/2010/main" val="28126304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4CB794-42F4-3302-9ED8-54B7CABA9C8A}"/>
              </a:ext>
            </a:extLst>
          </p:cNvPr>
          <p:cNvSpPr>
            <a:spLocks noGrp="1"/>
          </p:cNvSpPr>
          <p:nvPr>
            <p:ph type="title"/>
          </p:nvPr>
        </p:nvSpPr>
        <p:spPr/>
        <p:txBody>
          <a:bodyPr/>
          <a:lstStyle/>
          <a:p>
            <a:r>
              <a:rPr lang="de-DE" dirty="0"/>
              <a:t>Teil 4: Anhang (14/15) </a:t>
            </a:r>
          </a:p>
        </p:txBody>
      </p:sp>
      <p:sp>
        <p:nvSpPr>
          <p:cNvPr id="3" name="Inhaltsplatzhalter 2">
            <a:extLst>
              <a:ext uri="{FF2B5EF4-FFF2-40B4-BE49-F238E27FC236}">
                <a16:creationId xmlns:a16="http://schemas.microsoft.com/office/drawing/2014/main" id="{1813B39F-B82A-F483-78CD-C759A8C9DEB5}"/>
              </a:ext>
            </a:extLst>
          </p:cNvPr>
          <p:cNvSpPr>
            <a:spLocks noGrp="1"/>
          </p:cNvSpPr>
          <p:nvPr>
            <p:ph idx="1"/>
          </p:nvPr>
        </p:nvSpPr>
        <p:spPr/>
        <p:txBody>
          <a:bodyPr/>
          <a:lstStyle/>
          <a:p>
            <a:pPr marL="0" indent="0">
              <a:buNone/>
            </a:pPr>
            <a:r>
              <a:rPr lang="de-DE" b="1" dirty="0">
                <a:latin typeface="Calibri" panose="020F0502020204030204" pitchFamily="34" charset="0"/>
                <a:ea typeface="Calibri" panose="020F0502020204030204" pitchFamily="34" charset="0"/>
              </a:rPr>
              <a:t>Danksagung für ihre wertvollen Beiträge an:</a:t>
            </a:r>
          </a:p>
          <a:p>
            <a:pPr marL="0" indent="0">
              <a:buNone/>
            </a:pPr>
            <a:r>
              <a:rPr lang="de-DE" dirty="0">
                <a:latin typeface="Calibri" panose="020F0502020204030204" pitchFamily="34" charset="0"/>
                <a:ea typeface="Calibri" panose="020F0502020204030204" pitchFamily="34" charset="0"/>
              </a:rPr>
              <a:t>Martin Ebner, Eva Felber, Maria Haas, Claire Jean-Quartier, Daniel Kurzmann, Christoph </a:t>
            </a:r>
            <a:r>
              <a:rPr lang="de-DE" dirty="0" err="1">
                <a:latin typeface="Calibri" panose="020F0502020204030204" pitchFamily="34" charset="0"/>
                <a:ea typeface="Calibri" panose="020F0502020204030204" pitchFamily="34" charset="0"/>
              </a:rPr>
              <a:t>Ladurner</a:t>
            </a:r>
            <a:r>
              <a:rPr lang="de-DE" dirty="0">
                <a:latin typeface="Calibri" panose="020F0502020204030204" pitchFamily="34" charset="0"/>
                <a:ea typeface="Calibri" panose="020F0502020204030204" pitchFamily="34" charset="0"/>
              </a:rPr>
              <a:t>, Volker Lang, Gerlinde Maxl, Viola Mayerhofer, Verena Schwägerl-Melchior </a:t>
            </a:r>
          </a:p>
          <a:p>
            <a:pPr marL="0" indent="0">
              <a:buNone/>
            </a:pPr>
            <a:r>
              <a:rPr lang="de-DE" dirty="0">
                <a:latin typeface="Calibri" panose="020F0502020204030204" pitchFamily="34" charset="0"/>
                <a:ea typeface="Calibri" panose="020F0502020204030204" pitchFamily="34" charset="0"/>
              </a:rPr>
              <a:t> </a:t>
            </a:r>
          </a:p>
          <a:p>
            <a:pPr marL="0" indent="0">
              <a:buNone/>
            </a:pPr>
            <a:r>
              <a:rPr lang="de-DE" b="1" dirty="0">
                <a:latin typeface="Calibri" panose="020F0502020204030204" pitchFamily="34" charset="0"/>
                <a:ea typeface="Calibri" panose="020F0502020204030204" pitchFamily="34" charset="0"/>
              </a:rPr>
              <a:t>Danksagung für die Koordination mit NAWI Graz an:</a:t>
            </a:r>
          </a:p>
          <a:p>
            <a:pPr marL="0" indent="0">
              <a:buNone/>
            </a:pPr>
            <a:r>
              <a:rPr lang="de-DE" dirty="0">
                <a:latin typeface="Calibri" panose="020F0502020204030204" pitchFamily="34" charset="0"/>
                <a:ea typeface="Calibri" panose="020F0502020204030204" pitchFamily="34" charset="0"/>
              </a:rPr>
              <a:t>Thomas Schweitzer</a:t>
            </a:r>
          </a:p>
          <a:p>
            <a:endParaRPr lang="de-DE" dirty="0"/>
          </a:p>
        </p:txBody>
      </p:sp>
      <p:sp>
        <p:nvSpPr>
          <p:cNvPr id="4" name="Foliennummernplatzhalter 3">
            <a:extLst>
              <a:ext uri="{FF2B5EF4-FFF2-40B4-BE49-F238E27FC236}">
                <a16:creationId xmlns:a16="http://schemas.microsoft.com/office/drawing/2014/main" id="{D3143A68-1F84-789D-C2E8-7C7ADCEAF5FB}"/>
              </a:ext>
            </a:extLst>
          </p:cNvPr>
          <p:cNvSpPr>
            <a:spLocks noGrp="1"/>
          </p:cNvSpPr>
          <p:nvPr>
            <p:ph type="sldNum" sz="quarter" idx="12"/>
          </p:nvPr>
        </p:nvSpPr>
        <p:spPr/>
        <p:txBody>
          <a:bodyPr/>
          <a:lstStyle/>
          <a:p>
            <a:fld id="{D1CE53A6-EA07-4470-8EDB-4231586FEE68}" type="slidenum">
              <a:rPr lang="en-GB" smtClean="0"/>
              <a:t>72</a:t>
            </a:fld>
            <a:endParaRPr lang="en-GB" dirty="0"/>
          </a:p>
        </p:txBody>
      </p:sp>
    </p:spTree>
    <p:extLst>
      <p:ext uri="{BB962C8B-B14F-4D97-AF65-F5344CB8AC3E}">
        <p14:creationId xmlns:p14="http://schemas.microsoft.com/office/powerpoint/2010/main" val="5941901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17B9CE16-796D-4053-884C-B85E1057AD26}"/>
              </a:ext>
            </a:extLst>
          </p:cNvPr>
          <p:cNvSpPr>
            <a:spLocks noGrp="1"/>
          </p:cNvSpPr>
          <p:nvPr>
            <p:ph type="body" sz="quarter" idx="14"/>
          </p:nvPr>
        </p:nvSpPr>
        <p:spPr>
          <a:xfrm>
            <a:off x="856736" y="3592521"/>
            <a:ext cx="10956554" cy="1656058"/>
          </a:xfrm>
        </p:spPr>
        <p:txBody>
          <a:bodyPr>
            <a:noAutofit/>
          </a:bodyPr>
          <a:lstStyle/>
          <a:p>
            <a:pPr marL="0" indent="0">
              <a:buNone/>
            </a:pPr>
            <a:r>
              <a:rPr lang="de-DE" sz="2000" dirty="0"/>
              <a:t>Kontakt:</a:t>
            </a:r>
          </a:p>
          <a:p>
            <a:pPr marL="0" indent="0">
              <a:lnSpc>
                <a:spcPct val="120000"/>
              </a:lnSpc>
              <a:spcAft>
                <a:spcPts val="0"/>
              </a:spcAft>
              <a:buNone/>
            </a:pPr>
            <a:r>
              <a:rPr lang="de-DE" sz="2000" dirty="0"/>
              <a:t>Technische Universität Graz</a:t>
            </a:r>
          </a:p>
          <a:p>
            <a:pPr marL="0" indent="0">
              <a:lnSpc>
                <a:spcPct val="120000"/>
              </a:lnSpc>
              <a:spcAft>
                <a:spcPts val="0"/>
              </a:spcAft>
              <a:buNone/>
            </a:pPr>
            <a:r>
              <a:rPr lang="de-DE" sz="2000" dirty="0"/>
              <a:t>Qualitätsmanagement, Evaluation &amp; Berichtswesen</a:t>
            </a:r>
          </a:p>
          <a:p>
            <a:pPr marL="0" indent="0">
              <a:lnSpc>
                <a:spcPct val="120000"/>
              </a:lnSpc>
              <a:spcAft>
                <a:spcPts val="0"/>
              </a:spcAft>
              <a:buNone/>
            </a:pPr>
            <a:r>
              <a:rPr lang="de-DE" sz="2000" dirty="0"/>
              <a:t>Sigrid Hackl-Wimmer </a:t>
            </a:r>
          </a:p>
          <a:p>
            <a:pPr marL="0" indent="0">
              <a:lnSpc>
                <a:spcPct val="120000"/>
              </a:lnSpc>
              <a:spcAft>
                <a:spcPts val="0"/>
              </a:spcAft>
              <a:buNone/>
            </a:pPr>
            <a:r>
              <a:rPr lang="de-DE" sz="2000" dirty="0" err="1"/>
              <a:t>Rechbauerstraße</a:t>
            </a:r>
            <a:r>
              <a:rPr lang="de-DE" sz="2000" dirty="0"/>
              <a:t> 12</a:t>
            </a:r>
          </a:p>
          <a:p>
            <a:pPr marL="0" indent="0">
              <a:lnSpc>
                <a:spcPct val="120000"/>
              </a:lnSpc>
              <a:spcAft>
                <a:spcPts val="0"/>
              </a:spcAft>
              <a:buNone/>
            </a:pPr>
            <a:r>
              <a:rPr lang="de-DE" sz="2000" dirty="0"/>
              <a:t>8010 Graz</a:t>
            </a:r>
          </a:p>
          <a:p>
            <a:pPr marL="0" indent="0">
              <a:lnSpc>
                <a:spcPct val="120000"/>
              </a:lnSpc>
              <a:spcAft>
                <a:spcPts val="0"/>
              </a:spcAft>
              <a:buNone/>
            </a:pPr>
            <a:r>
              <a:rPr lang="de-DE" sz="2000" dirty="0"/>
              <a:t>gwp@tugraz.at</a:t>
            </a:r>
          </a:p>
        </p:txBody>
      </p:sp>
      <p:sp>
        <p:nvSpPr>
          <p:cNvPr id="10" name="Textplatzhalter 9">
            <a:extLst>
              <a:ext uri="{FF2B5EF4-FFF2-40B4-BE49-F238E27FC236}">
                <a16:creationId xmlns:a16="http://schemas.microsoft.com/office/drawing/2014/main" id="{79760C78-F67A-47C1-B2B9-4877BBEE62EF}"/>
              </a:ext>
            </a:extLst>
          </p:cNvPr>
          <p:cNvSpPr>
            <a:spLocks noGrp="1"/>
          </p:cNvSpPr>
          <p:nvPr>
            <p:ph type="body" sz="quarter" idx="4294967295"/>
          </p:nvPr>
        </p:nvSpPr>
        <p:spPr>
          <a:xfrm>
            <a:off x="856736" y="6373874"/>
            <a:ext cx="9863539" cy="265373"/>
          </a:xfrm>
        </p:spPr>
        <p:txBody>
          <a:bodyPr>
            <a:normAutofit fontScale="55000" lnSpcReduction="20000"/>
          </a:bodyPr>
          <a:lstStyle/>
          <a:p>
            <a:pPr marL="0" indent="0" algn="r">
              <a:buNone/>
            </a:pPr>
            <a:r>
              <a:rPr lang="de-DE" noProof="0" dirty="0">
                <a:hlinkClick r:id="rId3"/>
              </a:rPr>
              <a:t>www.tugraz.at/go/qm</a:t>
            </a:r>
            <a:r>
              <a:rPr lang="de-DE" noProof="0" dirty="0"/>
              <a:t> </a:t>
            </a:r>
          </a:p>
        </p:txBody>
      </p:sp>
      <p:sp>
        <p:nvSpPr>
          <p:cNvPr id="4" name="Foliennummernplatzhalter 3">
            <a:extLst>
              <a:ext uri="{FF2B5EF4-FFF2-40B4-BE49-F238E27FC236}">
                <a16:creationId xmlns:a16="http://schemas.microsoft.com/office/drawing/2014/main" id="{F3735562-77C0-469D-BE60-F618BF8AB03B}"/>
              </a:ext>
            </a:extLst>
          </p:cNvPr>
          <p:cNvSpPr>
            <a:spLocks noGrp="1"/>
          </p:cNvSpPr>
          <p:nvPr>
            <p:ph type="sldNum" sz="quarter" idx="22"/>
          </p:nvPr>
        </p:nvSpPr>
        <p:spPr>
          <a:xfrm>
            <a:off x="31255" y="685124"/>
            <a:ext cx="572782" cy="572782"/>
          </a:xfrm>
        </p:spPr>
        <p:txBody>
          <a:bodyPr/>
          <a:lstStyle/>
          <a:p>
            <a:fld id="{4B64EC4D-37E3-EF42-B9AB-6337577588CB}" type="slidenum">
              <a:rPr lang="de-DE" noProof="0" smtClean="0"/>
              <a:t>73</a:t>
            </a:fld>
            <a:endParaRPr lang="de-DE" noProof="0" dirty="0"/>
          </a:p>
        </p:txBody>
      </p:sp>
      <p:sp>
        <p:nvSpPr>
          <p:cNvPr id="2" name="Titel 1">
            <a:extLst>
              <a:ext uri="{FF2B5EF4-FFF2-40B4-BE49-F238E27FC236}">
                <a16:creationId xmlns:a16="http://schemas.microsoft.com/office/drawing/2014/main" id="{709537BD-2CE6-4F78-8E87-62AA5AAADF6C}"/>
              </a:ext>
            </a:extLst>
          </p:cNvPr>
          <p:cNvSpPr>
            <a:spLocks noGrp="1"/>
          </p:cNvSpPr>
          <p:nvPr>
            <p:ph type="title"/>
          </p:nvPr>
        </p:nvSpPr>
        <p:spPr>
          <a:xfrm>
            <a:off x="31255" y="6858000"/>
            <a:ext cx="12129492" cy="720000"/>
          </a:xfrm>
        </p:spPr>
        <p:txBody>
          <a:bodyPr vert="horz" lIns="0" tIns="0" rIns="0" bIns="50625" rtlCol="0" anchor="t" anchorCtr="0">
            <a:normAutofit/>
          </a:bodyPr>
          <a:lstStyle/>
          <a:p>
            <a:r>
              <a:rPr lang="de-DE" noProof="0" dirty="0"/>
              <a:t>Kontakt Autor*innen</a:t>
            </a:r>
          </a:p>
        </p:txBody>
      </p:sp>
    </p:spTree>
    <p:extLst>
      <p:ext uri="{BB962C8B-B14F-4D97-AF65-F5344CB8AC3E}">
        <p14:creationId xmlns:p14="http://schemas.microsoft.com/office/powerpoint/2010/main" val="4067776410"/>
      </p:ext>
    </p:extLst>
  </p:cSld>
  <p:clrMapOvr>
    <a:masterClrMapping/>
  </p:clrMapOvr>
</p:sld>
</file>

<file path=ppt/theme/theme1.xml><?xml version="1.0" encoding="utf-8"?>
<a:theme xmlns:a="http://schemas.openxmlformats.org/drawingml/2006/main" name="Office">
  <a:themeElements>
    <a:clrScheme name="NAWI Graz">
      <a:dk1>
        <a:srgbClr val="000000"/>
      </a:dk1>
      <a:lt1>
        <a:srgbClr val="FFFFFF"/>
      </a:lt1>
      <a:dk2>
        <a:srgbClr val="C6C6C6"/>
      </a:dk2>
      <a:lt2>
        <a:srgbClr val="FFFFFF"/>
      </a:lt2>
      <a:accent1>
        <a:srgbClr val="FFD500"/>
      </a:accent1>
      <a:accent2>
        <a:srgbClr val="F70146"/>
      </a:accent2>
      <a:accent3>
        <a:srgbClr val="7AB751"/>
      </a:accent3>
      <a:accent4>
        <a:srgbClr val="7D75B7"/>
      </a:accent4>
      <a:accent5>
        <a:srgbClr val="F38D39"/>
      </a:accent5>
      <a:accent6>
        <a:srgbClr val="689CCE"/>
      </a:accent6>
      <a:hlink>
        <a:srgbClr val="000000"/>
      </a:hlink>
      <a:folHlink>
        <a:srgbClr val="000000"/>
      </a:folHlink>
    </a:clrScheme>
    <a:fontScheme name="Nawi Graz">
      <a:majorFont>
        <a:latin typeface="Roboto"/>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b">
        <a:normAutofit/>
      </a:bodyPr>
      <a:lstStyle>
        <a:defPPr algn="r">
          <a:defRPr sz="1400" b="0" dirty="0">
            <a:latin typeface="+mn-lt"/>
          </a:defRPr>
        </a:defPPr>
      </a:lstStyle>
    </a:txDef>
  </a:objectDefaults>
  <a:extraClrSchemeLst/>
  <a:extLst>
    <a:ext uri="{05A4C25C-085E-4340-85A3-A5531E510DB2}">
      <thm15:themeFamily xmlns:thm15="http://schemas.microsoft.com/office/thememl/2012/main" name="NAWI Graz PPT Master 2026 EN" id="{63882822-3251-4142-8800-915154F8F2C0}" vid="{8D3D0D7B-3DC6-994D-8012-2CAB1FDF53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NAWI_Graz_PPT_Master_2026_DE</Template>
  <TotalTime>0</TotalTime>
  <Words>8355</Words>
  <Application>Microsoft Office PowerPoint</Application>
  <PresentationFormat>Breitbild</PresentationFormat>
  <Paragraphs>708</Paragraphs>
  <Slides>73</Slides>
  <Notes>17</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73</vt:i4>
      </vt:variant>
    </vt:vector>
  </HeadingPairs>
  <TitlesOfParts>
    <vt:vector size="82" baseType="lpstr">
      <vt:lpstr>Aptos</vt:lpstr>
      <vt:lpstr>Arial</vt:lpstr>
      <vt:lpstr>Calibri</vt:lpstr>
      <vt:lpstr>Roboto</vt:lpstr>
      <vt:lpstr>Roboto Light</vt:lpstr>
      <vt:lpstr>Symbol</vt:lpstr>
      <vt:lpstr>Times New Roman</vt:lpstr>
      <vt:lpstr>Wingdings</vt:lpstr>
      <vt:lpstr>Office</vt:lpstr>
      <vt:lpstr>Gute wissenschaftliche und künstlerische Praxis für das Masterstudium</vt:lpstr>
      <vt:lpstr>Entstehung und Verwendung des Lehrmaterials: </vt:lpstr>
      <vt:lpstr>Gute wissenschaftliche und künstlerische Praxis (GWP) – Warum ist das heute Thema?</vt:lpstr>
      <vt:lpstr>Was erwartet Sie?</vt:lpstr>
      <vt:lpstr>Teil 1: </vt:lpstr>
      <vt:lpstr>1.1 Was ist GWP? (HS-QSG) </vt:lpstr>
      <vt:lpstr>1.2 Bedeutung von GWP für Forschung und Studium (1/2)</vt:lpstr>
      <vt:lpstr>1.2 Bedeutung von GWP für Forschung und Studium (2/2)</vt:lpstr>
      <vt:lpstr>1.3 Die vier Prinzipien der wissenschaftlichen Integrität (1/7)</vt:lpstr>
      <vt:lpstr>1.3 Die vier Prinzipien der wissenschaftlichen Integrität (2/7)</vt:lpstr>
      <vt:lpstr>1.3 Die vier Prinzipien der wissenschaftlichen Integrität (3/7)</vt:lpstr>
      <vt:lpstr>1.3 Die vier Prinzipien der wissenschaftlichen Integrität (4/7)</vt:lpstr>
      <vt:lpstr>1.3 Die vier Prinzipien der wissenschaftlichen Integrität (5/7)</vt:lpstr>
      <vt:lpstr>1.3 Die vier Prinzipien der wissenschaftlichen Integrität (6/7)</vt:lpstr>
      <vt:lpstr>1.3 Die vier Prinzipien der wissenschaftlichen Integrität (7/7)</vt:lpstr>
      <vt:lpstr>Teil 2: </vt:lpstr>
      <vt:lpstr>2.1 Zuverlässigkeit: Arbeiten mit Quellen (1/3)</vt:lpstr>
      <vt:lpstr>2.1 Zuverlässigkeit: Arbeiten mit Quellen (2/3)</vt:lpstr>
      <vt:lpstr>2.1 Zuverlässigkeit: Arbeiten mit Quellen (3/3) </vt:lpstr>
      <vt:lpstr>2.1 Zuverlässigkeit: Beispiel für das Arbeiten mit Quellen (1/5)</vt:lpstr>
      <vt:lpstr>2.1 Zuverlässigkeit: Beispiel für das Arbeiten mit Quellen (2/5) </vt:lpstr>
      <vt:lpstr>2.1 Zuverlässigkeit: Beispiel für das Arbeiten mit Quellen (3/5)</vt:lpstr>
      <vt:lpstr>2.1 Zuverlässigkeit: Beispiel für das Arbeiten mit Quellen (4/5)</vt:lpstr>
      <vt:lpstr>2.1 Zuverlässigkeit: Beispiel für das Arbeiten mit Quellen (5/5)</vt:lpstr>
      <vt:lpstr>2.1 Zuverlässigkeit: Korrektes Zitieren (1/4) </vt:lpstr>
      <vt:lpstr>2.1 Zuverlässigkeit: Korrektes Zitieren (2/4) </vt:lpstr>
      <vt:lpstr>2.1 Zuverlässigkeit: Korrektes Zitieren (3/4) </vt:lpstr>
      <vt:lpstr>2.1 Zuverlässigkeit: Korrektes Zitieren (4/4)</vt:lpstr>
      <vt:lpstr>2.1 Zuverlässigkeit: Beispiele für Unterschiede zwischen den Zitierstilen</vt:lpstr>
      <vt:lpstr>2.1 Zuverlässigkeit: Beispiele für Online-Quellen</vt:lpstr>
      <vt:lpstr>2.2 Nutzung von AI Systemen durch Studierende (1/2) </vt:lpstr>
      <vt:lpstr>2.2 Nutzung von AI Systemen durch Studierende (2/2) (TU Graz, 2023a; 2023b Universität Graz, 2023a)</vt:lpstr>
      <vt:lpstr>2.2 Ehrlichkeit: Plagiat vermeiden (1/4) </vt:lpstr>
      <vt:lpstr>2.2 Ehrlichkeit: Plagiat vermeiden (2/4)</vt:lpstr>
      <vt:lpstr>2.2 Ehrlichkeit: Plagiat vermeiden (3/4)</vt:lpstr>
      <vt:lpstr>2.2 Ehrlichkeit: Plagiat vermeiden (4/4)</vt:lpstr>
      <vt:lpstr>2.3 Respekt: Geistiges Eigentum anderer (1/2) </vt:lpstr>
      <vt:lpstr>2.3 Respekt: Geistiges Eigentum anderer (1/2) </vt:lpstr>
      <vt:lpstr>2.3 Respekt: Geistiges Eigentum anderer – Beispiel „Bauernopfer“ </vt:lpstr>
      <vt:lpstr>2.3 Respekt gegenüber Kolleg:innen/Forscher:innen und deren Werk</vt:lpstr>
      <vt:lpstr>2.3 Respect for the subject of research and society  </vt:lpstr>
      <vt:lpstr>2.4 Rechenschaftspflicht: Verantwortung im Studium (1/2)  </vt:lpstr>
      <vt:lpstr>2.4 Rechenschaftspflicht: Verantwortung im Studium (2/2)</vt:lpstr>
      <vt:lpstr>2.4 Rechenschaftspflicht: Verantwortung in Forschungsprojekten (1/2)</vt:lpstr>
      <vt:lpstr>2.4 Rechenschaftspflicht: Verantwortung in Forschungsprojekten (2/2)</vt:lpstr>
      <vt:lpstr>Teil 3:</vt:lpstr>
      <vt:lpstr>3.1 Definition von wissenschaftlichem Fehlverhalten</vt:lpstr>
      <vt:lpstr>3.2 Fragwürdige Forschungspraktiken (1/3)</vt:lpstr>
      <vt:lpstr>3.2 Fragwürdige Forschungspraktiken (2/3)</vt:lpstr>
      <vt:lpstr>3.2 Fragwürdige Forschungspraktiken (3/3)</vt:lpstr>
      <vt:lpstr>3.3 Wissenschaftliches Fehlverhalten: Beispiel (1/2)</vt:lpstr>
      <vt:lpstr>3.3 Wissenschaftliches Fehlverhalten: Beispiel (2/2)</vt:lpstr>
      <vt:lpstr>3.3 Wissenschaftliches Fehlverhalten: Konsequenzen im Studium</vt:lpstr>
      <vt:lpstr>3.4 Wissenschaftliches Fehlverhalten vermeiden (1/3)</vt:lpstr>
      <vt:lpstr>3.4 Wissenschaftliches Fehlverhalten vermeiden (2/3)</vt:lpstr>
      <vt:lpstr>3.4 Wissenschaftliches Fehlverhalten vermeiden (3/3)</vt:lpstr>
      <vt:lpstr>Cargo-Cult Science Speech</vt:lpstr>
      <vt:lpstr>Teil 4: Anhang (1/15)</vt:lpstr>
      <vt:lpstr>Teil 4: Anhang (2/15)</vt:lpstr>
      <vt:lpstr>Teil 4: Anhang (3/15)</vt:lpstr>
      <vt:lpstr>Teil 4: Anhang 4/15</vt:lpstr>
      <vt:lpstr>Teil 4: Anhang (5/15) </vt:lpstr>
      <vt:lpstr>Teil 4: Anhang (6/15)</vt:lpstr>
      <vt:lpstr>Teil 4: Anhang (7/15) </vt:lpstr>
      <vt:lpstr>Teil 4: Anhang (8/15) </vt:lpstr>
      <vt:lpstr>Teil 4: Anhang (9/15) </vt:lpstr>
      <vt:lpstr>Teil 4: Anhang (10/15) </vt:lpstr>
      <vt:lpstr>Teil 4: Anhang (11/15) </vt:lpstr>
      <vt:lpstr>Teil 4: Anhang (12/15) </vt:lpstr>
      <vt:lpstr>Teil 4: Anhang (13/15) </vt:lpstr>
      <vt:lpstr>Teil 4: Anhang (13/15) </vt:lpstr>
      <vt:lpstr>Teil 4: Anhang (14/15) </vt:lpstr>
      <vt:lpstr>Kontakt Autor*innen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Hackl-Wimmer, Sigrid</dc:creator>
  <cp:keywords/>
  <dc:description/>
  <cp:lastModifiedBy>Hackl-Wimmer, Sigrid</cp:lastModifiedBy>
  <cp:revision>48</cp:revision>
  <cp:lastPrinted>2025-09-25T08:42:38Z</cp:lastPrinted>
  <dcterms:created xsi:type="dcterms:W3CDTF">2026-09-10T11:58:24Z</dcterms:created>
  <dcterms:modified xsi:type="dcterms:W3CDTF">2026-09-30T10:42:31Z</dcterms:modified>
  <cp:category/>
</cp:coreProperties>
</file>