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ink/ink1.xml" ContentType="application/inkml+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7" r:id="rId2"/>
  </p:sldMasterIdLst>
  <p:notesMasterIdLst>
    <p:notesMasterId r:id="rId76"/>
  </p:notesMasterIdLst>
  <p:handoutMasterIdLst>
    <p:handoutMasterId r:id="rId77"/>
  </p:handoutMasterIdLst>
  <p:sldIdLst>
    <p:sldId id="256" r:id="rId3"/>
    <p:sldId id="1014" r:id="rId4"/>
    <p:sldId id="1101" r:id="rId5"/>
    <p:sldId id="1103" r:id="rId6"/>
    <p:sldId id="1104" r:id="rId7"/>
    <p:sldId id="1105" r:id="rId8"/>
    <p:sldId id="1106" r:id="rId9"/>
    <p:sldId id="1110" r:id="rId10"/>
    <p:sldId id="1116" r:id="rId11"/>
    <p:sldId id="1171" r:id="rId12"/>
    <p:sldId id="1172" r:id="rId13"/>
    <p:sldId id="1173" r:id="rId14"/>
    <p:sldId id="1174" r:id="rId15"/>
    <p:sldId id="1175" r:id="rId16"/>
    <p:sldId id="1176" r:id="rId17"/>
    <p:sldId id="1112" r:id="rId18"/>
    <p:sldId id="1113" r:id="rId19"/>
    <p:sldId id="1122" r:id="rId20"/>
    <p:sldId id="1123" r:id="rId21"/>
    <p:sldId id="1139" r:id="rId22"/>
    <p:sldId id="1177" r:id="rId23"/>
    <p:sldId id="1178" r:id="rId24"/>
    <p:sldId id="1179" r:id="rId25"/>
    <p:sldId id="1180" r:id="rId26"/>
    <p:sldId id="1133" r:id="rId27"/>
    <p:sldId id="1134" r:id="rId28"/>
    <p:sldId id="1181" r:id="rId29"/>
    <p:sldId id="1148" r:id="rId30"/>
    <p:sldId id="1137" r:id="rId31"/>
    <p:sldId id="1185" r:id="rId32"/>
    <p:sldId id="1126" r:id="rId33"/>
    <p:sldId id="1153" r:id="rId34"/>
    <p:sldId id="1127" r:id="rId35"/>
    <p:sldId id="1128" r:id="rId36"/>
    <p:sldId id="1154" r:id="rId37"/>
    <p:sldId id="1155" r:id="rId38"/>
    <p:sldId id="1157" r:id="rId39"/>
    <p:sldId id="1158" r:id="rId40"/>
    <p:sldId id="1183" r:id="rId41"/>
    <p:sldId id="1161" r:id="rId42"/>
    <p:sldId id="1190" r:id="rId43"/>
    <p:sldId id="1164" r:id="rId44"/>
    <p:sldId id="1162" r:id="rId45"/>
    <p:sldId id="1186" r:id="rId46"/>
    <p:sldId id="1187" r:id="rId47"/>
    <p:sldId id="1166" r:id="rId48"/>
    <p:sldId id="1165" r:id="rId49"/>
    <p:sldId id="998" r:id="rId50"/>
    <p:sldId id="1004" r:id="rId51"/>
    <p:sldId id="999" r:id="rId52"/>
    <p:sldId id="1001" r:id="rId53"/>
    <p:sldId id="1013" r:id="rId54"/>
    <p:sldId id="1184" r:id="rId55"/>
    <p:sldId id="997" r:id="rId56"/>
    <p:sldId id="1009" r:id="rId57"/>
    <p:sldId id="862" r:id="rId58"/>
    <p:sldId id="989" r:id="rId59"/>
    <p:sldId id="949" r:id="rId60"/>
    <p:sldId id="950" r:id="rId61"/>
    <p:sldId id="952" r:id="rId62"/>
    <p:sldId id="953" r:id="rId63"/>
    <p:sldId id="948" r:id="rId64"/>
    <p:sldId id="954" r:id="rId65"/>
    <p:sldId id="955" r:id="rId66"/>
    <p:sldId id="1188" r:id="rId67"/>
    <p:sldId id="1189" r:id="rId68"/>
    <p:sldId id="956" r:id="rId69"/>
    <p:sldId id="957" r:id="rId70"/>
    <p:sldId id="958" r:id="rId71"/>
    <p:sldId id="976" r:id="rId72"/>
    <p:sldId id="975" r:id="rId73"/>
    <p:sldId id="1156" r:id="rId74"/>
    <p:sldId id="544"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93" autoAdjust="0"/>
    <p:restoredTop sz="86439"/>
  </p:normalViewPr>
  <p:slideViewPr>
    <p:cSldViewPr snapToGrid="0">
      <p:cViewPr varScale="1">
        <p:scale>
          <a:sx n="89" d="100"/>
          <a:sy n="89" d="100"/>
        </p:scale>
        <p:origin x="114" y="1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6C1E1-3AEC-9EB3-D0E9-0CC72AA756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313F9D1-964C-1D36-2570-B7E0F6E4C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AE8FD5-2255-4322-A1C0-2A9C8EDFAAEF}" type="datetime1">
              <a:rPr lang="en-GB" smtClean="0"/>
              <a:t>30/09/2026</a:t>
            </a:fld>
            <a:endParaRPr lang="en-GB"/>
          </a:p>
        </p:txBody>
      </p:sp>
      <p:sp>
        <p:nvSpPr>
          <p:cNvPr id="4" name="Footer Placeholder 3">
            <a:extLst>
              <a:ext uri="{FF2B5EF4-FFF2-40B4-BE49-F238E27FC236}">
                <a16:creationId xmlns:a16="http://schemas.microsoft.com/office/drawing/2014/main" id="{6B1C5540-B208-BFE8-5D0E-37829FBAC4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9EE3E5E-E09F-CA7A-64D6-F3FBA70A83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A45BE-5D18-4776-99DC-A032FBC1543C}" type="slidenum">
              <a:rPr lang="en-GB" smtClean="0"/>
              <a:t>‹Nr.›</a:t>
            </a:fld>
            <a:endParaRPr lang="en-GB"/>
          </a:p>
        </p:txBody>
      </p:sp>
    </p:spTree>
    <p:extLst>
      <p:ext uri="{BB962C8B-B14F-4D97-AF65-F5344CB8AC3E}">
        <p14:creationId xmlns:p14="http://schemas.microsoft.com/office/powerpoint/2010/main" val="117418461"/>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9T08:54:29.626"/>
    </inkml:context>
    <inkml:brush xml:id="br0">
      <inkml:brushProperty name="width" value="0.035" units="cm"/>
      <inkml:brushProperty name="height" value="0.035" units="cm"/>
    </inkml:brush>
  </inkml:definitions>
  <inkml:trace contextRef="#ctx0" brushRef="#br0">0 1 32767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798CC4-3DD0-4CD1-8937-67FE519150FC}" type="datetime1">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C6BC8-62D3-4403-968B-47BDBE4C35E1}" type="slidenum">
              <a:rPr lang="en-GB" smtClean="0"/>
              <a:t>‹Nr.›</a:t>
            </a:fld>
            <a:endParaRPr lang="en-GB"/>
          </a:p>
        </p:txBody>
      </p:sp>
    </p:spTree>
    <p:extLst>
      <p:ext uri="{BB962C8B-B14F-4D97-AF65-F5344CB8AC3E}">
        <p14:creationId xmlns:p14="http://schemas.microsoft.com/office/powerpoint/2010/main" val="31316412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Datumsplatzhalter 3"/>
          <p:cNvSpPr>
            <a:spLocks noGrp="1"/>
          </p:cNvSpPr>
          <p:nvPr>
            <p:ph type="dt" idx="1"/>
          </p:nvPr>
        </p:nvSpPr>
        <p:spPr/>
        <p:txBody>
          <a:bodyPr/>
          <a:lstStyle/>
          <a:p>
            <a:fld id="{089372C0-6E03-4375-AB15-A4F2FF5973DC}" type="datetime1">
              <a:rPr lang="en-GB" smtClean="0"/>
              <a:t>30/09/2026</a:t>
            </a:fld>
            <a:endParaRPr lang="en-GB" dirty="0"/>
          </a:p>
        </p:txBody>
      </p:sp>
      <p:sp>
        <p:nvSpPr>
          <p:cNvPr id="5" name="Foliennummernplatzhalter 4"/>
          <p:cNvSpPr>
            <a:spLocks noGrp="1"/>
          </p:cNvSpPr>
          <p:nvPr>
            <p:ph type="sldNum" sz="quarter" idx="5"/>
          </p:nvPr>
        </p:nvSpPr>
        <p:spPr/>
        <p:txBody>
          <a:bodyPr/>
          <a:lstStyle/>
          <a:p>
            <a:fld id="{80BC6BC8-62D3-4403-968B-47BDBE4C35E1}" type="slidenum">
              <a:rPr lang="en-GB" smtClean="0"/>
              <a:t>1</a:t>
            </a:fld>
            <a:endParaRPr lang="en-GB" dirty="0"/>
          </a:p>
        </p:txBody>
      </p:sp>
    </p:spTree>
    <p:extLst>
      <p:ext uri="{BB962C8B-B14F-4D97-AF65-F5344CB8AC3E}">
        <p14:creationId xmlns:p14="http://schemas.microsoft.com/office/powerpoint/2010/main" val="237925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51</a:t>
            </a:fld>
            <a:endParaRPr lang="de-DE"/>
          </a:p>
        </p:txBody>
      </p:sp>
    </p:spTree>
    <p:extLst>
      <p:ext uri="{BB962C8B-B14F-4D97-AF65-F5344CB8AC3E}">
        <p14:creationId xmlns:p14="http://schemas.microsoft.com/office/powerpoint/2010/main" val="1595072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11122-7384-0169-F531-10F1AEA6457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8D42C97-3552-F3BC-ED83-07377BD7A70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5E862A9-4F02-4B6C-2A6D-116F5051661F}"/>
              </a:ext>
            </a:extLst>
          </p:cNvPr>
          <p:cNvSpPr>
            <a:spLocks noGrp="1"/>
          </p:cNvSpPr>
          <p:nvPr>
            <p:ph type="body" idx="1"/>
          </p:nvPr>
        </p:nvSpPr>
        <p:spPr/>
        <p:txBody>
          <a:bodyPr/>
          <a:lstStyle/>
          <a:p>
            <a:endParaRPr lang="en-US" dirty="0"/>
          </a:p>
        </p:txBody>
      </p:sp>
      <p:sp>
        <p:nvSpPr>
          <p:cNvPr id="4" name="Kopfzeilenplatzhalter 3">
            <a:extLst>
              <a:ext uri="{FF2B5EF4-FFF2-40B4-BE49-F238E27FC236}">
                <a16:creationId xmlns:a16="http://schemas.microsoft.com/office/drawing/2014/main" id="{3A890474-FD8E-BEFE-8E21-1D9391F599D4}"/>
              </a:ext>
            </a:extLst>
          </p:cNvPr>
          <p:cNvSpPr>
            <a:spLocks noGrp="1"/>
          </p:cNvSpPr>
          <p:nvPr>
            <p:ph type="hdr" sz="quarter"/>
          </p:nvPr>
        </p:nvSpPr>
        <p:spPr/>
        <p:txBody>
          <a:bodyPr/>
          <a:lstStyle/>
          <a:p>
            <a:r>
              <a:rPr lang="de-DE"/>
              <a:t>QE&amp;B</a:t>
            </a:r>
          </a:p>
        </p:txBody>
      </p:sp>
      <p:sp>
        <p:nvSpPr>
          <p:cNvPr id="5" name="Foliennummernplatzhalter 4">
            <a:extLst>
              <a:ext uri="{FF2B5EF4-FFF2-40B4-BE49-F238E27FC236}">
                <a16:creationId xmlns:a16="http://schemas.microsoft.com/office/drawing/2014/main" id="{241C0806-C179-000E-3C44-EFF95DCF2CFC}"/>
              </a:ext>
            </a:extLst>
          </p:cNvPr>
          <p:cNvSpPr>
            <a:spLocks noGrp="1"/>
          </p:cNvSpPr>
          <p:nvPr>
            <p:ph type="sldNum" sz="quarter" idx="5"/>
          </p:nvPr>
        </p:nvSpPr>
        <p:spPr/>
        <p:txBody>
          <a:bodyPr/>
          <a:lstStyle/>
          <a:p>
            <a:fld id="{5DACABA8-235B-9747-A3D2-12573A6AFA9D}" type="slidenum">
              <a:rPr lang="de-DE" smtClean="0"/>
              <a:t>52</a:t>
            </a:fld>
            <a:endParaRPr lang="de-DE"/>
          </a:p>
        </p:txBody>
      </p:sp>
    </p:spTree>
    <p:extLst>
      <p:ext uri="{BB962C8B-B14F-4D97-AF65-F5344CB8AC3E}">
        <p14:creationId xmlns:p14="http://schemas.microsoft.com/office/powerpoint/2010/main" val="201460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53</a:t>
            </a:fld>
            <a:endParaRPr lang="de-DE"/>
          </a:p>
        </p:txBody>
      </p:sp>
    </p:spTree>
    <p:extLst>
      <p:ext uri="{BB962C8B-B14F-4D97-AF65-F5344CB8AC3E}">
        <p14:creationId xmlns:p14="http://schemas.microsoft.com/office/powerpoint/2010/main" val="34681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54</a:t>
            </a:fld>
            <a:endParaRPr lang="de-DE"/>
          </a:p>
        </p:txBody>
      </p:sp>
    </p:spTree>
    <p:extLst>
      <p:ext uri="{BB962C8B-B14F-4D97-AF65-F5344CB8AC3E}">
        <p14:creationId xmlns:p14="http://schemas.microsoft.com/office/powerpoint/2010/main" val="1854034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B1E7-FA3B-B5D5-3536-61F96F8D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56FC1-7575-1B31-DFC0-3B952DB55781}"/>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FCFA39AD-2C70-86DA-0E84-03542F873597}"/>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C4B1A7E9-FE30-1C7E-A2DF-59E938A1333F}"/>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4F76D49B-B4F6-8267-90D9-06BE98B3E80A}"/>
              </a:ext>
            </a:extLst>
          </p:cNvPr>
          <p:cNvSpPr>
            <a:spLocks noGrp="1"/>
          </p:cNvSpPr>
          <p:nvPr>
            <p:ph type="sldNum" sz="quarter" idx="5"/>
          </p:nvPr>
        </p:nvSpPr>
        <p:spPr/>
        <p:txBody>
          <a:bodyPr/>
          <a:lstStyle/>
          <a:p>
            <a:fld id="{5DACABA8-235B-9747-A3D2-12573A6AFA9D}" type="slidenum">
              <a:rPr lang="de-DE" smtClean="0"/>
              <a:t>56</a:t>
            </a:fld>
            <a:endParaRPr lang="de-DE"/>
          </a:p>
        </p:txBody>
      </p:sp>
    </p:spTree>
    <p:extLst>
      <p:ext uri="{BB962C8B-B14F-4D97-AF65-F5344CB8AC3E}">
        <p14:creationId xmlns:p14="http://schemas.microsoft.com/office/powerpoint/2010/main" val="3550455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57</a:t>
            </a:fld>
            <a:endParaRPr lang="de-DE"/>
          </a:p>
        </p:txBody>
      </p:sp>
    </p:spTree>
    <p:extLst>
      <p:ext uri="{BB962C8B-B14F-4D97-AF65-F5344CB8AC3E}">
        <p14:creationId xmlns:p14="http://schemas.microsoft.com/office/powerpoint/2010/main" val="1508469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63</a:t>
            </a:fld>
            <a:endParaRPr lang="de-DE"/>
          </a:p>
        </p:txBody>
      </p:sp>
    </p:spTree>
    <p:extLst>
      <p:ext uri="{BB962C8B-B14F-4D97-AF65-F5344CB8AC3E}">
        <p14:creationId xmlns:p14="http://schemas.microsoft.com/office/powerpoint/2010/main" val="2946759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Datumsplatzhalter 3"/>
          <p:cNvSpPr>
            <a:spLocks noGrp="1"/>
          </p:cNvSpPr>
          <p:nvPr>
            <p:ph type="dt" idx="1"/>
          </p:nvPr>
        </p:nvSpPr>
        <p:spPr/>
        <p:txBody>
          <a:bodyPr/>
          <a:lstStyle/>
          <a:p>
            <a:fld id="{0A798CC4-3DD0-4CD1-8937-67FE519150FC}"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66</a:t>
            </a:fld>
            <a:endParaRPr lang="en-GB"/>
          </a:p>
        </p:txBody>
      </p:sp>
    </p:spTree>
    <p:extLst>
      <p:ext uri="{BB962C8B-B14F-4D97-AF65-F5344CB8AC3E}">
        <p14:creationId xmlns:p14="http://schemas.microsoft.com/office/powerpoint/2010/main" val="516008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73</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dirty="0"/>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01">
    <p:spTree>
      <p:nvGrpSpPr>
        <p:cNvPr id="1" name=""/>
        <p:cNvGrpSpPr/>
        <p:nvPr/>
      </p:nvGrpSpPr>
      <p:grpSpPr>
        <a:xfrm>
          <a:off x="0" y="0"/>
          <a:ext cx="0" cy="0"/>
          <a:chOff x="0" y="0"/>
          <a:chExt cx="0" cy="0"/>
        </a:xfrm>
      </p:grpSpPr>
      <p:sp>
        <p:nvSpPr>
          <p:cNvPr id="8" name="Graphic 7">
            <a:extLst>
              <a:ext uri="{FF2B5EF4-FFF2-40B4-BE49-F238E27FC236}">
                <a16:creationId xmlns:a16="http://schemas.microsoft.com/office/drawing/2014/main" id="{C164EFA6-E61D-CCE8-90A4-3C2A6009CD15}"/>
              </a:ext>
            </a:extLst>
          </p:cNvPr>
          <p:cNvSpPr/>
          <p:nvPr userDrawn="1"/>
        </p:nvSpPr>
        <p:spPr>
          <a:xfrm>
            <a:off x="-506843" y="641350"/>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D294B903-D8AC-EC2B-3774-D857762EB3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 Placeholder 2">
            <a:extLst>
              <a:ext uri="{FF2B5EF4-FFF2-40B4-BE49-F238E27FC236}">
                <a16:creationId xmlns:a16="http://schemas.microsoft.com/office/drawing/2014/main" id="{AD2A720F-3284-D719-164C-D2CDC32A04C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6" name="Slide Number Placeholder 5">
            <a:extLst>
              <a:ext uri="{FF2B5EF4-FFF2-40B4-BE49-F238E27FC236}">
                <a16:creationId xmlns:a16="http://schemas.microsoft.com/office/drawing/2014/main" id="{36549401-9AE9-085F-1AF4-B8AD5892F2D1}"/>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253538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842B-2634-6022-A5E5-F04D5972125B}"/>
              </a:ext>
            </a:extLst>
          </p:cNvPr>
          <p:cNvSpPr>
            <a:spLocks noGrp="1"/>
          </p:cNvSpPr>
          <p:nvPr>
            <p:ph type="title"/>
          </p:nvPr>
        </p:nvSpPr>
        <p:spPr>
          <a:xfrm>
            <a:off x="838200" y="840728"/>
            <a:ext cx="10515600" cy="705667"/>
          </a:xfrm>
        </p:spPr>
        <p:txBody>
          <a:bodyPr>
            <a:normAutofit/>
          </a:bodyPr>
          <a:lstStyle>
            <a:lvl1pPr>
              <a:defRPr sz="3000"/>
            </a:lvl1pPr>
          </a:lstStyle>
          <a:p>
            <a:r>
              <a:rPr lang="de-DE" dirty="0"/>
              <a:t>Mastertitelformat bearbeiten</a:t>
            </a:r>
            <a:endParaRPr lang="en-GB" dirty="0"/>
          </a:p>
        </p:txBody>
      </p:sp>
      <p:sp>
        <p:nvSpPr>
          <p:cNvPr id="3" name="Content Placeholder 2">
            <a:extLst>
              <a:ext uri="{FF2B5EF4-FFF2-40B4-BE49-F238E27FC236}">
                <a16:creationId xmlns:a16="http://schemas.microsoft.com/office/drawing/2014/main" id="{0AC11256-7668-DD89-FACC-2475DC18A7B6}"/>
              </a:ext>
            </a:extLst>
          </p:cNvPr>
          <p:cNvSpPr>
            <a:spLocks noGrp="1"/>
          </p:cNvSpPr>
          <p:nvPr>
            <p:ph idx="1"/>
          </p:nvPr>
        </p:nvSpPr>
        <p:spPr/>
        <p:txBody>
          <a:bodyPr/>
          <a:lstStyle>
            <a:lvl1pPr>
              <a:lnSpc>
                <a:spcPct val="100000"/>
              </a:lnSpc>
              <a:defRPr sz="2600"/>
            </a:lvl1pPr>
            <a:lvl2pPr marL="534988" indent="-268288">
              <a:lnSpc>
                <a:spcPct val="100000"/>
              </a:lnSpc>
              <a:defRPr/>
            </a:lvl2pPr>
            <a:lvl3pPr marL="801688" indent="-266700">
              <a:lnSpc>
                <a:spcPct val="100000"/>
              </a:lnSpc>
              <a:defRPr sz="2200"/>
            </a:lvl3pPr>
            <a:lvl4pPr marL="1079500" indent="-277813">
              <a:lnSpc>
                <a:spcPct val="100000"/>
              </a:lnSpc>
              <a:defRPr sz="2000"/>
            </a:lvl4pPr>
            <a:lvl5pPr marL="1346200" indent="-266700">
              <a:lnSpc>
                <a:spcPct val="1000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Slide Number Placeholder 5">
            <a:extLst>
              <a:ext uri="{FF2B5EF4-FFF2-40B4-BE49-F238E27FC236}">
                <a16:creationId xmlns:a16="http://schemas.microsoft.com/office/drawing/2014/main" id="{C4A357D5-9E11-54CC-EB5C-DF37A5326719}"/>
              </a:ext>
            </a:extLst>
          </p:cNvPr>
          <p:cNvSpPr>
            <a:spLocks noGrp="1"/>
          </p:cNvSpPr>
          <p:nvPr>
            <p:ph type="sldNum" sz="quarter" idx="12"/>
          </p:nvPr>
        </p:nvSpPr>
        <p:spPr/>
        <p:txBody>
          <a:bodyPr/>
          <a:lstStyle/>
          <a:p>
            <a:fld id="{2447F044-20D3-4F07-BFBB-8BE1F51E7E03}" type="slidenum">
              <a:rPr lang="en-GB" smtClean="0"/>
              <a:pPr/>
              <a:t>‹Nr.›</a:t>
            </a:fld>
            <a:endParaRPr lang="en-GB" dirty="0"/>
          </a:p>
        </p:txBody>
      </p:sp>
      <p:pic>
        <p:nvPicPr>
          <p:cNvPr id="7" name="Grafik 6">
            <a:extLst>
              <a:ext uri="{FF2B5EF4-FFF2-40B4-BE49-F238E27FC236}">
                <a16:creationId xmlns:a16="http://schemas.microsoft.com/office/drawing/2014/main" id="{11CC6B6A-BC58-431D-818A-E12991858C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707" y="6296502"/>
            <a:ext cx="1227411" cy="429442"/>
          </a:xfrm>
          <a:prstGeom prst="rect">
            <a:avLst/>
          </a:prstGeom>
        </p:spPr>
      </p:pic>
    </p:spTree>
    <p:extLst>
      <p:ext uri="{BB962C8B-B14F-4D97-AF65-F5344CB8AC3E}">
        <p14:creationId xmlns:p14="http://schemas.microsoft.com/office/powerpoint/2010/main" val="253745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9B058-656A-7150-1A29-393DA79B4D52}"/>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F935AB28-64B1-05EB-5013-2C700AA1C4D7}"/>
              </a:ext>
            </a:extLst>
          </p:cNvPr>
          <p:cNvSpPr>
            <a:spLocks noGrp="1"/>
          </p:cNvSpPr>
          <p:nvPr>
            <p:ph sz="half" idx="1"/>
          </p:nvPr>
        </p:nvSpPr>
        <p:spPr>
          <a:xfrm>
            <a:off x="838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AA7E04D6-9E20-AD70-AEEA-58ECD46D0994}"/>
              </a:ext>
            </a:extLst>
          </p:cNvPr>
          <p:cNvSpPr>
            <a:spLocks noGrp="1"/>
          </p:cNvSpPr>
          <p:nvPr>
            <p:ph sz="half" idx="2"/>
          </p:nvPr>
        </p:nvSpPr>
        <p:spPr>
          <a:xfrm>
            <a:off x="6172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4">
            <a:extLst>
              <a:ext uri="{FF2B5EF4-FFF2-40B4-BE49-F238E27FC236}">
                <a16:creationId xmlns:a16="http://schemas.microsoft.com/office/drawing/2014/main" id="{DCAADF57-01FF-5A0D-7917-DCE26D1D8CD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DB6D4A5-4F89-76EF-AAE9-7DCA79CC1903}"/>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8287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6E05-57AD-F4F0-4C79-8B61EF07C42F}"/>
              </a:ext>
            </a:extLst>
          </p:cNvPr>
          <p:cNvSpPr>
            <a:spLocks noGrp="1"/>
          </p:cNvSpPr>
          <p:nvPr>
            <p:ph type="title"/>
          </p:nvPr>
        </p:nvSpPr>
        <p:spPr>
          <a:xfrm>
            <a:off x="839788" y="828675"/>
            <a:ext cx="10515600" cy="862013"/>
          </a:xfrm>
        </p:spPr>
        <p:txBody>
          <a:bodyPr/>
          <a:lstStyle/>
          <a:p>
            <a:r>
              <a:rPr lang="de-DE"/>
              <a:t>Mastertitelformat bearbeiten</a:t>
            </a:r>
            <a:endParaRPr lang="en-GB"/>
          </a:p>
        </p:txBody>
      </p:sp>
      <p:sp>
        <p:nvSpPr>
          <p:cNvPr id="3" name="Text Placeholder 2">
            <a:extLst>
              <a:ext uri="{FF2B5EF4-FFF2-40B4-BE49-F238E27FC236}">
                <a16:creationId xmlns:a16="http://schemas.microsoft.com/office/drawing/2014/main" id="{9B5EC647-99F5-9EB0-837B-926411383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F4CC71EC-05DA-E8C4-B720-0B0E9AE19467}"/>
              </a:ext>
            </a:extLst>
          </p:cNvPr>
          <p:cNvSpPr>
            <a:spLocks noGrp="1"/>
          </p:cNvSpPr>
          <p:nvPr>
            <p:ph sz="half" idx="2"/>
          </p:nvPr>
        </p:nvSpPr>
        <p:spPr>
          <a:xfrm>
            <a:off x="839788" y="2505075"/>
            <a:ext cx="5157787"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 Placeholder 4">
            <a:extLst>
              <a:ext uri="{FF2B5EF4-FFF2-40B4-BE49-F238E27FC236}">
                <a16:creationId xmlns:a16="http://schemas.microsoft.com/office/drawing/2014/main" id="{DF7C101F-FA9D-55F6-F849-1223AD5C0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E09C2FB2-91CF-7479-1B12-FC8CAEE2A8A5}"/>
              </a:ext>
            </a:extLst>
          </p:cNvPr>
          <p:cNvSpPr>
            <a:spLocks noGrp="1"/>
          </p:cNvSpPr>
          <p:nvPr>
            <p:ph sz="quarter" idx="4"/>
          </p:nvPr>
        </p:nvSpPr>
        <p:spPr>
          <a:xfrm>
            <a:off x="6172200" y="2505075"/>
            <a:ext cx="5183188"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e Placeholder 6">
            <a:extLst>
              <a:ext uri="{FF2B5EF4-FFF2-40B4-BE49-F238E27FC236}">
                <a16:creationId xmlns:a16="http://schemas.microsoft.com/office/drawing/2014/main" id="{8AB239A5-55CF-3C33-73DC-703A0760821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45F4D6DC-B8AC-AC22-1AFD-D0B9468775B8}"/>
              </a:ext>
            </a:extLst>
          </p:cNvPr>
          <p:cNvSpPr>
            <a:spLocks noGrp="1"/>
          </p:cNvSpPr>
          <p:nvPr>
            <p:ph type="sldNum" sz="quarter" idx="12"/>
          </p:nvPr>
        </p:nvSpPr>
        <p:spPr/>
        <p:txBody>
          <a:bodyPr/>
          <a:lstStyle/>
          <a:p>
            <a:fld id="{D1CE53A6-EA07-4470-8EDB-4231586FEE68}" type="slidenum">
              <a:rPr lang="en-GB" smtClean="0"/>
              <a:t>‹Nr.›</a:t>
            </a:fld>
            <a:endParaRPr lang="en-GB" dirty="0"/>
          </a:p>
        </p:txBody>
      </p:sp>
    </p:spTree>
    <p:extLst>
      <p:ext uri="{BB962C8B-B14F-4D97-AF65-F5344CB8AC3E}">
        <p14:creationId xmlns:p14="http://schemas.microsoft.com/office/powerpoint/2010/main" val="352897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ption 01">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366428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ption 02">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chor="ctr">
            <a:norm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99551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ption 03">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838203" y="2150076"/>
            <a:ext cx="2499840" cy="32635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3631341" y="2150076"/>
            <a:ext cx="2499841" cy="32635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838200" y="5600375"/>
            <a:ext cx="2499840" cy="387997"/>
          </a:xfrm>
        </p:spPr>
        <p:txBody>
          <a:bodyPr>
            <a:no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3631341" y="5600376"/>
            <a:ext cx="2499840" cy="387997"/>
          </a:xfrm>
        </p:spPr>
        <p:txBody>
          <a:bodyPr>
            <a:norm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4" name="Title 1">
            <a:extLst>
              <a:ext uri="{FF2B5EF4-FFF2-40B4-BE49-F238E27FC236}">
                <a16:creationId xmlns:a16="http://schemas.microsoft.com/office/drawing/2014/main" id="{7782CEC0-2A73-BEC3-F2DA-123D2DEA4FA7}"/>
              </a:ext>
            </a:extLst>
          </p:cNvPr>
          <p:cNvSpPr txBox="1">
            <a:spLocks/>
          </p:cNvSpPr>
          <p:nvPr userDrawn="1"/>
        </p:nvSpPr>
        <p:spPr>
          <a:xfrm>
            <a:off x="7421561" y="1734726"/>
            <a:ext cx="3932237" cy="9576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2000" dirty="0"/>
              <a:t>Click to edit Master title style</a:t>
            </a:r>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7421561" y="2692400"/>
            <a:ext cx="3932237" cy="3295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41860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04">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6096000"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903115" y="2721300"/>
            <a:ext cx="5025695" cy="32341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Picture Placeholder 2">
            <a:extLst>
              <a:ext uri="{FF2B5EF4-FFF2-40B4-BE49-F238E27FC236}">
                <a16:creationId xmlns:a16="http://schemas.microsoft.com/office/drawing/2014/main" id="{0B76ACE2-550E-45BD-EDFB-BB20E1C3FABF}"/>
              </a:ext>
            </a:extLst>
          </p:cNvPr>
          <p:cNvSpPr>
            <a:spLocks noGrp="1"/>
          </p:cNvSpPr>
          <p:nvPr>
            <p:ph type="pic" idx="18"/>
          </p:nvPr>
        </p:nvSpPr>
        <p:spPr>
          <a:xfrm>
            <a:off x="8714789"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0" name="Picture Placeholder 2">
            <a:extLst>
              <a:ext uri="{FF2B5EF4-FFF2-40B4-BE49-F238E27FC236}">
                <a16:creationId xmlns:a16="http://schemas.microsoft.com/office/drawing/2014/main" id="{54BF118C-F43E-EA9F-9455-88C6B90CB480}"/>
              </a:ext>
            </a:extLst>
          </p:cNvPr>
          <p:cNvSpPr>
            <a:spLocks noGrp="1"/>
          </p:cNvSpPr>
          <p:nvPr>
            <p:ph type="pic" idx="19"/>
          </p:nvPr>
        </p:nvSpPr>
        <p:spPr>
          <a:xfrm>
            <a:off x="6096000"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3" name="Picture Placeholder 2">
            <a:extLst>
              <a:ext uri="{FF2B5EF4-FFF2-40B4-BE49-F238E27FC236}">
                <a16:creationId xmlns:a16="http://schemas.microsoft.com/office/drawing/2014/main" id="{829DCBCF-C0D8-A848-66EC-4D8362C0478D}"/>
              </a:ext>
            </a:extLst>
          </p:cNvPr>
          <p:cNvSpPr>
            <a:spLocks noGrp="1"/>
          </p:cNvSpPr>
          <p:nvPr>
            <p:ph type="pic" idx="20"/>
          </p:nvPr>
        </p:nvSpPr>
        <p:spPr>
          <a:xfrm>
            <a:off x="8714789"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6" name="Title 15">
            <a:extLst>
              <a:ext uri="{FF2B5EF4-FFF2-40B4-BE49-F238E27FC236}">
                <a16:creationId xmlns:a16="http://schemas.microsoft.com/office/drawing/2014/main" id="{D272EF0D-B10E-5634-BB23-AB4DA89DF6DE}"/>
              </a:ext>
            </a:extLst>
          </p:cNvPr>
          <p:cNvSpPr>
            <a:spLocks noGrp="1"/>
          </p:cNvSpPr>
          <p:nvPr>
            <p:ph type="title"/>
          </p:nvPr>
        </p:nvSpPr>
        <p:spPr/>
        <p:txBody>
          <a:bodyPr/>
          <a:lstStyle/>
          <a:p>
            <a:r>
              <a:rPr lang="de-DE"/>
              <a:t>Mastertitelformat bearbeiten</a:t>
            </a:r>
            <a:endParaRPr lang="en-GB"/>
          </a:p>
        </p:txBody>
      </p:sp>
      <p:sp>
        <p:nvSpPr>
          <p:cNvPr id="18" name="Text Placeholder 17">
            <a:extLst>
              <a:ext uri="{FF2B5EF4-FFF2-40B4-BE49-F238E27FC236}">
                <a16:creationId xmlns:a16="http://schemas.microsoft.com/office/drawing/2014/main" id="{90A2ECDA-B161-40CC-9664-85FADC4CA70C}"/>
              </a:ext>
            </a:extLst>
          </p:cNvPr>
          <p:cNvSpPr>
            <a:spLocks noGrp="1"/>
          </p:cNvSpPr>
          <p:nvPr>
            <p:ph type="body" sz="quarter" idx="21"/>
          </p:nvPr>
        </p:nvSpPr>
        <p:spPr>
          <a:xfrm>
            <a:off x="903288" y="1971793"/>
            <a:ext cx="5025522" cy="749507"/>
          </a:xfrm>
        </p:spPr>
        <p:txBody>
          <a:bodyPr anchor="b">
            <a:noAutofit/>
          </a:bodyPr>
          <a:lstStyle>
            <a:lvl1pPr marL="0" indent="0">
              <a:buNone/>
              <a:defRPr sz="2000">
                <a:latin typeface="+mj-lt"/>
              </a:defRPr>
            </a:lvl1pPr>
            <a:lvl2pPr marL="457200" indent="0">
              <a:buNone/>
              <a:defRPr sz="1800">
                <a:latin typeface="+mj-lt"/>
              </a:defRPr>
            </a:lvl2pPr>
            <a:lvl3pPr marL="914400" indent="0">
              <a:buNone/>
              <a:defRPr sz="1600">
                <a:latin typeface="+mj-lt"/>
              </a:defRPr>
            </a:lvl3pPr>
            <a:lvl4pPr marL="1371600" indent="0">
              <a:buNone/>
              <a:defRPr sz="1400">
                <a:latin typeface="+mj-lt"/>
              </a:defRPr>
            </a:lvl4pPr>
            <a:lvl5pPr marL="1828800" indent="0">
              <a:buNone/>
              <a:defRPr sz="1400">
                <a:latin typeface="+mj-lt"/>
              </a:defRPr>
            </a:lvl5pPr>
          </a:lstStyle>
          <a:p>
            <a:pPr lvl="0"/>
            <a:r>
              <a:rPr lang="de-DE"/>
              <a:t>Mastertextformat bearbeiten</a:t>
            </a:r>
          </a:p>
        </p:txBody>
      </p:sp>
    </p:spTree>
    <p:extLst>
      <p:ext uri="{BB962C8B-B14F-4D97-AF65-F5344CB8AC3E}">
        <p14:creationId xmlns:p14="http://schemas.microsoft.com/office/powerpoint/2010/main" val="222832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8380-3142-3008-B242-10E790B6D5F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Content Placeholder 2">
            <a:extLst>
              <a:ext uri="{FF2B5EF4-FFF2-40B4-BE49-F238E27FC236}">
                <a16:creationId xmlns:a16="http://schemas.microsoft.com/office/drawing/2014/main" id="{9FD30E23-B177-3A05-9BC6-50B01607F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 Placeholder 3">
            <a:extLst>
              <a:ext uri="{FF2B5EF4-FFF2-40B4-BE49-F238E27FC236}">
                <a16:creationId xmlns:a16="http://schemas.microsoft.com/office/drawing/2014/main" id="{80BF9000-4D86-9271-779A-B8A083AFD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9877A751-EC81-0428-8D00-FA20B07F9B03}"/>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5E3D15E-74D7-A289-736F-EDFD07F9235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31600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50898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365E47B-5C0C-05C4-5BE7-01146404C41B}"/>
              </a:ext>
            </a:extLst>
          </p:cNvPr>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0" y="0"/>
            <a:ext cx="5696465"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6345753" y="2496065"/>
            <a:ext cx="5059533" cy="1600200"/>
          </a:xfrm>
        </p:spPr>
        <p:txBody>
          <a:bodyPr anchor="b"/>
          <a:lstStyle>
            <a:lvl1pPr>
              <a:defRPr sz="3200"/>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6345753" y="4096265"/>
            <a:ext cx="5059533" cy="187204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1" name="Graphic 7">
            <a:extLst>
              <a:ext uri="{FF2B5EF4-FFF2-40B4-BE49-F238E27FC236}">
                <a16:creationId xmlns:a16="http://schemas.microsoft.com/office/drawing/2014/main" id="{9EEDA9DC-285F-7C86-3F34-07A9D884ACC0}"/>
              </a:ext>
            </a:extLst>
          </p:cNvPr>
          <p:cNvSpPr/>
          <p:nvPr userDrawn="1"/>
        </p:nvSpPr>
        <p:spPr>
          <a:xfrm>
            <a:off x="10078397" y="4220542"/>
            <a:ext cx="3167688" cy="3168798"/>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gradFill flip="none" rotWithShape="1">
            <a:gsLst>
              <a:gs pos="0">
                <a:srgbClr val="FFC000">
                  <a:lumMod val="65000"/>
                  <a:lumOff val="35000"/>
                </a:srgbClr>
              </a:gs>
              <a:gs pos="100000">
                <a:srgbClr val="FF0000"/>
              </a:gs>
            </a:gsLst>
            <a:lin ang="16200000" scaled="1"/>
            <a:tileRect/>
          </a:gradFill>
          <a:ln w="9525" cap="flat">
            <a:noFill/>
            <a:prstDash val="solid"/>
            <a:miter/>
          </a:ln>
        </p:spPr>
        <p:txBody>
          <a:bodyPr rtlCol="0" anchor="ctr"/>
          <a:lstStyle/>
          <a:p>
            <a:endParaRPr lang="en-GB" dirty="0"/>
          </a:p>
        </p:txBody>
      </p:sp>
    </p:spTree>
    <p:extLst>
      <p:ext uri="{BB962C8B-B14F-4D97-AF65-F5344CB8AC3E}">
        <p14:creationId xmlns:p14="http://schemas.microsoft.com/office/powerpoint/2010/main" val="15389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p:txBody>
          <a:bodyPr/>
          <a:lstStyle/>
          <a:p>
            <a:r>
              <a:rPr lang="de-DE"/>
              <a:t>Mastertitelformat bearbeiten</a:t>
            </a:r>
            <a:endParaRPr lang="en-GB"/>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48272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CFE15-402D-789E-7929-55BDFFF7123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9DBDC00C-E49D-7C9F-4CA1-56319CF1DCF9}"/>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9628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4C4FF-4117-234F-703A-FAB48E0EC752}"/>
              </a:ext>
            </a:extLst>
          </p:cNvPr>
          <p:cNvSpPr>
            <a:spLocks noGrp="1" noRot="1" noMove="1" noResize="1" noEditPoints="1" noAdjustHandles="1" noChangeArrowheads="1" noChangeShapeType="1"/>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Graphic 7">
            <a:extLst>
              <a:ext uri="{FF2B5EF4-FFF2-40B4-BE49-F238E27FC236}">
                <a16:creationId xmlns:a16="http://schemas.microsoft.com/office/drawing/2014/main" id="{7CBA62D5-DB3B-23E2-512C-874EE78B6CB6}"/>
              </a:ext>
            </a:extLst>
          </p:cNvPr>
          <p:cNvSpPr/>
          <p:nvPr/>
        </p:nvSpPr>
        <p:spPr>
          <a:xfrm>
            <a:off x="8674883" y="21394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Picture Placeholder 2">
            <a:extLst>
              <a:ext uri="{FF2B5EF4-FFF2-40B4-BE49-F238E27FC236}">
                <a16:creationId xmlns:a16="http://schemas.microsoft.com/office/drawing/2014/main" id="{7BF0F430-44C7-9920-04DC-ACCD1DF2723E}"/>
              </a:ext>
            </a:extLst>
          </p:cNvPr>
          <p:cNvSpPr>
            <a:spLocks noGrp="1"/>
          </p:cNvSpPr>
          <p:nvPr>
            <p:ph type="pic" idx="1"/>
          </p:nvPr>
        </p:nvSpPr>
        <p:spPr>
          <a:xfrm>
            <a:off x="0" y="0"/>
            <a:ext cx="74751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667751" y="662939"/>
            <a:ext cx="5320762" cy="1600905"/>
          </a:xfrm>
        </p:spPr>
        <p:txBody>
          <a:bodyPr anchor="b">
            <a:normAutofit/>
          </a:bodyPr>
          <a:lstStyle>
            <a:lvl1pPr algn="l">
              <a:defRPr sz="3600">
                <a:solidFill>
                  <a:schemeClr val="bg2"/>
                </a:solidFill>
              </a:defRPr>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96624351-5264-DE2D-DAC4-D5CD12C65CD4}"/>
              </a:ext>
            </a:extLst>
          </p:cNvPr>
          <p:cNvSpPr>
            <a:spLocks noGrp="1"/>
          </p:cNvSpPr>
          <p:nvPr>
            <p:ph type="body" sz="quarter" idx="10"/>
          </p:nvPr>
        </p:nvSpPr>
        <p:spPr>
          <a:xfrm>
            <a:off x="8323499" y="5387975"/>
            <a:ext cx="3657600" cy="1314450"/>
          </a:xfrm>
        </p:spPr>
        <p:txBody>
          <a:bodyPr anchor="b">
            <a:normAutofit/>
          </a:bodyPr>
          <a:lstStyle>
            <a:lvl1pPr marL="0" indent="0" algn="r">
              <a:buNone/>
              <a:defRPr sz="1400"/>
            </a:lvl1pPr>
          </a:lstStyle>
          <a:p>
            <a:pPr lvl="0"/>
            <a:r>
              <a:rPr lang="de-DE"/>
              <a:t>Mastertextformat bearbeiten</a:t>
            </a:r>
          </a:p>
        </p:txBody>
      </p:sp>
    </p:spTree>
    <p:extLst>
      <p:ext uri="{BB962C8B-B14F-4D97-AF65-F5344CB8AC3E}">
        <p14:creationId xmlns:p14="http://schemas.microsoft.com/office/powerpoint/2010/main" val="417358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02">
    <p:spTree>
      <p:nvGrpSpPr>
        <p:cNvPr id="1" name=""/>
        <p:cNvGrpSpPr/>
        <p:nvPr/>
      </p:nvGrpSpPr>
      <p:grpSpPr>
        <a:xfrm>
          <a:off x="0" y="0"/>
          <a:ext cx="0" cy="0"/>
          <a:chOff x="0" y="0"/>
          <a:chExt cx="0" cy="0"/>
        </a:xfrm>
      </p:grpSpPr>
      <p:sp>
        <p:nvSpPr>
          <p:cNvPr id="9" name="Graphic 7">
            <a:extLst>
              <a:ext uri="{FF2B5EF4-FFF2-40B4-BE49-F238E27FC236}">
                <a16:creationId xmlns:a16="http://schemas.microsoft.com/office/drawing/2014/main" id="{7CBA62D5-DB3B-23E2-512C-874EE78B6CB6}"/>
              </a:ext>
            </a:extLst>
          </p:cNvPr>
          <p:cNvSpPr/>
          <p:nvPr/>
        </p:nvSpPr>
        <p:spPr>
          <a:xfrm>
            <a:off x="-1221905" y="539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1524000" y="1122363"/>
            <a:ext cx="9340312" cy="2387600"/>
          </a:xfrm>
        </p:spPr>
        <p:txBody>
          <a:bodyPr anchor="b">
            <a:normAutofit/>
          </a:bodyPr>
          <a:lstStyle>
            <a:lvl1pPr algn="l">
              <a:defRPr sz="4800"/>
            </a:lvl1pPr>
          </a:lstStyle>
          <a:p>
            <a:r>
              <a:rPr lang="de-DE"/>
              <a:t>Mastertitelformat bearbeiten</a:t>
            </a:r>
            <a:endParaRPr lang="en-GB" dirty="0"/>
          </a:p>
        </p:txBody>
      </p:sp>
      <p:sp>
        <p:nvSpPr>
          <p:cNvPr id="12" name="Subtitle 2">
            <a:extLst>
              <a:ext uri="{FF2B5EF4-FFF2-40B4-BE49-F238E27FC236}">
                <a16:creationId xmlns:a16="http://schemas.microsoft.com/office/drawing/2014/main" id="{FA4503B0-941B-AF7E-6C5F-D0438B2B5D19}"/>
              </a:ext>
            </a:extLst>
          </p:cNvPr>
          <p:cNvSpPr>
            <a:spLocks noGrp="1"/>
          </p:cNvSpPr>
          <p:nvPr>
            <p:ph type="subTitle" idx="1"/>
          </p:nvPr>
        </p:nvSpPr>
        <p:spPr>
          <a:xfrm>
            <a:off x="1524000" y="3602038"/>
            <a:ext cx="9340312" cy="1655762"/>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Tree>
    <p:extLst>
      <p:ext uri="{BB962C8B-B14F-4D97-AF65-F5344CB8AC3E}">
        <p14:creationId xmlns:p14="http://schemas.microsoft.com/office/powerpoint/2010/main" val="295133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422F-4723-C0E8-9302-A9BC685E146A}"/>
              </a:ext>
            </a:extLst>
          </p:cNvPr>
          <p:cNvSpPr>
            <a:spLocks noGrp="1"/>
          </p:cNvSpPr>
          <p:nvPr>
            <p:ph type="title"/>
          </p:nvPr>
        </p:nvSpPr>
        <p:spPr/>
        <p:txBody>
          <a:bodyPr/>
          <a:lstStyle/>
          <a:p>
            <a:r>
              <a:rPr lang="de-DE"/>
              <a:t>Mastertitelformat bearbeiten</a:t>
            </a:r>
            <a:endParaRPr lang="en-GB"/>
          </a:p>
        </p:txBody>
      </p:sp>
      <p:sp>
        <p:nvSpPr>
          <p:cNvPr id="3" name="Vertical Text Placeholder 2">
            <a:extLst>
              <a:ext uri="{FF2B5EF4-FFF2-40B4-BE49-F238E27FC236}">
                <a16:creationId xmlns:a16="http://schemas.microsoft.com/office/drawing/2014/main" id="{11C3F265-4757-7A1F-9309-3E34246F534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E459F797-E2A7-A9EF-3D7A-F8690F40AB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1B6300E-D7FA-48ED-AE12-9F380B1D7554}"/>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8491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F7F36-4F3E-1B96-954A-CA12097B4FC0}"/>
              </a:ext>
            </a:extLst>
          </p:cNvPr>
          <p:cNvSpPr>
            <a:spLocks noGrp="1"/>
          </p:cNvSpPr>
          <p:nvPr>
            <p:ph type="title" orient="vert"/>
          </p:nvPr>
        </p:nvSpPr>
        <p:spPr>
          <a:xfrm>
            <a:off x="8724900" y="919161"/>
            <a:ext cx="2628900" cy="5053014"/>
          </a:xfrm>
        </p:spPr>
        <p:txBody>
          <a:bodyPr vert="eaVert"/>
          <a:lstStyle/>
          <a:p>
            <a:r>
              <a:rPr lang="de-DE"/>
              <a:t>Mastertitelformat bearbeiten</a:t>
            </a:r>
            <a:endParaRPr lang="en-GB"/>
          </a:p>
        </p:txBody>
      </p:sp>
      <p:sp>
        <p:nvSpPr>
          <p:cNvPr id="3" name="Vertical Text Placeholder 2">
            <a:extLst>
              <a:ext uri="{FF2B5EF4-FFF2-40B4-BE49-F238E27FC236}">
                <a16:creationId xmlns:a16="http://schemas.microsoft.com/office/drawing/2014/main" id="{D71DFD76-DAC1-04C6-6AB0-D7DF2B9F7E00}"/>
              </a:ext>
            </a:extLst>
          </p:cNvPr>
          <p:cNvSpPr>
            <a:spLocks noGrp="1"/>
          </p:cNvSpPr>
          <p:nvPr>
            <p:ph type="body" orient="vert" idx="1"/>
          </p:nvPr>
        </p:nvSpPr>
        <p:spPr>
          <a:xfrm>
            <a:off x="838200" y="919162"/>
            <a:ext cx="7734300" cy="505301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Date Placeholder 3">
            <a:extLst>
              <a:ext uri="{FF2B5EF4-FFF2-40B4-BE49-F238E27FC236}">
                <a16:creationId xmlns:a16="http://schemas.microsoft.com/office/drawing/2014/main" id="{C0ADA0CC-D3D7-1C9B-0158-BB06DF04F64D}"/>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79177ED-D096-9182-AFD1-F047A880342E}"/>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653050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j-lt"/>
                <a:ea typeface="Source Sans Pro" panose="020B0503030403020204" pitchFamily="34" charset="0"/>
              </a:defRPr>
            </a:lvl1pPr>
          </a:lstStyle>
          <a:p>
            <a:r>
              <a:rPr lang="de-AT" noProof="0" dirty="0"/>
              <a:t>Mastertitelformat</a:t>
            </a:r>
            <a:r>
              <a:rPr lang="de-AT" dirty="0"/>
              <a:t> bearbeiten</a:t>
            </a:r>
            <a:endParaRPr lang="de-DE" dirty="0"/>
          </a:p>
        </p:txBody>
      </p:sp>
      <p:sp>
        <p:nvSpPr>
          <p:cNvPr id="3" name="Inhaltsplatzhalter 2"/>
          <p:cNvSpPr>
            <a:spLocks noGrp="1"/>
          </p:cNvSpPr>
          <p:nvPr>
            <p:ph idx="1" hasCustomPrompt="1"/>
          </p:nvPr>
        </p:nvSpPr>
        <p:spPr/>
        <p:txBody>
          <a:bodyPr/>
          <a:lstStyle>
            <a:lvl1pPr marL="339328" indent="-339328">
              <a:defRPr sz="2438">
                <a:latin typeface="Calibri" panose="020F0502020204030204" pitchFamily="34" charset="0"/>
                <a:ea typeface="Calibri" panose="020F0502020204030204" pitchFamily="34" charset="0"/>
                <a:cs typeface="Calibri" panose="020F0502020204030204" pitchFamily="34" charset="0"/>
              </a:defRPr>
            </a:lvl1pPr>
            <a:lvl2pPr>
              <a:defRPr sz="2250">
                <a:latin typeface="Calibri" panose="020F0502020204030204" pitchFamily="34" charset="0"/>
                <a:ea typeface="Calibri" panose="020F0502020204030204" pitchFamily="34" charset="0"/>
                <a:cs typeface="Calibri" panose="020F0502020204030204" pitchFamily="34" charset="0"/>
              </a:defRPr>
            </a:lvl2pPr>
            <a:lvl3pPr marL="839391" indent="-250031">
              <a:tabLst/>
              <a:defRPr sz="2063">
                <a:latin typeface="Calibri" panose="020F0502020204030204" pitchFamily="34" charset="0"/>
                <a:ea typeface="Calibri" panose="020F0502020204030204" pitchFamily="34" charset="0"/>
                <a:cs typeface="Calibri" panose="020F0502020204030204" pitchFamily="34" charset="0"/>
              </a:defRPr>
            </a:lvl3pPr>
            <a:lvl4pPr marL="1089422" indent="-250031">
              <a:defRPr sz="1875">
                <a:latin typeface="Calibri" panose="020F0502020204030204" pitchFamily="34" charset="0"/>
                <a:ea typeface="Calibri" panose="020F0502020204030204" pitchFamily="34" charset="0"/>
                <a:cs typeface="Calibri" panose="020F0502020204030204" pitchFamily="34" charset="0"/>
              </a:defRPr>
            </a:lvl4pPr>
            <a:lvl5pPr>
              <a:defRPr/>
            </a:lvl5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0"/>
            <a:endParaRPr lang="de-DE" dirty="0"/>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29803" y="6572395"/>
            <a:ext cx="11040000" cy="205184"/>
          </a:xfrm>
          <a:prstGeom prst="rect">
            <a:avLst/>
          </a:prstGeom>
        </p:spPr>
        <p:txBody>
          <a:bodyPr/>
          <a:lstStyle/>
          <a:p>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2599171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125554"/>
            <a:ext cx="640956" cy="7381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267456"/>
          </a:xfrm>
          <a:prstGeom prst="rect">
            <a:avLst/>
          </a:prstGeom>
        </p:spPr>
      </p:pic>
      <p:sp>
        <p:nvSpPr>
          <p:cNvPr id="18" name="Bildplatzhalter 20"/>
          <p:cNvSpPr>
            <a:spLocks noGrp="1"/>
          </p:cNvSpPr>
          <p:nvPr>
            <p:ph type="pic" sz="quarter" idx="16" hasCustomPrompt="1"/>
          </p:nvPr>
        </p:nvSpPr>
        <p:spPr>
          <a:xfrm>
            <a:off x="1" y="0"/>
            <a:ext cx="12191999" cy="32640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0560052" y="287868"/>
            <a:ext cx="1282700" cy="472017"/>
          </a:xfrm>
        </p:spPr>
        <p:txBody>
          <a:bodyPr/>
          <a:lstStyle/>
          <a:p>
            <a:r>
              <a:rPr lang="de-DE" dirty="0"/>
              <a:t>Logo TU Graz</a:t>
            </a:r>
          </a:p>
        </p:txBody>
      </p:sp>
      <p:sp>
        <p:nvSpPr>
          <p:cNvPr id="20" name="Titel 1"/>
          <p:cNvSpPr>
            <a:spLocks noGrp="1"/>
          </p:cNvSpPr>
          <p:nvPr>
            <p:ph type="title" hasCustomPrompt="1"/>
          </p:nvPr>
        </p:nvSpPr>
        <p:spPr>
          <a:xfrm>
            <a:off x="0" y="3216000"/>
            <a:ext cx="12192000" cy="720000"/>
          </a:xfrm>
          <a:solidFill>
            <a:schemeClr val="accent1"/>
          </a:solidFill>
        </p:spPr>
        <p:txBody>
          <a:bodyPr bIns="54000" anchor="ctr" anchorCtr="0">
            <a:normAutofit/>
          </a:bodyPr>
          <a:lstStyle>
            <a:lvl1pPr marL="826125">
              <a:defRPr sz="3980">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29735" y="4017602"/>
            <a:ext cx="11013017" cy="1640363"/>
          </a:xfrm>
        </p:spPr>
        <p:txBody>
          <a:bodyPr/>
          <a:lstStyle>
            <a:lvl1pPr>
              <a:spcBef>
                <a:spcPts val="0"/>
              </a:spcBef>
              <a:spcAft>
                <a:spcPts val="796"/>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198785" y="2794831"/>
            <a:ext cx="4643968" cy="306916"/>
          </a:xfrm>
        </p:spPr>
        <p:txBody>
          <a:bodyPr anchor="b" anchorCtr="0">
            <a:noAutofit/>
          </a:bodyPr>
          <a:lstStyle>
            <a:lvl1pPr algn="r">
              <a:defRPr sz="1061"/>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29733" y="5657964"/>
            <a:ext cx="1976632" cy="467590"/>
          </a:xfrm>
        </p:spPr>
        <p:txBody>
          <a:bodyPr anchor="b" anchorCtr="0">
            <a:noAutofit/>
          </a:bodyPr>
          <a:lstStyle>
            <a:lvl1pPr>
              <a:defRPr sz="1327"/>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288000"/>
            <a:ext cx="717671" cy="57573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29803" y="6572395"/>
            <a:ext cx="11040000" cy="205184"/>
          </a:xfrm>
          <a:prstGeom prst="rect">
            <a:avLst/>
          </a:prstGeom>
        </p:spPr>
        <p:txBody>
          <a:bodyPr/>
          <a:lstStyle/>
          <a:p>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62546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6A563-FE7C-4959-88D9-AD89214B24F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5A862969-34F9-479A-8DAE-649089FA4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3D789C31-EE24-40F6-A2B3-0CB6869C7F9F}"/>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A4DA9A91-C5F1-417D-80B2-4E9CBA4B757A}"/>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55756D3-35B7-4832-99A1-4A9854B50073}"/>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98134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0591B-C56E-4391-9D9C-34AE44C72E61}"/>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19BDBADB-E975-496E-AA72-4AA6BBFCA39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EAF7575B-4D3D-4E95-97CD-D41557C70317}"/>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8FB039CF-F8A2-4690-A96B-332691FD5C16}"/>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A75BEC44-50E0-459D-94DC-F349DF2986FC}"/>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930529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1E71F-8EB7-486C-A374-A6C84359211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34159FC5-C31F-4947-B16B-7543CCFAA8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155EE3A-CF19-4B07-B76C-27DB4ADA6988}"/>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6957C015-FA38-40AB-9971-9DE76DF57AE6}"/>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4AF95384-DD33-4AAA-9CF2-3208B4F521A4}"/>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2645572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D01DC-976F-4D30-8841-28B84A19DEF1}"/>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3BA956E7-2BCC-4213-8788-6EB763858C5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239E2CFE-3BF7-42D3-A127-E9C485B864E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2F6BB898-B3FC-4665-9AF6-F4599A84194D}"/>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DE204EA1-C079-4991-AEDE-6F09E9F69C2A}"/>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7110E664-7C85-4408-A13A-4693C08747CD}"/>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184593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A08EE4-38A5-4824-B0DD-26A57A730218}"/>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6CC112FF-2503-487C-B042-503955BBF4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E579493-239A-488C-9294-2FD29CB91A5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7FCDD8C6-B635-442B-80C4-79F2E1ADF3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48C3F45-85C6-49E0-A15A-CA368249306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38294C48-AFF5-4933-95E0-17AD9842C91B}"/>
              </a:ext>
            </a:extLst>
          </p:cNvPr>
          <p:cNvSpPr>
            <a:spLocks noGrp="1"/>
          </p:cNvSpPr>
          <p:nvPr>
            <p:ph type="dt" sz="half" idx="10"/>
          </p:nvPr>
        </p:nvSpPr>
        <p:spPr/>
        <p:txBody>
          <a:bodyPr/>
          <a:lstStyle/>
          <a:p>
            <a:endParaRPr lang="en-US"/>
          </a:p>
        </p:txBody>
      </p:sp>
      <p:sp>
        <p:nvSpPr>
          <p:cNvPr id="8" name="Fußzeilenplatzhalter 7">
            <a:extLst>
              <a:ext uri="{FF2B5EF4-FFF2-40B4-BE49-F238E27FC236}">
                <a16:creationId xmlns:a16="http://schemas.microsoft.com/office/drawing/2014/main" id="{6E578E7B-0CE1-4CBE-9F23-9933842F4523}"/>
              </a:ext>
            </a:extLst>
          </p:cNvPr>
          <p:cNvSpPr>
            <a:spLocks noGrp="1"/>
          </p:cNvSpPr>
          <p:nvPr>
            <p:ph type="ftr" sz="quarter" idx="11"/>
          </p:nvPr>
        </p:nvSpPr>
        <p:spPr/>
        <p:txBody>
          <a:bodyPr/>
          <a:lstStyle/>
          <a:p>
            <a:endParaRPr lang="en-US"/>
          </a:p>
        </p:txBody>
      </p:sp>
      <p:sp>
        <p:nvSpPr>
          <p:cNvPr id="9" name="Foliennummernplatzhalter 8">
            <a:extLst>
              <a:ext uri="{FF2B5EF4-FFF2-40B4-BE49-F238E27FC236}">
                <a16:creationId xmlns:a16="http://schemas.microsoft.com/office/drawing/2014/main" id="{868B597B-1242-4E77-A5C9-643C86861413}"/>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880868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CAE24-CF5F-432D-98C2-669E9D4D5A72}"/>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EB08A595-F5B2-436B-8FAC-8BCA7371690C}"/>
              </a:ext>
            </a:extLst>
          </p:cNvPr>
          <p:cNvSpPr>
            <a:spLocks noGrp="1"/>
          </p:cNvSpPr>
          <p:nvPr>
            <p:ph type="dt" sz="half" idx="10"/>
          </p:nvPr>
        </p:nvSpPr>
        <p:spPr/>
        <p:txBody>
          <a:bodyPr/>
          <a:lstStyle/>
          <a:p>
            <a:endParaRPr lang="en-US"/>
          </a:p>
        </p:txBody>
      </p:sp>
      <p:sp>
        <p:nvSpPr>
          <p:cNvPr id="4" name="Fußzeilenplatzhalter 3">
            <a:extLst>
              <a:ext uri="{FF2B5EF4-FFF2-40B4-BE49-F238E27FC236}">
                <a16:creationId xmlns:a16="http://schemas.microsoft.com/office/drawing/2014/main" id="{1FB5DFB6-11E4-413C-A7A4-C539BEC7A508}"/>
              </a:ext>
            </a:extLst>
          </p:cNvPr>
          <p:cNvSpPr>
            <a:spLocks noGrp="1"/>
          </p:cNvSpPr>
          <p:nvPr>
            <p:ph type="ftr" sz="quarter" idx="11"/>
          </p:nvPr>
        </p:nvSpPr>
        <p:spPr/>
        <p:txBody>
          <a:bodyPr/>
          <a:lstStyle/>
          <a:p>
            <a:endParaRPr lang="en-US"/>
          </a:p>
        </p:txBody>
      </p:sp>
      <p:sp>
        <p:nvSpPr>
          <p:cNvPr id="5" name="Foliennummernplatzhalter 4">
            <a:extLst>
              <a:ext uri="{FF2B5EF4-FFF2-40B4-BE49-F238E27FC236}">
                <a16:creationId xmlns:a16="http://schemas.microsoft.com/office/drawing/2014/main" id="{6662BB95-95CC-4B1D-A547-E741A349F507}"/>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8297302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2C9AC0-6BE4-4B6E-85AF-3D8FFACAE32A}"/>
              </a:ext>
            </a:extLst>
          </p:cNvPr>
          <p:cNvSpPr>
            <a:spLocks noGrp="1"/>
          </p:cNvSpPr>
          <p:nvPr>
            <p:ph type="dt" sz="half" idx="10"/>
          </p:nvPr>
        </p:nvSpPr>
        <p:spPr/>
        <p:txBody>
          <a:bodyPr/>
          <a:lstStyle/>
          <a:p>
            <a:endParaRPr lang="en-US"/>
          </a:p>
        </p:txBody>
      </p:sp>
      <p:sp>
        <p:nvSpPr>
          <p:cNvPr id="3" name="Fußzeilenplatzhalter 2">
            <a:extLst>
              <a:ext uri="{FF2B5EF4-FFF2-40B4-BE49-F238E27FC236}">
                <a16:creationId xmlns:a16="http://schemas.microsoft.com/office/drawing/2014/main" id="{FD399FEB-6F86-4CD0-B2DA-D01FF1161AE5}"/>
              </a:ext>
            </a:extLst>
          </p:cNvPr>
          <p:cNvSpPr>
            <a:spLocks noGrp="1"/>
          </p:cNvSpPr>
          <p:nvPr>
            <p:ph type="ftr" sz="quarter" idx="11"/>
          </p:nvPr>
        </p:nvSpPr>
        <p:spPr/>
        <p:txBody>
          <a:bodyPr/>
          <a:lstStyle/>
          <a:p>
            <a:endParaRPr lang="en-US"/>
          </a:p>
        </p:txBody>
      </p:sp>
      <p:sp>
        <p:nvSpPr>
          <p:cNvPr id="4" name="Foliennummernplatzhalter 3">
            <a:extLst>
              <a:ext uri="{FF2B5EF4-FFF2-40B4-BE49-F238E27FC236}">
                <a16:creationId xmlns:a16="http://schemas.microsoft.com/office/drawing/2014/main" id="{ADBD3230-D6FC-4953-B27B-32CFCC0EF16A}"/>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082754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7DA29A-AD7B-4A7F-904C-7414E0693BD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570D0CA6-179F-4F75-8989-B474B50037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2E4518F8-42CD-4DFA-8FAF-4D2ECC107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C3909E0-40CB-4A0B-926F-90188099ABB2}"/>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DFF7F047-A39B-4ACD-8EF3-EFF781B866F2}"/>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640BAC9E-854C-4E15-B220-9FB73F20A39E}"/>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724752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6E017-02EE-4C34-BA77-DCF7AB5B3A9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B9B3C363-67F7-407B-AFBD-AAA4F78A4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a:extLst>
              <a:ext uri="{FF2B5EF4-FFF2-40B4-BE49-F238E27FC236}">
                <a16:creationId xmlns:a16="http://schemas.microsoft.com/office/drawing/2014/main" id="{347CE6DF-C68F-4276-9C19-384B22690A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1EA71DC-092A-4AD1-9676-616310DF3399}"/>
              </a:ext>
            </a:extLst>
          </p:cNvPr>
          <p:cNvSpPr>
            <a:spLocks noGrp="1"/>
          </p:cNvSpPr>
          <p:nvPr>
            <p:ph type="dt" sz="half" idx="10"/>
          </p:nvPr>
        </p:nvSpPr>
        <p:spPr/>
        <p:txBody>
          <a:bodyPr/>
          <a:lstStyle/>
          <a:p>
            <a:endParaRPr lang="en-US"/>
          </a:p>
        </p:txBody>
      </p:sp>
      <p:sp>
        <p:nvSpPr>
          <p:cNvPr id="6" name="Fußzeilenplatzhalter 5">
            <a:extLst>
              <a:ext uri="{FF2B5EF4-FFF2-40B4-BE49-F238E27FC236}">
                <a16:creationId xmlns:a16="http://schemas.microsoft.com/office/drawing/2014/main" id="{4DB3C8A6-D32B-44B7-96A9-5A9968731061}"/>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E9B8D69E-5704-48FF-BDEE-B479B5FB3136}"/>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1106021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CB426-C113-4BE6-873B-AE7BAF3A7B91}"/>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CB234E8B-4F7B-4E02-B82E-651CBACECFC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43F92565-27A4-4A40-AC3F-D5C8ECE1DCB8}"/>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09D3F9D7-753D-4FE9-9FDE-9D538E93CC75}"/>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4D330A7-AD86-4374-8600-700336DDB7BF}"/>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3786890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A6A0145-90E1-492E-97A7-A6289FF13FCC}"/>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3DBD18DB-09F2-4F91-B20A-B456164C5F6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978948FF-7C43-493A-BE7A-AA512700BB5B}"/>
              </a:ext>
            </a:extLst>
          </p:cNvPr>
          <p:cNvSpPr>
            <a:spLocks noGrp="1"/>
          </p:cNvSpPr>
          <p:nvPr>
            <p:ph type="dt" sz="half" idx="10"/>
          </p:nvPr>
        </p:nvSpPr>
        <p:spPr/>
        <p:txBody>
          <a:bodyPr/>
          <a:lstStyle/>
          <a:p>
            <a:endParaRPr lang="en-US"/>
          </a:p>
        </p:txBody>
      </p:sp>
      <p:sp>
        <p:nvSpPr>
          <p:cNvPr id="5" name="Fußzeilenplatzhalter 4">
            <a:extLst>
              <a:ext uri="{FF2B5EF4-FFF2-40B4-BE49-F238E27FC236}">
                <a16:creationId xmlns:a16="http://schemas.microsoft.com/office/drawing/2014/main" id="{8E945450-871A-4CF0-BD16-F2C4AF3ACA8A}"/>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AAF991A6-C5B3-41AF-8984-E8CCBC27DCE2}"/>
              </a:ext>
            </a:extLst>
          </p:cNvPr>
          <p:cNvSpPr>
            <a:spLocks noGrp="1"/>
          </p:cNvSpPr>
          <p:nvPr>
            <p:ph type="sldNum" sz="quarter" idx="12"/>
          </p:nvPr>
        </p:nvSpPr>
        <p:spPr/>
        <p:txBody>
          <a:bodyPr/>
          <a:lstStyle/>
          <a:p>
            <a:fld id="{04549722-9686-4C87-A69C-4BEA1DEA7F50}" type="slidenum">
              <a:rPr lang="en-US" smtClean="0"/>
              <a:t>‹Nr.›</a:t>
            </a:fld>
            <a:endParaRPr lang="en-US"/>
          </a:p>
        </p:txBody>
      </p:sp>
    </p:spTree>
    <p:extLst>
      <p:ext uri="{BB962C8B-B14F-4D97-AF65-F5344CB8AC3E}">
        <p14:creationId xmlns:p14="http://schemas.microsoft.com/office/powerpoint/2010/main" val="2903454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customXml" Target="../ink/ink1.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EDBF374-631D-EF94-4B93-A86DF4F67CD5}"/>
              </a:ext>
            </a:extLst>
          </p:cNvPr>
          <p:cNvSpPr>
            <a:spLocks/>
          </p:cNvSpPr>
          <p:nvPr userDrawn="1"/>
        </p:nvSpPr>
        <p:spPr>
          <a:xfrm>
            <a:off x="1" y="6093081"/>
            <a:ext cx="12192000" cy="764919"/>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Placeholder 1">
            <a:extLst>
              <a:ext uri="{FF2B5EF4-FFF2-40B4-BE49-F238E27FC236}">
                <a16:creationId xmlns:a16="http://schemas.microsoft.com/office/drawing/2014/main" id="{BC27BEBD-CEB7-AE70-4BEB-F867AEF950DA}"/>
              </a:ext>
            </a:extLst>
          </p:cNvPr>
          <p:cNvSpPr>
            <a:spLocks noGrp="1"/>
          </p:cNvSpPr>
          <p:nvPr>
            <p:ph type="title"/>
          </p:nvPr>
        </p:nvSpPr>
        <p:spPr>
          <a:xfrm>
            <a:off x="838200" y="840728"/>
            <a:ext cx="10515600" cy="84996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 Placeholder 2">
            <a:extLst>
              <a:ext uri="{FF2B5EF4-FFF2-40B4-BE49-F238E27FC236}">
                <a16:creationId xmlns:a16="http://schemas.microsoft.com/office/drawing/2014/main" id="{B5A27DCD-4C56-8D66-085E-0AF0F4EC00BC}"/>
              </a:ext>
            </a:extLst>
          </p:cNvPr>
          <p:cNvSpPr>
            <a:spLocks noGrp="1"/>
          </p:cNvSpPr>
          <p:nvPr>
            <p:ph type="body" idx="1"/>
          </p:nvPr>
        </p:nvSpPr>
        <p:spPr>
          <a:xfrm>
            <a:off x="838200" y="1825625"/>
            <a:ext cx="10515600" cy="419164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a:p>
            <a:pPr lvl="4"/>
            <a:endParaRPr lang="en-GB" dirty="0"/>
          </a:p>
        </p:txBody>
      </p:sp>
      <p:sp>
        <p:nvSpPr>
          <p:cNvPr id="6" name="Slide Number Placeholder 5">
            <a:extLst>
              <a:ext uri="{FF2B5EF4-FFF2-40B4-BE49-F238E27FC236}">
                <a16:creationId xmlns:a16="http://schemas.microsoft.com/office/drawing/2014/main" id="{4A4BF1E0-95B2-6C14-D760-A02F9EDD83DD}"/>
              </a:ext>
            </a:extLst>
          </p:cNvPr>
          <p:cNvSpPr>
            <a:spLocks noGrp="1"/>
          </p:cNvSpPr>
          <p:nvPr>
            <p:ph type="sldNum" sz="quarter" idx="4"/>
          </p:nvPr>
        </p:nvSpPr>
        <p:spPr>
          <a:xfrm>
            <a:off x="8610600" y="6360819"/>
            <a:ext cx="623383"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36A1E7FE-178E-4F5E-839D-53F043587458}" type="slidenum">
              <a:rPr lang="en-GB" smtClean="0"/>
              <a:pPr/>
              <a:t>‹Nr.›</a:t>
            </a:fld>
            <a:endParaRPr lang="en-GB" dirty="0"/>
          </a:p>
        </p:txBody>
      </p:sp>
      <p:pic>
        <p:nvPicPr>
          <p:cNvPr id="12" name="Picture 11">
            <a:extLst>
              <a:ext uri="{FF2B5EF4-FFF2-40B4-BE49-F238E27FC236}">
                <a16:creationId xmlns:a16="http://schemas.microsoft.com/office/drawing/2014/main" id="{86BE74A6-7B65-D1F2-65AA-CA372749E3F9}"/>
              </a:ext>
            </a:extLst>
          </p:cNvPr>
          <p:cNvPicPr>
            <a:picLocks noChangeAspect="1"/>
          </p:cNvPicPr>
          <p:nvPr userDrawn="1"/>
        </p:nvPicPr>
        <p:blipFill>
          <a:blip r:embed="rId21" cstate="hqprint">
            <a:extLst>
              <a:ext uri="{28A0092B-C50C-407E-A947-70E740481C1C}">
                <a14:useLocalDpi xmlns:a14="http://schemas.microsoft.com/office/drawing/2010/main"/>
              </a:ext>
            </a:extLst>
          </a:blip>
          <a:srcRect t="2261" b="2261"/>
          <a:stretch/>
        </p:blipFill>
        <p:spPr>
          <a:xfrm>
            <a:off x="10073163" y="75809"/>
            <a:ext cx="2023814" cy="764919"/>
          </a:xfrm>
          <a:prstGeom prst="rect">
            <a:avLst/>
          </a:prstGeom>
        </p:spPr>
      </p:pic>
      <p:pic>
        <p:nvPicPr>
          <p:cNvPr id="8" name="Picture 7">
            <a:extLst>
              <a:ext uri="{FF2B5EF4-FFF2-40B4-BE49-F238E27FC236}">
                <a16:creationId xmlns:a16="http://schemas.microsoft.com/office/drawing/2014/main" id="{0253A1B2-FC7F-E5EB-B88B-7C6768D1746B}"/>
              </a:ext>
            </a:extLst>
          </p:cNvPr>
          <p:cNvPicPr>
            <a:picLocks noChangeAspect="1"/>
          </p:cNvPicPr>
          <p:nvPr userDrawn="1"/>
        </p:nvPicPr>
        <p:blipFill>
          <a:blip r:embed="rId22" cstate="hqprint">
            <a:extLst>
              <a:ext uri="{28A0092B-C50C-407E-A947-70E740481C1C}">
                <a14:useLocalDpi xmlns:a14="http://schemas.microsoft.com/office/drawing/2010/main"/>
              </a:ext>
            </a:extLst>
          </a:blip>
          <a:stretch>
            <a:fillRect/>
          </a:stretch>
        </p:blipFill>
        <p:spPr>
          <a:xfrm>
            <a:off x="10639425" y="6193706"/>
            <a:ext cx="1457552" cy="565280"/>
          </a:xfrm>
          <a:prstGeom prst="rect">
            <a:avLst/>
          </a:prstGeom>
        </p:spPr>
      </p:pic>
      <mc:AlternateContent xmlns:mc="http://schemas.openxmlformats.org/markup-compatibility/2006" xmlns:p14="http://schemas.microsoft.com/office/powerpoint/2010/main">
        <mc:Choice Requires="p14">
          <p:contentPart p14:bwMode="auto" r:id="rId23">
            <p14:nvContentPartPr>
              <p14:cNvPr id="10" name="Ink 9">
                <a:extLst>
                  <a:ext uri="{FF2B5EF4-FFF2-40B4-BE49-F238E27FC236}">
                    <a16:creationId xmlns:a16="http://schemas.microsoft.com/office/drawing/2014/main" id="{C4BED390-91E2-4F62-1A0F-442C70548FD6}"/>
                  </a:ext>
                </a:extLst>
              </p14:cNvPr>
              <p14:cNvContentPartPr/>
              <p14:nvPr userDrawn="1"/>
            </p14:nvContentPartPr>
            <p14:xfrm>
              <a:off x="11881800" y="6586200"/>
              <a:ext cx="360" cy="360"/>
            </p14:xfrm>
          </p:contentPart>
        </mc:Choice>
        <mc:Fallback xmlns="">
          <p:pic>
            <p:nvPicPr>
              <p:cNvPr id="10" name="Ink 9">
                <a:extLst>
                  <a:ext uri="{FF2B5EF4-FFF2-40B4-BE49-F238E27FC236}">
                    <a16:creationId xmlns:a16="http://schemas.microsoft.com/office/drawing/2014/main" id="{C4BED390-91E2-4F62-1A0F-442C70548FD6}"/>
                  </a:ext>
                </a:extLst>
              </p:cNvPr>
              <p:cNvPicPr/>
              <p:nvPr/>
            </p:nvPicPr>
            <p:blipFill>
              <a:blip r:embed="rId28"/>
              <a:stretch>
                <a:fillRect/>
              </a:stretch>
            </p:blipFill>
            <p:spPr>
              <a:xfrm>
                <a:off x="11875680" y="6580080"/>
                <a:ext cx="12600" cy="12600"/>
              </a:xfrm>
              <a:prstGeom prst="rect">
                <a:avLst/>
              </a:prstGeom>
            </p:spPr>
          </p:pic>
        </mc:Fallback>
      </mc:AlternateContent>
    </p:spTree>
    <p:extLst>
      <p:ext uri="{BB962C8B-B14F-4D97-AF65-F5344CB8AC3E}">
        <p14:creationId xmlns:p14="http://schemas.microsoft.com/office/powerpoint/2010/main" val="66027253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 id="2147483661" r:id="rId5"/>
    <p:sldLayoutId id="2147483663" r:id="rId6"/>
    <p:sldLayoutId id="2147483666" r:id="rId7"/>
    <p:sldLayoutId id="2147483667" r:id="rId8"/>
    <p:sldLayoutId id="2147483656" r:id="rId9"/>
    <p:sldLayoutId id="2147483657" r:id="rId10"/>
    <p:sldLayoutId id="2147483664" r:id="rId11"/>
    <p:sldLayoutId id="2147483654" r:id="rId12"/>
    <p:sldLayoutId id="2147483655" r:id="rId13"/>
    <p:sldLayoutId id="2147483671" r:id="rId14"/>
    <p:sldLayoutId id="2147483670" r:id="rId15"/>
    <p:sldLayoutId id="2147483658" r:id="rId16"/>
    <p:sldLayoutId id="2147483659" r:id="rId17"/>
    <p:sldLayoutId id="2147483690" r:id="rId18"/>
    <p:sldLayoutId id="2147483691" r:id="rId19"/>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600" kern="1200">
          <a:solidFill>
            <a:schemeClr val="tx1"/>
          </a:solidFill>
          <a:latin typeface="+mn-lt"/>
          <a:ea typeface="+mn-ea"/>
          <a:cs typeface="+mn-cs"/>
        </a:defRPr>
      </a:lvl1pPr>
      <a:lvl2pPr marL="539750" indent="-2698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9625" indent="-2698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077913" indent="-268288"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34778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502B6B2-7548-432A-8500-796E38F9C2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36EA1816-0478-45B2-AED6-1206E1BD2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7F29BD97-FC38-424E-9A8F-D5C578243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ußzeilenplatzhalter 4">
            <a:extLst>
              <a:ext uri="{FF2B5EF4-FFF2-40B4-BE49-F238E27FC236}">
                <a16:creationId xmlns:a16="http://schemas.microsoft.com/office/drawing/2014/main" id="{E74E92CA-DC49-43CF-99B1-142742923A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a:extLst>
              <a:ext uri="{FF2B5EF4-FFF2-40B4-BE49-F238E27FC236}">
                <a16:creationId xmlns:a16="http://schemas.microsoft.com/office/drawing/2014/main" id="{2F17DA23-9D6D-4182-825C-3B1E8ACC5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49722-9686-4C87-A69C-4BEA1DEA7F50}" type="slidenum">
              <a:rPr lang="en-US" smtClean="0"/>
              <a:t>‹Nr.›</a:t>
            </a:fld>
            <a:endParaRPr lang="en-US"/>
          </a:p>
        </p:txBody>
      </p:sp>
    </p:spTree>
    <p:extLst>
      <p:ext uri="{BB962C8B-B14F-4D97-AF65-F5344CB8AC3E}">
        <p14:creationId xmlns:p14="http://schemas.microsoft.com/office/powerpoint/2010/main" val="41522962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youtube.com/watch?v=b6mPJl2fLs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s://www.uni-graz.at/en/study/faqs-and-instructions/completing-your-studies/" TargetMode="External"/><Relationship Id="rId3" Type="http://schemas.openxmlformats.org/officeDocument/2006/relationships/hyperlink" Target="https://rechtsabteilung.uni-graz.at/de/aufgaben/satzung/" TargetMode="External"/><Relationship Id="rId7" Type="http://schemas.openxmlformats.org/officeDocument/2006/relationships/hyperlink" Target="https://www.tugraz.at/en/studying-and-teaching/studying-at-tu-graz/students/graduation-support" TargetMode="External"/><Relationship Id="rId12" Type="http://schemas.openxmlformats.org/officeDocument/2006/relationships/hyperlink" Target="https://tu4u.tugraz.at/fileadmin/public/Studierende_und_Bedienstete/Information/TU_Graz/Ethics_Compass_TU_Graz.pdf?sword_list%5B0%5D=ethics_compass_tu_graz&amp;no_cache=1"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2.xml"/><Relationship Id="rId6" Type="http://schemas.openxmlformats.org/officeDocument/2006/relationships/hyperlink" Target="https://tu4u.tugraz.at/fileadmin/public/Studierende_und_Bedienstete/Guidelines/ai_guideline_teaching.pdf" TargetMode="External"/><Relationship Id="rId11" Type="http://schemas.openxmlformats.org/officeDocument/2006/relationships/hyperlink" Target="https://oehunigraz.at/plagiatssoftware/" TargetMode="External"/><Relationship Id="rId5" Type="http://schemas.openxmlformats.org/officeDocument/2006/relationships/hyperlink" Target="https://static.uni-graz.at/fileadmin/_files/_project_sites/_lehren-und-lernen-mit-ki/KI-Orientierungsrahmen_230901.pdf" TargetMode="External"/><Relationship Id="rId10" Type="http://schemas.openxmlformats.org/officeDocument/2006/relationships/hyperlink" Target="https://htugraz.at/en/web/htu/service/plagiarism-check" TargetMode="External"/><Relationship Id="rId4" Type="http://schemas.openxmlformats.org/officeDocument/2006/relationships/hyperlink" Target="https://tu4u.tugraz.at/fileadmin/public/Studierende_und_Bedienstete/Guidelines/AI_Guideline_for_Researchers_at_TU_Graz.pdf?sword_list%5B0%5D=Guidelines&amp;sword_list%5B1%5D=from&amp;sword_list%5B2%5D=the&amp;sword_list%5B3%5D=Rector%E2%80%99s&amp;sword_list%5B4%5D=Office&amp;sword_list%5B5%5D=on&amp;sword_list%5B6%5D=the&amp;sword_list%5B7%5D=use&amp;sword_list%5B8%5D=of&amp;sword_list%5B9%5D=artificial&amp;sword_list%5B10%5D=intelligence&amp;sword_list%5B11%5D=%5C%28AI%5C%29-supported&amp;sword_list%5B12%5D=tools&amp;sword_list%5B13%5D=in&amp;sword_list%5B14%5D=teaching&amp;no_cache=1" TargetMode="External"/><Relationship Id="rId9" Type="http://schemas.openxmlformats.org/officeDocument/2006/relationships/hyperlink" Target="https://tu4u.tugraz.at/fileadmin/public/Studierende_und_Bedienstete/Information/TU_Graz/Ethikkompass_TU_Graz.pdf?sword_list%5B0%5D=Ethikkompass&amp;no_cache=1"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tugraz.at/en/sites/library-and-archives/search-the-collections/reference-management" TargetMode="External"/><Relationship Id="rId13" Type="http://schemas.openxmlformats.org/officeDocument/2006/relationships/hyperlink" Target="https://tu4u.tugraz.at/en/students/service-departments/representation-of-members-of-tu-graz/commission-for-scientific-integrity?sword_list%5B0%5D=csi&amp;no_cache=1" TargetMode="External"/><Relationship Id="rId3" Type="http://schemas.openxmlformats.org/officeDocument/2006/relationships/hyperlink" Target="https://ub.uni-graz.at/en/" TargetMode="External"/><Relationship Id="rId7" Type="http://schemas.openxmlformats.org/officeDocument/2006/relationships/hyperlink" Target="https://unikat.uni-graz.at/primo-explore/search?vid=UGR" TargetMode="External"/><Relationship Id="rId12" Type="http://schemas.openxmlformats.org/officeDocument/2006/relationships/hyperlink" Target="https://www.uni-graz.at/en/studies/students/" TargetMode="External"/><Relationship Id="rId2" Type="http://schemas.openxmlformats.org/officeDocument/2006/relationships/hyperlink" Target="https://www.tugraz.at/en/sites/library-and-archives/home" TargetMode="External"/><Relationship Id="rId1" Type="http://schemas.openxmlformats.org/officeDocument/2006/relationships/slideLayout" Target="../slideLayouts/slideLayout2.xml"/><Relationship Id="rId6" Type="http://schemas.openxmlformats.org/officeDocument/2006/relationships/hyperlink" Target="https://www.tugraz.at/en/sites/library-and-archives/search-the-collections/search-portals" TargetMode="External"/><Relationship Id="rId11" Type="http://schemas.openxmlformats.org/officeDocument/2006/relationships/hyperlink" Target="https://www.tugraz.at/en/studying-and-teaching/studying-at-tu-graz/students/key-competencies" TargetMode="External"/><Relationship Id="rId5" Type="http://schemas.openxmlformats.org/officeDocument/2006/relationships/hyperlink" Target="https://ub.uni-graz.at/en/support-courses/workshops-events/" TargetMode="External"/><Relationship Id="rId10" Type="http://schemas.openxmlformats.org/officeDocument/2006/relationships/hyperlink" Target="https://www.tugraz.at/en/tu-graz/organisational-structure/service-departments-and-staff-units/languages-key-competencies-and-in-house-training" TargetMode="External"/><Relationship Id="rId4" Type="http://schemas.openxmlformats.org/officeDocument/2006/relationships/hyperlink" Target="https://www.tugraz.at/en/sites/bibliothek-und-archiv/kurse-beratung/events" TargetMode="External"/><Relationship Id="rId9" Type="http://schemas.openxmlformats.org/officeDocument/2006/relationships/hyperlink" Target="https://ub.uni-graz.at/en/search-borrow/literature-management-and-smart-searching/" TargetMode="External"/><Relationship Id="rId14" Type="http://schemas.openxmlformats.org/officeDocument/2006/relationships/hyperlink" Target="https://www.uni-graz.at/en/research-profile/commission-for-scientific-integrity/"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2.xml"/><Relationship Id="rId5" Type="http://schemas.openxmlformats.org/officeDocument/2006/relationships/hyperlink" Target="mailto:ub.fdm@uni-graz.at" TargetMode="External"/><Relationship Id="rId4" Type="http://schemas.openxmlformats.org/officeDocument/2006/relationships/hyperlink" Target="mailto:rdmteam@tugraz.at"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it.uni-graz.at/de/it-services/speichern/fileservice/"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tu4u.tugraz.at/studierende/it-services-fuer-studierende/it-basisservices/daten-und-backup-server" TargetMode="External"/><Relationship Id="rId12" Type="http://schemas.openxmlformats.org/officeDocument/2006/relationships/hyperlink" Target="https://git.uni-graz.at/users/sign_in"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2.xml"/><Relationship Id="rId6" Type="http://schemas.openxmlformats.org/officeDocument/2006/relationships/hyperlink" Target="https://cloud.uni-graz.at/" TargetMode="External"/><Relationship Id="rId11" Type="http://schemas.openxmlformats.org/officeDocument/2006/relationships/hyperlink" Target="https://gitlab.tugraz.at/" TargetMode="External"/><Relationship Id="rId5" Type="http://schemas.openxmlformats.org/officeDocument/2006/relationships/hyperlink" Target="https://cloud.tugraz.at/" TargetMode="External"/><Relationship Id="rId10" Type="http://schemas.openxmlformats.org/officeDocument/2006/relationships/hyperlink" Target="https://elabftw.tugraz.at/" TargetMode="External"/><Relationship Id="rId4" Type="http://schemas.openxmlformats.org/officeDocument/2006/relationships/hyperlink" Target="https://forschungsdatenmanagement.uni-graz.at/en/" TargetMode="External"/><Relationship Id="rId9"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guttenplag.fandom.com/de/wiki/Seite_115" TargetMode="External"/><Relationship Id="rId3" Type="http://schemas.openxmlformats.org/officeDocument/2006/relationships/hyperlink" Target="https://www.qualifikationsregister.at/" TargetMode="External"/><Relationship Id="rId7" Type="http://schemas.openxmlformats.org/officeDocument/2006/relationships/hyperlink" Target="https://speakola.com/grad/richard-feynman-caltech-1974" TargetMode="External"/><Relationship Id="rId2" Type="http://schemas.openxmlformats.org/officeDocument/2006/relationships/hyperlink" Target="https://allea.org/wp-content/uploads/2024/09/CoC2023-German.pdf" TargetMode="External"/><Relationship Id="rId1" Type="http://schemas.openxmlformats.org/officeDocument/2006/relationships/slideLayout" Target="../slideLayouts/slideLayout2.xml"/><Relationship Id="rId6" Type="http://schemas.openxmlformats.org/officeDocument/2006/relationships/hyperlink" Target="https://academicintegrity.eu/wp/wp-content/uploads/2022/04/Guidelines_amended_version_1.1_09_2019.pdf" TargetMode="External"/><Relationship Id="rId5" Type="http://schemas.openxmlformats.org/officeDocument/2006/relationships/hyperlink" Target="https://oeawi.at/wp-content/uploads/2020/11/Praxisleitfaden-fuer-Integritaet-und-Ethik-in-der-Wissenschaft_Stand_29-9-2020_Final.pdf" TargetMode="External"/><Relationship Id="rId4" Type="http://schemas.openxmlformats.org/officeDocument/2006/relationships/hyperlink" Target="https://www.bmfwf.gv.at/wissenschaft/hochschulgovernance/steuerungsinstrumente/guep.html#systemziele"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oeawi.at/gwp-richtlinien" TargetMode="External"/><Relationship Id="rId3" Type="http://schemas.openxmlformats.org/officeDocument/2006/relationships/hyperlink" Target="https://doi.org/10.14361/9783839459669" TargetMode="External"/><Relationship Id="rId7" Type="http://schemas.openxmlformats.org/officeDocument/2006/relationships/hyperlink" Target="https://copilot.microsoft.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tugraz.at/fileadmin/public/Studierende_und_Bedienstete/Anleitungen/Handbuch_Datenschutz_TU_Graz.pdf" TargetMode="External"/><Relationship Id="rId5" Type="http://schemas.openxmlformats.org/officeDocument/2006/relationships/hyperlink" Target="https://ris.bka.gv.at/NormDokument.wxe?Abfrage=Bundesnormen&amp;Gesetzesnummer=20007384&amp;Artikel=&amp;Paragraf=2a&amp;Anlage=&amp;Uebergangsrecht=" TargetMode="External"/><Relationship Id="rId4" Type="http://schemas.openxmlformats.org/officeDocument/2006/relationships/hyperlink" Target="https://htugraz.at/service/plagiats-check"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library.yorku.ca/spark/faculty/Integrity%20in%20Practice.pdf" TargetMode="External"/><Relationship Id="rId2" Type="http://schemas.openxmlformats.org/officeDocument/2006/relationships/hyperlink" Target="https://oehunigraz.at/plagiatssoftware/" TargetMode="External"/><Relationship Id="rId1" Type="http://schemas.openxmlformats.org/officeDocument/2006/relationships/slideLayout" Target="../slideLayouts/slideLayout2.xml"/><Relationship Id="rId6"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5" Type="http://schemas.openxmlformats.org/officeDocument/2006/relationships/hyperlink" Target="https://tu4u.tugraz.at/fileadmin/Studierende_und_Bedienstete/Information/Unsere_TU_Graz/Lehre_an_der_TU_Graz/Zitiervorschlaege_KI.pdf" TargetMode="External"/><Relationship Id="rId4" Type="http://schemas.openxmlformats.org/officeDocument/2006/relationships/hyperlink" Target="https://authorservices.springernature.com/"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static.uni-graz.at/fileadmin/_files/_project_sites/_lehren-und-lernen-mit-ki/KI-Orientierungsrahmen_230901.pdf" TargetMode="External"/><Relationship Id="rId2" Type="http://schemas.openxmlformats.org/officeDocument/2006/relationships/hyperlink" Target="https://teachcenter.tugraz.at/" TargetMode="External"/><Relationship Id="rId1" Type="http://schemas.openxmlformats.org/officeDocument/2006/relationships/slideLayout" Target="../slideLayouts/slideLayout2.xml"/><Relationship Id="rId6" Type="http://schemas.openxmlformats.org/officeDocument/2006/relationships/hyperlink" Target="https://event.enrio2025.si/event/files/13/events/program/ENRIO2025/admin/export/tex/single/pdf/c9d50a7f-c177-4204-a72a-63c8cddb414e.pdf" TargetMode="External"/><Relationship Id="rId5" Type="http://schemas.openxmlformats.org/officeDocument/2006/relationships/hyperlink" Target="https://mitteilungsblatt.uni-graz.at/de/2025-26/33.a/pdf/" TargetMode="External"/><Relationship Id="rId4" Type="http://schemas.openxmlformats.org/officeDocument/2006/relationships/hyperlink" Target="https://mitteilungsblatt.uni-graz.at/de/2023-24/12.c/pdf/"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doi.org/10.3139/9783446474659.f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rexham.ac.uk/media/marketing/quality-and-student-admin-documents/Academic-Integrity-a-brief-guide-for-students.pdf" TargetMode="External"/><Relationship Id="rId5" Type="http://schemas.openxmlformats.org/officeDocument/2006/relationships/hyperlink" Target="https://www.wissenschaftsrat.de/download/archiv/4609-15.html" TargetMode="External"/><Relationship Id="rId4" Type="http://schemas.openxmlformats.org/officeDocument/2006/relationships/hyperlink" Target="https://en.wikipedia.org/wiki/Wikipedia:Citing_Wikipedia"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2C860-5E7F-3C90-C0BE-7692FD544891}"/>
              </a:ext>
            </a:extLst>
          </p:cNvPr>
          <p:cNvSpPr>
            <a:spLocks noGrp="1"/>
          </p:cNvSpPr>
          <p:nvPr>
            <p:ph type="title"/>
          </p:nvPr>
        </p:nvSpPr>
        <p:spPr>
          <a:xfrm>
            <a:off x="831850" y="1709739"/>
            <a:ext cx="10515600" cy="2293302"/>
          </a:xfrm>
        </p:spPr>
        <p:txBody>
          <a:bodyPr>
            <a:normAutofit/>
          </a:bodyPr>
          <a:lstStyle/>
          <a:p>
            <a:r>
              <a:rPr lang="en-US" sz="5000" noProof="0" dirty="0">
                <a:latin typeface="Source Sans Pro" panose="020B0503030403020204" pitchFamily="34" charset="0"/>
                <a:ea typeface="Source Sans Pro" panose="020B0503030403020204" pitchFamily="34" charset="0"/>
              </a:rPr>
              <a:t>Good Scientific and Artistic Practice</a:t>
            </a:r>
            <a:br>
              <a:rPr lang="en-US" sz="4400" noProof="0" dirty="0">
                <a:latin typeface="Source Sans Pro" panose="020B0503030403020204" pitchFamily="34" charset="0"/>
                <a:ea typeface="Source Sans Pro" panose="020B0503030403020204" pitchFamily="34" charset="0"/>
              </a:rPr>
            </a:br>
            <a:r>
              <a:rPr lang="en-US" sz="4000" noProof="0" dirty="0">
                <a:solidFill>
                  <a:schemeClr val="tx1"/>
                </a:solidFill>
                <a:latin typeface="Source Sans Pro" panose="020B0503030403020204" pitchFamily="34" charset="0"/>
                <a:ea typeface="Source Sans Pro" panose="020B0503030403020204" pitchFamily="34" charset="0"/>
              </a:rPr>
              <a:t>for </a:t>
            </a:r>
            <a:r>
              <a:rPr lang="en-US" sz="4000" dirty="0">
                <a:latin typeface="Source Sans Pro" panose="020B0503030403020204" pitchFamily="34" charset="0"/>
                <a:ea typeface="Source Sans Pro" panose="020B0503030403020204" pitchFamily="34" charset="0"/>
              </a:rPr>
              <a:t>the Master’s </a:t>
            </a:r>
            <a:r>
              <a:rPr lang="en-US" sz="4000" dirty="0" err="1">
                <a:latin typeface="Source Sans Pro" panose="020B0503030403020204" pitchFamily="34" charset="0"/>
                <a:ea typeface="Source Sans Pro" panose="020B0503030403020204" pitchFamily="34" charset="0"/>
              </a:rPr>
              <a:t>programme</a:t>
            </a:r>
            <a:endParaRPr lang="en-GB" dirty="0"/>
          </a:p>
        </p:txBody>
      </p:sp>
      <p:sp>
        <p:nvSpPr>
          <p:cNvPr id="3" name="Textplatzhalter 2">
            <a:extLst>
              <a:ext uri="{FF2B5EF4-FFF2-40B4-BE49-F238E27FC236}">
                <a16:creationId xmlns:a16="http://schemas.microsoft.com/office/drawing/2014/main" id="{B038CA59-17EA-27E2-6FC6-3DFB3BFED177}"/>
              </a:ext>
            </a:extLst>
          </p:cNvPr>
          <p:cNvSpPr>
            <a:spLocks noGrp="1"/>
          </p:cNvSpPr>
          <p:nvPr>
            <p:ph type="body" idx="1"/>
          </p:nvPr>
        </p:nvSpPr>
        <p:spPr>
          <a:xfrm>
            <a:off x="838200" y="4157708"/>
            <a:ext cx="10515600" cy="990553"/>
          </a:xfrm>
        </p:spPr>
        <p:txBody>
          <a:bodyPr>
            <a:normAutofit lnSpcReduction="10000"/>
          </a:bodyPr>
          <a:lstStyle/>
          <a:p>
            <a:r>
              <a:rPr lang="en-US" sz="2100" dirty="0"/>
              <a:t>Quality Management, Evaluation &amp; Reporting, Graz University of Technology</a:t>
            </a:r>
            <a:br>
              <a:rPr lang="de-DE" sz="2200" dirty="0"/>
            </a:br>
            <a:r>
              <a:rPr lang="de-DE" sz="2000" dirty="0" err="1"/>
              <a:t>October</a:t>
            </a:r>
            <a:r>
              <a:rPr lang="de-DE" sz="2000" dirty="0"/>
              <a:t> 2026</a:t>
            </a:r>
            <a:br>
              <a:rPr lang="de-DE" sz="2000" dirty="0">
                <a:highlight>
                  <a:srgbClr val="FFFF00"/>
                </a:highlight>
              </a:rPr>
            </a:br>
            <a:r>
              <a:rPr lang="de-DE" sz="2000" dirty="0"/>
              <a:t>https://doi.org.</a:t>
            </a:r>
            <a:r>
              <a:rPr lang="de-AT" sz="2000" i="0" dirty="0">
                <a:effectLst/>
              </a:rPr>
              <a:t>10.3217/vet0m-aad63</a:t>
            </a:r>
            <a:endParaRPr lang="en-GB" sz="2200" dirty="0">
              <a:highlight>
                <a:srgbClr val="FFFF00"/>
              </a:highlight>
            </a:endParaRPr>
          </a:p>
        </p:txBody>
      </p:sp>
      <p:sp>
        <p:nvSpPr>
          <p:cNvPr id="6" name="Inhaltsplatzhalter 5">
            <a:extLst>
              <a:ext uri="{FF2B5EF4-FFF2-40B4-BE49-F238E27FC236}">
                <a16:creationId xmlns:a16="http://schemas.microsoft.com/office/drawing/2014/main" id="{FA45B7FC-65B3-4749-AC96-7F9FADE483BD}"/>
              </a:ext>
            </a:extLst>
          </p:cNvPr>
          <p:cNvSpPr txBox="1">
            <a:spLocks/>
          </p:cNvSpPr>
          <p:nvPr/>
        </p:nvSpPr>
        <p:spPr>
          <a:xfrm>
            <a:off x="922599" y="5264426"/>
            <a:ext cx="5828930" cy="801093"/>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en-US" sz="1400" dirty="0">
                <a:latin typeface="+mn-lt"/>
                <a:ea typeface="+mj-ea"/>
                <a:cs typeface="+mj-cs"/>
              </a:rPr>
              <a:t>This document is licensed under the Creative Commons Attribution 4.0 International (CC BY 4.0) </a:t>
            </a:r>
            <a:r>
              <a:rPr lang="en-US" sz="1400" dirty="0" err="1">
                <a:latin typeface="+mn-lt"/>
                <a:ea typeface="+mj-ea"/>
                <a:cs typeface="+mj-cs"/>
              </a:rPr>
              <a:t>licence</a:t>
            </a:r>
            <a:r>
              <a:rPr lang="en-US" sz="1400" dirty="0">
                <a:latin typeface="+mn-lt"/>
                <a:ea typeface="+mj-ea"/>
                <a:cs typeface="+mj-cs"/>
              </a:rPr>
              <a:t>. </a:t>
            </a:r>
          </a:p>
          <a:p>
            <a:pPr marL="0" indent="0">
              <a:lnSpc>
                <a:spcPct val="120000"/>
              </a:lnSpc>
              <a:buNone/>
            </a:pPr>
            <a:r>
              <a:rPr lang="en-US" sz="1400" dirty="0">
                <a:latin typeface="+mn-lt"/>
                <a:ea typeface="+mj-ea"/>
                <a:cs typeface="+mj-cs"/>
              </a:rPr>
              <a:t>This document has been agreed with the NAWI Graz Coordination Office.</a:t>
            </a:r>
            <a:r>
              <a:rPr lang="de-DE" sz="1400" dirty="0">
                <a:latin typeface="+mn-lt"/>
                <a:ea typeface="+mj-ea"/>
                <a:cs typeface="+mj-cs"/>
              </a:rPr>
              <a:t>  </a:t>
            </a:r>
          </a:p>
          <a:p>
            <a:pPr marL="0" indent="0">
              <a:buNone/>
            </a:pPr>
            <a:endParaRPr lang="de-DE" sz="1688" dirty="0"/>
          </a:p>
        </p:txBody>
      </p:sp>
      <p:pic>
        <p:nvPicPr>
          <p:cNvPr id="7" name="Picture 3" descr="Symbol der Creative-Commons-Lizenz CC BY, die die Nutzung unter Angabe des Urhebers erlaubt. Dieses Symbol ist auf allen weiteren Folien in der Fußzeile abgebildet. ">
            <a:extLst>
              <a:ext uri="{FF2B5EF4-FFF2-40B4-BE49-F238E27FC236}">
                <a16:creationId xmlns:a16="http://schemas.microsoft.com/office/drawing/2014/main" id="{3BC80BDF-E69E-4469-97F8-3EDCCD7F2475}"/>
              </a:ext>
            </a:extLst>
          </p:cNvPr>
          <p:cNvPicPr>
            <a:picLocks noChangeAspect="1"/>
          </p:cNvPicPr>
          <p:nvPr/>
        </p:nvPicPr>
        <p:blipFill>
          <a:blip r:embed="rId3"/>
          <a:stretch>
            <a:fillRect/>
          </a:stretch>
        </p:blipFill>
        <p:spPr>
          <a:xfrm>
            <a:off x="6751529" y="5302928"/>
            <a:ext cx="1534981" cy="537053"/>
          </a:xfrm>
          <a:prstGeom prst="rect">
            <a:avLst/>
          </a:prstGeom>
        </p:spPr>
      </p:pic>
    </p:spTree>
    <p:extLst>
      <p:ext uri="{BB962C8B-B14F-4D97-AF65-F5344CB8AC3E}">
        <p14:creationId xmlns:p14="http://schemas.microsoft.com/office/powerpoint/2010/main" val="229569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9F01E-F5E1-4C83-AE40-E331B65B0A69}"/>
              </a:ext>
            </a:extLst>
          </p:cNvPr>
          <p:cNvSpPr>
            <a:spLocks noGrp="1"/>
          </p:cNvSpPr>
          <p:nvPr>
            <p:ph type="title"/>
          </p:nvPr>
        </p:nvSpPr>
        <p:spPr/>
        <p:txBody>
          <a:bodyPr>
            <a:normAutofit/>
          </a:bodyPr>
          <a:lstStyle/>
          <a:p>
            <a:r>
              <a:rPr lang="en-US" sz="2800" noProof="0" dirty="0"/>
              <a:t>Development and Use of the Teaching Materials:</a:t>
            </a:r>
            <a:endParaRPr lang="en-US" dirty="0"/>
          </a:p>
        </p:txBody>
      </p:sp>
      <p:sp>
        <p:nvSpPr>
          <p:cNvPr id="3" name="Inhaltsplatzhalter 2">
            <a:extLst>
              <a:ext uri="{FF2B5EF4-FFF2-40B4-BE49-F238E27FC236}">
                <a16:creationId xmlns:a16="http://schemas.microsoft.com/office/drawing/2014/main" id="{129BE596-8641-4D3B-B3C9-1C2290AD616D}"/>
              </a:ext>
            </a:extLst>
          </p:cNvPr>
          <p:cNvSpPr>
            <a:spLocks noGrp="1"/>
          </p:cNvSpPr>
          <p:nvPr>
            <p:ph idx="1"/>
          </p:nvPr>
        </p:nvSpPr>
        <p:spPr>
          <a:xfrm>
            <a:off x="838200" y="1546395"/>
            <a:ext cx="10515600" cy="4706487"/>
          </a:xfrm>
        </p:spPr>
        <p:txBody>
          <a:bodyPr>
            <a:normAutofit lnSpcReduction="10000"/>
          </a:bodyPr>
          <a:lstStyle/>
          <a:p>
            <a:pPr marL="0" indent="0">
              <a:lnSpc>
                <a:spcPct val="130000"/>
              </a:lnSpc>
              <a:spcBef>
                <a:spcPts val="0"/>
              </a:spcBef>
              <a:buNone/>
            </a:pPr>
            <a:r>
              <a:rPr lang="en-US" sz="1800" dirty="0"/>
              <a:t>These slide sets have been developed to provide an introduction to the fundamentals of good scientific and artistic practice at Graz University of Technology (TU Graz) as well as in inter-university degree </a:t>
            </a:r>
            <a:r>
              <a:rPr lang="en-US" sz="1800" dirty="0" err="1"/>
              <a:t>programmes</a:t>
            </a:r>
            <a:r>
              <a:rPr lang="en-US" sz="1800" dirty="0"/>
              <a:t> within the NAWI Graz framework. The </a:t>
            </a:r>
            <a:r>
              <a:rPr lang="en-US" sz="1800" noProof="0" dirty="0"/>
              <a:t>current set of slides has been adapted </a:t>
            </a:r>
            <a:r>
              <a:rPr lang="en-US" sz="1800" dirty="0"/>
              <a:t>for Master’s </a:t>
            </a:r>
            <a:r>
              <a:rPr lang="en-US" sz="1800" noProof="0" dirty="0" err="1"/>
              <a:t>programmes</a:t>
            </a:r>
            <a:r>
              <a:rPr lang="en-US" sz="1800" noProof="0" dirty="0"/>
              <a:t>. Where identical content or the same visual material is used across different sets of slides, no reference is made to other sets of slides, but rather to the original source of the content or material used in each instance.</a:t>
            </a:r>
          </a:p>
          <a:p>
            <a:pPr marL="0" indent="0">
              <a:lnSpc>
                <a:spcPct val="130000"/>
              </a:lnSpc>
              <a:spcBef>
                <a:spcPts val="0"/>
              </a:spcBef>
              <a:buNone/>
            </a:pPr>
            <a:r>
              <a:rPr lang="en-US" sz="1800" noProof="0" dirty="0"/>
              <a:t>This applies equally to the English-language slide sets. These are, in principle, direct translations of the German-language versions and differ only in terms of the inclusion of, or references to, English-language information and source materials.</a:t>
            </a:r>
          </a:p>
          <a:p>
            <a:pPr marL="0" indent="0">
              <a:lnSpc>
                <a:spcPct val="130000"/>
              </a:lnSpc>
              <a:spcBef>
                <a:spcPts val="0"/>
              </a:spcBef>
              <a:buNone/>
            </a:pPr>
            <a:r>
              <a:rPr lang="en-US" sz="1800" noProof="0" dirty="0"/>
              <a:t>This teaching material will be piloted at TU Graz during the 2026/2027 academic year.</a:t>
            </a:r>
          </a:p>
          <a:p>
            <a:pPr marL="0" indent="0">
              <a:lnSpc>
                <a:spcPct val="130000"/>
              </a:lnSpc>
              <a:spcBef>
                <a:spcPts val="1200"/>
              </a:spcBef>
              <a:buNone/>
            </a:pPr>
            <a:r>
              <a:rPr lang="en-US" sz="1800" b="1" noProof="0" dirty="0"/>
              <a:t>Licensing:</a:t>
            </a:r>
          </a:p>
          <a:p>
            <a:pPr marL="0" indent="0">
              <a:lnSpc>
                <a:spcPct val="130000"/>
              </a:lnSpc>
              <a:spcBef>
                <a:spcPts val="0"/>
              </a:spcBef>
              <a:buNone/>
            </a:pPr>
            <a:r>
              <a:rPr lang="en-US" sz="1800" noProof="0" dirty="0"/>
              <a:t>This work by the staff unit Quality Management, Evaluation &amp; Reporting is licensed under CC BY 4.0. For further information, see the appendix. </a:t>
            </a:r>
            <a:endParaRPr lang="en-US" sz="1800" noProof="0" dirty="0">
              <a:highlight>
                <a:srgbClr val="FFFF00"/>
              </a:highlight>
            </a:endParaRPr>
          </a:p>
        </p:txBody>
      </p:sp>
      <p:sp>
        <p:nvSpPr>
          <p:cNvPr id="4" name="Foliennummernplatzhalter 3">
            <a:extLst>
              <a:ext uri="{FF2B5EF4-FFF2-40B4-BE49-F238E27FC236}">
                <a16:creationId xmlns:a16="http://schemas.microsoft.com/office/drawing/2014/main" id="{8206DA93-CB0D-4B7D-8367-97E07B66C5EB}"/>
              </a:ext>
            </a:extLst>
          </p:cNvPr>
          <p:cNvSpPr>
            <a:spLocks noGrp="1"/>
          </p:cNvSpPr>
          <p:nvPr>
            <p:ph type="sldNum" sz="quarter" idx="12"/>
          </p:nvPr>
        </p:nvSpPr>
        <p:spPr/>
        <p:txBody>
          <a:bodyPr/>
          <a:lstStyle/>
          <a:p>
            <a:fld id="{D1CE53A6-EA07-4470-8EDB-4231586FEE68}" type="slidenum">
              <a:rPr lang="en-GB" smtClean="0"/>
              <a:t>2</a:t>
            </a:fld>
            <a:endParaRPr lang="en-GB" dirty="0"/>
          </a:p>
        </p:txBody>
      </p:sp>
    </p:spTree>
    <p:extLst>
      <p:ext uri="{BB962C8B-B14F-4D97-AF65-F5344CB8AC3E}">
        <p14:creationId xmlns:p14="http://schemas.microsoft.com/office/powerpoint/2010/main" val="415604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5CB40-346D-4EC6-A339-ECB3D5B6701A}"/>
              </a:ext>
            </a:extLst>
          </p:cNvPr>
          <p:cNvSpPr>
            <a:spLocks noGrp="1"/>
          </p:cNvSpPr>
          <p:nvPr>
            <p:ph type="title"/>
          </p:nvPr>
        </p:nvSpPr>
        <p:spPr/>
        <p:txBody>
          <a:bodyPr>
            <a:normAutofit fontScale="90000"/>
          </a:bodyPr>
          <a:lstStyle/>
          <a:p>
            <a:r>
              <a:rPr lang="en-US" sz="3200" dirty="0"/>
              <a:t>Good Scientific and Artistic Practice (GSP) – Why Is This an Issue Today?</a:t>
            </a:r>
            <a:endParaRPr lang="en-US" dirty="0"/>
          </a:p>
        </p:txBody>
      </p:sp>
      <p:sp>
        <p:nvSpPr>
          <p:cNvPr id="4" name="Foliennummernplatzhalter 3">
            <a:extLst>
              <a:ext uri="{FF2B5EF4-FFF2-40B4-BE49-F238E27FC236}">
                <a16:creationId xmlns:a16="http://schemas.microsoft.com/office/drawing/2014/main" id="{7C532047-F632-4045-9FCF-7C5C6630785E}"/>
              </a:ext>
            </a:extLst>
          </p:cNvPr>
          <p:cNvSpPr>
            <a:spLocks noGrp="1"/>
          </p:cNvSpPr>
          <p:nvPr>
            <p:ph type="sldNum" sz="quarter" idx="12"/>
          </p:nvPr>
        </p:nvSpPr>
        <p:spPr/>
        <p:txBody>
          <a:bodyPr/>
          <a:lstStyle/>
          <a:p>
            <a:fld id="{2447F044-20D3-4F07-BFBB-8BE1F51E7E03}" type="slidenum">
              <a:rPr lang="en-GB" smtClean="0"/>
              <a:pPr/>
              <a:t>3</a:t>
            </a:fld>
            <a:endParaRPr lang="en-GB" dirty="0"/>
          </a:p>
        </p:txBody>
      </p:sp>
      <p:sp>
        <p:nvSpPr>
          <p:cNvPr id="6" name="Content Placeholder 2">
            <a:extLst>
              <a:ext uri="{FF2B5EF4-FFF2-40B4-BE49-F238E27FC236}">
                <a16:creationId xmlns:a16="http://schemas.microsoft.com/office/drawing/2014/main" id="{DA07499D-4338-4608-96CF-23D529CEFDBE}"/>
              </a:ext>
            </a:extLst>
          </p:cNvPr>
          <p:cNvSpPr>
            <a:spLocks noGrp="1"/>
          </p:cNvSpPr>
          <p:nvPr>
            <p:ph idx="1"/>
          </p:nvPr>
        </p:nvSpPr>
        <p:spPr>
          <a:xfrm>
            <a:off x="5862182" y="1942935"/>
            <a:ext cx="5649372" cy="3869142"/>
          </a:xfrm>
        </p:spPr>
        <p:txBody>
          <a:bodyPr>
            <a:normAutofit/>
          </a:bodyPr>
          <a:lstStyle/>
          <a:p>
            <a:pPr marL="0" indent="0">
              <a:buNone/>
            </a:pPr>
            <a:r>
              <a:rPr lang="en-US" noProof="0" dirty="0"/>
              <a:t>The standards of good scientific practice ensure integrity, quality, and social responsibility in all phases of research (ÖAWI, 2026). From the very beginning of one’s studies, they provide guidance for academic work and everyday student life.</a:t>
            </a:r>
            <a:endParaRPr lang="en-US" noProof="0" dirty="0">
              <a:highlight>
                <a:srgbClr val="FFFF00"/>
              </a:highlight>
            </a:endParaRPr>
          </a:p>
        </p:txBody>
      </p:sp>
      <p:pic>
        <p:nvPicPr>
          <p:cNvPr id="7" name="Grafik 6" descr="Yellow post-it note that says: Every game has rules. Master the rules, win the game!">
            <a:extLst>
              <a:ext uri="{FF2B5EF4-FFF2-40B4-BE49-F238E27FC236}">
                <a16:creationId xmlns:a16="http://schemas.microsoft.com/office/drawing/2014/main" id="{DD51C4C9-0BD8-A48A-0EB2-7059B641F25D}"/>
              </a:ext>
            </a:extLst>
          </p:cNvPr>
          <p:cNvPicPr>
            <a:picLocks noChangeAspect="1"/>
          </p:cNvPicPr>
          <p:nvPr/>
        </p:nvPicPr>
        <p:blipFill>
          <a:blip r:embed="rId2"/>
          <a:stretch>
            <a:fillRect/>
          </a:stretch>
        </p:blipFill>
        <p:spPr>
          <a:xfrm>
            <a:off x="838200" y="1750072"/>
            <a:ext cx="4619625" cy="4267200"/>
          </a:xfrm>
          <a:prstGeom prst="rect">
            <a:avLst/>
          </a:prstGeom>
        </p:spPr>
      </p:pic>
    </p:spTree>
    <p:extLst>
      <p:ext uri="{BB962C8B-B14F-4D97-AF65-F5344CB8AC3E}">
        <p14:creationId xmlns:p14="http://schemas.microsoft.com/office/powerpoint/2010/main" val="1114316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62B6A-EBC1-445A-AEF5-9D37C6A43F00}"/>
              </a:ext>
            </a:extLst>
          </p:cNvPr>
          <p:cNvSpPr>
            <a:spLocks noGrp="1"/>
          </p:cNvSpPr>
          <p:nvPr>
            <p:ph type="title"/>
          </p:nvPr>
        </p:nvSpPr>
        <p:spPr/>
        <p:txBody>
          <a:bodyPr/>
          <a:lstStyle/>
          <a:p>
            <a:r>
              <a:rPr lang="en-US" sz="3200" dirty="0"/>
              <a:t>What Can You Expect?</a:t>
            </a:r>
            <a:endParaRPr lang="en-US" dirty="0"/>
          </a:p>
        </p:txBody>
      </p:sp>
      <p:sp>
        <p:nvSpPr>
          <p:cNvPr id="3" name="Inhaltsplatzhalter 2">
            <a:extLst>
              <a:ext uri="{FF2B5EF4-FFF2-40B4-BE49-F238E27FC236}">
                <a16:creationId xmlns:a16="http://schemas.microsoft.com/office/drawing/2014/main" id="{5A2C92FA-7793-4FB8-B17C-C0398EBFC405}"/>
              </a:ext>
            </a:extLst>
          </p:cNvPr>
          <p:cNvSpPr>
            <a:spLocks noGrp="1"/>
          </p:cNvSpPr>
          <p:nvPr>
            <p:ph idx="1"/>
          </p:nvPr>
        </p:nvSpPr>
        <p:spPr/>
        <p:txBody>
          <a:bodyPr/>
          <a:lstStyle/>
          <a:p>
            <a:pPr marL="428625" indent="-428625">
              <a:spcBef>
                <a:spcPts val="1688"/>
              </a:spcBef>
              <a:spcAft>
                <a:spcPts val="1688"/>
              </a:spcAft>
            </a:pPr>
            <a:r>
              <a:rPr lang="en-US" noProof="0" dirty="0"/>
              <a:t>Part 1: Fundamentals of Good Scientific and Artistic Practice (GSP)</a:t>
            </a:r>
          </a:p>
          <a:p>
            <a:pPr marL="428625" indent="-428625">
              <a:spcBef>
                <a:spcPts val="1688"/>
              </a:spcBef>
              <a:spcAft>
                <a:spcPts val="1688"/>
              </a:spcAft>
            </a:pPr>
            <a:r>
              <a:rPr lang="en-US" noProof="0" dirty="0"/>
              <a:t>Part 2: Examples of GSP in the Context of Academic Work </a:t>
            </a:r>
          </a:p>
          <a:p>
            <a:pPr marL="428625" indent="-428625">
              <a:spcBef>
                <a:spcPts val="1688"/>
              </a:spcBef>
              <a:spcAft>
                <a:spcPts val="1688"/>
              </a:spcAft>
            </a:pPr>
            <a:r>
              <a:rPr lang="en-US" noProof="0" dirty="0"/>
              <a:t>Part 3: Understanding and Avoiding Academic Misconduct</a:t>
            </a:r>
          </a:p>
          <a:p>
            <a:pPr marL="428625" indent="-428625">
              <a:spcBef>
                <a:spcPts val="1688"/>
              </a:spcBef>
              <a:spcAft>
                <a:spcPts val="1688"/>
              </a:spcAft>
            </a:pPr>
            <a:r>
              <a:rPr lang="en-US" noProof="0" dirty="0"/>
              <a:t>Part 4: Appendix</a:t>
            </a:r>
          </a:p>
          <a:p>
            <a:pPr marL="678656" lvl="1" indent="-428625">
              <a:spcBef>
                <a:spcPts val="563"/>
              </a:spcBef>
            </a:pPr>
            <a:r>
              <a:rPr lang="en-US" noProof="0" dirty="0"/>
              <a:t>Further Information, Sources, Licensing, AI Use, Acknowledgements</a:t>
            </a:r>
          </a:p>
        </p:txBody>
      </p:sp>
      <p:sp>
        <p:nvSpPr>
          <p:cNvPr id="4" name="Foliennummernplatzhalter 3">
            <a:extLst>
              <a:ext uri="{FF2B5EF4-FFF2-40B4-BE49-F238E27FC236}">
                <a16:creationId xmlns:a16="http://schemas.microsoft.com/office/drawing/2014/main" id="{D8D7EF98-445E-4BEC-89F3-E86907B1D392}"/>
              </a:ext>
            </a:extLst>
          </p:cNvPr>
          <p:cNvSpPr>
            <a:spLocks noGrp="1"/>
          </p:cNvSpPr>
          <p:nvPr>
            <p:ph type="sldNum" sz="quarter" idx="12"/>
          </p:nvPr>
        </p:nvSpPr>
        <p:spPr/>
        <p:txBody>
          <a:bodyPr/>
          <a:lstStyle/>
          <a:p>
            <a:fld id="{2447F044-20D3-4F07-BFBB-8BE1F51E7E03}" type="slidenum">
              <a:rPr lang="en-GB" smtClean="0"/>
              <a:pPr/>
              <a:t>4</a:t>
            </a:fld>
            <a:endParaRPr lang="en-GB" dirty="0"/>
          </a:p>
        </p:txBody>
      </p:sp>
    </p:spTree>
    <p:extLst>
      <p:ext uri="{BB962C8B-B14F-4D97-AF65-F5344CB8AC3E}">
        <p14:creationId xmlns:p14="http://schemas.microsoft.com/office/powerpoint/2010/main" val="269015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FBD7F-A69E-4F46-A950-C734EA1AA630}"/>
              </a:ext>
            </a:extLst>
          </p:cNvPr>
          <p:cNvSpPr>
            <a:spLocks noGrp="1"/>
          </p:cNvSpPr>
          <p:nvPr>
            <p:ph type="title"/>
          </p:nvPr>
        </p:nvSpPr>
        <p:spPr>
          <a:xfrm>
            <a:off x="688932" y="1212868"/>
            <a:ext cx="10664868" cy="705667"/>
          </a:xfrm>
        </p:spPr>
        <p:txBody>
          <a:bodyPr>
            <a:noAutofit/>
          </a:bodyPr>
          <a:lstStyle/>
          <a:p>
            <a:pPr algn="ctr"/>
            <a:r>
              <a:rPr lang="en-US" dirty="0">
                <a:ea typeface="Calibri" panose="020F0502020204030204" pitchFamily="34" charset="0"/>
                <a:cs typeface="Calibri" panose="020F0502020204030204" pitchFamily="34" charset="0"/>
              </a:rPr>
              <a:t>Part 1: </a:t>
            </a:r>
            <a:br>
              <a:rPr lang="en-US" dirty="0">
                <a:latin typeface="Calibri" panose="020F0502020204030204" pitchFamily="34" charset="0"/>
                <a:ea typeface="Calibri" panose="020F0502020204030204" pitchFamily="34" charset="0"/>
                <a:cs typeface="Calibri" panose="020F0502020204030204" pitchFamily="34" charset="0"/>
              </a:rPr>
            </a:br>
            <a:r>
              <a:rPr lang="en-US" sz="2800" dirty="0"/>
              <a:t>Fundamentals of Good Scientific and Artistic Practice (GSP) </a:t>
            </a:r>
            <a:br>
              <a:rPr lang="en-US" sz="2800" dirty="0"/>
            </a:br>
            <a:endParaRPr lang="en-US" sz="2800" dirty="0"/>
          </a:p>
        </p:txBody>
      </p:sp>
      <p:sp>
        <p:nvSpPr>
          <p:cNvPr id="3" name="Inhaltsplatzhalter 2">
            <a:extLst>
              <a:ext uri="{FF2B5EF4-FFF2-40B4-BE49-F238E27FC236}">
                <a16:creationId xmlns:a16="http://schemas.microsoft.com/office/drawing/2014/main" id="{33DD2B8C-62DE-41E9-9C1E-8C012A7ED607}"/>
              </a:ext>
            </a:extLst>
          </p:cNvPr>
          <p:cNvSpPr>
            <a:spLocks noGrp="1"/>
          </p:cNvSpPr>
          <p:nvPr>
            <p:ph idx="1"/>
          </p:nvPr>
        </p:nvSpPr>
        <p:spPr>
          <a:xfrm>
            <a:off x="838200" y="2542784"/>
            <a:ext cx="5573233" cy="3251960"/>
          </a:xfrm>
        </p:spPr>
        <p:txBody>
          <a:bodyPr>
            <a:normAutofit/>
          </a:bodyPr>
          <a:lstStyle/>
          <a:p>
            <a:pPr marL="538163" indent="-538163">
              <a:spcBef>
                <a:spcPts val="1688"/>
              </a:spcBef>
              <a:spcAft>
                <a:spcPts val="1688"/>
              </a:spcAft>
              <a:buNone/>
            </a:pPr>
            <a:r>
              <a:rPr lang="en-US" dirty="0"/>
              <a:t>1.1 What Is GSP?</a:t>
            </a:r>
          </a:p>
          <a:p>
            <a:pPr marL="538163" indent="-538163">
              <a:spcBef>
                <a:spcPts val="1688"/>
              </a:spcBef>
              <a:spcAft>
                <a:spcPts val="1688"/>
              </a:spcAft>
              <a:buNone/>
            </a:pPr>
            <a:r>
              <a:rPr lang="en-US" dirty="0"/>
              <a:t>1.2 The Importance of GSP in Research and Academic Studies</a:t>
            </a:r>
          </a:p>
          <a:p>
            <a:pPr marL="538163" indent="-538163">
              <a:spcBef>
                <a:spcPts val="1688"/>
              </a:spcBef>
              <a:spcAft>
                <a:spcPts val="1688"/>
              </a:spcAft>
              <a:buNone/>
            </a:pPr>
            <a:r>
              <a:rPr lang="en-US" dirty="0"/>
              <a:t>1.3 The Four Principles of Scientific Integrity</a:t>
            </a:r>
          </a:p>
        </p:txBody>
      </p:sp>
      <p:sp>
        <p:nvSpPr>
          <p:cNvPr id="4" name="Foliennummernplatzhalter 3">
            <a:extLst>
              <a:ext uri="{FF2B5EF4-FFF2-40B4-BE49-F238E27FC236}">
                <a16:creationId xmlns:a16="http://schemas.microsoft.com/office/drawing/2014/main" id="{B9ABB378-F593-42B3-B0BD-0856C71D34CD}"/>
              </a:ext>
            </a:extLst>
          </p:cNvPr>
          <p:cNvSpPr>
            <a:spLocks noGrp="1"/>
          </p:cNvSpPr>
          <p:nvPr>
            <p:ph type="sldNum" sz="quarter" idx="12"/>
          </p:nvPr>
        </p:nvSpPr>
        <p:spPr/>
        <p:txBody>
          <a:bodyPr/>
          <a:lstStyle/>
          <a:p>
            <a:fld id="{2447F044-20D3-4F07-BFBB-8BE1F51E7E03}" type="slidenum">
              <a:rPr lang="en-GB" smtClean="0"/>
              <a:pPr/>
              <a:t>5</a:t>
            </a:fld>
            <a:endParaRPr lang="en-GB" dirty="0"/>
          </a:p>
        </p:txBody>
      </p:sp>
      <p:pic>
        <p:nvPicPr>
          <p:cNvPr id="5" name="Grafik 4">
            <a:extLst>
              <a:ext uri="{FF2B5EF4-FFF2-40B4-BE49-F238E27FC236}">
                <a16:creationId xmlns:a16="http://schemas.microsoft.com/office/drawing/2014/main" id="{D2CF4FFC-ADA4-4804-A0C0-8AF3980BE08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78077" y="2437486"/>
            <a:ext cx="3440906" cy="3131344"/>
          </a:xfrm>
          <a:prstGeom prst="rect">
            <a:avLst/>
          </a:prstGeom>
        </p:spPr>
      </p:pic>
      <p:sp>
        <p:nvSpPr>
          <p:cNvPr id="7" name="TextBox 7">
            <a:extLst>
              <a:ext uri="{FF2B5EF4-FFF2-40B4-BE49-F238E27FC236}">
                <a16:creationId xmlns:a16="http://schemas.microsoft.com/office/drawing/2014/main" id="{9363FE06-9412-460A-8DF3-996CE1FEF041}"/>
              </a:ext>
            </a:extLst>
          </p:cNvPr>
          <p:cNvSpPr txBox="1"/>
          <p:nvPr/>
        </p:nvSpPr>
        <p:spPr>
          <a:xfrm>
            <a:off x="7157145" y="5536452"/>
            <a:ext cx="4672013" cy="698461"/>
          </a:xfrm>
          <a:prstGeom prst="rect">
            <a:avLst/>
          </a:prstGeom>
          <a:noFill/>
        </p:spPr>
        <p:txBody>
          <a:bodyPr wrap="square">
            <a:spAutoFit/>
          </a:bodyPr>
          <a:lstStyle/>
          <a:p>
            <a:pPr>
              <a:spcBef>
                <a:spcPct val="20000"/>
              </a:spcBef>
            </a:pPr>
            <a:r>
              <a:rPr lang="en-US" sz="1313" dirty="0">
                <a:ea typeface="Calibri" panose="020F0502020204030204" pitchFamily="34" charset="0"/>
                <a:cs typeface="Calibri" panose="020F0502020204030204" pitchFamily="34" charset="0"/>
              </a:rPr>
              <a:t>Fig. 1: Magnifying Glass. Source: Own AI-generated figure, created by the author using the Academic AI Image Generator, 17.06.2026 </a:t>
            </a:r>
          </a:p>
        </p:txBody>
      </p:sp>
    </p:spTree>
    <p:extLst>
      <p:ext uri="{BB962C8B-B14F-4D97-AF65-F5344CB8AC3E}">
        <p14:creationId xmlns:p14="http://schemas.microsoft.com/office/powerpoint/2010/main" val="2268030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60EA70-FE11-43C0-96BC-9F879850BB16}"/>
              </a:ext>
            </a:extLst>
          </p:cNvPr>
          <p:cNvSpPr>
            <a:spLocks noGrp="1"/>
          </p:cNvSpPr>
          <p:nvPr>
            <p:ph type="title"/>
          </p:nvPr>
        </p:nvSpPr>
        <p:spPr/>
        <p:txBody>
          <a:bodyPr/>
          <a:lstStyle/>
          <a:p>
            <a:r>
              <a:rPr lang="en-US" noProof="0" dirty="0"/>
              <a:t>1.1 What Is GSP? </a:t>
            </a:r>
            <a:endParaRPr lang="en-US" dirty="0"/>
          </a:p>
        </p:txBody>
      </p:sp>
      <p:sp>
        <p:nvSpPr>
          <p:cNvPr id="3" name="Inhaltsplatzhalter 2">
            <a:extLst>
              <a:ext uri="{FF2B5EF4-FFF2-40B4-BE49-F238E27FC236}">
                <a16:creationId xmlns:a16="http://schemas.microsoft.com/office/drawing/2014/main" id="{3FF553B9-339F-4085-B7ED-AEDEA677A569}"/>
              </a:ext>
            </a:extLst>
          </p:cNvPr>
          <p:cNvSpPr>
            <a:spLocks noGrp="1"/>
          </p:cNvSpPr>
          <p:nvPr>
            <p:ph idx="1"/>
          </p:nvPr>
        </p:nvSpPr>
        <p:spPr>
          <a:xfrm>
            <a:off x="838200" y="1892595"/>
            <a:ext cx="10515600" cy="4124677"/>
          </a:xfrm>
        </p:spPr>
        <p:txBody>
          <a:bodyPr>
            <a:normAutofit fontScale="92500" lnSpcReduction="20000"/>
          </a:bodyPr>
          <a:lstStyle/>
          <a:p>
            <a:pPr>
              <a:spcAft>
                <a:spcPts val="1200"/>
              </a:spcAft>
            </a:pPr>
            <a:r>
              <a:rPr lang="en-US" dirty="0"/>
              <a:t>Good Scientific and Artistic Practice:</a:t>
            </a:r>
          </a:p>
          <a:p>
            <a:pPr marL="720725" lvl="1" indent="-315913">
              <a:lnSpc>
                <a:spcPct val="120000"/>
              </a:lnSpc>
              <a:spcBef>
                <a:spcPts val="0"/>
              </a:spcBef>
              <a:spcAft>
                <a:spcPts val="600"/>
              </a:spcAft>
              <a:buFont typeface="Wingdings" panose="05000000000000000000" pitchFamily="2" charset="2"/>
              <a:buChar char="§"/>
            </a:pPr>
            <a:r>
              <a:rPr lang="en-US" dirty="0"/>
              <a:t>Covers norms and standards for scientific work</a:t>
            </a:r>
          </a:p>
          <a:p>
            <a:pPr marL="720725" lvl="1" indent="-315913">
              <a:lnSpc>
                <a:spcPct val="120000"/>
              </a:lnSpc>
              <a:spcBef>
                <a:spcPts val="0"/>
              </a:spcBef>
              <a:spcAft>
                <a:spcPts val="600"/>
              </a:spcAft>
              <a:buFont typeface="Wingdings" panose="05000000000000000000" pitchFamily="2" charset="2"/>
              <a:buChar char="§"/>
            </a:pPr>
            <a:r>
              <a:rPr lang="en-US" dirty="0"/>
              <a:t>Rules that support researchers and research institutions in addressing various challenges in the context of their work</a:t>
            </a:r>
          </a:p>
          <a:p>
            <a:pPr>
              <a:lnSpc>
                <a:spcPct val="120000"/>
              </a:lnSpc>
              <a:spcAft>
                <a:spcPts val="1200"/>
              </a:spcAft>
            </a:pPr>
            <a:r>
              <a:rPr lang="en-US" dirty="0"/>
              <a:t>Inclusion of the principle of </a:t>
            </a:r>
            <a:r>
              <a:rPr lang="en-US" u="sng" dirty="0"/>
              <a:t>good scientific and artistic practice</a:t>
            </a:r>
            <a:r>
              <a:rPr lang="en-US" dirty="0"/>
              <a:t> in the Higher Education Quality Assurance Act </a:t>
            </a:r>
            <a:r>
              <a:rPr lang="en-US" sz="2200" dirty="0"/>
              <a:t>(HS-QSG, 2024, Section 2a):</a:t>
            </a:r>
            <a:endParaRPr lang="en-US" dirty="0"/>
          </a:p>
          <a:p>
            <a:pPr marL="720725" lvl="1" indent="-315913">
              <a:lnSpc>
                <a:spcPct val="120000"/>
              </a:lnSpc>
              <a:spcBef>
                <a:spcPts val="0"/>
              </a:spcBef>
              <a:spcAft>
                <a:spcPts val="600"/>
              </a:spcAft>
              <a:buFont typeface="Wingdings" panose="05000000000000000000" pitchFamily="2" charset="2"/>
              <a:buChar char="§"/>
            </a:pPr>
            <a:r>
              <a:rPr lang="en-US" dirty="0"/>
              <a:t>To standardize quality standards for all Austrian higher education institutions</a:t>
            </a:r>
          </a:p>
          <a:p>
            <a:pPr marL="987425" lvl="2" indent="-315913">
              <a:lnSpc>
                <a:spcPct val="120000"/>
              </a:lnSpc>
              <a:spcBef>
                <a:spcPts val="0"/>
              </a:spcBef>
              <a:spcAft>
                <a:spcPts val="600"/>
              </a:spcAft>
            </a:pPr>
            <a:r>
              <a:rPr lang="en-US" dirty="0"/>
              <a:t>Research focused on the acquisition of knowledge or the generation of knowledge</a:t>
            </a:r>
          </a:p>
          <a:p>
            <a:pPr marL="987425" lvl="2" indent="-315913">
              <a:lnSpc>
                <a:spcPct val="120000"/>
              </a:lnSpc>
              <a:spcBef>
                <a:spcPts val="0"/>
              </a:spcBef>
              <a:spcAft>
                <a:spcPts val="600"/>
              </a:spcAft>
            </a:pPr>
            <a:r>
              <a:rPr lang="en-US" dirty="0"/>
              <a:t>Research focused on expression, interpretation, or the use of creative processes</a:t>
            </a:r>
          </a:p>
          <a:p>
            <a:endParaRPr lang="en-US" dirty="0"/>
          </a:p>
        </p:txBody>
      </p:sp>
      <p:sp>
        <p:nvSpPr>
          <p:cNvPr id="4" name="Foliennummernplatzhalter 3">
            <a:extLst>
              <a:ext uri="{FF2B5EF4-FFF2-40B4-BE49-F238E27FC236}">
                <a16:creationId xmlns:a16="http://schemas.microsoft.com/office/drawing/2014/main" id="{4D064079-6722-46F9-845D-B5A2D7797B20}"/>
              </a:ext>
            </a:extLst>
          </p:cNvPr>
          <p:cNvSpPr>
            <a:spLocks noGrp="1"/>
          </p:cNvSpPr>
          <p:nvPr>
            <p:ph type="sldNum" sz="quarter" idx="12"/>
          </p:nvPr>
        </p:nvSpPr>
        <p:spPr/>
        <p:txBody>
          <a:bodyPr/>
          <a:lstStyle/>
          <a:p>
            <a:fld id="{2447F044-20D3-4F07-BFBB-8BE1F51E7E03}" type="slidenum">
              <a:rPr lang="en-GB" smtClean="0"/>
              <a:pPr/>
              <a:t>6</a:t>
            </a:fld>
            <a:endParaRPr lang="en-GB" dirty="0"/>
          </a:p>
        </p:txBody>
      </p:sp>
      <p:sp>
        <p:nvSpPr>
          <p:cNvPr id="5" name="Textfeld 4">
            <a:extLst>
              <a:ext uri="{FF2B5EF4-FFF2-40B4-BE49-F238E27FC236}">
                <a16:creationId xmlns:a16="http://schemas.microsoft.com/office/drawing/2014/main" id="{C8C70AFA-FFB7-4C92-9E04-FAFBF4D240AF}"/>
              </a:ext>
            </a:extLst>
          </p:cNvPr>
          <p:cNvSpPr txBox="1"/>
          <p:nvPr/>
        </p:nvSpPr>
        <p:spPr>
          <a:xfrm>
            <a:off x="838200" y="1355958"/>
            <a:ext cx="6062869" cy="380873"/>
          </a:xfrm>
          <a:prstGeom prst="rect">
            <a:avLst/>
          </a:prstGeom>
          <a:noFill/>
        </p:spPr>
        <p:txBody>
          <a:bodyPr wrap="square">
            <a:spAutoFit/>
          </a:bodyPr>
          <a:lstStyle/>
          <a:p>
            <a:r>
              <a:rPr lang="en-US" sz="1875" dirty="0"/>
              <a:t>(</a:t>
            </a:r>
            <a:r>
              <a:rPr lang="de-DE" sz="1800" dirty="0"/>
              <a:t>HS-QSG, 2024</a:t>
            </a:r>
            <a:r>
              <a:rPr lang="en-US" sz="1875" dirty="0"/>
              <a:t>)</a:t>
            </a:r>
            <a:endParaRPr lang="en-US" sz="1688" dirty="0"/>
          </a:p>
        </p:txBody>
      </p:sp>
    </p:spTree>
    <p:extLst>
      <p:ext uri="{BB962C8B-B14F-4D97-AF65-F5344CB8AC3E}">
        <p14:creationId xmlns:p14="http://schemas.microsoft.com/office/powerpoint/2010/main" val="1152120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1069406"/>
            <a:ext cx="11061700" cy="546935"/>
          </a:xfrm>
        </p:spPr>
        <p:txBody>
          <a:bodyPr>
            <a:normAutofit fontScale="90000"/>
          </a:bodyPr>
          <a:lstStyle/>
          <a:p>
            <a:r>
              <a:rPr lang="en-US" noProof="0" dirty="0"/>
              <a:t>1.2 The Importance of GSP for Research and Academic Study (1/2)</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a:xfrm>
            <a:off x="838200" y="2020697"/>
            <a:ext cx="10515600" cy="4191647"/>
          </a:xfrm>
        </p:spPr>
        <p:txBody>
          <a:bodyPr>
            <a:normAutofit fontScale="92500" lnSpcReduction="10000"/>
          </a:bodyPr>
          <a:lstStyle/>
          <a:p>
            <a:pPr marL="0" indent="0" algn="ctr">
              <a:spcAft>
                <a:spcPts val="563"/>
              </a:spcAft>
              <a:buNone/>
            </a:pPr>
            <a:r>
              <a:rPr lang="en-US" i="1" noProof="0" dirty="0"/>
              <a:t>”</a:t>
            </a:r>
            <a:r>
              <a:rPr lang="en-US" noProof="0" dirty="0"/>
              <a:t>The quality of research is a precious asset for every society.“ </a:t>
            </a:r>
          </a:p>
          <a:p>
            <a:pPr marL="0" indent="0" algn="ctr">
              <a:lnSpc>
                <a:spcPct val="100000"/>
              </a:lnSpc>
              <a:spcBef>
                <a:spcPts val="600"/>
              </a:spcBef>
              <a:spcAft>
                <a:spcPts val="1200"/>
              </a:spcAft>
              <a:buNone/>
            </a:pPr>
            <a:r>
              <a:rPr lang="en-US" sz="1875" dirty="0"/>
              <a:t>(ÖAWI, 2015, p. 3)</a:t>
            </a:r>
          </a:p>
          <a:p>
            <a:pPr>
              <a:spcBef>
                <a:spcPts val="1800"/>
              </a:spcBef>
              <a:spcAft>
                <a:spcPts val="1125"/>
              </a:spcAft>
            </a:pPr>
            <a:r>
              <a:rPr lang="en-US" noProof="0" dirty="0"/>
              <a:t>Quality in research ensures that … </a:t>
            </a:r>
          </a:p>
          <a:p>
            <a:pPr lvl="1">
              <a:spcBef>
                <a:spcPct val="20000"/>
              </a:spcBef>
              <a:spcAft>
                <a:spcPts val="1125"/>
              </a:spcAft>
            </a:pPr>
            <a:r>
              <a:rPr lang="en-US" noProof="0" dirty="0"/>
              <a:t>the public can have confidence in scientific findings.</a:t>
            </a:r>
          </a:p>
          <a:p>
            <a:pPr lvl="1">
              <a:spcBef>
                <a:spcPct val="20000"/>
              </a:spcBef>
              <a:spcAft>
                <a:spcPts val="1125"/>
              </a:spcAft>
            </a:pPr>
            <a:r>
              <a:rPr lang="en-US" noProof="0" dirty="0"/>
              <a:t>innovations can be built on reliably documented findings.</a:t>
            </a:r>
          </a:p>
          <a:p>
            <a:pPr lvl="1">
              <a:spcBef>
                <a:spcPct val="20000"/>
              </a:spcBef>
              <a:spcAft>
                <a:spcPts val="1125"/>
              </a:spcAft>
            </a:pPr>
            <a:r>
              <a:rPr lang="en-US" noProof="0" dirty="0"/>
              <a:t>a high standard is set in education (= a guarantee of the quality of your education!)</a:t>
            </a:r>
          </a:p>
          <a:p>
            <a:pPr lvl="1">
              <a:spcBef>
                <a:spcPct val="20000"/>
              </a:spcBef>
              <a:spcAft>
                <a:spcPts val="1125"/>
              </a:spcAft>
            </a:pPr>
            <a:r>
              <a:rPr lang="en-US" noProof="0" dirty="0"/>
              <a:t>your paper/thesis is credible.</a:t>
            </a:r>
          </a:p>
          <a:p>
            <a:endParaRPr lang="en-US" dirty="0"/>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7</a:t>
            </a:fld>
            <a:endParaRPr lang="en-GB" dirty="0"/>
          </a:p>
        </p:txBody>
      </p:sp>
      <p:sp>
        <p:nvSpPr>
          <p:cNvPr id="5" name="Textfeld 4">
            <a:extLst>
              <a:ext uri="{FF2B5EF4-FFF2-40B4-BE49-F238E27FC236}">
                <a16:creationId xmlns:a16="http://schemas.microsoft.com/office/drawing/2014/main" id="{FD11A2F3-CD9A-47CA-A355-DDC80A3EE4F4}"/>
              </a:ext>
            </a:extLst>
          </p:cNvPr>
          <p:cNvSpPr txBox="1"/>
          <p:nvPr/>
        </p:nvSpPr>
        <p:spPr>
          <a:xfrm>
            <a:off x="838200" y="1425904"/>
            <a:ext cx="6062869" cy="380873"/>
          </a:xfrm>
          <a:prstGeom prst="rect">
            <a:avLst/>
          </a:prstGeom>
          <a:noFill/>
        </p:spPr>
        <p:txBody>
          <a:bodyPr wrap="square">
            <a:spAutoFit/>
          </a:bodyPr>
          <a:lstStyle/>
          <a:p>
            <a:r>
              <a:rPr lang="en-US" sz="1875" dirty="0"/>
              <a:t>(BMBWF, 2019; ÖAWI, 2015; ÖAWI, 2026)</a:t>
            </a:r>
            <a:endParaRPr lang="en-US" sz="1688" dirty="0"/>
          </a:p>
        </p:txBody>
      </p:sp>
    </p:spTree>
    <p:extLst>
      <p:ext uri="{BB962C8B-B14F-4D97-AF65-F5344CB8AC3E}">
        <p14:creationId xmlns:p14="http://schemas.microsoft.com/office/powerpoint/2010/main" val="384813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A2048-4DB2-4256-ABEC-BC1946AE5A2A}"/>
              </a:ext>
            </a:extLst>
          </p:cNvPr>
          <p:cNvSpPr>
            <a:spLocks noGrp="1"/>
          </p:cNvSpPr>
          <p:nvPr>
            <p:ph type="title"/>
          </p:nvPr>
        </p:nvSpPr>
        <p:spPr>
          <a:xfrm>
            <a:off x="838200" y="999460"/>
            <a:ext cx="10634330" cy="546935"/>
          </a:xfrm>
        </p:spPr>
        <p:txBody>
          <a:bodyPr>
            <a:normAutofit fontScale="90000"/>
          </a:bodyPr>
          <a:lstStyle/>
          <a:p>
            <a:r>
              <a:rPr lang="en-US" noProof="0" dirty="0"/>
              <a:t>1.2 The Importance of GSP for Research and Academic Study (2/2)</a:t>
            </a:r>
            <a:br>
              <a:rPr lang="en-US" noProof="0" dirty="0"/>
            </a:br>
            <a:endParaRPr lang="en-US" dirty="0"/>
          </a:p>
        </p:txBody>
      </p:sp>
      <p:sp>
        <p:nvSpPr>
          <p:cNvPr id="3" name="Inhaltsplatzhalter 2">
            <a:extLst>
              <a:ext uri="{FF2B5EF4-FFF2-40B4-BE49-F238E27FC236}">
                <a16:creationId xmlns:a16="http://schemas.microsoft.com/office/drawing/2014/main" id="{E2879990-8096-48A7-8E89-EEB3344CFBC3}"/>
              </a:ext>
            </a:extLst>
          </p:cNvPr>
          <p:cNvSpPr>
            <a:spLocks noGrp="1"/>
          </p:cNvSpPr>
          <p:nvPr>
            <p:ph idx="1"/>
          </p:nvPr>
        </p:nvSpPr>
        <p:spPr/>
        <p:txBody>
          <a:bodyPr/>
          <a:lstStyle/>
          <a:p>
            <a:pPr>
              <a:lnSpc>
                <a:spcPct val="120000"/>
              </a:lnSpc>
            </a:pPr>
            <a:r>
              <a:rPr lang="en-US" noProof="0" dirty="0"/>
              <a:t>Following the GSP guidelines will support you in your studies (among other things) with regard to:</a:t>
            </a:r>
          </a:p>
          <a:p>
            <a:pPr lvl="1">
              <a:lnSpc>
                <a:spcPct val="120000"/>
              </a:lnSpc>
            </a:pPr>
            <a:r>
              <a:rPr lang="en-US" noProof="0" dirty="0"/>
              <a:t>thorough source research</a:t>
            </a:r>
          </a:p>
          <a:p>
            <a:pPr lvl="1">
              <a:lnSpc>
                <a:spcPct val="120000"/>
              </a:lnSpc>
            </a:pPr>
            <a:r>
              <a:rPr lang="en-US" noProof="0" dirty="0"/>
              <a:t>correct citation</a:t>
            </a:r>
          </a:p>
          <a:p>
            <a:pPr lvl="1">
              <a:lnSpc>
                <a:spcPct val="120000"/>
              </a:lnSpc>
            </a:pPr>
            <a:r>
              <a:rPr lang="en-US" noProof="0" dirty="0"/>
              <a:t>correct documentation</a:t>
            </a:r>
          </a:p>
          <a:p>
            <a:pPr lvl="1">
              <a:lnSpc>
                <a:spcPct val="120000"/>
              </a:lnSpc>
            </a:pPr>
            <a:r>
              <a:rPr lang="en-US" noProof="0" dirty="0"/>
              <a:t>identifying plagiarism</a:t>
            </a:r>
          </a:p>
          <a:p>
            <a:pPr lvl="1">
              <a:lnSpc>
                <a:spcPct val="120000"/>
              </a:lnSpc>
            </a:pPr>
            <a:r>
              <a:rPr lang="en-US" noProof="0" dirty="0"/>
              <a:t>knowing how you are permitted to use Artificial Intelligence (AI)</a:t>
            </a:r>
          </a:p>
          <a:p>
            <a:pPr marL="339328" lvl="1" indent="0">
              <a:lnSpc>
                <a:spcPct val="120000"/>
              </a:lnSpc>
              <a:buNone/>
            </a:pPr>
            <a:r>
              <a:rPr lang="en-US" noProof="0" dirty="0"/>
              <a:t>→ and thus, in writing your own independent academic thesis!</a:t>
            </a:r>
          </a:p>
          <a:p>
            <a:endParaRPr lang="en-US" dirty="0"/>
          </a:p>
        </p:txBody>
      </p:sp>
      <p:sp>
        <p:nvSpPr>
          <p:cNvPr id="4" name="Foliennummernplatzhalter 3">
            <a:extLst>
              <a:ext uri="{FF2B5EF4-FFF2-40B4-BE49-F238E27FC236}">
                <a16:creationId xmlns:a16="http://schemas.microsoft.com/office/drawing/2014/main" id="{7281CD3F-79C0-4BE7-8DD9-76E11D22DBB5}"/>
              </a:ext>
            </a:extLst>
          </p:cNvPr>
          <p:cNvSpPr>
            <a:spLocks noGrp="1"/>
          </p:cNvSpPr>
          <p:nvPr>
            <p:ph type="sldNum" sz="quarter" idx="12"/>
          </p:nvPr>
        </p:nvSpPr>
        <p:spPr/>
        <p:txBody>
          <a:bodyPr/>
          <a:lstStyle/>
          <a:p>
            <a:fld id="{2447F044-20D3-4F07-BFBB-8BE1F51E7E03}" type="slidenum">
              <a:rPr lang="en-GB" smtClean="0"/>
              <a:pPr/>
              <a:t>8</a:t>
            </a:fld>
            <a:endParaRPr lang="en-GB" dirty="0"/>
          </a:p>
        </p:txBody>
      </p:sp>
    </p:spTree>
    <p:extLst>
      <p:ext uri="{BB962C8B-B14F-4D97-AF65-F5344CB8AC3E}">
        <p14:creationId xmlns:p14="http://schemas.microsoft.com/office/powerpoint/2010/main" val="79695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061C2-51B6-4B81-8105-D7EF5A27C434}"/>
              </a:ext>
            </a:extLst>
          </p:cNvPr>
          <p:cNvSpPr>
            <a:spLocks noGrp="1"/>
          </p:cNvSpPr>
          <p:nvPr>
            <p:ph type="title"/>
          </p:nvPr>
        </p:nvSpPr>
        <p:spPr/>
        <p:txBody>
          <a:bodyPr/>
          <a:lstStyle/>
          <a:p>
            <a:r>
              <a:rPr lang="en-US" noProof="0" dirty="0"/>
              <a:t>1.3 The Four Principles of Scientific Integrity (1/7)</a:t>
            </a:r>
            <a:endParaRPr lang="en-US" dirty="0"/>
          </a:p>
        </p:txBody>
      </p:sp>
      <p:sp>
        <p:nvSpPr>
          <p:cNvPr id="3" name="Inhaltsplatzhalter 2">
            <a:extLst>
              <a:ext uri="{FF2B5EF4-FFF2-40B4-BE49-F238E27FC236}">
                <a16:creationId xmlns:a16="http://schemas.microsoft.com/office/drawing/2014/main" id="{3816D03E-6AE6-46B3-B0F5-5C4FCFC959AA}"/>
              </a:ext>
            </a:extLst>
          </p:cNvPr>
          <p:cNvSpPr>
            <a:spLocks noGrp="1"/>
          </p:cNvSpPr>
          <p:nvPr>
            <p:ph idx="1"/>
          </p:nvPr>
        </p:nvSpPr>
        <p:spPr>
          <a:xfrm>
            <a:off x="838199" y="1825625"/>
            <a:ext cx="10719391" cy="4191647"/>
          </a:xfrm>
        </p:spPr>
        <p:txBody>
          <a:bodyPr>
            <a:normAutofit/>
          </a:bodyPr>
          <a:lstStyle/>
          <a:p>
            <a:r>
              <a:rPr lang="en-US" sz="2400" dirty="0"/>
              <a:t>Adherence to the four principles essentially ensures compliance with GSP:</a:t>
            </a:r>
          </a:p>
        </p:txBody>
      </p:sp>
      <p:sp>
        <p:nvSpPr>
          <p:cNvPr id="4" name="Foliennummernplatzhalter 3">
            <a:extLst>
              <a:ext uri="{FF2B5EF4-FFF2-40B4-BE49-F238E27FC236}">
                <a16:creationId xmlns:a16="http://schemas.microsoft.com/office/drawing/2014/main" id="{7F34226C-9BA5-4741-B5A3-2E08C06C37D2}"/>
              </a:ext>
            </a:extLst>
          </p:cNvPr>
          <p:cNvSpPr>
            <a:spLocks noGrp="1"/>
          </p:cNvSpPr>
          <p:nvPr>
            <p:ph type="sldNum" sz="quarter" idx="12"/>
          </p:nvPr>
        </p:nvSpPr>
        <p:spPr/>
        <p:txBody>
          <a:bodyPr/>
          <a:lstStyle/>
          <a:p>
            <a:fld id="{2447F044-20D3-4F07-BFBB-8BE1F51E7E03}" type="slidenum">
              <a:rPr lang="en-GB" smtClean="0"/>
              <a:pPr/>
              <a:t>9</a:t>
            </a:fld>
            <a:endParaRPr lang="en-GB" dirty="0"/>
          </a:p>
        </p:txBody>
      </p:sp>
      <p:sp>
        <p:nvSpPr>
          <p:cNvPr id="5" name="Textfeld 4">
            <a:extLst>
              <a:ext uri="{FF2B5EF4-FFF2-40B4-BE49-F238E27FC236}">
                <a16:creationId xmlns:a16="http://schemas.microsoft.com/office/drawing/2014/main" id="{0B497C0C-491E-4F44-AB8D-BBFBBA293CA1}"/>
              </a:ext>
            </a:extLst>
          </p:cNvPr>
          <p:cNvSpPr txBox="1"/>
          <p:nvPr/>
        </p:nvSpPr>
        <p:spPr>
          <a:xfrm>
            <a:off x="808676" y="1380633"/>
            <a:ext cx="6470650" cy="400110"/>
          </a:xfrm>
          <a:prstGeom prst="rect">
            <a:avLst/>
          </a:prstGeom>
          <a:noFill/>
        </p:spPr>
        <p:txBody>
          <a:bodyPr wrap="square">
            <a:spAutoFit/>
          </a:bodyPr>
          <a:lstStyle/>
          <a:p>
            <a:r>
              <a:rPr lang="en-US" sz="2000" noProof="0" dirty="0"/>
              <a:t>(ALLEA, 2023, p. 5)</a:t>
            </a:r>
            <a:endParaRPr lang="en-US" noProof="0" dirty="0"/>
          </a:p>
        </p:txBody>
      </p:sp>
      <p:pic>
        <p:nvPicPr>
          <p:cNvPr id="6" name="Grafik 5">
            <a:extLst>
              <a:ext uri="{FF2B5EF4-FFF2-40B4-BE49-F238E27FC236}">
                <a16:creationId xmlns:a16="http://schemas.microsoft.com/office/drawing/2014/main" id="{EC465A44-4A09-405B-B605-969997C8C16C}"/>
              </a:ext>
            </a:extLst>
          </p:cNvPr>
          <p:cNvPicPr>
            <a:picLocks noChangeAspect="1"/>
          </p:cNvPicPr>
          <p:nvPr/>
        </p:nvPicPr>
        <p:blipFill>
          <a:blip r:embed="rId2"/>
          <a:stretch>
            <a:fillRect/>
          </a:stretch>
        </p:blipFill>
        <p:spPr>
          <a:xfrm>
            <a:off x="2061484" y="2511583"/>
            <a:ext cx="8726118" cy="3505689"/>
          </a:xfrm>
          <a:prstGeom prst="rect">
            <a:avLst/>
          </a:prstGeom>
        </p:spPr>
      </p:pic>
    </p:spTree>
    <p:extLst>
      <p:ext uri="{BB962C8B-B14F-4D97-AF65-F5344CB8AC3E}">
        <p14:creationId xmlns:p14="http://schemas.microsoft.com/office/powerpoint/2010/main" val="1396009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DA5F2-56A2-9F54-4BE9-888CEB9B61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4E2A48-442D-0A6E-560C-B876A90143DA}"/>
              </a:ext>
            </a:extLst>
          </p:cNvPr>
          <p:cNvSpPr>
            <a:spLocks noGrp="1"/>
          </p:cNvSpPr>
          <p:nvPr>
            <p:ph type="title"/>
          </p:nvPr>
        </p:nvSpPr>
        <p:spPr/>
        <p:txBody>
          <a:bodyPr/>
          <a:lstStyle/>
          <a:p>
            <a:r>
              <a:rPr lang="en-US" noProof="0" dirty="0"/>
              <a:t>1.3 The Four Principles of Scientific Integrity (2/7)</a:t>
            </a:r>
            <a:endParaRPr lang="en-US" dirty="0"/>
          </a:p>
        </p:txBody>
      </p:sp>
      <p:sp>
        <p:nvSpPr>
          <p:cNvPr id="4" name="Foliennummernplatzhalter 3">
            <a:extLst>
              <a:ext uri="{FF2B5EF4-FFF2-40B4-BE49-F238E27FC236}">
                <a16:creationId xmlns:a16="http://schemas.microsoft.com/office/drawing/2014/main" id="{13A420D7-5FF5-5EB7-A0BE-083FECB0A1E5}"/>
              </a:ext>
            </a:extLst>
          </p:cNvPr>
          <p:cNvSpPr>
            <a:spLocks noGrp="1"/>
          </p:cNvSpPr>
          <p:nvPr>
            <p:ph type="sldNum" sz="quarter" idx="12"/>
          </p:nvPr>
        </p:nvSpPr>
        <p:spPr/>
        <p:txBody>
          <a:bodyPr/>
          <a:lstStyle/>
          <a:p>
            <a:fld id="{2447F044-20D3-4F07-BFBB-8BE1F51E7E03}" type="slidenum">
              <a:rPr lang="en-GB" smtClean="0"/>
              <a:pPr/>
              <a:t>10</a:t>
            </a:fld>
            <a:endParaRPr lang="en-GB" dirty="0"/>
          </a:p>
        </p:txBody>
      </p:sp>
      <p:sp>
        <p:nvSpPr>
          <p:cNvPr id="10" name="Textfeld 9">
            <a:extLst>
              <a:ext uri="{FF2B5EF4-FFF2-40B4-BE49-F238E27FC236}">
                <a16:creationId xmlns:a16="http://schemas.microsoft.com/office/drawing/2014/main" id="{0639F70B-CF9F-8C99-48FB-BCFD2A946B12}"/>
              </a:ext>
            </a:extLst>
          </p:cNvPr>
          <p:cNvSpPr txBox="1"/>
          <p:nvPr/>
        </p:nvSpPr>
        <p:spPr>
          <a:xfrm>
            <a:off x="838199" y="1389009"/>
            <a:ext cx="6062869" cy="314771"/>
          </a:xfrm>
          <a:prstGeom prst="rect">
            <a:avLst/>
          </a:prstGeom>
          <a:noFill/>
        </p:spPr>
        <p:txBody>
          <a:bodyPr wrap="square">
            <a:spAutoFit/>
          </a:bodyPr>
          <a:lstStyle/>
          <a:p>
            <a:r>
              <a:rPr lang="en-US" sz="1875" dirty="0"/>
              <a:t>(ALLEA, 2023; Wrexham University, n.d.)</a:t>
            </a:r>
            <a:endParaRPr lang="en-US" sz="1688" dirty="0"/>
          </a:p>
        </p:txBody>
      </p:sp>
      <p:sp>
        <p:nvSpPr>
          <p:cNvPr id="11" name="Content Placeholder 2">
            <a:extLst>
              <a:ext uri="{FF2B5EF4-FFF2-40B4-BE49-F238E27FC236}">
                <a16:creationId xmlns:a16="http://schemas.microsoft.com/office/drawing/2014/main" id="{F8DAF47D-7A28-2AD6-89BD-D0EA326E8C3B}"/>
              </a:ext>
            </a:extLst>
          </p:cNvPr>
          <p:cNvSpPr txBox="1">
            <a:spLocks/>
          </p:cNvSpPr>
          <p:nvPr/>
        </p:nvSpPr>
        <p:spPr>
          <a:xfrm>
            <a:off x="856807" y="1864519"/>
            <a:ext cx="10666569" cy="48000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600" kern="1200">
                <a:solidFill>
                  <a:schemeClr val="tx1"/>
                </a:solidFill>
                <a:latin typeface="+mn-lt"/>
                <a:ea typeface="+mn-ea"/>
                <a:cs typeface="+mn-cs"/>
              </a:defRPr>
            </a:lvl1pPr>
            <a:lvl2pPr marL="534988" indent="-268288"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1688" indent="-266700"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079500" indent="-277813"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346200" indent="-2667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en-US" dirty="0"/>
              <a:t>Reliability:</a:t>
            </a:r>
            <a:endParaRPr lang="en-US" sz="1875" dirty="0"/>
          </a:p>
        </p:txBody>
      </p:sp>
      <p:sp>
        <p:nvSpPr>
          <p:cNvPr id="12" name="Rechteck: abgerundete Ecken 7">
            <a:extLst>
              <a:ext uri="{FF2B5EF4-FFF2-40B4-BE49-F238E27FC236}">
                <a16:creationId xmlns:a16="http://schemas.microsoft.com/office/drawing/2014/main" id="{2C570C91-3FE0-C669-AF90-2C3A6D5B9DCB}"/>
              </a:ext>
            </a:extLst>
          </p:cNvPr>
          <p:cNvSpPr/>
          <p:nvPr/>
        </p:nvSpPr>
        <p:spPr>
          <a:xfrm>
            <a:off x="1126725" y="2344522"/>
            <a:ext cx="9938551" cy="1682205"/>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working carefully and accurately, you will acquire the skills that will be required of you throughout your studies and in your professional life. By taking a methodical approach and adhering to recognized standards, you will be able to produce compelling, high-quality results.</a:t>
            </a:r>
            <a:endParaRPr lang="en-US" sz="1875" dirty="0">
              <a:solidFill>
                <a:schemeClr val="tx1"/>
              </a:solidFill>
              <a:ea typeface="Calibri" panose="020F0502020204030204" pitchFamily="34" charset="0"/>
              <a:cs typeface="Calibri" panose="020F0502020204030204" pitchFamily="34" charset="0"/>
            </a:endParaRPr>
          </a:p>
        </p:txBody>
      </p:sp>
      <p:sp>
        <p:nvSpPr>
          <p:cNvPr id="13" name="Content Placeholder 2">
            <a:extLst>
              <a:ext uri="{FF2B5EF4-FFF2-40B4-BE49-F238E27FC236}">
                <a16:creationId xmlns:a16="http://schemas.microsoft.com/office/drawing/2014/main" id="{8CDC0AEB-4A78-507A-DBA3-0905D1A88283}"/>
              </a:ext>
            </a:extLst>
          </p:cNvPr>
          <p:cNvSpPr txBox="1">
            <a:spLocks/>
          </p:cNvSpPr>
          <p:nvPr/>
        </p:nvSpPr>
        <p:spPr>
          <a:xfrm>
            <a:off x="856807" y="4348861"/>
            <a:ext cx="10666569" cy="480003"/>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228600" lvl="1" indent="-228600" defTabSz="914400">
              <a:lnSpc>
                <a:spcPct val="100000"/>
              </a:lnSpc>
              <a:spcAft>
                <a:spcPts val="563"/>
              </a:spcAft>
              <a:buFont typeface="Arial" panose="020B0604020202020204" pitchFamily="34" charset="0"/>
              <a:buChar char="•"/>
            </a:pPr>
            <a:r>
              <a:rPr lang="en-US" sz="2600" dirty="0">
                <a:latin typeface="+mn-lt"/>
                <a:ea typeface="+mn-ea"/>
                <a:cs typeface="+mn-cs"/>
              </a:rPr>
              <a:t>Honesty:</a:t>
            </a:r>
          </a:p>
        </p:txBody>
      </p:sp>
      <p:sp>
        <p:nvSpPr>
          <p:cNvPr id="14" name="Rechteck: abgerundete Ecken 7">
            <a:extLst>
              <a:ext uri="{FF2B5EF4-FFF2-40B4-BE49-F238E27FC236}">
                <a16:creationId xmlns:a16="http://schemas.microsoft.com/office/drawing/2014/main" id="{992844A0-0468-DD8D-1543-8501DFD9D080}"/>
              </a:ext>
            </a:extLst>
          </p:cNvPr>
          <p:cNvSpPr/>
          <p:nvPr/>
        </p:nvSpPr>
        <p:spPr>
          <a:xfrm>
            <a:off x="1113651" y="4847103"/>
            <a:ext cx="9938550" cy="10467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refraining from gaining any unfair advantages and instead working transparently and honestly, you strengthen your own credibility.</a:t>
            </a:r>
          </a:p>
        </p:txBody>
      </p:sp>
    </p:spTree>
    <p:extLst>
      <p:ext uri="{BB962C8B-B14F-4D97-AF65-F5344CB8AC3E}">
        <p14:creationId xmlns:p14="http://schemas.microsoft.com/office/powerpoint/2010/main" val="98052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E2DA4-EE70-6E3A-C387-21C2231671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F6E900-FDB2-050A-E4EF-9CD471FC8EC3}"/>
              </a:ext>
            </a:extLst>
          </p:cNvPr>
          <p:cNvSpPr>
            <a:spLocks noGrp="1"/>
          </p:cNvSpPr>
          <p:nvPr>
            <p:ph type="title"/>
          </p:nvPr>
        </p:nvSpPr>
        <p:spPr/>
        <p:txBody>
          <a:bodyPr/>
          <a:lstStyle/>
          <a:p>
            <a:r>
              <a:rPr lang="en-US" noProof="0" dirty="0"/>
              <a:t>1.3 The Four Principles of Scientific Integrity (3/7)</a:t>
            </a:r>
            <a:endParaRPr lang="en-US" dirty="0"/>
          </a:p>
        </p:txBody>
      </p:sp>
      <p:sp>
        <p:nvSpPr>
          <p:cNvPr id="4" name="Foliennummernplatzhalter 3">
            <a:extLst>
              <a:ext uri="{FF2B5EF4-FFF2-40B4-BE49-F238E27FC236}">
                <a16:creationId xmlns:a16="http://schemas.microsoft.com/office/drawing/2014/main" id="{C57DC018-6C9D-31D3-9A37-B9A048B06E9B}"/>
              </a:ext>
            </a:extLst>
          </p:cNvPr>
          <p:cNvSpPr>
            <a:spLocks noGrp="1"/>
          </p:cNvSpPr>
          <p:nvPr>
            <p:ph type="sldNum" sz="quarter" idx="12"/>
          </p:nvPr>
        </p:nvSpPr>
        <p:spPr/>
        <p:txBody>
          <a:bodyPr/>
          <a:lstStyle/>
          <a:p>
            <a:fld id="{2447F044-20D3-4F07-BFBB-8BE1F51E7E03}" type="slidenum">
              <a:rPr lang="en-GB" smtClean="0"/>
              <a:pPr/>
              <a:t>11</a:t>
            </a:fld>
            <a:endParaRPr lang="en-GB" dirty="0"/>
          </a:p>
        </p:txBody>
      </p:sp>
      <p:sp>
        <p:nvSpPr>
          <p:cNvPr id="10" name="Textfeld 9">
            <a:extLst>
              <a:ext uri="{FF2B5EF4-FFF2-40B4-BE49-F238E27FC236}">
                <a16:creationId xmlns:a16="http://schemas.microsoft.com/office/drawing/2014/main" id="{87FE18B1-43CD-9836-2F40-955F5ECC4A08}"/>
              </a:ext>
            </a:extLst>
          </p:cNvPr>
          <p:cNvSpPr txBox="1"/>
          <p:nvPr/>
        </p:nvSpPr>
        <p:spPr>
          <a:xfrm>
            <a:off x="838199" y="1389009"/>
            <a:ext cx="6062869" cy="314771"/>
          </a:xfrm>
          <a:prstGeom prst="rect">
            <a:avLst/>
          </a:prstGeom>
          <a:noFill/>
        </p:spPr>
        <p:txBody>
          <a:bodyPr wrap="square">
            <a:spAutoFit/>
          </a:bodyPr>
          <a:lstStyle/>
          <a:p>
            <a:r>
              <a:rPr lang="en-US" sz="1875" dirty="0"/>
              <a:t>(ALLEA, 2023; Wrexham University, n.d.)</a:t>
            </a:r>
            <a:endParaRPr lang="en-US" sz="1688" dirty="0"/>
          </a:p>
        </p:txBody>
      </p:sp>
      <p:sp>
        <p:nvSpPr>
          <p:cNvPr id="11" name="Content Placeholder 2">
            <a:extLst>
              <a:ext uri="{FF2B5EF4-FFF2-40B4-BE49-F238E27FC236}">
                <a16:creationId xmlns:a16="http://schemas.microsoft.com/office/drawing/2014/main" id="{A89C7F90-69A3-93BC-258D-837AC0D18F7B}"/>
              </a:ext>
            </a:extLst>
          </p:cNvPr>
          <p:cNvSpPr txBox="1">
            <a:spLocks/>
          </p:cNvSpPr>
          <p:nvPr/>
        </p:nvSpPr>
        <p:spPr>
          <a:xfrm>
            <a:off x="856807" y="1864519"/>
            <a:ext cx="10666569" cy="48000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600" kern="1200">
                <a:solidFill>
                  <a:schemeClr val="tx1"/>
                </a:solidFill>
                <a:latin typeface="+mn-lt"/>
                <a:ea typeface="+mn-ea"/>
                <a:cs typeface="+mn-cs"/>
              </a:defRPr>
            </a:lvl1pPr>
            <a:lvl2pPr marL="534988" indent="-268288"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1688" indent="-266700"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079500" indent="-277813"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346200" indent="-2667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en-US" dirty="0"/>
              <a:t>Respect:</a:t>
            </a:r>
            <a:endParaRPr lang="en-US" sz="1875" dirty="0"/>
          </a:p>
        </p:txBody>
      </p:sp>
      <p:sp>
        <p:nvSpPr>
          <p:cNvPr id="13" name="Content Placeholder 2">
            <a:extLst>
              <a:ext uri="{FF2B5EF4-FFF2-40B4-BE49-F238E27FC236}">
                <a16:creationId xmlns:a16="http://schemas.microsoft.com/office/drawing/2014/main" id="{7DC0C799-4437-B95C-070F-903CFA478851}"/>
              </a:ext>
            </a:extLst>
          </p:cNvPr>
          <p:cNvSpPr txBox="1">
            <a:spLocks/>
          </p:cNvSpPr>
          <p:nvPr/>
        </p:nvSpPr>
        <p:spPr>
          <a:xfrm>
            <a:off x="856807" y="4098341"/>
            <a:ext cx="10666569" cy="480003"/>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228600" lvl="1" indent="-228600" defTabSz="914400">
              <a:lnSpc>
                <a:spcPct val="100000"/>
              </a:lnSpc>
              <a:spcAft>
                <a:spcPts val="563"/>
              </a:spcAft>
              <a:buFont typeface="Arial" panose="020B0604020202020204" pitchFamily="34" charset="0"/>
              <a:buChar char="•"/>
            </a:pPr>
            <a:r>
              <a:rPr lang="en-US" sz="2600" dirty="0">
                <a:latin typeface="+mn-lt"/>
                <a:ea typeface="+mn-ea"/>
                <a:cs typeface="+mn-cs"/>
              </a:rPr>
              <a:t>Accountability:</a:t>
            </a:r>
          </a:p>
        </p:txBody>
      </p:sp>
      <p:sp>
        <p:nvSpPr>
          <p:cNvPr id="5" name="Rechteck: abgerundete Ecken 7">
            <a:extLst>
              <a:ext uri="{FF2B5EF4-FFF2-40B4-BE49-F238E27FC236}">
                <a16:creationId xmlns:a16="http://schemas.microsoft.com/office/drawing/2014/main" id="{C8DD90B3-43B7-A20E-944F-B62632246277}"/>
              </a:ext>
            </a:extLst>
          </p:cNvPr>
          <p:cNvSpPr/>
          <p:nvPr/>
        </p:nvSpPr>
        <p:spPr>
          <a:xfrm>
            <a:off x="1151229" y="2321953"/>
            <a:ext cx="9938551" cy="1334353"/>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By showing respect for the work of other researchers and citing your sources or acknowledging your colleagues, you avoid research misconduct and ensure that your work is transparent.</a:t>
            </a:r>
            <a:endParaRPr lang="en-US" sz="1875" dirty="0">
              <a:solidFill>
                <a:schemeClr val="tx1"/>
              </a:solidFill>
              <a:ea typeface="Calibri" panose="020F0502020204030204" pitchFamily="34" charset="0"/>
              <a:cs typeface="Calibri" panose="020F0502020204030204" pitchFamily="34" charset="0"/>
            </a:endParaRPr>
          </a:p>
        </p:txBody>
      </p:sp>
      <p:sp>
        <p:nvSpPr>
          <p:cNvPr id="7" name="Rechteck: abgerundete Ecken 7">
            <a:extLst>
              <a:ext uri="{FF2B5EF4-FFF2-40B4-BE49-F238E27FC236}">
                <a16:creationId xmlns:a16="http://schemas.microsoft.com/office/drawing/2014/main" id="{1B917D87-E138-1150-9300-53A04420B142}"/>
              </a:ext>
            </a:extLst>
          </p:cNvPr>
          <p:cNvSpPr/>
          <p:nvPr/>
        </p:nvSpPr>
        <p:spPr>
          <a:xfrm>
            <a:off x="1063546" y="4589241"/>
            <a:ext cx="9938550" cy="13081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en-US" sz="2250" dirty="0">
                <a:solidFill>
                  <a:schemeClr val="tx1"/>
                </a:solidFill>
                <a:ea typeface="Calibri" panose="020F0502020204030204" pitchFamily="34" charset="0"/>
                <a:cs typeface="Calibri" panose="020F0502020204030204" pitchFamily="34" charset="0"/>
              </a:rPr>
              <a:t>You know what you have accomplished in your seminar paper or thesis. By presenting your work steps in writing or orally, you can credibly defend your approach—for example, during exams.</a:t>
            </a:r>
          </a:p>
        </p:txBody>
      </p:sp>
    </p:spTree>
    <p:extLst>
      <p:ext uri="{BB962C8B-B14F-4D97-AF65-F5344CB8AC3E}">
        <p14:creationId xmlns:p14="http://schemas.microsoft.com/office/powerpoint/2010/main" val="187352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EB9BD-DA5E-F02D-EA6F-9BE1EDC22C35}"/>
              </a:ext>
            </a:extLst>
          </p:cNvPr>
          <p:cNvSpPr>
            <a:spLocks noGrp="1"/>
          </p:cNvSpPr>
          <p:nvPr>
            <p:ph type="title"/>
          </p:nvPr>
        </p:nvSpPr>
        <p:spPr/>
        <p:txBody>
          <a:bodyPr/>
          <a:lstStyle/>
          <a:p>
            <a:r>
              <a:rPr lang="en-US" dirty="0"/>
              <a:t>1.3 The Four Principles of Scientific Integrity (4/7)</a:t>
            </a:r>
            <a:endParaRPr lang="de-DE" dirty="0"/>
          </a:p>
        </p:txBody>
      </p:sp>
      <p:sp>
        <p:nvSpPr>
          <p:cNvPr id="3" name="Inhaltsplatzhalter 2">
            <a:extLst>
              <a:ext uri="{FF2B5EF4-FFF2-40B4-BE49-F238E27FC236}">
                <a16:creationId xmlns:a16="http://schemas.microsoft.com/office/drawing/2014/main" id="{86211CFA-CE61-AC10-08A5-F97BF2DDA6D1}"/>
              </a:ext>
            </a:extLst>
          </p:cNvPr>
          <p:cNvSpPr>
            <a:spLocks noGrp="1"/>
          </p:cNvSpPr>
          <p:nvPr>
            <p:ph idx="1"/>
          </p:nvPr>
        </p:nvSpPr>
        <p:spPr>
          <a:xfrm>
            <a:off x="838200" y="1825625"/>
            <a:ext cx="6038589" cy="4191647"/>
          </a:xfrm>
        </p:spPr>
        <p:txBody>
          <a:bodyPr/>
          <a:lstStyle/>
          <a:p>
            <a:r>
              <a:rPr lang="en-US" sz="2400" dirty="0"/>
              <a:t>Scientific integrity is </a:t>
            </a:r>
            <a:r>
              <a:rPr lang="en-US" sz="2000" dirty="0"/>
              <a:t>(</a:t>
            </a:r>
            <a:r>
              <a:rPr lang="en-US" sz="2000" dirty="0" err="1"/>
              <a:t>Wissenschaftsrat</a:t>
            </a:r>
            <a:r>
              <a:rPr lang="en-US" sz="2000" dirty="0"/>
              <a:t> [German Science Council], 2015; ÖAWI, 2026)</a:t>
            </a:r>
            <a:r>
              <a:rPr lang="en-US" sz="2400" dirty="0"/>
              <a:t>:</a:t>
            </a:r>
          </a:p>
          <a:p>
            <a:pPr lvl="1">
              <a:spcAft>
                <a:spcPts val="2250"/>
              </a:spcAft>
            </a:pPr>
            <a:r>
              <a:rPr lang="en-US" dirty="0"/>
              <a:t>A commitment to conducting research with diligence, honesty, respect, and responsibility</a:t>
            </a:r>
          </a:p>
          <a:p>
            <a:r>
              <a:rPr lang="en-US" sz="2400" dirty="0"/>
              <a:t>GSP stands for </a:t>
            </a:r>
            <a:r>
              <a:rPr lang="en-US" sz="2000" dirty="0"/>
              <a:t>(ALLEA, 2023)</a:t>
            </a:r>
            <a:r>
              <a:rPr lang="en-US" sz="2400" dirty="0"/>
              <a:t>:</a:t>
            </a:r>
          </a:p>
          <a:p>
            <a:pPr lvl="1"/>
            <a:r>
              <a:rPr lang="en-US" dirty="0"/>
              <a:t>Adherence to rules to ensure that research is reliable, honest, respectful, and responsible</a:t>
            </a:r>
          </a:p>
          <a:p>
            <a:endParaRPr lang="de-DE" dirty="0"/>
          </a:p>
        </p:txBody>
      </p:sp>
      <p:sp>
        <p:nvSpPr>
          <p:cNvPr id="4" name="Foliennummernplatzhalter 3">
            <a:extLst>
              <a:ext uri="{FF2B5EF4-FFF2-40B4-BE49-F238E27FC236}">
                <a16:creationId xmlns:a16="http://schemas.microsoft.com/office/drawing/2014/main" id="{3B89A64B-9EB1-36C3-3B10-2E4B9D6C0A5D}"/>
              </a:ext>
            </a:extLst>
          </p:cNvPr>
          <p:cNvSpPr>
            <a:spLocks noGrp="1"/>
          </p:cNvSpPr>
          <p:nvPr>
            <p:ph type="sldNum" sz="quarter" idx="12"/>
          </p:nvPr>
        </p:nvSpPr>
        <p:spPr/>
        <p:txBody>
          <a:bodyPr/>
          <a:lstStyle/>
          <a:p>
            <a:fld id="{2447F044-20D3-4F07-BFBB-8BE1F51E7E03}" type="slidenum">
              <a:rPr lang="en-GB" smtClean="0"/>
              <a:pPr/>
              <a:t>12</a:t>
            </a:fld>
            <a:endParaRPr lang="en-GB" dirty="0"/>
          </a:p>
        </p:txBody>
      </p:sp>
      <p:pic>
        <p:nvPicPr>
          <p:cNvPr id="6" name="Grafik 5" descr="Yellow Post-It saying: Scientifig Integrity is an Attitude while GSP is a Behavior">
            <a:extLst>
              <a:ext uri="{FF2B5EF4-FFF2-40B4-BE49-F238E27FC236}">
                <a16:creationId xmlns:a16="http://schemas.microsoft.com/office/drawing/2014/main" id="{F9A9EC1B-F680-BC4B-CDCE-AD3FBE16D31D}"/>
              </a:ext>
            </a:extLst>
          </p:cNvPr>
          <p:cNvPicPr>
            <a:picLocks noChangeAspect="1"/>
          </p:cNvPicPr>
          <p:nvPr/>
        </p:nvPicPr>
        <p:blipFill>
          <a:blip r:embed="rId2"/>
          <a:stretch>
            <a:fillRect/>
          </a:stretch>
        </p:blipFill>
        <p:spPr>
          <a:xfrm>
            <a:off x="7088684" y="2086571"/>
            <a:ext cx="4762500" cy="3827859"/>
          </a:xfrm>
          <a:prstGeom prst="rect">
            <a:avLst/>
          </a:prstGeom>
        </p:spPr>
      </p:pic>
    </p:spTree>
    <p:extLst>
      <p:ext uri="{BB962C8B-B14F-4D97-AF65-F5344CB8AC3E}">
        <p14:creationId xmlns:p14="http://schemas.microsoft.com/office/powerpoint/2010/main" val="4268045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A2E72E-F904-A486-0FEC-94D62349E409}"/>
              </a:ext>
            </a:extLst>
          </p:cNvPr>
          <p:cNvSpPr>
            <a:spLocks noGrp="1"/>
          </p:cNvSpPr>
          <p:nvPr>
            <p:ph type="title"/>
          </p:nvPr>
        </p:nvSpPr>
        <p:spPr/>
        <p:txBody>
          <a:bodyPr/>
          <a:lstStyle/>
          <a:p>
            <a:r>
              <a:rPr lang="en-US" dirty="0"/>
              <a:t>1.3 The Four Principles of Scientific Integrity (5/7)</a:t>
            </a:r>
            <a:endParaRPr lang="de-DE" dirty="0"/>
          </a:p>
        </p:txBody>
      </p:sp>
      <p:sp>
        <p:nvSpPr>
          <p:cNvPr id="3" name="Inhaltsplatzhalter 2">
            <a:extLst>
              <a:ext uri="{FF2B5EF4-FFF2-40B4-BE49-F238E27FC236}">
                <a16:creationId xmlns:a16="http://schemas.microsoft.com/office/drawing/2014/main" id="{6FF49225-0392-B2BD-82DD-02812EA20A89}"/>
              </a:ext>
            </a:extLst>
          </p:cNvPr>
          <p:cNvSpPr>
            <a:spLocks noGrp="1"/>
          </p:cNvSpPr>
          <p:nvPr>
            <p:ph idx="1"/>
          </p:nvPr>
        </p:nvSpPr>
        <p:spPr>
          <a:xfrm>
            <a:off x="838200" y="2204581"/>
            <a:ext cx="10515600" cy="3812691"/>
          </a:xfrm>
        </p:spPr>
        <p:txBody>
          <a:bodyPr/>
          <a:lstStyle/>
          <a:p>
            <a:r>
              <a:rPr lang="en-US" dirty="0"/>
              <a:t>Below are some examples of compliance with GSP. Can you match the examples to the principles of scientific integrity?</a:t>
            </a:r>
          </a:p>
          <a:p>
            <a:pPr lvl="1">
              <a:lnSpc>
                <a:spcPct val="120000"/>
              </a:lnSpc>
              <a:spcBef>
                <a:spcPts val="1200"/>
              </a:spcBef>
              <a:spcAft>
                <a:spcPts val="600"/>
              </a:spcAft>
            </a:pPr>
            <a:r>
              <a:rPr lang="en-US" dirty="0"/>
              <a:t>Transparent documentation of data collection and analysis</a:t>
            </a:r>
          </a:p>
          <a:p>
            <a:pPr lvl="1">
              <a:lnSpc>
                <a:spcPct val="120000"/>
              </a:lnSpc>
              <a:spcBef>
                <a:spcPts val="1200"/>
              </a:spcBef>
              <a:spcAft>
                <a:spcPts val="600"/>
              </a:spcAft>
            </a:pPr>
            <a:r>
              <a:rPr lang="en-US" dirty="0"/>
              <a:t>Compliance with laboratory safety regulations</a:t>
            </a:r>
          </a:p>
          <a:p>
            <a:pPr lvl="1">
              <a:lnSpc>
                <a:spcPct val="120000"/>
              </a:lnSpc>
              <a:spcBef>
                <a:spcPts val="1200"/>
              </a:spcBef>
              <a:spcAft>
                <a:spcPts val="600"/>
              </a:spcAft>
            </a:pPr>
            <a:r>
              <a:rPr lang="en-US" dirty="0"/>
              <a:t>Citation of all sources used in a text</a:t>
            </a:r>
          </a:p>
          <a:p>
            <a:pPr lvl="1">
              <a:lnSpc>
                <a:spcPct val="120000"/>
              </a:lnSpc>
              <a:spcBef>
                <a:spcPts val="1200"/>
              </a:spcBef>
              <a:spcAft>
                <a:spcPts val="600"/>
              </a:spcAft>
            </a:pPr>
            <a:r>
              <a:rPr lang="en-US" dirty="0"/>
              <a:t>Storage of research data in accordance with statutory retention periods</a:t>
            </a:r>
          </a:p>
          <a:p>
            <a:endParaRPr lang="de-DE" dirty="0"/>
          </a:p>
        </p:txBody>
      </p:sp>
      <p:sp>
        <p:nvSpPr>
          <p:cNvPr id="4" name="Foliennummernplatzhalter 3">
            <a:extLst>
              <a:ext uri="{FF2B5EF4-FFF2-40B4-BE49-F238E27FC236}">
                <a16:creationId xmlns:a16="http://schemas.microsoft.com/office/drawing/2014/main" id="{2A743AA8-C2CD-8A69-07F6-0EBBA25B0942}"/>
              </a:ext>
            </a:extLst>
          </p:cNvPr>
          <p:cNvSpPr>
            <a:spLocks noGrp="1"/>
          </p:cNvSpPr>
          <p:nvPr>
            <p:ph type="sldNum" sz="quarter" idx="12"/>
          </p:nvPr>
        </p:nvSpPr>
        <p:spPr/>
        <p:txBody>
          <a:bodyPr/>
          <a:lstStyle/>
          <a:p>
            <a:fld id="{2447F044-20D3-4F07-BFBB-8BE1F51E7E03}" type="slidenum">
              <a:rPr lang="en-GB" smtClean="0"/>
              <a:pPr/>
              <a:t>13</a:t>
            </a:fld>
            <a:endParaRPr lang="en-GB" dirty="0"/>
          </a:p>
        </p:txBody>
      </p:sp>
      <p:sp>
        <p:nvSpPr>
          <p:cNvPr id="6" name="Textfeld 5">
            <a:extLst>
              <a:ext uri="{FF2B5EF4-FFF2-40B4-BE49-F238E27FC236}">
                <a16:creationId xmlns:a16="http://schemas.microsoft.com/office/drawing/2014/main" id="{7533E947-A4CC-0EBC-AE30-EFA1316A184A}"/>
              </a:ext>
            </a:extLst>
          </p:cNvPr>
          <p:cNvSpPr txBox="1"/>
          <p:nvPr/>
        </p:nvSpPr>
        <p:spPr>
          <a:xfrm>
            <a:off x="808676" y="1380633"/>
            <a:ext cx="6470650" cy="400110"/>
          </a:xfrm>
          <a:prstGeom prst="rect">
            <a:avLst/>
          </a:prstGeom>
          <a:noFill/>
        </p:spPr>
        <p:txBody>
          <a:bodyPr wrap="square">
            <a:spAutoFit/>
          </a:bodyPr>
          <a:lstStyle/>
          <a:p>
            <a:r>
              <a:rPr lang="en-US" sz="2000" noProof="0" dirty="0"/>
              <a:t>(ALLEA, 2023, p. 5)</a:t>
            </a:r>
            <a:endParaRPr lang="en-US" noProof="0" dirty="0"/>
          </a:p>
        </p:txBody>
      </p:sp>
    </p:spTree>
    <p:extLst>
      <p:ext uri="{BB962C8B-B14F-4D97-AF65-F5344CB8AC3E}">
        <p14:creationId xmlns:p14="http://schemas.microsoft.com/office/powerpoint/2010/main" val="2683341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540AB-8FC4-BBC3-FB13-2210E58585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1D6AE4-2A31-83FC-BAE9-8D1A5F6D575A}"/>
              </a:ext>
            </a:extLst>
          </p:cNvPr>
          <p:cNvSpPr>
            <a:spLocks noGrp="1"/>
          </p:cNvSpPr>
          <p:nvPr>
            <p:ph type="title"/>
          </p:nvPr>
        </p:nvSpPr>
        <p:spPr/>
        <p:txBody>
          <a:bodyPr/>
          <a:lstStyle/>
          <a:p>
            <a:r>
              <a:rPr lang="en-US" dirty="0"/>
              <a:t>1.3 The Four Principles of Scientific Integrity (6/7)</a:t>
            </a:r>
            <a:endParaRPr lang="de-DE" dirty="0"/>
          </a:p>
        </p:txBody>
      </p:sp>
      <p:sp>
        <p:nvSpPr>
          <p:cNvPr id="3" name="Inhaltsplatzhalter 2">
            <a:extLst>
              <a:ext uri="{FF2B5EF4-FFF2-40B4-BE49-F238E27FC236}">
                <a16:creationId xmlns:a16="http://schemas.microsoft.com/office/drawing/2014/main" id="{365CD141-7555-51BD-BA3B-4E95E9EA9DF8}"/>
              </a:ext>
            </a:extLst>
          </p:cNvPr>
          <p:cNvSpPr>
            <a:spLocks noGrp="1"/>
          </p:cNvSpPr>
          <p:nvPr>
            <p:ph idx="1"/>
          </p:nvPr>
        </p:nvSpPr>
        <p:spPr/>
        <p:txBody>
          <a:bodyPr/>
          <a:lstStyle/>
          <a:p>
            <a:r>
              <a:rPr lang="en-US" sz="2800" dirty="0"/>
              <a:t>The examples can be categorized according to the principles of academic integrity as follows:</a:t>
            </a:r>
            <a:endParaRPr lang="en-US" sz="3200" dirty="0"/>
          </a:p>
          <a:p>
            <a:endParaRPr lang="de-DE" dirty="0"/>
          </a:p>
        </p:txBody>
      </p:sp>
      <p:sp>
        <p:nvSpPr>
          <p:cNvPr id="4" name="Foliennummernplatzhalter 3">
            <a:extLst>
              <a:ext uri="{FF2B5EF4-FFF2-40B4-BE49-F238E27FC236}">
                <a16:creationId xmlns:a16="http://schemas.microsoft.com/office/drawing/2014/main" id="{C7E35B02-9DDB-4D41-EF01-90BC4F478D0E}"/>
              </a:ext>
            </a:extLst>
          </p:cNvPr>
          <p:cNvSpPr>
            <a:spLocks noGrp="1"/>
          </p:cNvSpPr>
          <p:nvPr>
            <p:ph type="sldNum" sz="quarter" idx="12"/>
          </p:nvPr>
        </p:nvSpPr>
        <p:spPr/>
        <p:txBody>
          <a:bodyPr/>
          <a:lstStyle/>
          <a:p>
            <a:fld id="{2447F044-20D3-4F07-BFBB-8BE1F51E7E03}" type="slidenum">
              <a:rPr lang="en-GB" smtClean="0"/>
              <a:pPr/>
              <a:t>14</a:t>
            </a:fld>
            <a:endParaRPr lang="en-GB" dirty="0"/>
          </a:p>
        </p:txBody>
      </p:sp>
      <p:pic>
        <p:nvPicPr>
          <p:cNvPr id="6" name="Grafik 5" descr="Behavior is: Transparent documentation of data collection and analysis and the according principles are Reliability and Honesty">
            <a:extLst>
              <a:ext uri="{FF2B5EF4-FFF2-40B4-BE49-F238E27FC236}">
                <a16:creationId xmlns:a16="http://schemas.microsoft.com/office/drawing/2014/main" id="{BAC4EE50-0E5B-A146-1CE5-2D0297C0789F}"/>
              </a:ext>
            </a:extLst>
          </p:cNvPr>
          <p:cNvPicPr>
            <a:picLocks noChangeAspect="1"/>
          </p:cNvPicPr>
          <p:nvPr/>
        </p:nvPicPr>
        <p:blipFill>
          <a:blip r:embed="rId2"/>
          <a:stretch>
            <a:fillRect/>
          </a:stretch>
        </p:blipFill>
        <p:spPr>
          <a:xfrm>
            <a:off x="1228541" y="2957534"/>
            <a:ext cx="10714086" cy="1381225"/>
          </a:xfrm>
          <a:prstGeom prst="rect">
            <a:avLst/>
          </a:prstGeom>
        </p:spPr>
      </p:pic>
      <p:pic>
        <p:nvPicPr>
          <p:cNvPr id="8" name="Grafik 7" descr="Behavior is: Compliance with safety regulations in the laboratory and principles are reliablity (attenton to detail in one's work) and Accountability (such as towards the colleagues)">
            <a:extLst>
              <a:ext uri="{FF2B5EF4-FFF2-40B4-BE49-F238E27FC236}">
                <a16:creationId xmlns:a16="http://schemas.microsoft.com/office/drawing/2014/main" id="{BA61B7D5-BB4B-AFB8-3DCF-F24DE3483EE6}"/>
              </a:ext>
            </a:extLst>
          </p:cNvPr>
          <p:cNvPicPr>
            <a:picLocks noChangeAspect="1"/>
          </p:cNvPicPr>
          <p:nvPr/>
        </p:nvPicPr>
        <p:blipFill>
          <a:blip r:embed="rId3"/>
          <a:stretch>
            <a:fillRect/>
          </a:stretch>
        </p:blipFill>
        <p:spPr>
          <a:xfrm>
            <a:off x="1170791" y="4496441"/>
            <a:ext cx="10771836" cy="1246962"/>
          </a:xfrm>
          <a:prstGeom prst="rect">
            <a:avLst/>
          </a:prstGeom>
        </p:spPr>
      </p:pic>
    </p:spTree>
    <p:extLst>
      <p:ext uri="{BB962C8B-B14F-4D97-AF65-F5344CB8AC3E}">
        <p14:creationId xmlns:p14="http://schemas.microsoft.com/office/powerpoint/2010/main" val="1215068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594C2-D665-EC95-CE55-111D01D9F39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7E9FB6-F6C4-C3CB-C193-54AE85E989E0}"/>
              </a:ext>
            </a:extLst>
          </p:cNvPr>
          <p:cNvSpPr>
            <a:spLocks noGrp="1"/>
          </p:cNvSpPr>
          <p:nvPr>
            <p:ph type="title"/>
          </p:nvPr>
        </p:nvSpPr>
        <p:spPr/>
        <p:txBody>
          <a:bodyPr/>
          <a:lstStyle/>
          <a:p>
            <a:r>
              <a:rPr lang="en-US" dirty="0"/>
              <a:t>1.3 The Four Principles of Scientific Integrity (7/7)</a:t>
            </a:r>
            <a:endParaRPr lang="de-DE" dirty="0"/>
          </a:p>
        </p:txBody>
      </p:sp>
      <p:sp>
        <p:nvSpPr>
          <p:cNvPr id="3" name="Inhaltsplatzhalter 2">
            <a:extLst>
              <a:ext uri="{FF2B5EF4-FFF2-40B4-BE49-F238E27FC236}">
                <a16:creationId xmlns:a16="http://schemas.microsoft.com/office/drawing/2014/main" id="{A4CDE56D-1A33-BFE7-8718-D0B9FBA3E436}"/>
              </a:ext>
            </a:extLst>
          </p:cNvPr>
          <p:cNvSpPr>
            <a:spLocks noGrp="1"/>
          </p:cNvSpPr>
          <p:nvPr>
            <p:ph idx="1"/>
          </p:nvPr>
        </p:nvSpPr>
        <p:spPr/>
        <p:txBody>
          <a:bodyPr/>
          <a:lstStyle/>
          <a:p>
            <a:r>
              <a:rPr lang="en-US" sz="2800" dirty="0"/>
              <a:t>The examples can be categorized according to the principles of academic integrity as follows:</a:t>
            </a:r>
            <a:endParaRPr lang="en-US" sz="3200" dirty="0"/>
          </a:p>
          <a:p>
            <a:pPr marL="0" indent="0">
              <a:buNone/>
            </a:pPr>
            <a:endParaRPr lang="de-DE" dirty="0"/>
          </a:p>
        </p:txBody>
      </p:sp>
      <p:sp>
        <p:nvSpPr>
          <p:cNvPr id="4" name="Foliennummernplatzhalter 3">
            <a:extLst>
              <a:ext uri="{FF2B5EF4-FFF2-40B4-BE49-F238E27FC236}">
                <a16:creationId xmlns:a16="http://schemas.microsoft.com/office/drawing/2014/main" id="{81C7E770-D2A7-AFD0-385E-AA8091311FF6}"/>
              </a:ext>
            </a:extLst>
          </p:cNvPr>
          <p:cNvSpPr>
            <a:spLocks noGrp="1"/>
          </p:cNvSpPr>
          <p:nvPr>
            <p:ph type="sldNum" sz="quarter" idx="12"/>
          </p:nvPr>
        </p:nvSpPr>
        <p:spPr/>
        <p:txBody>
          <a:bodyPr/>
          <a:lstStyle/>
          <a:p>
            <a:fld id="{2447F044-20D3-4F07-BFBB-8BE1F51E7E03}" type="slidenum">
              <a:rPr lang="en-GB" smtClean="0"/>
              <a:pPr/>
              <a:t>15</a:t>
            </a:fld>
            <a:endParaRPr lang="en-GB" dirty="0"/>
          </a:p>
        </p:txBody>
      </p:sp>
      <p:pic>
        <p:nvPicPr>
          <p:cNvPr id="6" name="Grafik 5" descr="Behavior is: Storage of research data in accordance with statutory retention periods and principles are reliablity and Accountablility">
            <a:extLst>
              <a:ext uri="{FF2B5EF4-FFF2-40B4-BE49-F238E27FC236}">
                <a16:creationId xmlns:a16="http://schemas.microsoft.com/office/drawing/2014/main" id="{E22C70C5-7979-13A9-6559-6421FB840BD6}"/>
              </a:ext>
            </a:extLst>
          </p:cNvPr>
          <p:cNvPicPr>
            <a:picLocks noChangeAspect="1"/>
          </p:cNvPicPr>
          <p:nvPr/>
        </p:nvPicPr>
        <p:blipFill>
          <a:blip r:embed="rId2"/>
          <a:stretch>
            <a:fillRect/>
          </a:stretch>
        </p:blipFill>
        <p:spPr>
          <a:xfrm>
            <a:off x="1198085" y="2941486"/>
            <a:ext cx="10804839" cy="1406830"/>
          </a:xfrm>
          <a:prstGeom prst="rect">
            <a:avLst/>
          </a:prstGeom>
        </p:spPr>
      </p:pic>
      <p:pic>
        <p:nvPicPr>
          <p:cNvPr id="8" name="Grafik 7" descr="Behavior is: Citation of all sources used in a text and principles are Honesty and respect (recognition of others' achievement)">
            <a:extLst>
              <a:ext uri="{FF2B5EF4-FFF2-40B4-BE49-F238E27FC236}">
                <a16:creationId xmlns:a16="http://schemas.microsoft.com/office/drawing/2014/main" id="{19B93891-7C76-0A2A-C47B-3399F365F689}"/>
              </a:ext>
            </a:extLst>
          </p:cNvPr>
          <p:cNvPicPr>
            <a:picLocks noChangeAspect="1"/>
          </p:cNvPicPr>
          <p:nvPr/>
        </p:nvPicPr>
        <p:blipFill>
          <a:blip r:embed="rId3"/>
          <a:stretch>
            <a:fillRect/>
          </a:stretch>
        </p:blipFill>
        <p:spPr>
          <a:xfrm>
            <a:off x="1198086" y="4373714"/>
            <a:ext cx="10804838" cy="1337376"/>
          </a:xfrm>
          <a:prstGeom prst="rect">
            <a:avLst/>
          </a:prstGeom>
        </p:spPr>
      </p:pic>
    </p:spTree>
    <p:extLst>
      <p:ext uri="{BB962C8B-B14F-4D97-AF65-F5344CB8AC3E}">
        <p14:creationId xmlns:p14="http://schemas.microsoft.com/office/powerpoint/2010/main" val="76544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300C90-69D3-411C-AAAD-B421708E37B8}"/>
              </a:ext>
            </a:extLst>
          </p:cNvPr>
          <p:cNvSpPr>
            <a:spLocks noGrp="1"/>
          </p:cNvSpPr>
          <p:nvPr>
            <p:ph type="title"/>
          </p:nvPr>
        </p:nvSpPr>
        <p:spPr>
          <a:xfrm>
            <a:off x="838200" y="778098"/>
            <a:ext cx="10515600" cy="705667"/>
          </a:xfrm>
        </p:spPr>
        <p:txBody>
          <a:bodyPr>
            <a:normAutofit/>
          </a:bodyPr>
          <a:lstStyle/>
          <a:p>
            <a:pPr algn="ctr"/>
            <a:r>
              <a:rPr lang="en-US" dirty="0"/>
              <a:t>Part 2:</a:t>
            </a:r>
          </a:p>
        </p:txBody>
      </p:sp>
      <p:sp>
        <p:nvSpPr>
          <p:cNvPr id="4" name="Foliennummernplatzhalter 3">
            <a:extLst>
              <a:ext uri="{FF2B5EF4-FFF2-40B4-BE49-F238E27FC236}">
                <a16:creationId xmlns:a16="http://schemas.microsoft.com/office/drawing/2014/main" id="{C22334B1-81AC-4299-9613-B0BF88137D8B}"/>
              </a:ext>
            </a:extLst>
          </p:cNvPr>
          <p:cNvSpPr>
            <a:spLocks noGrp="1"/>
          </p:cNvSpPr>
          <p:nvPr>
            <p:ph type="sldNum" sz="quarter" idx="12"/>
          </p:nvPr>
        </p:nvSpPr>
        <p:spPr/>
        <p:txBody>
          <a:bodyPr/>
          <a:lstStyle/>
          <a:p>
            <a:fld id="{2447F044-20D3-4F07-BFBB-8BE1F51E7E03}" type="slidenum">
              <a:rPr lang="en-GB" smtClean="0"/>
              <a:pPr/>
              <a:t>16</a:t>
            </a:fld>
            <a:endParaRPr lang="en-GB" dirty="0"/>
          </a:p>
        </p:txBody>
      </p:sp>
      <p:sp>
        <p:nvSpPr>
          <p:cNvPr id="7" name="Textfeld 6">
            <a:extLst>
              <a:ext uri="{FF2B5EF4-FFF2-40B4-BE49-F238E27FC236}">
                <a16:creationId xmlns:a16="http://schemas.microsoft.com/office/drawing/2014/main" id="{0AAA75B2-AB05-44F0-A17B-320394C8FDC4}"/>
              </a:ext>
            </a:extLst>
          </p:cNvPr>
          <p:cNvSpPr txBox="1"/>
          <p:nvPr/>
        </p:nvSpPr>
        <p:spPr>
          <a:xfrm>
            <a:off x="478466" y="1503790"/>
            <a:ext cx="11025963" cy="4080604"/>
          </a:xfrm>
          <a:prstGeom prst="rect">
            <a:avLst/>
          </a:prstGeom>
          <a:noFill/>
        </p:spPr>
        <p:txBody>
          <a:bodyPr wrap="square">
            <a:spAutoFit/>
          </a:bodyPr>
          <a:lstStyle/>
          <a:p>
            <a:pPr marL="0" indent="0" algn="ctr">
              <a:spcAft>
                <a:spcPts val="1200"/>
              </a:spcAft>
              <a:buNone/>
            </a:pPr>
            <a:r>
              <a:rPr lang="en-US" sz="2800" b="1" noProof="0" dirty="0"/>
              <a:t>Examples of GSP in the Context of Scholarly Work:</a:t>
            </a:r>
          </a:p>
          <a:p>
            <a:pPr marL="0" indent="0" algn="ctr">
              <a:spcAft>
                <a:spcPts val="2250"/>
              </a:spcAft>
              <a:buNone/>
            </a:pPr>
            <a:r>
              <a:rPr lang="en-US" sz="2800" b="1" noProof="0" dirty="0"/>
              <a:t>Explanation Based on the Four Principles of Scientific Integrity</a:t>
            </a:r>
          </a:p>
          <a:p>
            <a:pPr marL="0" lvl="1" indent="747117">
              <a:spcBef>
                <a:spcPts val="1200"/>
              </a:spcBef>
              <a:spcAft>
                <a:spcPts val="1200"/>
              </a:spcAft>
              <a:buNone/>
            </a:pPr>
            <a:r>
              <a:rPr lang="en-US" sz="2600" dirty="0"/>
              <a:t>2.1 Reliability </a:t>
            </a:r>
          </a:p>
          <a:p>
            <a:pPr marL="0" lvl="1" indent="747117">
              <a:spcBef>
                <a:spcPts val="1200"/>
              </a:spcBef>
              <a:spcAft>
                <a:spcPts val="1200"/>
              </a:spcAft>
              <a:buNone/>
            </a:pPr>
            <a:r>
              <a:rPr lang="en-US" sz="2600" dirty="0"/>
              <a:t>2.2 Honesty</a:t>
            </a:r>
          </a:p>
          <a:p>
            <a:pPr marL="0" lvl="1" indent="747117">
              <a:spcBef>
                <a:spcPts val="1200"/>
              </a:spcBef>
              <a:spcAft>
                <a:spcPts val="1200"/>
              </a:spcAft>
              <a:buNone/>
            </a:pPr>
            <a:r>
              <a:rPr lang="en-US" sz="2600" dirty="0"/>
              <a:t>2.3 Resect </a:t>
            </a:r>
          </a:p>
          <a:p>
            <a:pPr marL="0" lvl="1" indent="747117">
              <a:spcBef>
                <a:spcPts val="1200"/>
              </a:spcBef>
              <a:spcAft>
                <a:spcPts val="1200"/>
              </a:spcAft>
              <a:buNone/>
            </a:pPr>
            <a:r>
              <a:rPr lang="en-US" sz="2600" dirty="0"/>
              <a:t>2.4 Accountability </a:t>
            </a:r>
          </a:p>
        </p:txBody>
      </p:sp>
      <p:sp>
        <p:nvSpPr>
          <p:cNvPr id="10" name="Textfeld 9">
            <a:extLst>
              <a:ext uri="{FF2B5EF4-FFF2-40B4-BE49-F238E27FC236}">
                <a16:creationId xmlns:a16="http://schemas.microsoft.com/office/drawing/2014/main" id="{3F02F3CB-2D79-410F-8D5F-0C3B620E52D8}"/>
              </a:ext>
            </a:extLst>
          </p:cNvPr>
          <p:cNvSpPr txBox="1"/>
          <p:nvPr/>
        </p:nvSpPr>
        <p:spPr>
          <a:xfrm>
            <a:off x="5611817" y="5575628"/>
            <a:ext cx="6097772" cy="584775"/>
          </a:xfrm>
          <a:prstGeom prst="rect">
            <a:avLst/>
          </a:prstGeom>
          <a:noFill/>
        </p:spPr>
        <p:txBody>
          <a:bodyPr wrap="square">
            <a:spAutoFit/>
          </a:bodyPr>
          <a:lstStyle/>
          <a:p>
            <a:pPr>
              <a:spcBef>
                <a:spcPct val="20000"/>
              </a:spcBef>
            </a:pPr>
            <a:r>
              <a:rPr lang="en-US" sz="1600" noProof="0" dirty="0">
                <a:ea typeface="Calibri" panose="020F0502020204030204" pitchFamily="34" charset="0"/>
                <a:cs typeface="Calibri" panose="020F0502020204030204" pitchFamily="34" charset="0"/>
              </a:rPr>
              <a:t>Fig 2: Work Desk. Source: Own AI-generated figure, created by the author using the Academic AI Image Generator, 25.06.2026 </a:t>
            </a:r>
          </a:p>
        </p:txBody>
      </p:sp>
      <p:pic>
        <p:nvPicPr>
          <p:cNvPr id="9" name="Grafik 8">
            <a:extLst>
              <a:ext uri="{FF2B5EF4-FFF2-40B4-BE49-F238E27FC236}">
                <a16:creationId xmlns:a16="http://schemas.microsoft.com/office/drawing/2014/main" id="{EF72428B-7D25-43A6-9E41-E15734C9915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03192" y="2591497"/>
            <a:ext cx="4214813" cy="3071813"/>
          </a:xfrm>
          <a:prstGeom prst="rect">
            <a:avLst/>
          </a:prstGeom>
        </p:spPr>
      </p:pic>
    </p:spTree>
    <p:extLst>
      <p:ext uri="{BB962C8B-B14F-4D97-AF65-F5344CB8AC3E}">
        <p14:creationId xmlns:p14="http://schemas.microsoft.com/office/powerpoint/2010/main" val="272885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A9045A-7CDE-46C2-AAD2-A0D448FEFD2A}"/>
              </a:ext>
            </a:extLst>
          </p:cNvPr>
          <p:cNvSpPr>
            <a:spLocks noGrp="1"/>
          </p:cNvSpPr>
          <p:nvPr>
            <p:ph type="title"/>
          </p:nvPr>
        </p:nvSpPr>
        <p:spPr/>
        <p:txBody>
          <a:bodyPr/>
          <a:lstStyle/>
          <a:p>
            <a:r>
              <a:rPr lang="en-US" sz="3200" dirty="0"/>
              <a:t>2.1 Reliability: Working with Sources (1/3)</a:t>
            </a:r>
            <a:endParaRPr lang="en-US" dirty="0"/>
          </a:p>
        </p:txBody>
      </p:sp>
      <p:sp>
        <p:nvSpPr>
          <p:cNvPr id="3" name="Inhaltsplatzhalter 2">
            <a:extLst>
              <a:ext uri="{FF2B5EF4-FFF2-40B4-BE49-F238E27FC236}">
                <a16:creationId xmlns:a16="http://schemas.microsoft.com/office/drawing/2014/main" id="{8105D682-393B-4E70-AD6C-22324161423E}"/>
              </a:ext>
            </a:extLst>
          </p:cNvPr>
          <p:cNvSpPr>
            <a:spLocks noGrp="1"/>
          </p:cNvSpPr>
          <p:nvPr>
            <p:ph idx="1"/>
          </p:nvPr>
        </p:nvSpPr>
        <p:spPr/>
        <p:txBody>
          <a:bodyPr/>
          <a:lstStyle/>
          <a:p>
            <a:r>
              <a:rPr lang="en-US" dirty="0"/>
              <a:t>Sources are:</a:t>
            </a:r>
          </a:p>
          <a:p>
            <a:pPr lvl="1"/>
            <a:r>
              <a:rPr lang="en-US" dirty="0"/>
              <a:t>All the information referred to in a paper or text</a:t>
            </a:r>
          </a:p>
          <a:p>
            <a:pPr lvl="2"/>
            <a:r>
              <a:rPr lang="en-US" dirty="0"/>
              <a:t>E.g., scholarly literature, interviews, vlogs, plans, material samples</a:t>
            </a:r>
          </a:p>
          <a:p>
            <a:pPr>
              <a:spcBef>
                <a:spcPts val="2400"/>
              </a:spcBef>
              <a:spcAft>
                <a:spcPts val="600"/>
              </a:spcAft>
            </a:pPr>
            <a:r>
              <a:rPr lang="en-US" dirty="0"/>
              <a:t>Based on the sources, the following steps are carried out:</a:t>
            </a:r>
          </a:p>
          <a:p>
            <a:pPr lvl="1">
              <a:spcBef>
                <a:spcPts val="600"/>
              </a:spcBef>
            </a:pPr>
            <a:r>
              <a:rPr lang="en-US" dirty="0"/>
              <a:t>Scientific statements are substantiated and contextualized</a:t>
            </a:r>
          </a:p>
          <a:p>
            <a:pPr lvl="1">
              <a:spcBef>
                <a:spcPts val="600"/>
              </a:spcBef>
            </a:pPr>
            <a:r>
              <a:rPr lang="en-US" dirty="0"/>
              <a:t>Scientific statements that are transparent and verifiable</a:t>
            </a:r>
          </a:p>
          <a:p>
            <a:pPr lvl="1">
              <a:spcBef>
                <a:spcPts val="600"/>
              </a:spcBef>
            </a:pPr>
            <a:r>
              <a:rPr lang="en-US" dirty="0"/>
              <a:t>Academic papers are assessed</a:t>
            </a:r>
          </a:p>
          <a:p>
            <a:pPr marL="0" indent="0">
              <a:buNone/>
            </a:pPr>
            <a:endParaRPr lang="en-US" dirty="0"/>
          </a:p>
        </p:txBody>
      </p:sp>
      <p:sp>
        <p:nvSpPr>
          <p:cNvPr id="4" name="Foliennummernplatzhalter 3">
            <a:extLst>
              <a:ext uri="{FF2B5EF4-FFF2-40B4-BE49-F238E27FC236}">
                <a16:creationId xmlns:a16="http://schemas.microsoft.com/office/drawing/2014/main" id="{F732485F-7AC5-4602-8955-576CB4E88F80}"/>
              </a:ext>
            </a:extLst>
          </p:cNvPr>
          <p:cNvSpPr>
            <a:spLocks noGrp="1"/>
          </p:cNvSpPr>
          <p:nvPr>
            <p:ph type="sldNum" sz="quarter" idx="12"/>
          </p:nvPr>
        </p:nvSpPr>
        <p:spPr/>
        <p:txBody>
          <a:bodyPr/>
          <a:lstStyle/>
          <a:p>
            <a:fld id="{2447F044-20D3-4F07-BFBB-8BE1F51E7E03}" type="slidenum">
              <a:rPr lang="en-GB" smtClean="0"/>
              <a:pPr/>
              <a:t>17</a:t>
            </a:fld>
            <a:endParaRPr lang="en-GB" dirty="0"/>
          </a:p>
        </p:txBody>
      </p:sp>
    </p:spTree>
    <p:extLst>
      <p:ext uri="{BB962C8B-B14F-4D97-AF65-F5344CB8AC3E}">
        <p14:creationId xmlns:p14="http://schemas.microsoft.com/office/powerpoint/2010/main" val="1489597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19FF42-6675-44B9-84E2-8C349B554E73}"/>
              </a:ext>
            </a:extLst>
          </p:cNvPr>
          <p:cNvSpPr>
            <a:spLocks noGrp="1"/>
          </p:cNvSpPr>
          <p:nvPr>
            <p:ph type="title"/>
          </p:nvPr>
        </p:nvSpPr>
        <p:spPr/>
        <p:txBody>
          <a:bodyPr/>
          <a:lstStyle/>
          <a:p>
            <a:r>
              <a:rPr lang="en-US" noProof="0" dirty="0"/>
              <a:t>2.1 Reliability: Working with Sources (2/3)</a:t>
            </a:r>
            <a:endParaRPr lang="en-US" dirty="0"/>
          </a:p>
        </p:txBody>
      </p:sp>
      <p:sp>
        <p:nvSpPr>
          <p:cNvPr id="4" name="Foliennummernplatzhalter 3">
            <a:extLst>
              <a:ext uri="{FF2B5EF4-FFF2-40B4-BE49-F238E27FC236}">
                <a16:creationId xmlns:a16="http://schemas.microsoft.com/office/drawing/2014/main" id="{32349E79-7DA7-43C6-9284-A3C9E2F10FA9}"/>
              </a:ext>
            </a:extLst>
          </p:cNvPr>
          <p:cNvSpPr>
            <a:spLocks noGrp="1"/>
          </p:cNvSpPr>
          <p:nvPr>
            <p:ph type="sldNum" sz="quarter" idx="12"/>
          </p:nvPr>
        </p:nvSpPr>
        <p:spPr/>
        <p:txBody>
          <a:bodyPr/>
          <a:lstStyle/>
          <a:p>
            <a:fld id="{2447F044-20D3-4F07-BFBB-8BE1F51E7E03}" type="slidenum">
              <a:rPr lang="en-GB" smtClean="0"/>
              <a:pPr/>
              <a:t>18</a:t>
            </a:fld>
            <a:endParaRPr lang="en-GB" dirty="0"/>
          </a:p>
        </p:txBody>
      </p:sp>
      <p:sp>
        <p:nvSpPr>
          <p:cNvPr id="5" name="Textfeld 4">
            <a:extLst>
              <a:ext uri="{FF2B5EF4-FFF2-40B4-BE49-F238E27FC236}">
                <a16:creationId xmlns:a16="http://schemas.microsoft.com/office/drawing/2014/main" id="{45BCC5F5-418E-4EB5-8C9F-687083AF8176}"/>
              </a:ext>
            </a:extLst>
          </p:cNvPr>
          <p:cNvSpPr txBox="1"/>
          <p:nvPr/>
        </p:nvSpPr>
        <p:spPr>
          <a:xfrm>
            <a:off x="785368" y="1400846"/>
            <a:ext cx="6066234" cy="380873"/>
          </a:xfrm>
          <a:prstGeom prst="rect">
            <a:avLst/>
          </a:prstGeom>
          <a:noFill/>
        </p:spPr>
        <p:txBody>
          <a:bodyPr wrap="square">
            <a:spAutoFit/>
          </a:bodyPr>
          <a:lstStyle/>
          <a:p>
            <a:r>
              <a:rPr lang="en-US" sz="1875" dirty="0"/>
              <a:t>(ÖAWI, 2015; Pears and Shields, 2022</a:t>
            </a:r>
            <a:endParaRPr lang="en-US" sz="1688" dirty="0"/>
          </a:p>
        </p:txBody>
      </p:sp>
      <p:sp>
        <p:nvSpPr>
          <p:cNvPr id="6" name="Inhaltsplatzhalter 2">
            <a:extLst>
              <a:ext uri="{FF2B5EF4-FFF2-40B4-BE49-F238E27FC236}">
                <a16:creationId xmlns:a16="http://schemas.microsoft.com/office/drawing/2014/main" id="{7BB6B7F8-F31E-4048-AE74-FC5C3A596696}"/>
              </a:ext>
            </a:extLst>
          </p:cNvPr>
          <p:cNvSpPr txBox="1">
            <a:spLocks/>
          </p:cNvSpPr>
          <p:nvPr/>
        </p:nvSpPr>
        <p:spPr>
          <a:xfrm>
            <a:off x="856806" y="2107393"/>
            <a:ext cx="11135475" cy="4117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Sources must be cited in order to:</a:t>
            </a:r>
          </a:p>
          <a:p>
            <a:pPr lvl="1">
              <a:lnSpc>
                <a:spcPct val="100000"/>
              </a:lnSpc>
              <a:spcBef>
                <a:spcPts val="600"/>
              </a:spcBef>
            </a:pPr>
            <a:r>
              <a:rPr lang="en-US" dirty="0"/>
              <a:t>distinguish between one’s own contributions and ideas and those of others</a:t>
            </a:r>
          </a:p>
          <a:p>
            <a:pPr lvl="1">
              <a:lnSpc>
                <a:spcPct val="100000"/>
              </a:lnSpc>
              <a:spcBef>
                <a:spcPts val="600"/>
              </a:spcBef>
            </a:pPr>
            <a:r>
              <a:rPr lang="en-US" dirty="0"/>
              <a:t>clearly acknowledge the authorship of others and respect their scholarly contributions</a:t>
            </a:r>
          </a:p>
          <a:p>
            <a:pPr lvl="1">
              <a:lnSpc>
                <a:spcPct val="100000"/>
              </a:lnSpc>
              <a:spcBef>
                <a:spcPts val="600"/>
              </a:spcBef>
            </a:pPr>
            <a:r>
              <a:rPr lang="en-US" dirty="0"/>
              <a:t>demonstrate thorough research and familiarity with standard works in a discipline</a:t>
            </a:r>
          </a:p>
          <a:p>
            <a:pPr lvl="1">
              <a:lnSpc>
                <a:spcPct val="100000"/>
              </a:lnSpc>
              <a:spcBef>
                <a:spcPts val="600"/>
              </a:spcBef>
            </a:pPr>
            <a:r>
              <a:rPr lang="en-US" dirty="0"/>
              <a:t>enable readers to conduct their own research and reflect on the sources</a:t>
            </a:r>
          </a:p>
          <a:p>
            <a:pPr marL="363538" lvl="1" indent="0">
              <a:spcBef>
                <a:spcPts val="563"/>
              </a:spcBef>
              <a:buNone/>
            </a:pPr>
            <a:endParaRPr lang="en-US" dirty="0"/>
          </a:p>
        </p:txBody>
      </p:sp>
    </p:spTree>
    <p:extLst>
      <p:ext uri="{BB962C8B-B14F-4D97-AF65-F5344CB8AC3E}">
        <p14:creationId xmlns:p14="http://schemas.microsoft.com/office/powerpoint/2010/main" val="3096432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135EF0-D72C-4985-BF1E-4DA399AEE0A6}"/>
              </a:ext>
            </a:extLst>
          </p:cNvPr>
          <p:cNvSpPr>
            <a:spLocks noGrp="1"/>
          </p:cNvSpPr>
          <p:nvPr>
            <p:ph type="title"/>
          </p:nvPr>
        </p:nvSpPr>
        <p:spPr>
          <a:xfrm>
            <a:off x="813148" y="803150"/>
            <a:ext cx="10515600" cy="705667"/>
          </a:xfrm>
        </p:spPr>
        <p:txBody>
          <a:bodyPr/>
          <a:lstStyle/>
          <a:p>
            <a:r>
              <a:rPr lang="en-US" noProof="0" dirty="0"/>
              <a:t>2.1 Reliability: Working with Sources (3/3)</a:t>
            </a:r>
            <a:endParaRPr lang="en-US" dirty="0"/>
          </a:p>
        </p:txBody>
      </p:sp>
      <p:sp>
        <p:nvSpPr>
          <p:cNvPr id="3" name="Inhaltsplatzhalter 2">
            <a:extLst>
              <a:ext uri="{FF2B5EF4-FFF2-40B4-BE49-F238E27FC236}">
                <a16:creationId xmlns:a16="http://schemas.microsoft.com/office/drawing/2014/main" id="{DF0CD600-8DE6-46AF-B8C4-7EC427B78E86}"/>
              </a:ext>
            </a:extLst>
          </p:cNvPr>
          <p:cNvSpPr>
            <a:spLocks noGrp="1"/>
          </p:cNvSpPr>
          <p:nvPr>
            <p:ph idx="1"/>
          </p:nvPr>
        </p:nvSpPr>
        <p:spPr/>
        <p:txBody>
          <a:bodyPr/>
          <a:lstStyle/>
          <a:p>
            <a:r>
              <a:rPr lang="en-US" noProof="0" dirty="0"/>
              <a:t>A good source meets scientific credibility standards, i.e.:</a:t>
            </a:r>
          </a:p>
          <a:p>
            <a:pPr lvl="1">
              <a:spcAft>
                <a:spcPts val="600"/>
              </a:spcAft>
            </a:pPr>
            <a:r>
              <a:rPr lang="en-US" noProof="0" dirty="0"/>
              <a:t>The author is known</a:t>
            </a:r>
          </a:p>
          <a:p>
            <a:pPr lvl="1">
              <a:spcAft>
                <a:spcPts val="600"/>
              </a:spcAft>
            </a:pPr>
            <a:r>
              <a:rPr lang="en-US" noProof="0" dirty="0"/>
              <a:t>Objective reasoning, no personal opinions</a:t>
            </a:r>
          </a:p>
          <a:p>
            <a:pPr lvl="1">
              <a:spcAft>
                <a:spcPts val="600"/>
              </a:spcAft>
            </a:pPr>
            <a:r>
              <a:rPr lang="en-US" noProof="0" dirty="0"/>
              <a:t>Accurate presentation of theories and facts, proper citations</a:t>
            </a:r>
          </a:p>
          <a:p>
            <a:pPr lvl="1">
              <a:spcAft>
                <a:spcPts val="600"/>
              </a:spcAft>
            </a:pPr>
            <a:r>
              <a:rPr lang="en-US" noProof="0" dirty="0"/>
              <a:t>Correct and transparent use of methods</a:t>
            </a:r>
          </a:p>
          <a:p>
            <a:pPr lvl="1">
              <a:spcAft>
                <a:spcPts val="600"/>
              </a:spcAft>
            </a:pPr>
            <a:r>
              <a:rPr lang="en-US" noProof="0" dirty="0"/>
              <a:t>Peer-reviewed (evaluation by independent experts)</a:t>
            </a:r>
          </a:p>
          <a:p>
            <a:pPr lvl="1">
              <a:spcAft>
                <a:spcPts val="600"/>
              </a:spcAft>
            </a:pPr>
            <a:r>
              <a:rPr lang="en-US" noProof="0" dirty="0"/>
              <a:t>Relevance to the academic community</a:t>
            </a:r>
          </a:p>
          <a:p>
            <a:pPr lvl="1">
              <a:spcAft>
                <a:spcPts val="600"/>
              </a:spcAft>
            </a:pPr>
            <a:r>
              <a:rPr lang="en-US" noProof="0" dirty="0"/>
              <a:t>Published by a scientifically recognized publisher</a:t>
            </a:r>
            <a:endParaRPr lang="en-US" dirty="0"/>
          </a:p>
        </p:txBody>
      </p:sp>
      <p:sp>
        <p:nvSpPr>
          <p:cNvPr id="4" name="Foliennummernplatzhalter 3">
            <a:extLst>
              <a:ext uri="{FF2B5EF4-FFF2-40B4-BE49-F238E27FC236}">
                <a16:creationId xmlns:a16="http://schemas.microsoft.com/office/drawing/2014/main" id="{0AD82C22-4D23-41A7-8490-023F26F7B702}"/>
              </a:ext>
            </a:extLst>
          </p:cNvPr>
          <p:cNvSpPr>
            <a:spLocks noGrp="1"/>
          </p:cNvSpPr>
          <p:nvPr>
            <p:ph type="sldNum" sz="quarter" idx="12"/>
          </p:nvPr>
        </p:nvSpPr>
        <p:spPr/>
        <p:txBody>
          <a:bodyPr/>
          <a:lstStyle/>
          <a:p>
            <a:fld id="{2447F044-20D3-4F07-BFBB-8BE1F51E7E03}" type="slidenum">
              <a:rPr lang="en-GB" smtClean="0"/>
              <a:pPr/>
              <a:t>19</a:t>
            </a:fld>
            <a:endParaRPr lang="en-GB" dirty="0"/>
          </a:p>
        </p:txBody>
      </p:sp>
      <p:sp>
        <p:nvSpPr>
          <p:cNvPr id="7" name="Textfeld 6">
            <a:extLst>
              <a:ext uri="{FF2B5EF4-FFF2-40B4-BE49-F238E27FC236}">
                <a16:creationId xmlns:a16="http://schemas.microsoft.com/office/drawing/2014/main" id="{DBA54BA5-B6E0-494C-B241-1A77125F2D19}"/>
              </a:ext>
            </a:extLst>
          </p:cNvPr>
          <p:cNvSpPr txBox="1"/>
          <p:nvPr/>
        </p:nvSpPr>
        <p:spPr>
          <a:xfrm>
            <a:off x="785368" y="1350742"/>
            <a:ext cx="6066234" cy="380873"/>
          </a:xfrm>
          <a:prstGeom prst="rect">
            <a:avLst/>
          </a:prstGeom>
          <a:noFill/>
        </p:spPr>
        <p:txBody>
          <a:bodyPr wrap="square">
            <a:spAutoFit/>
          </a:bodyPr>
          <a:lstStyle/>
          <a:p>
            <a:r>
              <a:rPr lang="en-US" sz="1875" dirty="0"/>
              <a:t>(ÖAWI, 2015; Pears and Shields, 2022</a:t>
            </a:r>
            <a:endParaRPr lang="en-US" sz="1688" dirty="0"/>
          </a:p>
        </p:txBody>
      </p:sp>
    </p:spTree>
    <p:extLst>
      <p:ext uri="{BB962C8B-B14F-4D97-AF65-F5344CB8AC3E}">
        <p14:creationId xmlns:p14="http://schemas.microsoft.com/office/powerpoint/2010/main" val="1941721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729CA-317C-4E92-93B3-790D608535D4}"/>
              </a:ext>
            </a:extLst>
          </p:cNvPr>
          <p:cNvSpPr>
            <a:spLocks noGrp="1"/>
          </p:cNvSpPr>
          <p:nvPr>
            <p:ph type="title"/>
          </p:nvPr>
        </p:nvSpPr>
        <p:spPr/>
        <p:txBody>
          <a:bodyPr>
            <a:normAutofit/>
          </a:bodyPr>
          <a:lstStyle/>
          <a:p>
            <a:r>
              <a:rPr lang="en-US" noProof="0" dirty="0"/>
              <a:t>2.1 Reliability: </a:t>
            </a:r>
            <a:r>
              <a:rPr lang="en-US" dirty="0"/>
              <a:t>Example of Working with Sources (1/5)</a:t>
            </a:r>
          </a:p>
        </p:txBody>
      </p:sp>
      <p:sp>
        <p:nvSpPr>
          <p:cNvPr id="3" name="Inhaltsplatzhalter 2">
            <a:extLst>
              <a:ext uri="{FF2B5EF4-FFF2-40B4-BE49-F238E27FC236}">
                <a16:creationId xmlns:a16="http://schemas.microsoft.com/office/drawing/2014/main" id="{29C85406-D87A-4D22-B69D-4663266A7CC1}"/>
              </a:ext>
            </a:extLst>
          </p:cNvPr>
          <p:cNvSpPr>
            <a:spLocks noGrp="1"/>
          </p:cNvSpPr>
          <p:nvPr>
            <p:ph idx="1"/>
          </p:nvPr>
        </p:nvSpPr>
        <p:spPr>
          <a:xfrm>
            <a:off x="838200" y="1916482"/>
            <a:ext cx="10515600" cy="4100790"/>
          </a:xfrm>
        </p:spPr>
        <p:txBody>
          <a:bodyPr/>
          <a:lstStyle/>
          <a:p>
            <a:r>
              <a:rPr lang="en-US" sz="2400" dirty="0"/>
              <a:t>Which of the sources listed below are suitable for your seminar paper, bachelor’s or master’s thesis? Which ones should you avoid? </a:t>
            </a:r>
          </a:p>
          <a:p>
            <a:pPr lvl="1"/>
            <a:r>
              <a:rPr lang="en-US" sz="2200" dirty="0"/>
              <a:t>Think about an answer for each source. Recommendations follow on the next slides!</a:t>
            </a:r>
          </a:p>
          <a:p>
            <a:pPr marL="0" indent="0">
              <a:buNone/>
            </a:pPr>
            <a:endParaRPr lang="en-US" dirty="0"/>
          </a:p>
        </p:txBody>
      </p:sp>
      <p:sp>
        <p:nvSpPr>
          <p:cNvPr id="4" name="Foliennummernplatzhalter 3">
            <a:extLst>
              <a:ext uri="{FF2B5EF4-FFF2-40B4-BE49-F238E27FC236}">
                <a16:creationId xmlns:a16="http://schemas.microsoft.com/office/drawing/2014/main" id="{1570F15C-F93F-40B3-B61B-1BBA85D34C6E}"/>
              </a:ext>
            </a:extLst>
          </p:cNvPr>
          <p:cNvSpPr>
            <a:spLocks noGrp="1"/>
          </p:cNvSpPr>
          <p:nvPr>
            <p:ph type="sldNum" sz="quarter" idx="12"/>
          </p:nvPr>
        </p:nvSpPr>
        <p:spPr/>
        <p:txBody>
          <a:bodyPr/>
          <a:lstStyle/>
          <a:p>
            <a:fld id="{2447F044-20D3-4F07-BFBB-8BE1F51E7E03}" type="slidenum">
              <a:rPr lang="en-GB" smtClean="0"/>
              <a:pPr/>
              <a:t>20</a:t>
            </a:fld>
            <a:endParaRPr lang="en-GB" dirty="0"/>
          </a:p>
        </p:txBody>
      </p:sp>
      <p:sp>
        <p:nvSpPr>
          <p:cNvPr id="10" name="Rechteck: abgerundete Ecken 7" descr="Zeitschrift &quot;Advanced Composites and Hybrid Materials&quot;">
            <a:extLst>
              <a:ext uri="{FF2B5EF4-FFF2-40B4-BE49-F238E27FC236}">
                <a16:creationId xmlns:a16="http://schemas.microsoft.com/office/drawing/2014/main" id="{2C15C5C2-FEB4-1E31-F2ED-F797F2067CCA}"/>
              </a:ext>
            </a:extLst>
          </p:cNvPr>
          <p:cNvSpPr/>
          <p:nvPr/>
        </p:nvSpPr>
        <p:spPr>
          <a:xfrm>
            <a:off x="960066" y="3802418"/>
            <a:ext cx="3301608" cy="1980043"/>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lnSpc>
                <a:spcPct val="110000"/>
              </a:lnSpc>
              <a:spcBef>
                <a:spcPts val="300"/>
              </a:spcBef>
              <a:spcAft>
                <a:spcPts val="3000"/>
              </a:spcAft>
              <a:buNone/>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Journal „Advanced Composites and Hybrid Materials“</a:t>
            </a:r>
          </a:p>
        </p:txBody>
      </p:sp>
      <p:sp>
        <p:nvSpPr>
          <p:cNvPr id="12" name="Rechteck: abgerundete Ecken 7" descr="Seminararbeiten">
            <a:extLst>
              <a:ext uri="{FF2B5EF4-FFF2-40B4-BE49-F238E27FC236}">
                <a16:creationId xmlns:a16="http://schemas.microsoft.com/office/drawing/2014/main" id="{25C9CD67-9915-A60A-0916-D128BC126459}"/>
              </a:ext>
            </a:extLst>
          </p:cNvPr>
          <p:cNvSpPr/>
          <p:nvPr/>
        </p:nvSpPr>
        <p:spPr>
          <a:xfrm>
            <a:off x="4544345" y="3802417"/>
            <a:ext cx="3301607" cy="1980043"/>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gn="ctr">
              <a:lnSpc>
                <a:spcPct val="110000"/>
              </a:lnSpc>
              <a:spcBef>
                <a:spcPts val="300"/>
              </a:spcBef>
              <a:spcAft>
                <a:spcPts val="3000"/>
              </a:spcAft>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Seminar papers, Bachelor‘s theses and Master‘s theses</a:t>
            </a:r>
          </a:p>
        </p:txBody>
      </p:sp>
      <p:sp>
        <p:nvSpPr>
          <p:cNvPr id="14" name="Rechteck: abgerundete Ecken 7" descr="Wikipedia">
            <a:extLst>
              <a:ext uri="{FF2B5EF4-FFF2-40B4-BE49-F238E27FC236}">
                <a16:creationId xmlns:a16="http://schemas.microsoft.com/office/drawing/2014/main" id="{E3651DCD-A228-9D79-B462-DF0A13145F64}"/>
              </a:ext>
            </a:extLst>
          </p:cNvPr>
          <p:cNvSpPr/>
          <p:nvPr/>
        </p:nvSpPr>
        <p:spPr>
          <a:xfrm>
            <a:off x="8153675" y="3802418"/>
            <a:ext cx="3301607" cy="1985231"/>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lnSpc>
                <a:spcPct val="110000"/>
              </a:lnSpc>
              <a:spcBef>
                <a:spcPts val="300"/>
              </a:spcBef>
              <a:spcAft>
                <a:spcPts val="3000"/>
              </a:spcAft>
              <a:buNone/>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Online encyclopedias</a:t>
            </a:r>
          </a:p>
        </p:txBody>
      </p:sp>
    </p:spTree>
    <p:extLst>
      <p:ext uri="{BB962C8B-B14F-4D97-AF65-F5344CB8AC3E}">
        <p14:creationId xmlns:p14="http://schemas.microsoft.com/office/powerpoint/2010/main" val="2469299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445F-1F5A-3A0F-9F8B-FC8C3108C6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0DBF1F-EB01-D685-D62F-9D767D9867FC}"/>
              </a:ext>
            </a:extLst>
          </p:cNvPr>
          <p:cNvSpPr>
            <a:spLocks noGrp="1"/>
          </p:cNvSpPr>
          <p:nvPr>
            <p:ph type="title"/>
          </p:nvPr>
        </p:nvSpPr>
        <p:spPr>
          <a:xfrm>
            <a:off x="838200" y="753046"/>
            <a:ext cx="10515600" cy="705667"/>
          </a:xfrm>
        </p:spPr>
        <p:txBody>
          <a:bodyPr>
            <a:normAutofit/>
          </a:bodyPr>
          <a:lstStyle/>
          <a:p>
            <a:r>
              <a:rPr lang="en-US" noProof="0" dirty="0"/>
              <a:t>2.1 Reliability: </a:t>
            </a:r>
            <a:r>
              <a:rPr lang="en-US" dirty="0"/>
              <a:t>Example of Working with Sources (2/5)</a:t>
            </a:r>
          </a:p>
        </p:txBody>
      </p:sp>
      <p:sp>
        <p:nvSpPr>
          <p:cNvPr id="3" name="Inhaltsplatzhalter 2">
            <a:extLst>
              <a:ext uri="{FF2B5EF4-FFF2-40B4-BE49-F238E27FC236}">
                <a16:creationId xmlns:a16="http://schemas.microsoft.com/office/drawing/2014/main" id="{BEA44F64-A6B0-BD27-7FD0-659D8D368840}"/>
              </a:ext>
            </a:extLst>
          </p:cNvPr>
          <p:cNvSpPr>
            <a:spLocks noGrp="1"/>
          </p:cNvSpPr>
          <p:nvPr>
            <p:ph idx="1"/>
          </p:nvPr>
        </p:nvSpPr>
        <p:spPr>
          <a:xfrm>
            <a:off x="838201" y="1916482"/>
            <a:ext cx="7554237" cy="4100790"/>
          </a:xfrm>
        </p:spPr>
        <p:txBody>
          <a:bodyPr/>
          <a:lstStyle/>
          <a:p>
            <a:pPr>
              <a:lnSpc>
                <a:spcPct val="110000"/>
              </a:lnSpc>
            </a:pPr>
            <a:r>
              <a:rPr lang="en-US" sz="2000" dirty="0"/>
              <a:t>Which sources are suitable for seminar papers, bachelor’s theses or master’s theses?</a:t>
            </a:r>
          </a:p>
          <a:p>
            <a:pPr lvl="1">
              <a:lnSpc>
                <a:spcPct val="110000"/>
              </a:lnSpc>
            </a:pPr>
            <a:r>
              <a:rPr lang="en-US" sz="1800" dirty="0"/>
              <a:t>Journal „Advanced Composites and Hybrid Materials” </a:t>
            </a:r>
          </a:p>
          <a:p>
            <a:pPr marL="895350" lvl="2">
              <a:lnSpc>
                <a:spcPct val="110000"/>
              </a:lnSpc>
            </a:pPr>
            <a:r>
              <a:rPr lang="en-US" sz="1800" dirty="0"/>
              <a:t>Reputable publisher</a:t>
            </a:r>
          </a:p>
          <a:p>
            <a:pPr marL="895350" lvl="2">
              <a:lnSpc>
                <a:spcPct val="110000"/>
              </a:lnSpc>
            </a:pPr>
            <a:r>
              <a:rPr lang="en-US" sz="1800" dirty="0"/>
              <a:t>Peer-reviewed information</a:t>
            </a:r>
          </a:p>
          <a:p>
            <a:pPr marL="895350" lvl="2">
              <a:lnSpc>
                <a:spcPct val="110000"/>
              </a:lnSpc>
            </a:pPr>
            <a:r>
              <a:rPr lang="en-US" sz="1800" dirty="0"/>
              <a:t>Journal with a good reputation within the research community</a:t>
            </a:r>
          </a:p>
          <a:p>
            <a:pPr marL="628650" lvl="2" indent="0">
              <a:lnSpc>
                <a:spcPct val="110000"/>
              </a:lnSpc>
              <a:buNone/>
            </a:pPr>
            <a:r>
              <a:rPr lang="en-US" sz="1800" dirty="0"/>
              <a:t>→ Reputable source, suitable for citation!    </a:t>
            </a:r>
          </a:p>
          <a:p>
            <a:pPr marL="628650" lvl="2" indent="0">
              <a:lnSpc>
                <a:spcPct val="110000"/>
              </a:lnSpc>
              <a:buNone/>
            </a:pPr>
            <a:r>
              <a:rPr lang="en-US" sz="1800" i="1" dirty="0"/>
              <a:t>… and available for you to download free of charge via the TU/University of Graz Libraries ;-)</a:t>
            </a:r>
          </a:p>
          <a:p>
            <a:pPr marL="0" indent="0">
              <a:buNone/>
            </a:pPr>
            <a:endParaRPr lang="en-US" dirty="0"/>
          </a:p>
        </p:txBody>
      </p:sp>
      <p:sp>
        <p:nvSpPr>
          <p:cNvPr id="4" name="Foliennummernplatzhalter 3">
            <a:extLst>
              <a:ext uri="{FF2B5EF4-FFF2-40B4-BE49-F238E27FC236}">
                <a16:creationId xmlns:a16="http://schemas.microsoft.com/office/drawing/2014/main" id="{8C67A3BD-DCEC-5E56-376B-25D6B5F27F33}"/>
              </a:ext>
            </a:extLst>
          </p:cNvPr>
          <p:cNvSpPr>
            <a:spLocks noGrp="1"/>
          </p:cNvSpPr>
          <p:nvPr>
            <p:ph type="sldNum" sz="quarter" idx="12"/>
          </p:nvPr>
        </p:nvSpPr>
        <p:spPr/>
        <p:txBody>
          <a:bodyPr/>
          <a:lstStyle/>
          <a:p>
            <a:fld id="{2447F044-20D3-4F07-BFBB-8BE1F51E7E03}" type="slidenum">
              <a:rPr lang="en-GB" smtClean="0"/>
              <a:pPr/>
              <a:t>21</a:t>
            </a:fld>
            <a:endParaRPr lang="en-GB" dirty="0"/>
          </a:p>
        </p:txBody>
      </p:sp>
      <p:sp>
        <p:nvSpPr>
          <p:cNvPr id="6" name="Textfeld 5">
            <a:extLst>
              <a:ext uri="{FF2B5EF4-FFF2-40B4-BE49-F238E27FC236}">
                <a16:creationId xmlns:a16="http://schemas.microsoft.com/office/drawing/2014/main" id="{46604FDF-AF59-1F1C-5D66-72BA71A14EB7}"/>
              </a:ext>
            </a:extLst>
          </p:cNvPr>
          <p:cNvSpPr txBox="1"/>
          <p:nvPr/>
        </p:nvSpPr>
        <p:spPr>
          <a:xfrm>
            <a:off x="813148" y="1397932"/>
            <a:ext cx="6093912" cy="400110"/>
          </a:xfrm>
          <a:prstGeom prst="rect">
            <a:avLst/>
          </a:prstGeom>
          <a:noFill/>
        </p:spPr>
        <p:txBody>
          <a:bodyPr wrap="square">
            <a:spAutoFit/>
          </a:bodyPr>
          <a:lstStyle/>
          <a:p>
            <a:r>
              <a:rPr lang="en-US" sz="2000" noProof="0" dirty="0"/>
              <a:t>(Pears and Shields; Veith, 2022)</a:t>
            </a:r>
            <a:endParaRPr lang="de-DE" dirty="0"/>
          </a:p>
        </p:txBody>
      </p:sp>
      <p:pic>
        <p:nvPicPr>
          <p:cNvPr id="8" name="Picture 4">
            <a:extLst>
              <a:ext uri="{FF2B5EF4-FFF2-40B4-BE49-F238E27FC236}">
                <a16:creationId xmlns:a16="http://schemas.microsoft.com/office/drawing/2014/main" id="{CD98979E-036F-107B-0148-7DBFB85B1C15}"/>
              </a:ext>
            </a:extLst>
          </p:cNvPr>
          <p:cNvPicPr>
            <a:picLocks noChangeAspect="1"/>
          </p:cNvPicPr>
          <p:nvPr/>
        </p:nvPicPr>
        <p:blipFill>
          <a:blip r:embed="rId2"/>
          <a:stretch>
            <a:fillRect/>
          </a:stretch>
        </p:blipFill>
        <p:spPr>
          <a:xfrm>
            <a:off x="8868428" y="1458713"/>
            <a:ext cx="2998801" cy="4023902"/>
          </a:xfrm>
          <a:prstGeom prst="rect">
            <a:avLst/>
          </a:prstGeom>
        </p:spPr>
      </p:pic>
      <p:sp>
        <p:nvSpPr>
          <p:cNvPr id="11" name="TextBox 5">
            <a:extLst>
              <a:ext uri="{FF2B5EF4-FFF2-40B4-BE49-F238E27FC236}">
                <a16:creationId xmlns:a16="http://schemas.microsoft.com/office/drawing/2014/main" id="{DC9FBE1D-854C-CDFD-F28B-CE52A725AB71}"/>
              </a:ext>
            </a:extLst>
          </p:cNvPr>
          <p:cNvSpPr txBox="1"/>
          <p:nvPr/>
        </p:nvSpPr>
        <p:spPr>
          <a:xfrm>
            <a:off x="3858016" y="5536996"/>
            <a:ext cx="8251521" cy="553998"/>
          </a:xfrm>
          <a:prstGeom prst="rect">
            <a:avLst/>
          </a:prstGeom>
          <a:noFill/>
        </p:spPr>
        <p:txBody>
          <a:bodyPr wrap="square">
            <a:spAutoFit/>
          </a:bodyPr>
          <a:lstStyle/>
          <a:p>
            <a:r>
              <a:rPr lang="en-US" sz="1600" noProof="0" dirty="0">
                <a:latin typeface="Calibri" panose="020F0502020204030204" pitchFamily="34" charset="0"/>
                <a:ea typeface="Calibri" panose="020F0502020204030204" pitchFamily="34" charset="0"/>
                <a:cs typeface="Calibri" panose="020F0502020204030204" pitchFamily="34" charset="0"/>
              </a:rPr>
              <a:t>Fig. 3: </a:t>
            </a:r>
            <a:r>
              <a:rPr lang="en-US" sz="1400" noProof="0" dirty="0">
                <a:latin typeface="Calibri" panose="020F0502020204030204" pitchFamily="34" charset="0"/>
                <a:ea typeface="Calibri" panose="020F0502020204030204" pitchFamily="34" charset="0"/>
                <a:cs typeface="Calibri" panose="020F0502020204030204" pitchFamily="34" charset="0"/>
              </a:rPr>
              <a:t>Cover: @Springer Publishers, journal </a:t>
            </a:r>
            <a:r>
              <a:rPr lang="en-US" sz="1400" i="1" noProof="0" dirty="0">
                <a:latin typeface="Calibri" panose="020F0502020204030204" pitchFamily="34" charset="0"/>
                <a:ea typeface="Calibri" panose="020F0502020204030204" pitchFamily="34" charset="0"/>
                <a:cs typeface="Calibri" panose="020F0502020204030204" pitchFamily="34" charset="0"/>
              </a:rPr>
              <a:t>Advanced Composites and Hybrid Materials </a:t>
            </a:r>
            <a:r>
              <a:rPr lang="en-US" sz="1400" noProof="0" dirty="0">
                <a:latin typeface="Calibri" panose="020F0502020204030204" pitchFamily="34" charset="0"/>
                <a:ea typeface="Calibri" panose="020F0502020204030204" pitchFamily="34" charset="0"/>
                <a:cs typeface="Calibri" panose="020F0502020204030204" pitchFamily="34" charset="0"/>
              </a:rPr>
              <a:t>(2026). Used as a quotation in accordance with Section 42f of the German Copyright Act (</a:t>
            </a:r>
            <a:r>
              <a:rPr lang="en-US" sz="1400" noProof="0" dirty="0" err="1">
                <a:latin typeface="Calibri" panose="020F0502020204030204" pitchFamily="34" charset="0"/>
                <a:ea typeface="Calibri" panose="020F0502020204030204" pitchFamily="34" charset="0"/>
                <a:cs typeface="Calibri" panose="020F0502020204030204" pitchFamily="34" charset="0"/>
              </a:rPr>
              <a:t>UrhG</a:t>
            </a:r>
            <a:r>
              <a:rPr lang="en-US" sz="1400" noProof="0" dirty="0">
                <a:latin typeface="Calibri" panose="020F0502020204030204" pitchFamily="34" charset="0"/>
                <a:ea typeface="Calibri" panose="020F0502020204030204" pitchFamily="34" charset="0"/>
                <a:cs typeface="Calibri" panose="020F0502020204030204" pitchFamily="34" charset="0"/>
              </a:rPr>
              <a:t>); not licensed under CC BY 4.0.</a:t>
            </a:r>
          </a:p>
        </p:txBody>
      </p:sp>
    </p:spTree>
    <p:extLst>
      <p:ext uri="{BB962C8B-B14F-4D97-AF65-F5344CB8AC3E}">
        <p14:creationId xmlns:p14="http://schemas.microsoft.com/office/powerpoint/2010/main" val="718737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89238-5226-DE80-E6BF-C79A153B0C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4A767A-7580-EB05-C305-4F46CB8DE7D5}"/>
              </a:ext>
            </a:extLst>
          </p:cNvPr>
          <p:cNvSpPr>
            <a:spLocks noGrp="1"/>
          </p:cNvSpPr>
          <p:nvPr>
            <p:ph type="title"/>
          </p:nvPr>
        </p:nvSpPr>
        <p:spPr>
          <a:xfrm>
            <a:off x="838200" y="753046"/>
            <a:ext cx="10515600" cy="705667"/>
          </a:xfrm>
        </p:spPr>
        <p:txBody>
          <a:bodyPr>
            <a:normAutofit/>
          </a:bodyPr>
          <a:lstStyle/>
          <a:p>
            <a:r>
              <a:rPr lang="en-US" noProof="0" dirty="0"/>
              <a:t>2.1 Reliability: </a:t>
            </a:r>
            <a:r>
              <a:rPr lang="en-US" dirty="0"/>
              <a:t>Example of Working with Sources (3/5)</a:t>
            </a:r>
          </a:p>
        </p:txBody>
      </p:sp>
      <p:sp>
        <p:nvSpPr>
          <p:cNvPr id="3" name="Inhaltsplatzhalter 2">
            <a:extLst>
              <a:ext uri="{FF2B5EF4-FFF2-40B4-BE49-F238E27FC236}">
                <a16:creationId xmlns:a16="http://schemas.microsoft.com/office/drawing/2014/main" id="{272D87E2-9E62-3219-8E33-E5D8163BB4D0}"/>
              </a:ext>
            </a:extLst>
          </p:cNvPr>
          <p:cNvSpPr>
            <a:spLocks noGrp="1"/>
          </p:cNvSpPr>
          <p:nvPr>
            <p:ph idx="1"/>
          </p:nvPr>
        </p:nvSpPr>
        <p:spPr>
          <a:xfrm>
            <a:off x="838200" y="1916482"/>
            <a:ext cx="10873635" cy="4100790"/>
          </a:xfrm>
        </p:spPr>
        <p:txBody>
          <a:bodyPr>
            <a:normAutofit fontScale="92500"/>
          </a:bodyPr>
          <a:lstStyle/>
          <a:p>
            <a:r>
              <a:rPr lang="en-US" dirty="0"/>
              <a:t>Which of the sources listed below are suitable for your seminar paper, bachelor’s or master’s thesis? </a:t>
            </a:r>
          </a:p>
          <a:p>
            <a:pPr lvl="1">
              <a:lnSpc>
                <a:spcPct val="130000"/>
              </a:lnSpc>
              <a:spcBef>
                <a:spcPts val="1200"/>
              </a:spcBef>
              <a:spcAft>
                <a:spcPts val="600"/>
              </a:spcAft>
            </a:pPr>
            <a:r>
              <a:rPr lang="en-US" dirty="0"/>
              <a:t>Seminar papers, Bachelor‘s theses and Master‘s theses</a:t>
            </a:r>
          </a:p>
          <a:p>
            <a:pPr marL="895350" lvl="2"/>
            <a:r>
              <a:rPr lang="en-US" dirty="0"/>
              <a:t>Avoid citing seminar papers in your seminar papers or final theses</a:t>
            </a:r>
          </a:p>
          <a:p>
            <a:pPr marL="895350" lvl="2"/>
            <a:r>
              <a:rPr lang="en-US" dirty="0"/>
              <a:t>Cite Bachelor’s and Master’s theses only in exceptional cases (e.g., original source, very specific research questions, no academic article on the topic available to date)</a:t>
            </a:r>
          </a:p>
          <a:p>
            <a:pPr lvl="1">
              <a:lnSpc>
                <a:spcPct val="130000"/>
              </a:lnSpc>
              <a:spcBef>
                <a:spcPts val="1200"/>
              </a:spcBef>
              <a:spcAft>
                <a:spcPts val="600"/>
              </a:spcAft>
            </a:pPr>
            <a:r>
              <a:rPr lang="en-US" dirty="0"/>
              <a:t>Online encyclopedias</a:t>
            </a:r>
          </a:p>
          <a:p>
            <a:pPr marL="895350" lvl="2"/>
            <a:r>
              <a:rPr lang="en-US" dirty="0"/>
              <a:t>Check the level of acceptance within the research community</a:t>
            </a:r>
          </a:p>
          <a:p>
            <a:pPr marL="895350" lvl="2"/>
            <a:r>
              <a:rPr lang="en-US" dirty="0"/>
              <a:t>Wikipedia is not suitable for academic evidence</a:t>
            </a:r>
          </a:p>
          <a:p>
            <a:pPr marL="0" indent="0">
              <a:buNone/>
            </a:pPr>
            <a:endParaRPr lang="en-US" dirty="0"/>
          </a:p>
        </p:txBody>
      </p:sp>
      <p:sp>
        <p:nvSpPr>
          <p:cNvPr id="4" name="Foliennummernplatzhalter 3">
            <a:extLst>
              <a:ext uri="{FF2B5EF4-FFF2-40B4-BE49-F238E27FC236}">
                <a16:creationId xmlns:a16="http://schemas.microsoft.com/office/drawing/2014/main" id="{EDD5B58F-B867-770A-CE88-DD3968FFFEB8}"/>
              </a:ext>
            </a:extLst>
          </p:cNvPr>
          <p:cNvSpPr>
            <a:spLocks noGrp="1"/>
          </p:cNvSpPr>
          <p:nvPr>
            <p:ph type="sldNum" sz="quarter" idx="12"/>
          </p:nvPr>
        </p:nvSpPr>
        <p:spPr/>
        <p:txBody>
          <a:bodyPr/>
          <a:lstStyle/>
          <a:p>
            <a:fld id="{2447F044-20D3-4F07-BFBB-8BE1F51E7E03}" type="slidenum">
              <a:rPr lang="en-GB" smtClean="0"/>
              <a:pPr/>
              <a:t>22</a:t>
            </a:fld>
            <a:endParaRPr lang="en-GB" dirty="0"/>
          </a:p>
        </p:txBody>
      </p:sp>
      <p:sp>
        <p:nvSpPr>
          <p:cNvPr id="6" name="Textfeld 5">
            <a:extLst>
              <a:ext uri="{FF2B5EF4-FFF2-40B4-BE49-F238E27FC236}">
                <a16:creationId xmlns:a16="http://schemas.microsoft.com/office/drawing/2014/main" id="{7B28D091-86BA-9251-CFFA-BDE6A66BA34D}"/>
              </a:ext>
            </a:extLst>
          </p:cNvPr>
          <p:cNvSpPr txBox="1"/>
          <p:nvPr/>
        </p:nvSpPr>
        <p:spPr>
          <a:xfrm>
            <a:off x="813148" y="1397932"/>
            <a:ext cx="6093912" cy="400110"/>
          </a:xfrm>
          <a:prstGeom prst="rect">
            <a:avLst/>
          </a:prstGeom>
          <a:noFill/>
        </p:spPr>
        <p:txBody>
          <a:bodyPr wrap="square">
            <a:spAutoFit/>
          </a:bodyPr>
          <a:lstStyle/>
          <a:p>
            <a:r>
              <a:rPr lang="en-US" sz="2000" noProof="0" dirty="0"/>
              <a:t>(</a:t>
            </a:r>
            <a:r>
              <a:rPr lang="en-US" sz="2000" dirty="0"/>
              <a:t>Sandberg, 2012; </a:t>
            </a:r>
            <a:r>
              <a:rPr lang="en-US" sz="2000" noProof="0" dirty="0"/>
              <a:t>Veith, 2022)</a:t>
            </a:r>
            <a:endParaRPr lang="de-DE" dirty="0"/>
          </a:p>
        </p:txBody>
      </p:sp>
    </p:spTree>
    <p:extLst>
      <p:ext uri="{BB962C8B-B14F-4D97-AF65-F5344CB8AC3E}">
        <p14:creationId xmlns:p14="http://schemas.microsoft.com/office/powerpoint/2010/main" val="1557356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4A121-8F4A-F600-B85B-E6BEDF71C7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52D01F-F18D-CA58-0BD3-CFE2342DCD0B}"/>
              </a:ext>
            </a:extLst>
          </p:cNvPr>
          <p:cNvSpPr>
            <a:spLocks noGrp="1"/>
          </p:cNvSpPr>
          <p:nvPr>
            <p:ph type="title"/>
          </p:nvPr>
        </p:nvSpPr>
        <p:spPr>
          <a:xfrm>
            <a:off x="838200" y="753046"/>
            <a:ext cx="10515600" cy="705667"/>
          </a:xfrm>
        </p:spPr>
        <p:txBody>
          <a:bodyPr>
            <a:normAutofit/>
          </a:bodyPr>
          <a:lstStyle/>
          <a:p>
            <a:r>
              <a:rPr lang="en-US" noProof="0" dirty="0"/>
              <a:t>2.1 Reliability: </a:t>
            </a:r>
            <a:r>
              <a:rPr lang="en-US" dirty="0"/>
              <a:t>Example of Working with Sources (4/5)</a:t>
            </a:r>
          </a:p>
        </p:txBody>
      </p:sp>
      <p:sp>
        <p:nvSpPr>
          <p:cNvPr id="3" name="Inhaltsplatzhalter 2">
            <a:extLst>
              <a:ext uri="{FF2B5EF4-FFF2-40B4-BE49-F238E27FC236}">
                <a16:creationId xmlns:a16="http://schemas.microsoft.com/office/drawing/2014/main" id="{7A68DC77-4879-5119-25BD-AE8B863A9FA6}"/>
              </a:ext>
            </a:extLst>
          </p:cNvPr>
          <p:cNvSpPr>
            <a:spLocks noGrp="1"/>
          </p:cNvSpPr>
          <p:nvPr>
            <p:ph idx="1"/>
          </p:nvPr>
        </p:nvSpPr>
        <p:spPr>
          <a:xfrm>
            <a:off x="838200" y="1916482"/>
            <a:ext cx="10873635" cy="4100790"/>
          </a:xfrm>
        </p:spPr>
        <p:txBody>
          <a:bodyPr>
            <a:normAutofit/>
          </a:bodyPr>
          <a:lstStyle/>
          <a:p>
            <a:r>
              <a:rPr lang="en-US" dirty="0"/>
              <a:t>Why is it important to check the quality of a source?</a:t>
            </a:r>
          </a:p>
          <a:p>
            <a:pPr marL="361950" lvl="1" indent="0">
              <a:buNone/>
            </a:pPr>
            <a:r>
              <a:rPr lang="en-US" dirty="0"/>
              <a:t>→ Among other reasons, because of the rise in predatory journals!</a:t>
            </a:r>
          </a:p>
          <a:p>
            <a:pPr lvl="1">
              <a:spcBef>
                <a:spcPts val="1200"/>
              </a:spcBef>
              <a:buFont typeface="Wingdings" panose="05000000000000000000" pitchFamily="2" charset="2"/>
              <a:buChar char="§"/>
            </a:pPr>
            <a:r>
              <a:rPr lang="en-US" dirty="0"/>
              <a:t>Business models of predatory journals/publishers:</a:t>
            </a:r>
          </a:p>
          <a:p>
            <a:pPr lvl="2"/>
            <a:r>
              <a:rPr lang="en-US" dirty="0"/>
              <a:t>Revenue from fees for rapid, inadequately reviewed publications</a:t>
            </a:r>
          </a:p>
          <a:p>
            <a:pPr lvl="2"/>
            <a:r>
              <a:rPr lang="en-US" dirty="0"/>
              <a:t>Appropriation of other people’s research findings (Vandevelde, 2025)</a:t>
            </a:r>
          </a:p>
          <a:p>
            <a:pPr lvl="1">
              <a:spcBef>
                <a:spcPts val="1200"/>
              </a:spcBef>
              <a:buFont typeface="Wingdings" panose="05000000000000000000" pitchFamily="2" charset="2"/>
              <a:buChar char="§"/>
            </a:pPr>
            <a:r>
              <a:rPr lang="en-US" dirty="0"/>
              <a:t>Damage to research caused by predatory journals/publishers:</a:t>
            </a:r>
          </a:p>
          <a:p>
            <a:pPr lvl="2"/>
            <a:r>
              <a:rPr lang="en-US" dirty="0"/>
              <a:t>Incorrect findings are disseminated (usually no peer review, no possibility of retracting flawed articles)</a:t>
            </a:r>
          </a:p>
          <a:p>
            <a:pPr marL="628650" lvl="2" indent="0">
              <a:buNone/>
            </a:pPr>
            <a:r>
              <a:rPr lang="en-US" dirty="0"/>
              <a:t>→ leads to distorted findings and a loss of trust in research</a:t>
            </a:r>
          </a:p>
        </p:txBody>
      </p:sp>
      <p:sp>
        <p:nvSpPr>
          <p:cNvPr id="4" name="Foliennummernplatzhalter 3">
            <a:extLst>
              <a:ext uri="{FF2B5EF4-FFF2-40B4-BE49-F238E27FC236}">
                <a16:creationId xmlns:a16="http://schemas.microsoft.com/office/drawing/2014/main" id="{B8170A4C-74CC-73FF-8D5B-533DF954C624}"/>
              </a:ext>
            </a:extLst>
          </p:cNvPr>
          <p:cNvSpPr>
            <a:spLocks noGrp="1"/>
          </p:cNvSpPr>
          <p:nvPr>
            <p:ph type="sldNum" sz="quarter" idx="12"/>
          </p:nvPr>
        </p:nvSpPr>
        <p:spPr/>
        <p:txBody>
          <a:bodyPr/>
          <a:lstStyle/>
          <a:p>
            <a:fld id="{2447F044-20D3-4F07-BFBB-8BE1F51E7E03}" type="slidenum">
              <a:rPr lang="en-GB" smtClean="0"/>
              <a:pPr/>
              <a:t>23</a:t>
            </a:fld>
            <a:endParaRPr lang="en-GB" dirty="0"/>
          </a:p>
        </p:txBody>
      </p:sp>
      <p:sp>
        <p:nvSpPr>
          <p:cNvPr id="6" name="Textfeld 5">
            <a:extLst>
              <a:ext uri="{FF2B5EF4-FFF2-40B4-BE49-F238E27FC236}">
                <a16:creationId xmlns:a16="http://schemas.microsoft.com/office/drawing/2014/main" id="{C134A895-0E34-8503-9495-3DCD0213DCE9}"/>
              </a:ext>
            </a:extLst>
          </p:cNvPr>
          <p:cNvSpPr txBox="1"/>
          <p:nvPr/>
        </p:nvSpPr>
        <p:spPr>
          <a:xfrm>
            <a:off x="813148" y="1397932"/>
            <a:ext cx="6093912" cy="400110"/>
          </a:xfrm>
          <a:prstGeom prst="rect">
            <a:avLst/>
          </a:prstGeom>
          <a:noFill/>
        </p:spPr>
        <p:txBody>
          <a:bodyPr wrap="square">
            <a:spAutoFit/>
          </a:bodyPr>
          <a:lstStyle/>
          <a:p>
            <a:r>
              <a:rPr lang="en-US" sz="2000" noProof="0" dirty="0"/>
              <a:t>(</a:t>
            </a:r>
            <a:r>
              <a:rPr lang="en-US" sz="2000" dirty="0"/>
              <a:t>Elmore and Weston, 2020)</a:t>
            </a:r>
            <a:endParaRPr lang="de-DE" dirty="0"/>
          </a:p>
        </p:txBody>
      </p:sp>
    </p:spTree>
    <p:extLst>
      <p:ext uri="{BB962C8B-B14F-4D97-AF65-F5344CB8AC3E}">
        <p14:creationId xmlns:p14="http://schemas.microsoft.com/office/powerpoint/2010/main" val="2140145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F3A2F-0134-FB8F-35E8-8556DFDEBC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BF9C11-6308-C61B-6A3D-5D5E5CD57444}"/>
              </a:ext>
            </a:extLst>
          </p:cNvPr>
          <p:cNvSpPr>
            <a:spLocks noGrp="1"/>
          </p:cNvSpPr>
          <p:nvPr>
            <p:ph type="title"/>
          </p:nvPr>
        </p:nvSpPr>
        <p:spPr>
          <a:xfrm>
            <a:off x="838200" y="753046"/>
            <a:ext cx="10515600" cy="705667"/>
          </a:xfrm>
        </p:spPr>
        <p:txBody>
          <a:bodyPr>
            <a:normAutofit/>
          </a:bodyPr>
          <a:lstStyle/>
          <a:p>
            <a:r>
              <a:rPr lang="en-US" noProof="0" dirty="0"/>
              <a:t>2.1 Reliability: </a:t>
            </a:r>
            <a:r>
              <a:rPr lang="en-US" dirty="0"/>
              <a:t>Example of Working with Sources (5/5)</a:t>
            </a:r>
          </a:p>
        </p:txBody>
      </p:sp>
      <p:sp>
        <p:nvSpPr>
          <p:cNvPr id="3" name="Inhaltsplatzhalter 2">
            <a:extLst>
              <a:ext uri="{FF2B5EF4-FFF2-40B4-BE49-F238E27FC236}">
                <a16:creationId xmlns:a16="http://schemas.microsoft.com/office/drawing/2014/main" id="{898E224D-4AA5-B329-8EB2-4D99F3160051}"/>
              </a:ext>
            </a:extLst>
          </p:cNvPr>
          <p:cNvSpPr>
            <a:spLocks noGrp="1"/>
          </p:cNvSpPr>
          <p:nvPr>
            <p:ph idx="1"/>
          </p:nvPr>
        </p:nvSpPr>
        <p:spPr>
          <a:xfrm>
            <a:off x="838200" y="1916482"/>
            <a:ext cx="10873635" cy="4321480"/>
          </a:xfrm>
        </p:spPr>
        <p:txBody>
          <a:bodyPr>
            <a:normAutofit fontScale="92500" lnSpcReduction="10000"/>
          </a:bodyPr>
          <a:lstStyle/>
          <a:p>
            <a:r>
              <a:rPr lang="en-US" sz="2400" dirty="0"/>
              <a:t>Consequences for researchers:</a:t>
            </a:r>
          </a:p>
          <a:p>
            <a:pPr lvl="1">
              <a:lnSpc>
                <a:spcPct val="110000"/>
              </a:lnSpc>
            </a:pPr>
            <a:r>
              <a:rPr lang="en-US" sz="2200" dirty="0"/>
              <a:t>Journals that are not listed are overlooked by reputable databases, thus valuable findings are not discovered or cited</a:t>
            </a:r>
          </a:p>
          <a:p>
            <a:pPr lvl="1">
              <a:lnSpc>
                <a:spcPct val="110000"/>
              </a:lnSpc>
            </a:pPr>
            <a:r>
              <a:rPr lang="en-US" sz="2200" dirty="0"/>
              <a:t>If journals end up on ‘blacklists’, their publications lose their value</a:t>
            </a:r>
          </a:p>
          <a:p>
            <a:pPr lvl="1">
              <a:lnSpc>
                <a:spcPct val="110000"/>
              </a:lnSpc>
            </a:pPr>
            <a:r>
              <a:rPr lang="en-US" sz="2200" dirty="0"/>
              <a:t>The appropriation of research findings by others diminishes the value of one’s own findings (doubts regarding origin, traceability and credibility)</a:t>
            </a:r>
          </a:p>
          <a:p>
            <a:pPr>
              <a:spcBef>
                <a:spcPts val="1800"/>
              </a:spcBef>
            </a:pPr>
            <a:r>
              <a:rPr lang="en-US" sz="2400" dirty="0"/>
              <a:t>Protection against predatory journals:</a:t>
            </a:r>
          </a:p>
          <a:p>
            <a:pPr lvl="1">
              <a:lnSpc>
                <a:spcPct val="110000"/>
              </a:lnSpc>
            </a:pPr>
            <a:r>
              <a:rPr lang="en-US" sz="2200" dirty="0"/>
              <a:t>Check the quality of editors, journals and publishers</a:t>
            </a:r>
          </a:p>
          <a:p>
            <a:pPr lvl="1">
              <a:lnSpc>
                <a:spcPct val="110000"/>
              </a:lnSpc>
            </a:pPr>
            <a:r>
              <a:rPr lang="en-US" sz="2200" dirty="0"/>
              <a:t>Be aware of warning signs, e.g., promises of (unrealistically) rapid publication</a:t>
            </a:r>
          </a:p>
          <a:p>
            <a:pPr lvl="1">
              <a:lnSpc>
                <a:spcPct val="110000"/>
              </a:lnSpc>
            </a:pPr>
            <a:r>
              <a:rPr lang="en-US" sz="2200" dirty="0"/>
              <a:t>Use blacklists (e.g., beallist.net)</a:t>
            </a:r>
          </a:p>
          <a:p>
            <a:pPr lvl="1">
              <a:lnSpc>
                <a:spcPct val="110000"/>
              </a:lnSpc>
            </a:pPr>
            <a:r>
              <a:rPr lang="en-US" sz="2200" dirty="0"/>
              <a:t>Follow checklists for identifying predatory journals (e.g., thinkchecksubmit.org)</a:t>
            </a:r>
            <a:endParaRPr lang="en-US" dirty="0"/>
          </a:p>
        </p:txBody>
      </p:sp>
      <p:sp>
        <p:nvSpPr>
          <p:cNvPr id="4" name="Foliennummernplatzhalter 3">
            <a:extLst>
              <a:ext uri="{FF2B5EF4-FFF2-40B4-BE49-F238E27FC236}">
                <a16:creationId xmlns:a16="http://schemas.microsoft.com/office/drawing/2014/main" id="{7046805B-C561-B5FC-6FD7-37713948BA6A}"/>
              </a:ext>
            </a:extLst>
          </p:cNvPr>
          <p:cNvSpPr>
            <a:spLocks noGrp="1"/>
          </p:cNvSpPr>
          <p:nvPr>
            <p:ph type="sldNum" sz="quarter" idx="12"/>
          </p:nvPr>
        </p:nvSpPr>
        <p:spPr/>
        <p:txBody>
          <a:bodyPr/>
          <a:lstStyle/>
          <a:p>
            <a:fld id="{2447F044-20D3-4F07-BFBB-8BE1F51E7E03}" type="slidenum">
              <a:rPr lang="en-GB" smtClean="0"/>
              <a:pPr/>
              <a:t>24</a:t>
            </a:fld>
            <a:endParaRPr lang="en-GB" dirty="0"/>
          </a:p>
        </p:txBody>
      </p:sp>
      <p:sp>
        <p:nvSpPr>
          <p:cNvPr id="6" name="Textfeld 5">
            <a:extLst>
              <a:ext uri="{FF2B5EF4-FFF2-40B4-BE49-F238E27FC236}">
                <a16:creationId xmlns:a16="http://schemas.microsoft.com/office/drawing/2014/main" id="{5BE532F2-D4D1-DFCF-34A3-CE33EC4E9FB8}"/>
              </a:ext>
            </a:extLst>
          </p:cNvPr>
          <p:cNvSpPr txBox="1"/>
          <p:nvPr/>
        </p:nvSpPr>
        <p:spPr>
          <a:xfrm>
            <a:off x="813148" y="1397932"/>
            <a:ext cx="6093912" cy="400110"/>
          </a:xfrm>
          <a:prstGeom prst="rect">
            <a:avLst/>
          </a:prstGeom>
          <a:noFill/>
        </p:spPr>
        <p:txBody>
          <a:bodyPr wrap="square">
            <a:spAutoFit/>
          </a:bodyPr>
          <a:lstStyle/>
          <a:p>
            <a:r>
              <a:rPr lang="en-US" sz="2000" noProof="0" dirty="0"/>
              <a:t>(</a:t>
            </a:r>
            <a:r>
              <a:rPr lang="en-US" sz="2000" dirty="0"/>
              <a:t>Elmore and Weston, 2020)</a:t>
            </a:r>
            <a:endParaRPr lang="de-DE" dirty="0"/>
          </a:p>
        </p:txBody>
      </p:sp>
    </p:spTree>
    <p:extLst>
      <p:ext uri="{BB962C8B-B14F-4D97-AF65-F5344CB8AC3E}">
        <p14:creationId xmlns:p14="http://schemas.microsoft.com/office/powerpoint/2010/main" val="3655618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a:xfrm>
            <a:off x="838200" y="815676"/>
            <a:ext cx="10515600" cy="705667"/>
          </a:xfrm>
        </p:spPr>
        <p:txBody>
          <a:bodyPr/>
          <a:lstStyle/>
          <a:p>
            <a:r>
              <a:rPr lang="en-US" noProof="0" dirty="0"/>
              <a:t>2.1 Reliability: Proper Citation (1/4)</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935127"/>
            <a:ext cx="10515600" cy="4082146"/>
          </a:xfrm>
        </p:spPr>
        <p:txBody>
          <a:bodyPr>
            <a:normAutofit/>
          </a:bodyPr>
          <a:lstStyle/>
          <a:p>
            <a:r>
              <a:rPr lang="en-US" dirty="0"/>
              <a:t>All sources used in the preparation of a paper must be cited correctly</a:t>
            </a:r>
          </a:p>
          <a:p>
            <a:pPr lvl="1"/>
            <a:r>
              <a:rPr lang="en-US" dirty="0"/>
              <a:t>The following must be cited:</a:t>
            </a:r>
          </a:p>
          <a:p>
            <a:pPr lvl="2"/>
            <a:r>
              <a:rPr lang="en-US" dirty="0"/>
              <a:t>All content (theories, ideas, research findings, etc.) </a:t>
            </a:r>
            <a:r>
              <a:rPr lang="en-US" u="sng" dirty="0"/>
              <a:t>that does not originate from you</a:t>
            </a:r>
            <a:r>
              <a:rPr lang="en-US" dirty="0"/>
              <a:t>!</a:t>
            </a:r>
          </a:p>
          <a:p>
            <a:pPr lvl="1"/>
            <a:r>
              <a:rPr lang="en-US" dirty="0"/>
              <a:t>The following do not need to be cited:</a:t>
            </a:r>
          </a:p>
          <a:p>
            <a:pPr lvl="2"/>
            <a:r>
              <a:rPr lang="en-US" dirty="0"/>
              <a:t>General knowledge</a:t>
            </a:r>
          </a:p>
          <a:p>
            <a:pPr lvl="2"/>
            <a:r>
              <a:rPr lang="en-US" dirty="0"/>
              <a:t>Knowledge that is common knowledge within the relevant research community</a:t>
            </a:r>
          </a:p>
          <a:p>
            <a:pPr lvl="1"/>
            <a:r>
              <a:rPr lang="en-US" dirty="0"/>
              <a:t>As a rule: If in doubt, always cite the source!</a:t>
            </a:r>
          </a:p>
          <a:p>
            <a:endParaRPr lang="en-US"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25</a:t>
            </a:fld>
            <a:endParaRPr lang="en-GB" dirty="0"/>
          </a:p>
        </p:txBody>
      </p:sp>
      <p:sp>
        <p:nvSpPr>
          <p:cNvPr id="5" name="Textfeld 4">
            <a:extLst>
              <a:ext uri="{FF2B5EF4-FFF2-40B4-BE49-F238E27FC236}">
                <a16:creationId xmlns:a16="http://schemas.microsoft.com/office/drawing/2014/main" id="{BCCD23C7-E4ED-4AC7-91D4-267C0B03860D}"/>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3412553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F0112-BC29-4584-AEB0-BA3618C190FA}"/>
              </a:ext>
            </a:extLst>
          </p:cNvPr>
          <p:cNvSpPr>
            <a:spLocks noGrp="1"/>
          </p:cNvSpPr>
          <p:nvPr>
            <p:ph type="title"/>
          </p:nvPr>
        </p:nvSpPr>
        <p:spPr/>
        <p:txBody>
          <a:bodyPr/>
          <a:lstStyle/>
          <a:p>
            <a:r>
              <a:rPr lang="en-US" noProof="0" dirty="0"/>
              <a:t>2.1 Reliability: Proper Citation (2/4)</a:t>
            </a:r>
            <a:endParaRPr lang="en-US" dirty="0"/>
          </a:p>
        </p:txBody>
      </p:sp>
      <p:sp>
        <p:nvSpPr>
          <p:cNvPr id="3" name="Inhaltsplatzhalter 2">
            <a:extLst>
              <a:ext uri="{FF2B5EF4-FFF2-40B4-BE49-F238E27FC236}">
                <a16:creationId xmlns:a16="http://schemas.microsoft.com/office/drawing/2014/main" id="{DA26E2D7-7CD9-4280-B8DF-3ACF931B63FC}"/>
              </a:ext>
            </a:extLst>
          </p:cNvPr>
          <p:cNvSpPr>
            <a:spLocks noGrp="1"/>
          </p:cNvSpPr>
          <p:nvPr>
            <p:ph idx="1"/>
          </p:nvPr>
        </p:nvSpPr>
        <p:spPr>
          <a:xfrm>
            <a:off x="838200" y="1947545"/>
            <a:ext cx="6498265" cy="4191647"/>
          </a:xfrm>
        </p:spPr>
        <p:txBody>
          <a:bodyPr>
            <a:normAutofit/>
          </a:bodyPr>
          <a:lstStyle/>
          <a:p>
            <a:r>
              <a:rPr lang="en-US" sz="2400" noProof="0" dirty="0"/>
              <a:t>As a general rule:</a:t>
            </a:r>
          </a:p>
          <a:p>
            <a:pPr lvl="1"/>
            <a:r>
              <a:rPr lang="en-US" sz="2200" noProof="0" dirty="0"/>
              <a:t>Cite all sources you use, including tables, translations, and figures (be sure to check the license!)</a:t>
            </a:r>
          </a:p>
          <a:p>
            <a:pPr lvl="1"/>
            <a:r>
              <a:rPr lang="en-US" sz="2200" noProof="0" dirty="0"/>
              <a:t>Follow the specified citation style and use only one citation style within a single paper or document (be consistent!)</a:t>
            </a:r>
          </a:p>
          <a:p>
            <a:pPr lvl="1"/>
            <a:r>
              <a:rPr lang="en-US" sz="2200" dirty="0"/>
              <a:t>The language used in the main text determines the language of the citation (e.g., </a:t>
            </a:r>
            <a:r>
              <a:rPr lang="en-US" sz="2200" i="1" dirty="0"/>
              <a:t>Pears and Shields</a:t>
            </a:r>
            <a:r>
              <a:rPr lang="en-US" sz="2200" dirty="0"/>
              <a:t> vs. </a:t>
            </a:r>
            <a:r>
              <a:rPr lang="en-US" sz="2200" i="1" dirty="0"/>
              <a:t>Pears und Shields</a:t>
            </a:r>
            <a:r>
              <a:rPr lang="en-US" sz="2200" dirty="0"/>
              <a:t>)!</a:t>
            </a:r>
          </a:p>
          <a:p>
            <a:pPr lvl="1"/>
            <a:endParaRPr lang="en-US" noProof="0" dirty="0"/>
          </a:p>
          <a:p>
            <a:pPr lvl="1"/>
            <a:endParaRPr lang="en-US" noProof="0" dirty="0"/>
          </a:p>
          <a:p>
            <a:endParaRPr lang="en-US" dirty="0"/>
          </a:p>
        </p:txBody>
      </p:sp>
      <p:sp>
        <p:nvSpPr>
          <p:cNvPr id="4" name="Foliennummernplatzhalter 3">
            <a:extLst>
              <a:ext uri="{FF2B5EF4-FFF2-40B4-BE49-F238E27FC236}">
                <a16:creationId xmlns:a16="http://schemas.microsoft.com/office/drawing/2014/main" id="{5CE95592-8BE9-4739-9CCB-BDB0E291B3A4}"/>
              </a:ext>
            </a:extLst>
          </p:cNvPr>
          <p:cNvSpPr>
            <a:spLocks noGrp="1"/>
          </p:cNvSpPr>
          <p:nvPr>
            <p:ph type="sldNum" sz="quarter" idx="12"/>
          </p:nvPr>
        </p:nvSpPr>
        <p:spPr/>
        <p:txBody>
          <a:bodyPr/>
          <a:lstStyle/>
          <a:p>
            <a:fld id="{2447F044-20D3-4F07-BFBB-8BE1F51E7E03}" type="slidenum">
              <a:rPr lang="en-GB" smtClean="0"/>
              <a:pPr/>
              <a:t>26</a:t>
            </a:fld>
            <a:endParaRPr lang="en-GB" dirty="0"/>
          </a:p>
        </p:txBody>
      </p:sp>
      <p:pic>
        <p:nvPicPr>
          <p:cNvPr id="5" name="Grafik 4">
            <a:extLst>
              <a:ext uri="{FF2B5EF4-FFF2-40B4-BE49-F238E27FC236}">
                <a16:creationId xmlns:a16="http://schemas.microsoft.com/office/drawing/2014/main" id="{30A9B318-6093-408A-9671-3764BAA52613}"/>
              </a:ext>
            </a:extLst>
          </p:cNvPr>
          <p:cNvPicPr>
            <a:picLocks noChangeAspect="1"/>
          </p:cNvPicPr>
          <p:nvPr/>
        </p:nvPicPr>
        <p:blipFill>
          <a:blip r:embed="rId2"/>
          <a:stretch>
            <a:fillRect/>
          </a:stretch>
        </p:blipFill>
        <p:spPr>
          <a:xfrm>
            <a:off x="7701575" y="2069443"/>
            <a:ext cx="4161234" cy="3768328"/>
          </a:xfrm>
          <a:prstGeom prst="rect">
            <a:avLst/>
          </a:prstGeom>
        </p:spPr>
      </p:pic>
      <p:sp>
        <p:nvSpPr>
          <p:cNvPr id="6" name="Textfeld 5">
            <a:extLst>
              <a:ext uri="{FF2B5EF4-FFF2-40B4-BE49-F238E27FC236}">
                <a16:creationId xmlns:a16="http://schemas.microsoft.com/office/drawing/2014/main" id="{9E92337B-517D-44E6-BA3A-49BAABB855CE}"/>
              </a:ext>
            </a:extLst>
          </p:cNvPr>
          <p:cNvSpPr txBox="1"/>
          <p:nvPr/>
        </p:nvSpPr>
        <p:spPr>
          <a:xfrm>
            <a:off x="838200" y="1355958"/>
            <a:ext cx="6066234" cy="380873"/>
          </a:xfrm>
          <a:prstGeom prst="rect">
            <a:avLst/>
          </a:prstGeom>
          <a:noFill/>
        </p:spPr>
        <p:txBody>
          <a:bodyPr wrap="square">
            <a:spAutoFit/>
          </a:bodyPr>
          <a:lstStyle/>
          <a:p>
            <a:r>
              <a:rPr lang="en-US" sz="1875" dirty="0"/>
              <a:t>(Pears and Shields, 2022; Veith, 2022)</a:t>
            </a:r>
            <a:endParaRPr lang="en-US" sz="1688" dirty="0"/>
          </a:p>
        </p:txBody>
      </p:sp>
    </p:spTree>
    <p:extLst>
      <p:ext uri="{BB962C8B-B14F-4D97-AF65-F5344CB8AC3E}">
        <p14:creationId xmlns:p14="http://schemas.microsoft.com/office/powerpoint/2010/main" val="2895875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B80C-009D-24B3-BC3A-D7F8963D99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E1AE11-3F4F-3FFA-61B4-1B8FD5B0C3C8}"/>
              </a:ext>
            </a:extLst>
          </p:cNvPr>
          <p:cNvSpPr>
            <a:spLocks noGrp="1"/>
          </p:cNvSpPr>
          <p:nvPr>
            <p:ph type="title"/>
          </p:nvPr>
        </p:nvSpPr>
        <p:spPr/>
        <p:txBody>
          <a:bodyPr/>
          <a:lstStyle/>
          <a:p>
            <a:r>
              <a:rPr lang="en-US" noProof="0" dirty="0"/>
              <a:t>2.1 Reliability: Proper Citation (3/4)</a:t>
            </a:r>
            <a:endParaRPr lang="en-US" dirty="0"/>
          </a:p>
        </p:txBody>
      </p:sp>
      <p:sp>
        <p:nvSpPr>
          <p:cNvPr id="3" name="Inhaltsplatzhalter 2">
            <a:extLst>
              <a:ext uri="{FF2B5EF4-FFF2-40B4-BE49-F238E27FC236}">
                <a16:creationId xmlns:a16="http://schemas.microsoft.com/office/drawing/2014/main" id="{A6ED836A-E404-FF60-5378-84D02A02BA65}"/>
              </a:ext>
            </a:extLst>
          </p:cNvPr>
          <p:cNvSpPr>
            <a:spLocks noGrp="1"/>
          </p:cNvSpPr>
          <p:nvPr>
            <p:ph idx="1"/>
          </p:nvPr>
        </p:nvSpPr>
        <p:spPr>
          <a:xfrm>
            <a:off x="838199" y="1546395"/>
            <a:ext cx="11069199" cy="4470878"/>
          </a:xfrm>
        </p:spPr>
        <p:txBody>
          <a:bodyPr>
            <a:normAutofit/>
          </a:bodyPr>
          <a:lstStyle/>
          <a:p>
            <a:pPr>
              <a:spcBef>
                <a:spcPts val="600"/>
              </a:spcBef>
            </a:pPr>
            <a:r>
              <a:rPr lang="en-US" sz="2400" dirty="0"/>
              <a:t>Citation styles (citation guidelines) specify how different types of sources should be referenced in the body of the text and in the bibliography </a:t>
            </a:r>
            <a:r>
              <a:rPr lang="en-US" sz="2000" dirty="0"/>
              <a:t>(Veith, 2022)</a:t>
            </a:r>
            <a:endParaRPr lang="en-US" sz="2400" dirty="0"/>
          </a:p>
          <a:p>
            <a:pPr lvl="1">
              <a:spcBef>
                <a:spcPts val="600"/>
              </a:spcBef>
            </a:pPr>
            <a:r>
              <a:rPr lang="en-US" dirty="0"/>
              <a:t>(Literature-)Sources contain several components (Pears and Shields, 2022):</a:t>
            </a:r>
          </a:p>
          <a:p>
            <a:pPr lvl="2">
              <a:spcBef>
                <a:spcPts val="600"/>
              </a:spcBef>
            </a:pPr>
            <a:r>
              <a:rPr lang="en-US" dirty="0"/>
              <a:t>Authors, title, year of publication, editors, online availability, etc.</a:t>
            </a:r>
          </a:p>
          <a:p>
            <a:pPr lvl="1">
              <a:spcBef>
                <a:spcPts val="600"/>
              </a:spcBef>
            </a:pPr>
            <a:r>
              <a:rPr lang="en-US" dirty="0"/>
              <a:t>Depending on the source (and citation guidelines!), these components are ordered or emphasized differently</a:t>
            </a:r>
          </a:p>
          <a:p>
            <a:pPr lvl="2">
              <a:spcBef>
                <a:spcPts val="600"/>
              </a:spcBef>
            </a:pPr>
            <a:r>
              <a:rPr lang="en-US" dirty="0"/>
              <a:t>Advantages:</a:t>
            </a:r>
          </a:p>
          <a:p>
            <a:pPr lvl="3">
              <a:spcBef>
                <a:spcPts val="600"/>
              </a:spcBef>
            </a:pPr>
            <a:r>
              <a:rPr lang="en-US" dirty="0"/>
              <a:t>Quick identification of the type of source, which determines the subsequent search strategy</a:t>
            </a:r>
          </a:p>
          <a:p>
            <a:pPr lvl="3">
              <a:spcBef>
                <a:spcPts val="600"/>
              </a:spcBef>
            </a:pPr>
            <a:r>
              <a:rPr lang="en-US" dirty="0"/>
              <a:t>Relevance to one’s own work or the source’s credibility can be assessed</a:t>
            </a:r>
          </a:p>
          <a:p>
            <a:endParaRPr lang="en-US" sz="2400" noProof="0" dirty="0"/>
          </a:p>
        </p:txBody>
      </p:sp>
      <p:sp>
        <p:nvSpPr>
          <p:cNvPr id="4" name="Foliennummernplatzhalter 3">
            <a:extLst>
              <a:ext uri="{FF2B5EF4-FFF2-40B4-BE49-F238E27FC236}">
                <a16:creationId xmlns:a16="http://schemas.microsoft.com/office/drawing/2014/main" id="{368F64FB-4BC7-DD8F-A648-CC07F484B748}"/>
              </a:ext>
            </a:extLst>
          </p:cNvPr>
          <p:cNvSpPr>
            <a:spLocks noGrp="1"/>
          </p:cNvSpPr>
          <p:nvPr>
            <p:ph type="sldNum" sz="quarter" idx="12"/>
          </p:nvPr>
        </p:nvSpPr>
        <p:spPr/>
        <p:txBody>
          <a:bodyPr/>
          <a:lstStyle/>
          <a:p>
            <a:fld id="{2447F044-20D3-4F07-BFBB-8BE1F51E7E03}" type="slidenum">
              <a:rPr lang="en-GB" smtClean="0"/>
              <a:pPr/>
              <a:t>27</a:t>
            </a:fld>
            <a:endParaRPr lang="en-GB" dirty="0"/>
          </a:p>
        </p:txBody>
      </p:sp>
    </p:spTree>
    <p:extLst>
      <p:ext uri="{BB962C8B-B14F-4D97-AF65-F5344CB8AC3E}">
        <p14:creationId xmlns:p14="http://schemas.microsoft.com/office/powerpoint/2010/main" val="37922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D150518-5F27-402B-AEAC-52F662446708}"/>
              </a:ext>
            </a:extLst>
          </p:cNvPr>
          <p:cNvPicPr>
            <a:picLocks noChangeAspect="1"/>
          </p:cNvPicPr>
          <p:nvPr/>
        </p:nvPicPr>
        <p:blipFill>
          <a:blip r:embed="rId2"/>
          <a:stretch>
            <a:fillRect/>
          </a:stretch>
        </p:blipFill>
        <p:spPr>
          <a:xfrm>
            <a:off x="7811777" y="2713417"/>
            <a:ext cx="3759398" cy="3375422"/>
          </a:xfrm>
          <a:prstGeom prst="rect">
            <a:avLst/>
          </a:prstGeom>
        </p:spPr>
      </p:pic>
      <p:sp>
        <p:nvSpPr>
          <p:cNvPr id="2" name="Titel 1">
            <a:extLst>
              <a:ext uri="{FF2B5EF4-FFF2-40B4-BE49-F238E27FC236}">
                <a16:creationId xmlns:a16="http://schemas.microsoft.com/office/drawing/2014/main" id="{A45BA40E-EDF7-44B0-AC7B-15018863447B}"/>
              </a:ext>
            </a:extLst>
          </p:cNvPr>
          <p:cNvSpPr>
            <a:spLocks noGrp="1"/>
          </p:cNvSpPr>
          <p:nvPr>
            <p:ph type="title"/>
          </p:nvPr>
        </p:nvSpPr>
        <p:spPr>
          <a:xfrm>
            <a:off x="838200" y="715468"/>
            <a:ext cx="10515600" cy="705667"/>
          </a:xfrm>
        </p:spPr>
        <p:txBody>
          <a:bodyPr/>
          <a:lstStyle/>
          <a:p>
            <a:r>
              <a:rPr lang="en-US" noProof="0" dirty="0"/>
              <a:t>2.1 Reliability: Proper Citation (4/4)</a:t>
            </a:r>
            <a:endParaRPr lang="en-US" dirty="0"/>
          </a:p>
        </p:txBody>
      </p:sp>
      <p:sp>
        <p:nvSpPr>
          <p:cNvPr id="3" name="Inhaltsplatzhalter 2">
            <a:extLst>
              <a:ext uri="{FF2B5EF4-FFF2-40B4-BE49-F238E27FC236}">
                <a16:creationId xmlns:a16="http://schemas.microsoft.com/office/drawing/2014/main" id="{58E3094E-CFFF-4A55-B448-AC725FF87E00}"/>
              </a:ext>
            </a:extLst>
          </p:cNvPr>
          <p:cNvSpPr>
            <a:spLocks noGrp="1"/>
          </p:cNvSpPr>
          <p:nvPr>
            <p:ph idx="1"/>
          </p:nvPr>
        </p:nvSpPr>
        <p:spPr>
          <a:xfrm>
            <a:off x="838200" y="1474488"/>
            <a:ext cx="10515600" cy="4455104"/>
          </a:xfrm>
        </p:spPr>
        <p:txBody>
          <a:bodyPr>
            <a:normAutofit/>
          </a:bodyPr>
          <a:lstStyle/>
          <a:p>
            <a:r>
              <a:rPr lang="en-US" noProof="0" dirty="0"/>
              <a:t>Common citation styles in the fields of engineering and the natural sciences include:</a:t>
            </a:r>
          </a:p>
          <a:p>
            <a:pPr lvl="1"/>
            <a:r>
              <a:rPr lang="en-US" noProof="0" dirty="0"/>
              <a:t>IEEE (Institute of Electrical and Electronics Engineers)</a:t>
            </a:r>
          </a:p>
          <a:p>
            <a:pPr lvl="1"/>
            <a:r>
              <a:rPr lang="en-US" noProof="0" dirty="0"/>
              <a:t>Harvard referencing style</a:t>
            </a:r>
          </a:p>
          <a:p>
            <a:pPr lvl="1"/>
            <a:r>
              <a:rPr lang="en-US" noProof="0" dirty="0"/>
              <a:t>Chicago</a:t>
            </a:r>
          </a:p>
          <a:p>
            <a:pPr lvl="1"/>
            <a:r>
              <a:rPr lang="en-US" noProof="0" dirty="0"/>
              <a:t>Vancouver</a:t>
            </a:r>
          </a:p>
          <a:p>
            <a:pPr lvl="1"/>
            <a:r>
              <a:rPr lang="en-US" noProof="0" dirty="0"/>
              <a:t>APA (American Psychological Association)</a:t>
            </a:r>
          </a:p>
          <a:p>
            <a:pPr lvl="1"/>
            <a:r>
              <a:rPr lang="en-US" noProof="0" dirty="0"/>
              <a:t>MLA (Modern Language Association)</a:t>
            </a:r>
          </a:p>
          <a:p>
            <a:pPr lvl="1"/>
            <a:r>
              <a:rPr lang="en-US" noProof="0" dirty="0"/>
              <a:t>DIN ISO 690</a:t>
            </a:r>
          </a:p>
          <a:p>
            <a:endParaRPr lang="en-US" sz="2400" noProof="0" dirty="0"/>
          </a:p>
        </p:txBody>
      </p:sp>
      <p:sp>
        <p:nvSpPr>
          <p:cNvPr id="4" name="Foliennummernplatzhalter 3">
            <a:extLst>
              <a:ext uri="{FF2B5EF4-FFF2-40B4-BE49-F238E27FC236}">
                <a16:creationId xmlns:a16="http://schemas.microsoft.com/office/drawing/2014/main" id="{AF227BFD-8C84-4B16-B07D-267A1E5527C7}"/>
              </a:ext>
            </a:extLst>
          </p:cNvPr>
          <p:cNvSpPr>
            <a:spLocks noGrp="1"/>
          </p:cNvSpPr>
          <p:nvPr>
            <p:ph type="sldNum" sz="quarter" idx="12"/>
          </p:nvPr>
        </p:nvSpPr>
        <p:spPr/>
        <p:txBody>
          <a:bodyPr/>
          <a:lstStyle/>
          <a:p>
            <a:fld id="{2447F044-20D3-4F07-BFBB-8BE1F51E7E03}" type="slidenum">
              <a:rPr lang="en-GB" smtClean="0"/>
              <a:pPr/>
              <a:t>28</a:t>
            </a:fld>
            <a:endParaRPr lang="en-GB" dirty="0"/>
          </a:p>
        </p:txBody>
      </p:sp>
    </p:spTree>
    <p:extLst>
      <p:ext uri="{BB962C8B-B14F-4D97-AF65-F5344CB8AC3E}">
        <p14:creationId xmlns:p14="http://schemas.microsoft.com/office/powerpoint/2010/main" val="3361301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F44F-221C-4DF6-9CE2-3AD69B877E1D}"/>
              </a:ext>
            </a:extLst>
          </p:cNvPr>
          <p:cNvSpPr>
            <a:spLocks noGrp="1"/>
          </p:cNvSpPr>
          <p:nvPr>
            <p:ph type="title"/>
          </p:nvPr>
        </p:nvSpPr>
        <p:spPr>
          <a:xfrm>
            <a:off x="625258" y="165652"/>
            <a:ext cx="10515600" cy="705667"/>
          </a:xfrm>
        </p:spPr>
        <p:txBody>
          <a:bodyPr/>
          <a:lstStyle/>
          <a:p>
            <a:r>
              <a:rPr lang="en-US" noProof="0" dirty="0"/>
              <a:t>2.1 Reliability: Examples for different citation styles</a:t>
            </a:r>
            <a:endParaRPr lang="en-US" dirty="0"/>
          </a:p>
        </p:txBody>
      </p:sp>
      <p:sp>
        <p:nvSpPr>
          <p:cNvPr id="4" name="Foliennummernplatzhalter 3">
            <a:extLst>
              <a:ext uri="{FF2B5EF4-FFF2-40B4-BE49-F238E27FC236}">
                <a16:creationId xmlns:a16="http://schemas.microsoft.com/office/drawing/2014/main" id="{31B0D816-EBFD-4417-8C69-F710CA5D3A3C}"/>
              </a:ext>
            </a:extLst>
          </p:cNvPr>
          <p:cNvSpPr>
            <a:spLocks noGrp="1"/>
          </p:cNvSpPr>
          <p:nvPr>
            <p:ph type="sldNum" sz="quarter" idx="12"/>
          </p:nvPr>
        </p:nvSpPr>
        <p:spPr/>
        <p:txBody>
          <a:bodyPr/>
          <a:lstStyle/>
          <a:p>
            <a:fld id="{2447F044-20D3-4F07-BFBB-8BE1F51E7E03}" type="slidenum">
              <a:rPr lang="en-GB" smtClean="0"/>
              <a:pPr/>
              <a:t>29</a:t>
            </a:fld>
            <a:endParaRPr lang="en-GB" dirty="0"/>
          </a:p>
        </p:txBody>
      </p:sp>
      <p:sp>
        <p:nvSpPr>
          <p:cNvPr id="6" name="Content Placeholder 2">
            <a:extLst>
              <a:ext uri="{FF2B5EF4-FFF2-40B4-BE49-F238E27FC236}">
                <a16:creationId xmlns:a16="http://schemas.microsoft.com/office/drawing/2014/main" id="{8262002E-7D7A-C59D-0031-98654BFEFCF6}"/>
              </a:ext>
            </a:extLst>
          </p:cNvPr>
          <p:cNvSpPr>
            <a:spLocks noGrp="1"/>
          </p:cNvSpPr>
          <p:nvPr>
            <p:ph idx="1"/>
          </p:nvPr>
        </p:nvSpPr>
        <p:spPr>
          <a:xfrm>
            <a:off x="272654" y="751964"/>
            <a:ext cx="11646692" cy="1602930"/>
          </a:xfrm>
          <a:ln w="28575">
            <a:solidFill>
              <a:srgbClr val="4C667B"/>
            </a:solidFill>
          </a:ln>
        </p:spPr>
        <p:txBody>
          <a:bodyPr>
            <a:normAutofit fontScale="25000" lnSpcReduction="20000"/>
          </a:bodyPr>
          <a:lstStyle/>
          <a:p>
            <a:pPr>
              <a:lnSpc>
                <a:spcPct val="120000"/>
              </a:lnSpc>
              <a:spcBef>
                <a:spcPts val="0"/>
              </a:spcBef>
              <a:spcAft>
                <a:spcPts val="0"/>
              </a:spcAft>
            </a:pPr>
            <a:r>
              <a:rPr lang="en-US" sz="7200" noProof="0" dirty="0"/>
              <a:t>Harvard citation style:</a:t>
            </a:r>
          </a:p>
          <a:p>
            <a:pPr lvl="1">
              <a:lnSpc>
                <a:spcPct val="120000"/>
              </a:lnSpc>
              <a:spcBef>
                <a:spcPts val="0"/>
              </a:spcBef>
              <a:spcAft>
                <a:spcPts val="0"/>
              </a:spcAft>
            </a:pPr>
            <a:r>
              <a:rPr lang="en-US" sz="7200" noProof="0" dirty="0"/>
              <a:t>In the main text, e.g.: “Predatory journals misrepresent their editorial board (Elmore and Weston, 2020).”</a:t>
            </a:r>
          </a:p>
          <a:p>
            <a:pPr lvl="1">
              <a:lnSpc>
                <a:spcPct val="120000"/>
              </a:lnSpc>
              <a:spcBef>
                <a:spcPts val="0"/>
              </a:spcBef>
              <a:spcAft>
                <a:spcPts val="0"/>
              </a:spcAft>
            </a:pPr>
            <a:r>
              <a:rPr lang="en-US" sz="7200" noProof="0" dirty="0"/>
              <a:t>In the reference list (in alphabetical order):</a:t>
            </a:r>
          </a:p>
          <a:p>
            <a:pPr marL="361950" lvl="1" indent="0">
              <a:lnSpc>
                <a:spcPct val="120000"/>
              </a:lnSpc>
              <a:spcBef>
                <a:spcPts val="0"/>
              </a:spcBef>
              <a:spcAft>
                <a:spcPts val="0"/>
              </a:spcAft>
              <a:buNone/>
            </a:pPr>
            <a:r>
              <a:rPr lang="en-US" sz="7200" noProof="0" dirty="0"/>
              <a:t>Elmore, S.A. and Weston, E.H. (2020) ‘Predatory Journals: What They Are and How to Avoid Them’, </a:t>
            </a:r>
            <a:r>
              <a:rPr lang="en-US" sz="7200" i="1" noProof="0" dirty="0"/>
              <a:t>Toxicologic Pathology</a:t>
            </a:r>
            <a:r>
              <a:rPr lang="en-US" sz="7200" noProof="0" dirty="0"/>
              <a:t>, 48(4), pp. 607–610. doi:10.1177/0192623320920209.</a:t>
            </a:r>
          </a:p>
          <a:p>
            <a:pPr marL="0" indent="0">
              <a:buNone/>
            </a:pPr>
            <a:endParaRPr lang="en-US" noProof="0" dirty="0"/>
          </a:p>
        </p:txBody>
      </p:sp>
      <p:sp>
        <p:nvSpPr>
          <p:cNvPr id="7" name="Content Placeholder 2">
            <a:extLst>
              <a:ext uri="{FF2B5EF4-FFF2-40B4-BE49-F238E27FC236}">
                <a16:creationId xmlns:a16="http://schemas.microsoft.com/office/drawing/2014/main" id="{3FCB0312-6A40-4964-2868-696C9191F40A}"/>
              </a:ext>
            </a:extLst>
          </p:cNvPr>
          <p:cNvSpPr txBox="1">
            <a:spLocks/>
          </p:cNvSpPr>
          <p:nvPr/>
        </p:nvSpPr>
        <p:spPr>
          <a:xfrm>
            <a:off x="272654" y="2354894"/>
            <a:ext cx="11646692" cy="1722244"/>
          </a:xfrm>
          <a:prstGeom prst="rect">
            <a:avLst/>
          </a:prstGeom>
          <a:ln w="28575">
            <a:solidFill>
              <a:srgbClr val="4C667B"/>
            </a:solidFill>
          </a:ln>
        </p:spPr>
        <p:txBody>
          <a:bodyPr vert="horz" lIns="0" tIns="0" rIns="0" bIns="0" rtlCol="0" anchor="t">
            <a:normAutofit fontScale="25000" lnSpcReduction="20000"/>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228600" indent="-228600" defTabSz="914400">
              <a:spcAft>
                <a:spcPts val="0"/>
              </a:spcAft>
              <a:buFont typeface="Arial" panose="020B0604020202020204" pitchFamily="34" charset="0"/>
              <a:buChar char="•"/>
            </a:pPr>
            <a:r>
              <a:rPr lang="en-US" sz="7200" dirty="0">
                <a:latin typeface="+mn-lt"/>
                <a:ea typeface="+mn-ea"/>
                <a:cs typeface="+mn-cs"/>
              </a:rPr>
              <a:t>Citation according to IEEE:</a:t>
            </a:r>
          </a:p>
          <a:p>
            <a:pPr lvl="1" defTabSz="914400">
              <a:spcAft>
                <a:spcPts val="0"/>
              </a:spcAft>
              <a:buFont typeface="Symbol" panose="05050102010706020507" pitchFamily="18" charset="2"/>
              <a:buChar char="-"/>
            </a:pPr>
            <a:r>
              <a:rPr lang="en-US" sz="7200" dirty="0">
                <a:latin typeface="+mn-lt"/>
                <a:ea typeface="+mn-ea"/>
                <a:cs typeface="+mn-cs"/>
              </a:rPr>
              <a:t>In the main text, a number is assigned to the source (in the order in which it is cited), e.g.: “... their editorial board [1].”</a:t>
            </a:r>
          </a:p>
          <a:p>
            <a:pPr lvl="1" defTabSz="914400">
              <a:spcAft>
                <a:spcPts val="0"/>
              </a:spcAft>
              <a:buFont typeface="Symbol" panose="05050102010706020507" pitchFamily="18" charset="2"/>
              <a:buChar char="-"/>
            </a:pPr>
            <a:r>
              <a:rPr lang="en-US" sz="7200" dirty="0">
                <a:latin typeface="+mn-lt"/>
                <a:ea typeface="+mn-ea"/>
                <a:cs typeface="+mn-cs"/>
              </a:rPr>
              <a:t>In the reference list: (listed by number)</a:t>
            </a:r>
          </a:p>
          <a:p>
            <a:pPr marL="361950" lvl="1" indent="0" defTabSz="914400">
              <a:spcAft>
                <a:spcPts val="0"/>
              </a:spcAft>
              <a:buFont typeface="Wingdings" charset="2"/>
              <a:buNone/>
            </a:pPr>
            <a:r>
              <a:rPr lang="en-US" sz="7200" dirty="0">
                <a:latin typeface="+mn-lt"/>
                <a:ea typeface="+mn-ea"/>
                <a:cs typeface="+mn-cs"/>
              </a:rPr>
              <a:t>[1] S. A. Elmore and E. H. Weston, “Predatory Journals: What They Are and How to Avoid Them,” Toxicologic Pathology, vol. 48, no. 4, pp. 607–610, 2020, doi:10.1177/0192623320920209.</a:t>
            </a:r>
          </a:p>
          <a:p>
            <a:pPr marL="0" indent="0">
              <a:buFont typeface="Wingdings" panose="05000000000000000000" pitchFamily="2" charset="2"/>
              <a:buNone/>
            </a:pPr>
            <a:endParaRPr lang="en-US" dirty="0"/>
          </a:p>
        </p:txBody>
      </p:sp>
      <p:sp>
        <p:nvSpPr>
          <p:cNvPr id="8" name="Content Placeholder 2">
            <a:extLst>
              <a:ext uri="{FF2B5EF4-FFF2-40B4-BE49-F238E27FC236}">
                <a16:creationId xmlns:a16="http://schemas.microsoft.com/office/drawing/2014/main" id="{F62264B8-8E47-EE66-1BF7-EAF71F7979B2}"/>
              </a:ext>
            </a:extLst>
          </p:cNvPr>
          <p:cNvSpPr txBox="1">
            <a:spLocks/>
          </p:cNvSpPr>
          <p:nvPr/>
        </p:nvSpPr>
        <p:spPr>
          <a:xfrm>
            <a:off x="272654" y="4077138"/>
            <a:ext cx="11646692" cy="2014329"/>
          </a:xfrm>
          <a:prstGeom prst="rect">
            <a:avLst/>
          </a:prstGeom>
          <a:ln w="28575">
            <a:solidFill>
              <a:srgbClr val="4C667B"/>
            </a:solidFill>
          </a:ln>
        </p:spPr>
        <p:txBody>
          <a:bodyPr vert="horz" lIns="0" tIns="0" rIns="0" bIns="0" rtlCol="0" anchor="t">
            <a:normAutofit fontScale="25000" lnSpcReduction="20000"/>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228600" indent="-228600" defTabSz="914400">
              <a:spcAft>
                <a:spcPts val="0"/>
              </a:spcAft>
              <a:buFont typeface="Arial" panose="020B0604020202020204" pitchFamily="34" charset="0"/>
              <a:buChar char="•"/>
            </a:pPr>
            <a:r>
              <a:rPr lang="en-US" sz="7200" dirty="0">
                <a:latin typeface="+mn-lt"/>
                <a:ea typeface="+mn-ea"/>
                <a:cs typeface="+mn-cs"/>
              </a:rPr>
              <a:t>Citation according to Chicago Notes:</a:t>
            </a:r>
          </a:p>
          <a:p>
            <a:pPr lvl="1" defTabSz="914400">
              <a:spcAft>
                <a:spcPts val="0"/>
              </a:spcAft>
              <a:buFont typeface="Symbol" panose="05050102010706020507" pitchFamily="18" charset="2"/>
              <a:buChar char="-"/>
            </a:pPr>
            <a:r>
              <a:rPr lang="en-US" sz="7200" dirty="0">
                <a:latin typeface="+mn-lt"/>
                <a:ea typeface="+mn-ea"/>
                <a:cs typeface="+mn-cs"/>
              </a:rPr>
              <a:t>In the main text, e.g.: “Predatory journals misrepresent their editorial board1.”</a:t>
            </a:r>
          </a:p>
          <a:p>
            <a:pPr lvl="1" defTabSz="914400">
              <a:spcAft>
                <a:spcPts val="0"/>
              </a:spcAft>
              <a:buFont typeface="Symbol" panose="05050102010706020507" pitchFamily="18" charset="2"/>
              <a:buChar char="-"/>
            </a:pPr>
            <a:r>
              <a:rPr lang="en-US" sz="7200" dirty="0">
                <a:latin typeface="+mn-lt"/>
                <a:ea typeface="+mn-ea"/>
                <a:cs typeface="+mn-cs"/>
              </a:rPr>
              <a:t>In the footnotes, e.g.: 1) Susan A. Elmore and Elizabeth H. Weston, “Predatory Journals: What They Are and How to Avoid Them,” Toxicologic Pathology 48, no. 4 (2020): 607–610, https://doi.org/... </a:t>
            </a:r>
          </a:p>
          <a:p>
            <a:pPr lvl="1" defTabSz="914400">
              <a:spcAft>
                <a:spcPts val="0"/>
              </a:spcAft>
              <a:buFont typeface="Symbol" panose="05050102010706020507" pitchFamily="18" charset="2"/>
              <a:buChar char="-"/>
            </a:pPr>
            <a:r>
              <a:rPr lang="en-US" sz="7200" dirty="0">
                <a:latin typeface="+mn-lt"/>
                <a:ea typeface="+mn-ea"/>
                <a:cs typeface="+mn-cs"/>
              </a:rPr>
              <a:t>In the reference list: (alphabetical order)</a:t>
            </a:r>
          </a:p>
          <a:p>
            <a:pPr marL="361950" lvl="1" indent="0" defTabSz="914400">
              <a:spcAft>
                <a:spcPts val="0"/>
              </a:spcAft>
              <a:buFont typeface="Wingdings" charset="2"/>
              <a:buNone/>
            </a:pPr>
            <a:r>
              <a:rPr lang="en-US" sz="7200" dirty="0">
                <a:latin typeface="+mn-lt"/>
                <a:ea typeface="+mn-ea"/>
                <a:cs typeface="+mn-cs"/>
              </a:rPr>
              <a:t>Elmore, Susan A., und Elizabeth H. Weston. “Predatory Journals: What They Are and How to Avoid Them.” Toxicologic Pathology 48, Nr. 4 (2020): 607–610. https://doi.org/10.1177/0192623320920209</a:t>
            </a:r>
          </a:p>
          <a:p>
            <a:pPr marL="0" indent="0">
              <a:buFont typeface="Wingdings" panose="05000000000000000000" pitchFamily="2" charset="2"/>
              <a:buNone/>
            </a:pPr>
            <a:endParaRPr lang="en-US" dirty="0"/>
          </a:p>
        </p:txBody>
      </p:sp>
    </p:spTree>
    <p:extLst>
      <p:ext uri="{BB962C8B-B14F-4D97-AF65-F5344CB8AC3E}">
        <p14:creationId xmlns:p14="http://schemas.microsoft.com/office/powerpoint/2010/main" val="26076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F528FA-5B9B-F091-59FB-1D4FEB323E20}"/>
              </a:ext>
            </a:extLst>
          </p:cNvPr>
          <p:cNvSpPr>
            <a:spLocks noGrp="1"/>
          </p:cNvSpPr>
          <p:nvPr>
            <p:ph type="title"/>
          </p:nvPr>
        </p:nvSpPr>
        <p:spPr/>
        <p:txBody>
          <a:bodyPr/>
          <a:lstStyle/>
          <a:p>
            <a:r>
              <a:rPr lang="en-US" dirty="0"/>
              <a:t>2.1 Reliability: Online Sources</a:t>
            </a:r>
            <a:endParaRPr lang="de-DE" dirty="0"/>
          </a:p>
        </p:txBody>
      </p:sp>
      <p:sp>
        <p:nvSpPr>
          <p:cNvPr id="3" name="Inhaltsplatzhalter 2">
            <a:extLst>
              <a:ext uri="{FF2B5EF4-FFF2-40B4-BE49-F238E27FC236}">
                <a16:creationId xmlns:a16="http://schemas.microsoft.com/office/drawing/2014/main" id="{C4055920-709A-9C00-2B77-53A1C815883B}"/>
              </a:ext>
            </a:extLst>
          </p:cNvPr>
          <p:cNvSpPr>
            <a:spLocks noGrp="1"/>
          </p:cNvSpPr>
          <p:nvPr>
            <p:ph idx="1"/>
          </p:nvPr>
        </p:nvSpPr>
        <p:spPr/>
        <p:txBody>
          <a:bodyPr>
            <a:normAutofit fontScale="85000" lnSpcReduction="20000"/>
          </a:bodyPr>
          <a:lstStyle/>
          <a:p>
            <a:pPr>
              <a:spcBef>
                <a:spcPts val="1200"/>
              </a:spcBef>
              <a:spcAft>
                <a:spcPts val="600"/>
              </a:spcAft>
            </a:pPr>
            <a:r>
              <a:rPr lang="en-US" dirty="0"/>
              <a:t>Date of Access for online sources:</a:t>
            </a:r>
          </a:p>
          <a:p>
            <a:pPr lvl="1">
              <a:buFont typeface="Wingdings" panose="05000000000000000000" pitchFamily="2" charset="2"/>
              <a:buChar char="§"/>
            </a:pPr>
            <a:r>
              <a:rPr lang="en-US" dirty="0"/>
              <a:t>Online articles with a DOI do not require a date of access (the Digital Object Identifier does not change)</a:t>
            </a:r>
          </a:p>
          <a:p>
            <a:pPr lvl="1">
              <a:buFont typeface="Wingdings" panose="05000000000000000000" pitchFamily="2" charset="2"/>
              <a:buChar char="§"/>
            </a:pPr>
            <a:r>
              <a:rPr lang="en-US" dirty="0"/>
              <a:t>Online sources that may change usually require an exact date of access (document your access to a URL!)</a:t>
            </a:r>
          </a:p>
          <a:p>
            <a:pPr>
              <a:spcBef>
                <a:spcPts val="1200"/>
              </a:spcBef>
              <a:spcAft>
                <a:spcPts val="600"/>
              </a:spcAft>
            </a:pPr>
            <a:r>
              <a:rPr lang="en-US" dirty="0"/>
              <a:t>Example of an online video (YouTube):</a:t>
            </a:r>
          </a:p>
          <a:p>
            <a:pPr lvl="1"/>
            <a:r>
              <a:rPr lang="en-US" dirty="0"/>
              <a:t>Styria – Ambassadors with Heart (2024) </a:t>
            </a:r>
            <a:r>
              <a:rPr lang="en-US" i="1" dirty="0"/>
              <a:t>Johanna Pirker: Forbes “30 Under 30” and the Creative World of Computer Science. </a:t>
            </a:r>
            <a:r>
              <a:rPr lang="en-US" dirty="0"/>
              <a:t>June 12. Available at: </a:t>
            </a:r>
            <a:r>
              <a:rPr lang="en-US" dirty="0">
                <a:hlinkClick r:id="rId2"/>
              </a:rPr>
              <a:t>https://www.youtube.com/watch?v=b6mPJl2fLsc</a:t>
            </a:r>
            <a:r>
              <a:rPr lang="en-US" dirty="0"/>
              <a:t>. (Accessed on: June 1, 2026)</a:t>
            </a:r>
          </a:p>
          <a:p>
            <a:pPr>
              <a:spcBef>
                <a:spcPts val="1200"/>
              </a:spcBef>
              <a:spcAft>
                <a:spcPts val="600"/>
              </a:spcAft>
            </a:pPr>
            <a:r>
              <a:rPr lang="en-US" dirty="0"/>
              <a:t>Example of a patent (from Pears and Shields, 2022, pp. 87–88): </a:t>
            </a:r>
          </a:p>
          <a:p>
            <a:pPr lvl="1"/>
            <a:r>
              <a:rPr lang="en-US" dirty="0"/>
              <a:t>Padley, S. (2015) </a:t>
            </a:r>
            <a:r>
              <a:rPr lang="en-US" i="1" dirty="0"/>
              <a:t>Radiator isolating valve</a:t>
            </a:r>
            <a:r>
              <a:rPr lang="en-US" dirty="0"/>
              <a:t>, UK Intellectual Property Office Patent No. GB2463069. Available at: https://wordwide.espacenet.com/ (Accessed: May 24, 2021).</a:t>
            </a:r>
          </a:p>
          <a:p>
            <a:endParaRPr lang="de-DE" dirty="0"/>
          </a:p>
        </p:txBody>
      </p:sp>
      <p:sp>
        <p:nvSpPr>
          <p:cNvPr id="4" name="Foliennummernplatzhalter 3">
            <a:extLst>
              <a:ext uri="{FF2B5EF4-FFF2-40B4-BE49-F238E27FC236}">
                <a16:creationId xmlns:a16="http://schemas.microsoft.com/office/drawing/2014/main" id="{C7095991-C55F-D995-E3B4-E5A6AB087301}"/>
              </a:ext>
            </a:extLst>
          </p:cNvPr>
          <p:cNvSpPr>
            <a:spLocks noGrp="1"/>
          </p:cNvSpPr>
          <p:nvPr>
            <p:ph type="sldNum" sz="quarter" idx="12"/>
          </p:nvPr>
        </p:nvSpPr>
        <p:spPr/>
        <p:txBody>
          <a:bodyPr/>
          <a:lstStyle/>
          <a:p>
            <a:fld id="{2447F044-20D3-4F07-BFBB-8BE1F51E7E03}" type="slidenum">
              <a:rPr lang="en-GB" smtClean="0"/>
              <a:pPr/>
              <a:t>30</a:t>
            </a:fld>
            <a:endParaRPr lang="en-GB" dirty="0"/>
          </a:p>
        </p:txBody>
      </p:sp>
    </p:spTree>
    <p:extLst>
      <p:ext uri="{BB962C8B-B14F-4D97-AF65-F5344CB8AC3E}">
        <p14:creationId xmlns:p14="http://schemas.microsoft.com/office/powerpoint/2010/main" val="2667070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F5F8A5-5B1D-42D5-8042-991B4A8CC3E1}"/>
              </a:ext>
            </a:extLst>
          </p:cNvPr>
          <p:cNvSpPr>
            <a:spLocks noGrp="1"/>
          </p:cNvSpPr>
          <p:nvPr>
            <p:ph type="title"/>
          </p:nvPr>
        </p:nvSpPr>
        <p:spPr>
          <a:xfrm>
            <a:off x="838200" y="840728"/>
            <a:ext cx="10923740" cy="705667"/>
          </a:xfrm>
        </p:spPr>
        <p:txBody>
          <a:bodyPr>
            <a:normAutofit/>
          </a:bodyPr>
          <a:lstStyle/>
          <a:p>
            <a:r>
              <a:rPr lang="en-US" noProof="0" dirty="0"/>
              <a:t>2.2 </a:t>
            </a:r>
            <a:r>
              <a:rPr lang="en-GB" dirty="0"/>
              <a:t>Honesty: Transparent Disclosure of the use of  AI (1/2)</a:t>
            </a:r>
            <a:endParaRPr lang="en-US" dirty="0"/>
          </a:p>
        </p:txBody>
      </p:sp>
      <p:sp>
        <p:nvSpPr>
          <p:cNvPr id="3" name="Inhaltsplatzhalter 2">
            <a:extLst>
              <a:ext uri="{FF2B5EF4-FFF2-40B4-BE49-F238E27FC236}">
                <a16:creationId xmlns:a16="http://schemas.microsoft.com/office/drawing/2014/main" id="{7DCEA1B5-1CF9-4725-A3AE-2662B36927B2}"/>
              </a:ext>
            </a:extLst>
          </p:cNvPr>
          <p:cNvSpPr>
            <a:spLocks noGrp="1"/>
          </p:cNvSpPr>
          <p:nvPr>
            <p:ph idx="1"/>
          </p:nvPr>
        </p:nvSpPr>
        <p:spPr>
          <a:xfrm>
            <a:off x="838200" y="2252061"/>
            <a:ext cx="10515600" cy="3929283"/>
          </a:xfrm>
        </p:spPr>
        <p:txBody>
          <a:bodyPr>
            <a:normAutofit/>
          </a:bodyPr>
          <a:lstStyle/>
          <a:p>
            <a:r>
              <a:rPr lang="en-US" dirty="0"/>
              <a:t>There are clear guidelines on the use of AI:</a:t>
            </a:r>
          </a:p>
          <a:p>
            <a:pPr lvl="1"/>
            <a:r>
              <a:rPr lang="en-US" dirty="0"/>
              <a:t>Graz University of Technology: Guidelines for the Use of AI-Supported Tools in Teaching</a:t>
            </a:r>
          </a:p>
          <a:p>
            <a:pPr lvl="1"/>
            <a:r>
              <a:rPr lang="en-US" dirty="0"/>
              <a:t>University of Graz: Framework for Dealing with AI Systems</a:t>
            </a:r>
          </a:p>
          <a:p>
            <a:pPr>
              <a:spcBef>
                <a:spcPts val="1800"/>
              </a:spcBef>
            </a:pPr>
            <a:r>
              <a:rPr lang="en-US" dirty="0"/>
              <a:t>Common Basic Principles:</a:t>
            </a:r>
          </a:p>
          <a:p>
            <a:pPr lvl="1"/>
            <a:r>
              <a:rPr lang="en-US" dirty="0"/>
              <a:t>The use of AI is generally permitted, but:</a:t>
            </a:r>
          </a:p>
          <a:p>
            <a:pPr lvl="2"/>
            <a:r>
              <a:rPr lang="en-US" dirty="0"/>
              <a:t>always within the framework of good scientific practice</a:t>
            </a:r>
          </a:p>
          <a:p>
            <a:pPr lvl="2"/>
            <a:r>
              <a:rPr lang="en-US" dirty="0"/>
              <a:t>in compliance with laws (copyright, data protection) and UNESCO recommendations</a:t>
            </a:r>
          </a:p>
        </p:txBody>
      </p:sp>
      <p:sp>
        <p:nvSpPr>
          <p:cNvPr id="4" name="Foliennummernplatzhalter 3">
            <a:extLst>
              <a:ext uri="{FF2B5EF4-FFF2-40B4-BE49-F238E27FC236}">
                <a16:creationId xmlns:a16="http://schemas.microsoft.com/office/drawing/2014/main" id="{6BA7AC7D-4166-43A6-9023-737F1C9E3B9A}"/>
              </a:ext>
            </a:extLst>
          </p:cNvPr>
          <p:cNvSpPr>
            <a:spLocks noGrp="1"/>
          </p:cNvSpPr>
          <p:nvPr>
            <p:ph type="sldNum" sz="quarter" idx="12"/>
          </p:nvPr>
        </p:nvSpPr>
        <p:spPr/>
        <p:txBody>
          <a:bodyPr/>
          <a:lstStyle/>
          <a:p>
            <a:fld id="{2447F044-20D3-4F07-BFBB-8BE1F51E7E03}" type="slidenum">
              <a:rPr lang="en-GB" smtClean="0"/>
              <a:pPr/>
              <a:t>31</a:t>
            </a:fld>
            <a:endParaRPr lang="en-GB" dirty="0"/>
          </a:p>
        </p:txBody>
      </p:sp>
      <p:sp>
        <p:nvSpPr>
          <p:cNvPr id="5" name="Textfeld 4">
            <a:extLst>
              <a:ext uri="{FF2B5EF4-FFF2-40B4-BE49-F238E27FC236}">
                <a16:creationId xmlns:a16="http://schemas.microsoft.com/office/drawing/2014/main" id="{C3030E62-E8BA-423C-AB60-793D8D49210C}"/>
              </a:ext>
            </a:extLst>
          </p:cNvPr>
          <p:cNvSpPr txBox="1"/>
          <p:nvPr/>
        </p:nvSpPr>
        <p:spPr>
          <a:xfrm>
            <a:off x="838200" y="1708791"/>
            <a:ext cx="6066234" cy="380873"/>
          </a:xfrm>
          <a:prstGeom prst="rect">
            <a:avLst/>
          </a:prstGeom>
          <a:noFill/>
        </p:spPr>
        <p:txBody>
          <a:bodyPr wrap="square">
            <a:spAutoFit/>
          </a:bodyPr>
          <a:lstStyle/>
          <a:p>
            <a:r>
              <a:rPr lang="en-US" sz="1875" dirty="0"/>
              <a:t>(</a:t>
            </a:r>
            <a:r>
              <a:rPr lang="de-DE" sz="1800" b="0" dirty="0">
                <a:solidFill>
                  <a:srgbClr val="000000"/>
                </a:solidFill>
                <a:latin typeface="+mn-lt"/>
              </a:rPr>
              <a:t>TU Graz, 2023a; 2023b, University of Graz, 2023a</a:t>
            </a:r>
            <a:r>
              <a:rPr lang="de-DE" sz="1800" b="0" dirty="0">
                <a:latin typeface="+mn-lt"/>
              </a:rPr>
              <a:t>)</a:t>
            </a:r>
            <a:endParaRPr lang="en-US" sz="1688" dirty="0"/>
          </a:p>
        </p:txBody>
      </p:sp>
    </p:spTree>
    <p:extLst>
      <p:ext uri="{BB962C8B-B14F-4D97-AF65-F5344CB8AC3E}">
        <p14:creationId xmlns:p14="http://schemas.microsoft.com/office/powerpoint/2010/main" val="2893988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F5F8A5-5B1D-42D5-8042-991B4A8CC3E1}"/>
              </a:ext>
            </a:extLst>
          </p:cNvPr>
          <p:cNvSpPr>
            <a:spLocks noGrp="1"/>
          </p:cNvSpPr>
          <p:nvPr>
            <p:ph type="title"/>
          </p:nvPr>
        </p:nvSpPr>
        <p:spPr/>
        <p:txBody>
          <a:bodyPr/>
          <a:lstStyle/>
          <a:p>
            <a:r>
              <a:rPr lang="en-US" noProof="0" dirty="0"/>
              <a:t>2.2 Honesty: Transparent Disclosure of AI Use (2/2)</a:t>
            </a:r>
            <a:endParaRPr lang="en-US" dirty="0"/>
          </a:p>
        </p:txBody>
      </p:sp>
      <p:sp>
        <p:nvSpPr>
          <p:cNvPr id="3" name="Inhaltsplatzhalter 2">
            <a:extLst>
              <a:ext uri="{FF2B5EF4-FFF2-40B4-BE49-F238E27FC236}">
                <a16:creationId xmlns:a16="http://schemas.microsoft.com/office/drawing/2014/main" id="{7DCEA1B5-1CF9-4725-A3AE-2662B36927B2}"/>
              </a:ext>
            </a:extLst>
          </p:cNvPr>
          <p:cNvSpPr>
            <a:spLocks noGrp="1"/>
          </p:cNvSpPr>
          <p:nvPr>
            <p:ph idx="1"/>
          </p:nvPr>
        </p:nvSpPr>
        <p:spPr/>
        <p:txBody>
          <a:bodyPr>
            <a:normAutofit fontScale="92500"/>
          </a:bodyPr>
          <a:lstStyle/>
          <a:p>
            <a:r>
              <a:rPr lang="en-US" dirty="0"/>
              <a:t>Instructors determine how AI may be used in their course:</a:t>
            </a:r>
          </a:p>
          <a:p>
            <a:pPr lvl="1"/>
            <a:r>
              <a:rPr lang="en-US" dirty="0"/>
              <a:t>Rules must be communicated in advance in the course description</a:t>
            </a:r>
          </a:p>
          <a:p>
            <a:pPr lvl="1"/>
            <a:r>
              <a:rPr lang="en-US" dirty="0"/>
              <a:t>Student Responsibilities:</a:t>
            </a:r>
          </a:p>
          <a:p>
            <a:pPr lvl="2"/>
            <a:r>
              <a:rPr lang="en-US" dirty="0"/>
              <a:t>Students remain responsible for the content of their work</a:t>
            </a:r>
          </a:p>
          <a:p>
            <a:pPr lvl="2"/>
            <a:r>
              <a:rPr lang="en-US" dirty="0"/>
              <a:t>AI use must be disclosed/identified (mandatory labeling, declaration of originality)</a:t>
            </a:r>
          </a:p>
          <a:p>
            <a:r>
              <a:rPr lang="en-US" dirty="0"/>
              <a:t>Please note that AI...</a:t>
            </a:r>
          </a:p>
          <a:p>
            <a:pPr lvl="1"/>
            <a:r>
              <a:rPr lang="en-US" dirty="0"/>
              <a:t>is not a reliable search engine for sources or literature.</a:t>
            </a:r>
          </a:p>
          <a:p>
            <a:pPr lvl="1"/>
            <a:r>
              <a:rPr lang="en-US" dirty="0"/>
              <a:t>does not reliably recognize different citation methods.</a:t>
            </a:r>
          </a:p>
          <a:p>
            <a:pPr lvl="1"/>
            <a:r>
              <a:rPr lang="en-US" dirty="0"/>
              <a:t>sometimes collects data about you even without your consent.</a:t>
            </a:r>
          </a:p>
          <a:p>
            <a:pPr lvl="1"/>
            <a:r>
              <a:rPr lang="en-US" dirty="0"/>
              <a:t>will always provide an answer, even if it is a hallucination.</a:t>
            </a:r>
            <a:endParaRPr lang="en-GB" dirty="0"/>
          </a:p>
          <a:p>
            <a:endParaRPr lang="en-US" dirty="0"/>
          </a:p>
        </p:txBody>
      </p:sp>
      <p:sp>
        <p:nvSpPr>
          <p:cNvPr id="4" name="Foliennummernplatzhalter 3">
            <a:extLst>
              <a:ext uri="{FF2B5EF4-FFF2-40B4-BE49-F238E27FC236}">
                <a16:creationId xmlns:a16="http://schemas.microsoft.com/office/drawing/2014/main" id="{6BA7AC7D-4166-43A6-9023-737F1C9E3B9A}"/>
              </a:ext>
            </a:extLst>
          </p:cNvPr>
          <p:cNvSpPr>
            <a:spLocks noGrp="1"/>
          </p:cNvSpPr>
          <p:nvPr>
            <p:ph type="sldNum" sz="quarter" idx="12"/>
          </p:nvPr>
        </p:nvSpPr>
        <p:spPr/>
        <p:txBody>
          <a:bodyPr/>
          <a:lstStyle/>
          <a:p>
            <a:fld id="{2447F044-20D3-4F07-BFBB-8BE1F51E7E03}" type="slidenum">
              <a:rPr lang="en-GB" smtClean="0"/>
              <a:pPr/>
              <a:t>32</a:t>
            </a:fld>
            <a:endParaRPr lang="en-GB" dirty="0"/>
          </a:p>
        </p:txBody>
      </p:sp>
      <p:sp>
        <p:nvSpPr>
          <p:cNvPr id="5" name="Textfeld 4">
            <a:extLst>
              <a:ext uri="{FF2B5EF4-FFF2-40B4-BE49-F238E27FC236}">
                <a16:creationId xmlns:a16="http://schemas.microsoft.com/office/drawing/2014/main" id="{C3030E62-E8BA-423C-AB60-793D8D49210C}"/>
              </a:ext>
            </a:extLst>
          </p:cNvPr>
          <p:cNvSpPr txBox="1"/>
          <p:nvPr/>
        </p:nvSpPr>
        <p:spPr>
          <a:xfrm>
            <a:off x="838200" y="1355958"/>
            <a:ext cx="6066234" cy="380873"/>
          </a:xfrm>
          <a:prstGeom prst="rect">
            <a:avLst/>
          </a:prstGeom>
          <a:noFill/>
        </p:spPr>
        <p:txBody>
          <a:bodyPr wrap="square">
            <a:spAutoFit/>
          </a:bodyPr>
          <a:lstStyle/>
          <a:p>
            <a:r>
              <a:rPr lang="en-US" sz="1875" dirty="0"/>
              <a:t>(</a:t>
            </a:r>
            <a:r>
              <a:rPr lang="de-DE" sz="1800" b="0" dirty="0">
                <a:solidFill>
                  <a:srgbClr val="000000"/>
                </a:solidFill>
                <a:latin typeface="+mn-lt"/>
              </a:rPr>
              <a:t>TU Graz, 2023a; 2023b, University of Graz, 2023a</a:t>
            </a:r>
            <a:r>
              <a:rPr lang="de-DE" sz="1800" b="0" dirty="0">
                <a:latin typeface="+mn-lt"/>
              </a:rPr>
              <a:t>)</a:t>
            </a:r>
            <a:endParaRPr lang="en-US" sz="1688" dirty="0"/>
          </a:p>
        </p:txBody>
      </p:sp>
    </p:spTree>
    <p:extLst>
      <p:ext uri="{BB962C8B-B14F-4D97-AF65-F5344CB8AC3E}">
        <p14:creationId xmlns:p14="http://schemas.microsoft.com/office/powerpoint/2010/main" val="2849266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95382-5980-49E8-B1C7-A7AA98981427}"/>
              </a:ext>
            </a:extLst>
          </p:cNvPr>
          <p:cNvSpPr>
            <a:spLocks noGrp="1"/>
          </p:cNvSpPr>
          <p:nvPr>
            <p:ph type="title"/>
          </p:nvPr>
        </p:nvSpPr>
        <p:spPr/>
        <p:txBody>
          <a:bodyPr/>
          <a:lstStyle/>
          <a:p>
            <a:r>
              <a:rPr lang="en-US" noProof="0" dirty="0"/>
              <a:t>2.2 Honesty: Avoid Plagiarism (1/4)</a:t>
            </a:r>
            <a:endParaRPr lang="en-US" dirty="0"/>
          </a:p>
        </p:txBody>
      </p:sp>
      <p:sp>
        <p:nvSpPr>
          <p:cNvPr id="3" name="Inhaltsplatzhalter 2">
            <a:extLst>
              <a:ext uri="{FF2B5EF4-FFF2-40B4-BE49-F238E27FC236}">
                <a16:creationId xmlns:a16="http://schemas.microsoft.com/office/drawing/2014/main" id="{57ECB40C-44F6-4AAC-9D94-F8FE6413B6EB}"/>
              </a:ext>
            </a:extLst>
          </p:cNvPr>
          <p:cNvSpPr>
            <a:spLocks noGrp="1"/>
          </p:cNvSpPr>
          <p:nvPr>
            <p:ph idx="1"/>
          </p:nvPr>
        </p:nvSpPr>
        <p:spPr/>
        <p:txBody>
          <a:bodyPr/>
          <a:lstStyle/>
          <a:p>
            <a:r>
              <a:rPr lang="en-US" dirty="0"/>
              <a:t>Plagiarism is:</a:t>
            </a:r>
          </a:p>
          <a:p>
            <a:pPr lvl="1"/>
            <a:r>
              <a:rPr lang="en-US" dirty="0"/>
              <a:t>“the complete or partial adoption of texts, content, ideas or artistic works, which are then presented as one’s own” (TU Graz, 2025a, p. 7) </a:t>
            </a:r>
            <a:r>
              <a:rPr lang="en-US" sz="2000" dirty="0"/>
              <a:t>(transl. by Author)</a:t>
            </a:r>
            <a:endParaRPr lang="en-US" dirty="0"/>
          </a:p>
          <a:p>
            <a:pPr lvl="1"/>
            <a:endParaRPr lang="en-US" dirty="0"/>
          </a:p>
          <a:p>
            <a:r>
              <a:rPr lang="en-US" dirty="0"/>
              <a:t>Plagiarism </a:t>
            </a:r>
            <a:r>
              <a:rPr lang="en-US" sz="2000" dirty="0"/>
              <a:t>(TU Graz, 2025a; University of Graz, 2023b)</a:t>
            </a:r>
            <a:r>
              <a:rPr lang="en-US" dirty="0"/>
              <a:t> …</a:t>
            </a:r>
          </a:p>
          <a:p>
            <a:pPr lvl="1"/>
            <a:r>
              <a:rPr lang="en-US" dirty="0"/>
              <a:t>constitutes academic misconduct</a:t>
            </a:r>
          </a:p>
          <a:p>
            <a:pPr lvl="1"/>
            <a:r>
              <a:rPr lang="en-US" dirty="0"/>
              <a:t>has consequences under academic regulations</a:t>
            </a:r>
          </a:p>
          <a:p>
            <a:pPr lvl="1"/>
            <a:r>
              <a:rPr lang="en-US" dirty="0"/>
              <a:t>is fraud with a view to gaining an unfair advantage</a:t>
            </a:r>
          </a:p>
        </p:txBody>
      </p:sp>
      <p:sp>
        <p:nvSpPr>
          <p:cNvPr id="4" name="Foliennummernplatzhalter 3">
            <a:extLst>
              <a:ext uri="{FF2B5EF4-FFF2-40B4-BE49-F238E27FC236}">
                <a16:creationId xmlns:a16="http://schemas.microsoft.com/office/drawing/2014/main" id="{EB08B0EF-8538-41D9-AE13-9A67C86380EC}"/>
              </a:ext>
            </a:extLst>
          </p:cNvPr>
          <p:cNvSpPr>
            <a:spLocks noGrp="1"/>
          </p:cNvSpPr>
          <p:nvPr>
            <p:ph type="sldNum" sz="quarter" idx="12"/>
          </p:nvPr>
        </p:nvSpPr>
        <p:spPr/>
        <p:txBody>
          <a:bodyPr/>
          <a:lstStyle/>
          <a:p>
            <a:fld id="{2447F044-20D3-4F07-BFBB-8BE1F51E7E03}" type="slidenum">
              <a:rPr lang="en-GB" smtClean="0"/>
              <a:pPr/>
              <a:t>33</a:t>
            </a:fld>
            <a:endParaRPr lang="en-GB" dirty="0"/>
          </a:p>
        </p:txBody>
      </p:sp>
      <p:sp>
        <p:nvSpPr>
          <p:cNvPr id="6" name="Textfeld 5">
            <a:extLst>
              <a:ext uri="{FF2B5EF4-FFF2-40B4-BE49-F238E27FC236}">
                <a16:creationId xmlns:a16="http://schemas.microsoft.com/office/drawing/2014/main" id="{96ECE76D-05F2-424D-AEB8-AEA65A302F17}"/>
              </a:ext>
            </a:extLst>
          </p:cNvPr>
          <p:cNvSpPr txBox="1"/>
          <p:nvPr/>
        </p:nvSpPr>
        <p:spPr>
          <a:xfrm>
            <a:off x="762886" y="1361729"/>
            <a:ext cx="6097772" cy="369332"/>
          </a:xfrm>
          <a:prstGeom prst="rect">
            <a:avLst/>
          </a:prstGeom>
          <a:noFill/>
        </p:spPr>
        <p:txBody>
          <a:bodyPr wrap="square">
            <a:spAutoFit/>
          </a:bodyPr>
          <a:lstStyle/>
          <a:p>
            <a:r>
              <a:rPr lang="de-DE" sz="1800" b="0" dirty="0">
                <a:solidFill>
                  <a:srgbClr val="000000"/>
                </a:solidFill>
                <a:latin typeface="+mn-lt"/>
              </a:rPr>
              <a:t>(TU Graz, 2025a; University of Graz, 2023b</a:t>
            </a:r>
            <a:r>
              <a:rPr lang="de-DE" sz="1800" b="0" dirty="0">
                <a:latin typeface="+mn-lt"/>
              </a:rPr>
              <a:t>)</a:t>
            </a:r>
            <a:endParaRPr lang="en-US" dirty="0"/>
          </a:p>
        </p:txBody>
      </p:sp>
    </p:spTree>
    <p:extLst>
      <p:ext uri="{BB962C8B-B14F-4D97-AF65-F5344CB8AC3E}">
        <p14:creationId xmlns:p14="http://schemas.microsoft.com/office/powerpoint/2010/main" val="985297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dirty="0"/>
              <a:t>2.2 Honesty: Avoid Plagiarism (2/4)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p:txBody>
          <a:bodyPr>
            <a:normAutofit lnSpcReduction="10000"/>
          </a:bodyPr>
          <a:lstStyle/>
          <a:p>
            <a:r>
              <a:rPr lang="en-US" noProof="0" dirty="0"/>
              <a:t>Plagiarism occurs when sources, for example … (</a:t>
            </a:r>
            <a:r>
              <a:rPr lang="en-US" sz="2000" noProof="0" dirty="0"/>
              <a:t>TU Graz, 2025a; University of Graz, 2023b)</a:t>
            </a:r>
          </a:p>
          <a:p>
            <a:pPr lvl="1"/>
            <a:r>
              <a:rPr lang="en-US" noProof="0" dirty="0"/>
              <a:t>are missing</a:t>
            </a:r>
          </a:p>
          <a:p>
            <a:pPr lvl="1"/>
            <a:r>
              <a:rPr lang="en-US" noProof="0" dirty="0"/>
              <a:t>are incorrect, fabricated (or imagined)</a:t>
            </a:r>
          </a:p>
          <a:p>
            <a:pPr lvl="1"/>
            <a:r>
              <a:rPr lang="en-US" noProof="0" dirty="0"/>
              <a:t>do not clearly correspond to the text passage</a:t>
            </a:r>
          </a:p>
          <a:p>
            <a:pPr>
              <a:spcBef>
                <a:spcPts val="1800"/>
              </a:spcBef>
            </a:pPr>
            <a:r>
              <a:rPr lang="en-US" noProof="0" dirty="0"/>
              <a:t>Plagiarism can be avoided by </a:t>
            </a:r>
            <a:r>
              <a:rPr lang="en-US" sz="2000" noProof="0" dirty="0"/>
              <a:t>(Pears and Shields, 2022)</a:t>
            </a:r>
            <a:r>
              <a:rPr lang="en-US" noProof="0" dirty="0"/>
              <a:t>:</a:t>
            </a:r>
          </a:p>
          <a:p>
            <a:pPr lvl="1"/>
            <a:r>
              <a:rPr lang="en-US" noProof="0" dirty="0"/>
              <a:t>Citing </a:t>
            </a:r>
            <a:r>
              <a:rPr lang="en-US" u="sng" noProof="0" dirty="0"/>
              <a:t>all</a:t>
            </a:r>
            <a:r>
              <a:rPr lang="en-US" noProof="0" dirty="0"/>
              <a:t> sources used (and thoroughly researched)</a:t>
            </a:r>
          </a:p>
          <a:p>
            <a:pPr lvl="1"/>
            <a:r>
              <a:rPr lang="en-US" u="sng" noProof="0" dirty="0"/>
              <a:t>Documenting</a:t>
            </a:r>
            <a:r>
              <a:rPr lang="en-US" noProof="0" dirty="0"/>
              <a:t> sources used (possibly using a reference management program)</a:t>
            </a:r>
          </a:p>
          <a:p>
            <a:pPr lvl="1"/>
            <a:r>
              <a:rPr lang="en-US" u="sng" noProof="0" dirty="0"/>
              <a:t>Paraphrasing</a:t>
            </a:r>
            <a:r>
              <a:rPr lang="en-US" noProof="0" dirty="0"/>
              <a:t> content correctly instead of copying it</a:t>
            </a:r>
          </a:p>
          <a:p>
            <a:endParaRPr lang="en-US" dirty="0"/>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34</a:t>
            </a:fld>
            <a:endParaRPr lang="en-GB" dirty="0"/>
          </a:p>
        </p:txBody>
      </p:sp>
    </p:spTree>
    <p:extLst>
      <p:ext uri="{BB962C8B-B14F-4D97-AF65-F5344CB8AC3E}">
        <p14:creationId xmlns:p14="http://schemas.microsoft.com/office/powerpoint/2010/main" val="1192091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a:t>2.2 Honesty: Avoid Plagiarism (3/4)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a:xfrm>
            <a:off x="838201" y="2052852"/>
            <a:ext cx="5492750" cy="3964420"/>
          </a:xfrm>
        </p:spPr>
        <p:txBody>
          <a:bodyPr/>
          <a:lstStyle/>
          <a:p>
            <a:r>
              <a:rPr lang="en-US" noProof="0" dirty="0"/>
              <a:t>Paraphrasing :</a:t>
            </a:r>
          </a:p>
          <a:p>
            <a:pPr lvl="1"/>
            <a:r>
              <a:rPr lang="en-US" noProof="0" dirty="0"/>
              <a:t>Is a fundamental component of academic writing</a:t>
            </a:r>
          </a:p>
          <a:p>
            <a:pPr lvl="1"/>
            <a:r>
              <a:rPr lang="en-US" noProof="0" dirty="0"/>
              <a:t>The content, theories, and findings of others are restated or summarized in </a:t>
            </a:r>
            <a:r>
              <a:rPr lang="en-US" u="sng" noProof="0" dirty="0"/>
              <a:t>one’s own words</a:t>
            </a:r>
          </a:p>
          <a:p>
            <a:pPr lvl="1"/>
            <a:r>
              <a:rPr lang="en-US" noProof="0" dirty="0"/>
              <a:t>The source is cited!</a:t>
            </a:r>
          </a:p>
          <a:p>
            <a:endParaRPr lang="en-US" dirty="0"/>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35</a:t>
            </a:fld>
            <a:endParaRPr lang="en-GB" dirty="0"/>
          </a:p>
        </p:txBody>
      </p:sp>
      <p:pic>
        <p:nvPicPr>
          <p:cNvPr id="5" name="Grafik 4">
            <a:extLst>
              <a:ext uri="{FF2B5EF4-FFF2-40B4-BE49-F238E27FC236}">
                <a16:creationId xmlns:a16="http://schemas.microsoft.com/office/drawing/2014/main" id="{D9C07F6B-21BC-4D8D-A3B9-0749B7C8E40D}"/>
              </a:ext>
            </a:extLst>
          </p:cNvPr>
          <p:cNvPicPr>
            <a:picLocks noChangeAspect="1"/>
          </p:cNvPicPr>
          <p:nvPr/>
        </p:nvPicPr>
        <p:blipFill>
          <a:blip r:embed="rId2"/>
          <a:stretch>
            <a:fillRect/>
          </a:stretch>
        </p:blipFill>
        <p:spPr>
          <a:xfrm>
            <a:off x="6487608" y="1857018"/>
            <a:ext cx="5492750" cy="3219450"/>
          </a:xfrm>
          <a:prstGeom prst="rect">
            <a:avLst/>
          </a:prstGeom>
        </p:spPr>
      </p:pic>
      <p:sp>
        <p:nvSpPr>
          <p:cNvPr id="6" name="Textfeld 5">
            <a:extLst>
              <a:ext uri="{FF2B5EF4-FFF2-40B4-BE49-F238E27FC236}">
                <a16:creationId xmlns:a16="http://schemas.microsoft.com/office/drawing/2014/main" id="{73DCC447-419C-453C-974C-BBB8AD5E7EBA}"/>
              </a:ext>
            </a:extLst>
          </p:cNvPr>
          <p:cNvSpPr txBox="1"/>
          <p:nvPr/>
        </p:nvSpPr>
        <p:spPr>
          <a:xfrm>
            <a:off x="1295400" y="5057757"/>
            <a:ext cx="10185400" cy="830997"/>
          </a:xfrm>
          <a:prstGeom prst="rect">
            <a:avLst/>
          </a:prstGeom>
          <a:solidFill>
            <a:srgbClr val="4C667B"/>
          </a:solidFill>
          <a:ln w="38100">
            <a:solidFill>
              <a:schemeClr val="tx2"/>
            </a:solidFill>
          </a:ln>
        </p:spPr>
        <p:txBody>
          <a:bodyPr wrap="square">
            <a:spAutoFit/>
          </a:bodyPr>
          <a:lstStyle/>
          <a:p>
            <a:pPr marL="0" lvl="1">
              <a:spcBef>
                <a:spcPts val="600"/>
              </a:spcBef>
              <a:spcAft>
                <a:spcPts val="600"/>
              </a:spcAft>
            </a:pPr>
            <a:r>
              <a:rPr lang="en-US" sz="2400" b="1" noProof="0" dirty="0">
                <a:solidFill>
                  <a:schemeClr val="bg1"/>
                </a:solidFill>
              </a:rPr>
              <a:t>If you use other people's ideas or insights in a modified form without giving credit (citing), that's plagiarism!</a:t>
            </a:r>
          </a:p>
        </p:txBody>
      </p:sp>
      <p:sp>
        <p:nvSpPr>
          <p:cNvPr id="8" name="Textfeld 7">
            <a:extLst>
              <a:ext uri="{FF2B5EF4-FFF2-40B4-BE49-F238E27FC236}">
                <a16:creationId xmlns:a16="http://schemas.microsoft.com/office/drawing/2014/main" id="{EE762588-E5D7-EBE4-E66F-89DB6C26DA2E}"/>
              </a:ext>
            </a:extLst>
          </p:cNvPr>
          <p:cNvSpPr txBox="1"/>
          <p:nvPr/>
        </p:nvSpPr>
        <p:spPr>
          <a:xfrm>
            <a:off x="838200" y="1347185"/>
            <a:ext cx="6093912" cy="492443"/>
          </a:xfrm>
          <a:prstGeom prst="rect">
            <a:avLst/>
          </a:prstGeom>
          <a:noFill/>
        </p:spPr>
        <p:txBody>
          <a:bodyPr wrap="square">
            <a:spAutoFit/>
          </a:bodyPr>
          <a:lstStyle/>
          <a:p>
            <a:r>
              <a:rPr lang="en-US" sz="2600" noProof="0" dirty="0"/>
              <a:t>(Pears and Shields, 2022)</a:t>
            </a:r>
            <a:endParaRPr lang="de-DE" dirty="0"/>
          </a:p>
        </p:txBody>
      </p:sp>
    </p:spTree>
    <p:extLst>
      <p:ext uri="{BB962C8B-B14F-4D97-AF65-F5344CB8AC3E}">
        <p14:creationId xmlns:p14="http://schemas.microsoft.com/office/powerpoint/2010/main" val="1873185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C203BA-F176-43C6-8F2E-6477F5D2B9F4}"/>
              </a:ext>
            </a:extLst>
          </p:cNvPr>
          <p:cNvSpPr>
            <a:spLocks noGrp="1"/>
          </p:cNvSpPr>
          <p:nvPr>
            <p:ph type="title"/>
          </p:nvPr>
        </p:nvSpPr>
        <p:spPr/>
        <p:txBody>
          <a:bodyPr/>
          <a:lstStyle/>
          <a:p>
            <a:r>
              <a:rPr lang="en-US" noProof="0" dirty="0"/>
              <a:t>2.2 Honesty: Avoid Plagiarism (4/4)</a:t>
            </a:r>
            <a:endParaRPr lang="en-US" dirty="0"/>
          </a:p>
        </p:txBody>
      </p:sp>
      <p:sp>
        <p:nvSpPr>
          <p:cNvPr id="3" name="Inhaltsplatzhalter 2">
            <a:extLst>
              <a:ext uri="{FF2B5EF4-FFF2-40B4-BE49-F238E27FC236}">
                <a16:creationId xmlns:a16="http://schemas.microsoft.com/office/drawing/2014/main" id="{92445104-8A66-45A0-8403-79A83D616292}"/>
              </a:ext>
            </a:extLst>
          </p:cNvPr>
          <p:cNvSpPr>
            <a:spLocks noGrp="1"/>
          </p:cNvSpPr>
          <p:nvPr>
            <p:ph idx="1"/>
          </p:nvPr>
        </p:nvSpPr>
        <p:spPr>
          <a:xfrm>
            <a:off x="838200" y="1546395"/>
            <a:ext cx="10515600" cy="4708101"/>
          </a:xfrm>
        </p:spPr>
        <p:txBody>
          <a:bodyPr>
            <a:normAutofit/>
          </a:bodyPr>
          <a:lstStyle/>
          <a:p>
            <a:pPr>
              <a:lnSpc>
                <a:spcPct val="120000"/>
              </a:lnSpc>
              <a:spcBef>
                <a:spcPts val="0"/>
              </a:spcBef>
            </a:pPr>
            <a:r>
              <a:rPr lang="en-US" noProof="0" dirty="0"/>
              <a:t>Plagiarism Check (or Similarity Check):</a:t>
            </a:r>
          </a:p>
          <a:p>
            <a:pPr lvl="1">
              <a:lnSpc>
                <a:spcPct val="120000"/>
              </a:lnSpc>
              <a:spcBef>
                <a:spcPts val="0"/>
              </a:spcBef>
            </a:pPr>
            <a:r>
              <a:rPr lang="en-US" noProof="0" dirty="0"/>
              <a:t>Check using software</a:t>
            </a:r>
          </a:p>
          <a:p>
            <a:pPr lvl="1">
              <a:lnSpc>
                <a:spcPct val="120000"/>
              </a:lnSpc>
              <a:spcBef>
                <a:spcPts val="0"/>
              </a:spcBef>
            </a:pPr>
            <a:r>
              <a:rPr lang="en-US" noProof="0" dirty="0"/>
              <a:t>Comparison for text similarities/text matches</a:t>
            </a:r>
          </a:p>
          <a:p>
            <a:pPr>
              <a:lnSpc>
                <a:spcPct val="120000"/>
              </a:lnSpc>
              <a:spcBef>
                <a:spcPts val="1200"/>
              </a:spcBef>
            </a:pPr>
            <a:r>
              <a:rPr lang="en-US" noProof="0" dirty="0"/>
              <a:t>Similarity Check at TU Graz and University of Graz </a:t>
            </a:r>
            <a:r>
              <a:rPr lang="en-US" sz="2200" noProof="0" dirty="0"/>
              <a:t>(HTU TU Graz, 2023; TU Graz, 2025b; </a:t>
            </a:r>
            <a:r>
              <a:rPr lang="en-US" sz="2400" dirty="0"/>
              <a:t>ÖH Uni Graz 2026):</a:t>
            </a:r>
            <a:endParaRPr lang="en-US" noProof="0" dirty="0"/>
          </a:p>
          <a:p>
            <a:pPr lvl="1">
              <a:lnSpc>
                <a:spcPct val="120000"/>
              </a:lnSpc>
              <a:spcBef>
                <a:spcPts val="0"/>
              </a:spcBef>
            </a:pPr>
            <a:r>
              <a:rPr lang="en-US" noProof="0" dirty="0"/>
              <a:t>Mandatory for Master’s theses </a:t>
            </a:r>
          </a:p>
          <a:p>
            <a:pPr lvl="2">
              <a:lnSpc>
                <a:spcPct val="120000"/>
              </a:lnSpc>
              <a:spcBef>
                <a:spcPts val="0"/>
              </a:spcBef>
            </a:pPr>
            <a:r>
              <a:rPr lang="en-US" noProof="0" dirty="0"/>
              <a:t>Students may request a free Similarity Check for their work</a:t>
            </a:r>
          </a:p>
          <a:p>
            <a:pPr lvl="3">
              <a:lnSpc>
                <a:spcPct val="120000"/>
              </a:lnSpc>
              <a:spcBef>
                <a:spcPts val="0"/>
              </a:spcBef>
            </a:pPr>
            <a:r>
              <a:rPr lang="en-US" dirty="0"/>
              <a:t>TU Graz:</a:t>
            </a:r>
            <a:r>
              <a:rPr lang="en-US" noProof="0" dirty="0"/>
              <a:t> three times per semester </a:t>
            </a:r>
            <a:r>
              <a:rPr lang="en-US" sz="1800" noProof="0" dirty="0"/>
              <a:t>(HTU TU Graz, 2023)</a:t>
            </a:r>
          </a:p>
          <a:p>
            <a:pPr lvl="3">
              <a:lnSpc>
                <a:spcPct val="120000"/>
              </a:lnSpc>
              <a:spcBef>
                <a:spcPts val="0"/>
              </a:spcBef>
            </a:pPr>
            <a:r>
              <a:rPr lang="en-US" dirty="0"/>
              <a:t>University of Graz: </a:t>
            </a:r>
            <a:r>
              <a:rPr lang="en-US" dirty="0" err="1"/>
              <a:t>ree</a:t>
            </a:r>
            <a:r>
              <a:rPr lang="en-US" dirty="0"/>
              <a:t> Similarity Check for up to 200 pages/year</a:t>
            </a:r>
          </a:p>
        </p:txBody>
      </p:sp>
      <p:sp>
        <p:nvSpPr>
          <p:cNvPr id="4" name="Foliennummernplatzhalter 3">
            <a:extLst>
              <a:ext uri="{FF2B5EF4-FFF2-40B4-BE49-F238E27FC236}">
                <a16:creationId xmlns:a16="http://schemas.microsoft.com/office/drawing/2014/main" id="{04CFEF28-171D-4ED9-89F9-DEC462818C38}"/>
              </a:ext>
            </a:extLst>
          </p:cNvPr>
          <p:cNvSpPr>
            <a:spLocks noGrp="1"/>
          </p:cNvSpPr>
          <p:nvPr>
            <p:ph type="sldNum" sz="quarter" idx="12"/>
          </p:nvPr>
        </p:nvSpPr>
        <p:spPr/>
        <p:txBody>
          <a:bodyPr/>
          <a:lstStyle/>
          <a:p>
            <a:fld id="{2447F044-20D3-4F07-BFBB-8BE1F51E7E03}" type="slidenum">
              <a:rPr lang="en-GB" smtClean="0"/>
              <a:pPr/>
              <a:t>36</a:t>
            </a:fld>
            <a:endParaRPr lang="en-GB" dirty="0"/>
          </a:p>
        </p:txBody>
      </p:sp>
    </p:spTree>
    <p:extLst>
      <p:ext uri="{BB962C8B-B14F-4D97-AF65-F5344CB8AC3E}">
        <p14:creationId xmlns:p14="http://schemas.microsoft.com/office/powerpoint/2010/main" val="4056313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E078B-8BE0-44B5-9367-AD745C28EEC0}"/>
              </a:ext>
            </a:extLst>
          </p:cNvPr>
          <p:cNvSpPr>
            <a:spLocks noGrp="1"/>
          </p:cNvSpPr>
          <p:nvPr>
            <p:ph type="title"/>
          </p:nvPr>
        </p:nvSpPr>
        <p:spPr/>
        <p:txBody>
          <a:bodyPr/>
          <a:lstStyle/>
          <a:p>
            <a:r>
              <a:rPr lang="en-US" noProof="0" dirty="0"/>
              <a:t>2.3 Respect: Intellectual property of others (1/2)</a:t>
            </a:r>
            <a:endParaRPr lang="en-US" dirty="0"/>
          </a:p>
        </p:txBody>
      </p:sp>
      <p:sp>
        <p:nvSpPr>
          <p:cNvPr id="3" name="Inhaltsplatzhalter 2">
            <a:extLst>
              <a:ext uri="{FF2B5EF4-FFF2-40B4-BE49-F238E27FC236}">
                <a16:creationId xmlns:a16="http://schemas.microsoft.com/office/drawing/2014/main" id="{C9857157-7684-4DC4-85C5-1A167FA47787}"/>
              </a:ext>
            </a:extLst>
          </p:cNvPr>
          <p:cNvSpPr>
            <a:spLocks noGrp="1"/>
          </p:cNvSpPr>
          <p:nvPr>
            <p:ph idx="1"/>
          </p:nvPr>
        </p:nvSpPr>
        <p:spPr>
          <a:xfrm>
            <a:off x="838201" y="1825625"/>
            <a:ext cx="3850758" cy="4191647"/>
          </a:xfrm>
        </p:spPr>
        <p:txBody>
          <a:bodyPr/>
          <a:lstStyle/>
          <a:p>
            <a:r>
              <a:rPr lang="en-US" sz="2400" noProof="0" dirty="0"/>
              <a:t>Plagiarism also includes:</a:t>
            </a:r>
          </a:p>
          <a:p>
            <a:pPr lvl="1"/>
            <a:r>
              <a:rPr lang="en-US" noProof="0" dirty="0"/>
              <a:t>Theft of intellectual property</a:t>
            </a:r>
          </a:p>
          <a:p>
            <a:pPr lvl="1"/>
            <a:r>
              <a:rPr lang="en-US" noProof="0" dirty="0"/>
              <a:t>Copyright infringement</a:t>
            </a:r>
          </a:p>
          <a:p>
            <a:pPr lvl="1"/>
            <a:r>
              <a:rPr lang="en-US" noProof="0" dirty="0"/>
              <a:t>A sign of a lack of respect for the work of others</a:t>
            </a:r>
          </a:p>
          <a:p>
            <a:endParaRPr lang="en-US" dirty="0"/>
          </a:p>
        </p:txBody>
      </p:sp>
      <p:sp>
        <p:nvSpPr>
          <p:cNvPr id="4" name="Foliennummernplatzhalter 3">
            <a:extLst>
              <a:ext uri="{FF2B5EF4-FFF2-40B4-BE49-F238E27FC236}">
                <a16:creationId xmlns:a16="http://schemas.microsoft.com/office/drawing/2014/main" id="{75EDB431-720A-44BC-98DF-47E4B3919652}"/>
              </a:ext>
            </a:extLst>
          </p:cNvPr>
          <p:cNvSpPr>
            <a:spLocks noGrp="1"/>
          </p:cNvSpPr>
          <p:nvPr>
            <p:ph type="sldNum" sz="quarter" idx="12"/>
          </p:nvPr>
        </p:nvSpPr>
        <p:spPr/>
        <p:txBody>
          <a:bodyPr/>
          <a:lstStyle/>
          <a:p>
            <a:fld id="{2447F044-20D3-4F07-BFBB-8BE1F51E7E03}" type="slidenum">
              <a:rPr lang="en-GB" smtClean="0"/>
              <a:pPr/>
              <a:t>37</a:t>
            </a:fld>
            <a:endParaRPr lang="en-GB" dirty="0"/>
          </a:p>
        </p:txBody>
      </p:sp>
      <p:pic>
        <p:nvPicPr>
          <p:cNvPr id="5" name="Content Placeholder 5" descr="Auszug mehrerer mit Text bedruckter Seiten. Der Text ist an vielen Stellen mit unterschiedlichen Farben markiert, die Übereinstimmungen mit vorhandenen Texten kennzeichnen sollen.  ">
            <a:extLst>
              <a:ext uri="{FF2B5EF4-FFF2-40B4-BE49-F238E27FC236}">
                <a16:creationId xmlns:a16="http://schemas.microsoft.com/office/drawing/2014/main" id="{D16AB196-C9BC-4EB1-B95A-9F69CA819475}"/>
              </a:ext>
            </a:extLst>
          </p:cNvPr>
          <p:cNvPicPr>
            <a:picLocks noChangeAspect="1"/>
          </p:cNvPicPr>
          <p:nvPr/>
        </p:nvPicPr>
        <p:blipFill>
          <a:blip r:embed="rId2"/>
          <a:stretch>
            <a:fillRect/>
          </a:stretch>
        </p:blipFill>
        <p:spPr>
          <a:xfrm>
            <a:off x="5198301" y="1708637"/>
            <a:ext cx="6767446" cy="4050016"/>
          </a:xfrm>
          <a:prstGeom prst="rect">
            <a:avLst/>
          </a:prstGeom>
        </p:spPr>
      </p:pic>
      <p:sp>
        <p:nvSpPr>
          <p:cNvPr id="6" name="TextBox 8">
            <a:extLst>
              <a:ext uri="{FF2B5EF4-FFF2-40B4-BE49-F238E27FC236}">
                <a16:creationId xmlns:a16="http://schemas.microsoft.com/office/drawing/2014/main" id="{15B58898-0D8B-460A-BDCC-BD837DD575E8}"/>
              </a:ext>
            </a:extLst>
          </p:cNvPr>
          <p:cNvSpPr txBox="1"/>
          <p:nvPr/>
        </p:nvSpPr>
        <p:spPr>
          <a:xfrm>
            <a:off x="6576971" y="5758653"/>
            <a:ext cx="5388776" cy="525208"/>
          </a:xfrm>
          <a:prstGeom prst="rect">
            <a:avLst/>
          </a:prstGeom>
          <a:noFill/>
        </p:spPr>
        <p:txBody>
          <a:bodyPr wrap="square">
            <a:spAutoFit/>
          </a:bodyPr>
          <a:lstStyle/>
          <a:p>
            <a:r>
              <a:rPr lang="en-US" sz="1313" dirty="0">
                <a:latin typeface="Calibri" panose="020F0502020204030204" pitchFamily="34" charset="0"/>
                <a:ea typeface="Calibri" panose="020F0502020204030204" pitchFamily="34" charset="0"/>
                <a:cs typeface="Calibri" panose="020F0502020204030204" pitchFamily="34" charset="0"/>
              </a:rPr>
              <a:t>Fig. 4: Illustration Similarity Check. Source: </a:t>
            </a:r>
            <a:r>
              <a:rPr lang="en-US" sz="1313" dirty="0" err="1">
                <a:latin typeface="Calibri" panose="020F0502020204030204" pitchFamily="34" charset="0"/>
                <a:ea typeface="Calibri" panose="020F0502020204030204" pitchFamily="34" charset="0"/>
                <a:cs typeface="Calibri" panose="020F0502020204030204" pitchFamily="34" charset="0"/>
              </a:rPr>
              <a:t>VroniPlag</a:t>
            </a:r>
            <a:endParaRPr lang="en-US" sz="150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endParaRPr lang="en-US" sz="15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3450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7CE444-E4AE-4B2B-A89A-E62FFFD18B73}"/>
              </a:ext>
            </a:extLst>
          </p:cNvPr>
          <p:cNvSpPr>
            <a:spLocks noGrp="1"/>
          </p:cNvSpPr>
          <p:nvPr>
            <p:ph type="title"/>
          </p:nvPr>
        </p:nvSpPr>
        <p:spPr>
          <a:xfrm>
            <a:off x="838200" y="487893"/>
            <a:ext cx="10515600" cy="705667"/>
          </a:xfrm>
        </p:spPr>
        <p:txBody>
          <a:bodyPr/>
          <a:lstStyle/>
          <a:p>
            <a:r>
              <a:rPr lang="en-US" noProof="0" dirty="0"/>
              <a:t>2.3 Respect: Intellectual property of others (2/2)</a:t>
            </a:r>
            <a:endParaRPr lang="en-US" dirty="0"/>
          </a:p>
        </p:txBody>
      </p:sp>
      <p:sp>
        <p:nvSpPr>
          <p:cNvPr id="4" name="Foliennummernplatzhalter 3">
            <a:extLst>
              <a:ext uri="{FF2B5EF4-FFF2-40B4-BE49-F238E27FC236}">
                <a16:creationId xmlns:a16="http://schemas.microsoft.com/office/drawing/2014/main" id="{5212D1CC-00D7-4F02-846F-C3D9BEBC3774}"/>
              </a:ext>
            </a:extLst>
          </p:cNvPr>
          <p:cNvSpPr>
            <a:spLocks noGrp="1"/>
          </p:cNvSpPr>
          <p:nvPr>
            <p:ph type="sldNum" sz="quarter" idx="12"/>
          </p:nvPr>
        </p:nvSpPr>
        <p:spPr/>
        <p:txBody>
          <a:bodyPr/>
          <a:lstStyle/>
          <a:p>
            <a:fld id="{2447F044-20D3-4F07-BFBB-8BE1F51E7E03}" type="slidenum">
              <a:rPr lang="en-GB" smtClean="0"/>
              <a:pPr/>
              <a:t>38</a:t>
            </a:fld>
            <a:endParaRPr lang="en-GB" dirty="0"/>
          </a:p>
        </p:txBody>
      </p:sp>
      <p:sp>
        <p:nvSpPr>
          <p:cNvPr id="8" name="Content Placeholder 2">
            <a:extLst>
              <a:ext uri="{FF2B5EF4-FFF2-40B4-BE49-F238E27FC236}">
                <a16:creationId xmlns:a16="http://schemas.microsoft.com/office/drawing/2014/main" id="{CB4EFFC9-2BCC-C3C5-4D3A-287A0591F951}"/>
              </a:ext>
            </a:extLst>
          </p:cNvPr>
          <p:cNvSpPr>
            <a:spLocks noGrp="1"/>
          </p:cNvSpPr>
          <p:nvPr>
            <p:ph idx="1"/>
          </p:nvPr>
        </p:nvSpPr>
        <p:spPr>
          <a:xfrm>
            <a:off x="880588" y="1257060"/>
            <a:ext cx="7854593" cy="4823713"/>
          </a:xfrm>
        </p:spPr>
        <p:txBody>
          <a:bodyPr>
            <a:normAutofit fontScale="85000" lnSpcReduction="20000"/>
          </a:bodyPr>
          <a:lstStyle/>
          <a:p>
            <a:pPr>
              <a:spcAft>
                <a:spcPts val="0"/>
              </a:spcAft>
            </a:pPr>
            <a:r>
              <a:rPr lang="en-US" noProof="0" dirty="0"/>
              <a:t>Different types of plagiarism </a:t>
            </a:r>
            <a:r>
              <a:rPr lang="en-US" sz="2000" noProof="0" dirty="0"/>
              <a:t>(</a:t>
            </a:r>
            <a:r>
              <a:rPr lang="en-US" sz="2000" noProof="0" dirty="0" err="1"/>
              <a:t>Hagenström</a:t>
            </a:r>
            <a:r>
              <a:rPr lang="en-US" sz="2000" noProof="0" dirty="0"/>
              <a:t>, 2022)</a:t>
            </a:r>
            <a:r>
              <a:rPr lang="en-US" noProof="0" dirty="0"/>
              <a:t>, for example:</a:t>
            </a:r>
          </a:p>
          <a:p>
            <a:pPr lvl="1">
              <a:spcBef>
                <a:spcPts val="1800"/>
              </a:spcBef>
              <a:spcAft>
                <a:spcPts val="0"/>
              </a:spcAft>
            </a:pPr>
            <a:r>
              <a:rPr lang="en-US" dirty="0"/>
              <a:t>Verbatim plagiarism:</a:t>
            </a:r>
          </a:p>
          <a:p>
            <a:pPr lvl="2"/>
            <a:r>
              <a:rPr lang="en-US" noProof="0" dirty="0"/>
              <a:t>Copying entire sentences from a source without clearly attributing them (missing or unclear citation) to a specific passage in the text.</a:t>
            </a:r>
          </a:p>
          <a:p>
            <a:pPr lvl="1">
              <a:spcBef>
                <a:spcPts val="1800"/>
              </a:spcBef>
              <a:spcAft>
                <a:spcPts val="0"/>
              </a:spcAft>
            </a:pPr>
            <a:r>
              <a:rPr lang="en-US" dirty="0"/>
              <a:t>Disguised plagiarism:</a:t>
            </a:r>
          </a:p>
          <a:p>
            <a:pPr lvl="2"/>
            <a:r>
              <a:rPr lang="en-US" noProof="0" dirty="0"/>
              <a:t>Text is rephrased without citing the source.</a:t>
            </a:r>
          </a:p>
          <a:p>
            <a:pPr lvl="1">
              <a:spcBef>
                <a:spcPts val="1800"/>
              </a:spcBef>
              <a:spcAft>
                <a:spcPts val="0"/>
              </a:spcAft>
            </a:pPr>
            <a:r>
              <a:rPr lang="en-US" dirty="0"/>
              <a:t>Translation plagiarism:</a:t>
            </a:r>
          </a:p>
          <a:p>
            <a:pPr lvl="2"/>
            <a:r>
              <a:rPr lang="en-US" noProof="0" dirty="0"/>
              <a:t>A text in a foreign language is translated and reproduced without citing the source.</a:t>
            </a:r>
          </a:p>
          <a:p>
            <a:pPr lvl="1">
              <a:spcBef>
                <a:spcPts val="1800"/>
              </a:spcBef>
              <a:spcAft>
                <a:spcPts val="0"/>
              </a:spcAft>
            </a:pPr>
            <a:r>
              <a:rPr lang="en-US" dirty="0"/>
              <a:t>Sacrificial Pawn:</a:t>
            </a:r>
          </a:p>
          <a:p>
            <a:pPr lvl="2"/>
            <a:r>
              <a:rPr lang="en-US" noProof="0" dirty="0"/>
              <a:t>Direct reproduction of text, including the source, but without quotation marks (this suggests that the text is an indirect quote or a paraphrase)</a:t>
            </a:r>
          </a:p>
        </p:txBody>
      </p:sp>
      <p:pic>
        <p:nvPicPr>
          <p:cNvPr id="10" name="Grafik 9" descr="Verbatim, Disguides and Translation plagiarism means that Intellecutal achievements of others are presented as one's own. Pawn Sacrifice means that the work of others is presented as one's own paraphrase.">
            <a:extLst>
              <a:ext uri="{FF2B5EF4-FFF2-40B4-BE49-F238E27FC236}">
                <a16:creationId xmlns:a16="http://schemas.microsoft.com/office/drawing/2014/main" id="{6898B794-0040-121F-24C3-8218E69C0118}"/>
              </a:ext>
            </a:extLst>
          </p:cNvPr>
          <p:cNvPicPr>
            <a:picLocks noChangeAspect="1"/>
          </p:cNvPicPr>
          <p:nvPr/>
        </p:nvPicPr>
        <p:blipFill>
          <a:blip r:embed="rId2"/>
          <a:stretch>
            <a:fillRect/>
          </a:stretch>
        </p:blipFill>
        <p:spPr>
          <a:xfrm>
            <a:off x="8735181" y="1870722"/>
            <a:ext cx="3295650" cy="4197350"/>
          </a:xfrm>
          <a:prstGeom prst="rect">
            <a:avLst/>
          </a:prstGeom>
        </p:spPr>
      </p:pic>
    </p:spTree>
    <p:extLst>
      <p:ext uri="{BB962C8B-B14F-4D97-AF65-F5344CB8AC3E}">
        <p14:creationId xmlns:p14="http://schemas.microsoft.com/office/powerpoint/2010/main" val="3663419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B0DA9-4EC9-D2BB-5B83-D7CDB573D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29BF16-F8CB-58D2-6A2C-21AAA292C8F9}"/>
              </a:ext>
            </a:extLst>
          </p:cNvPr>
          <p:cNvSpPr>
            <a:spLocks noGrp="1"/>
          </p:cNvSpPr>
          <p:nvPr>
            <p:ph type="title"/>
          </p:nvPr>
        </p:nvSpPr>
        <p:spPr>
          <a:xfrm>
            <a:off x="838200" y="615697"/>
            <a:ext cx="10515600" cy="597928"/>
          </a:xfrm>
        </p:spPr>
        <p:txBody>
          <a:bodyPr>
            <a:normAutofit fontScale="90000"/>
          </a:bodyPr>
          <a:lstStyle/>
          <a:p>
            <a:r>
              <a:rPr lang="en-US" noProof="0" dirty="0"/>
              <a:t>2.2 Respect: Avoid Plagiarism – Example for Paraphrasing</a:t>
            </a:r>
            <a:endParaRPr lang="en-US" dirty="0"/>
          </a:p>
        </p:txBody>
      </p:sp>
      <p:sp>
        <p:nvSpPr>
          <p:cNvPr id="3" name="Inhaltsplatzhalter 2">
            <a:extLst>
              <a:ext uri="{FF2B5EF4-FFF2-40B4-BE49-F238E27FC236}">
                <a16:creationId xmlns:a16="http://schemas.microsoft.com/office/drawing/2014/main" id="{8473C43D-BFA2-6E00-9389-96D9903EAE7F}"/>
              </a:ext>
            </a:extLst>
          </p:cNvPr>
          <p:cNvSpPr>
            <a:spLocks noGrp="1"/>
          </p:cNvSpPr>
          <p:nvPr>
            <p:ph idx="1"/>
          </p:nvPr>
        </p:nvSpPr>
        <p:spPr>
          <a:xfrm>
            <a:off x="838200" y="1116584"/>
            <a:ext cx="10515600" cy="5125719"/>
          </a:xfrm>
        </p:spPr>
        <p:txBody>
          <a:bodyPr>
            <a:noAutofit/>
          </a:bodyPr>
          <a:lstStyle/>
          <a:p>
            <a:pPr marL="0" lvl="1" indent="0">
              <a:lnSpc>
                <a:spcPct val="120000"/>
              </a:lnSpc>
              <a:spcBef>
                <a:spcPts val="1200"/>
              </a:spcBef>
              <a:buNone/>
            </a:pPr>
            <a:r>
              <a:rPr lang="en-US" sz="2000" b="1" noProof="0" dirty="0"/>
              <a:t>Original Text [ÖAWI, 2015, p. 5] </a:t>
            </a:r>
          </a:p>
          <a:p>
            <a:pPr marL="0" lvl="1" indent="0">
              <a:spcBef>
                <a:spcPts val="0"/>
              </a:spcBef>
              <a:buNone/>
            </a:pPr>
            <a:r>
              <a:rPr lang="en-US" sz="2000" noProof="0" dirty="0"/>
              <a:t>All persons involved in research are to observe the Standards of Good Scientific Practice applicable to their respective fields, to investigate and settle any doubts as to the applicable standards, to avoid research misconduct and to immediately remedy any misconduct detected. </a:t>
            </a:r>
          </a:p>
          <a:p>
            <a:pPr marL="0" lvl="1" indent="0">
              <a:lnSpc>
                <a:spcPct val="120000"/>
              </a:lnSpc>
              <a:spcBef>
                <a:spcPts val="1200"/>
              </a:spcBef>
              <a:buNone/>
            </a:pPr>
            <a:r>
              <a:rPr lang="en-US" sz="2000" b="1" dirty="0"/>
              <a:t>Paraphrase 1 – Plagiarism</a:t>
            </a:r>
            <a:endParaRPr lang="en-US" sz="2000" b="1" noProof="0" dirty="0"/>
          </a:p>
          <a:p>
            <a:pPr marL="0" lvl="1" indent="0">
              <a:spcBef>
                <a:spcPts val="0"/>
              </a:spcBef>
              <a:buNone/>
            </a:pPr>
            <a:r>
              <a:rPr lang="en-US" sz="2000" dirty="0"/>
              <a:t>It is important to understand that all persons involved in research are to observe the Standards of Good Scientific Practice applicable to their respective fields, to investigate and settle any doubts as to the applicable standards, to avoid research misconduct and to immediately remedy any misconduct detected (ÖAWI, 2015).</a:t>
            </a:r>
          </a:p>
          <a:p>
            <a:pPr marL="0" lvl="1" indent="0">
              <a:lnSpc>
                <a:spcPct val="120000"/>
              </a:lnSpc>
              <a:spcBef>
                <a:spcPts val="1200"/>
              </a:spcBef>
              <a:buNone/>
            </a:pPr>
            <a:r>
              <a:rPr lang="en-US" sz="2000" b="1" dirty="0"/>
              <a:t>Paraphrase 2 – Indirect Quote (no plagiarism)</a:t>
            </a:r>
          </a:p>
          <a:p>
            <a:pPr marL="0" lvl="1" indent="0">
              <a:spcBef>
                <a:spcPts val="0"/>
              </a:spcBef>
              <a:buNone/>
            </a:pPr>
            <a:r>
              <a:rPr lang="en-US" sz="2000" dirty="0"/>
              <a:t>It is important to understand that </a:t>
            </a:r>
            <a:r>
              <a:rPr lang="en-US" sz="2000" dirty="0">
                <a:highlight>
                  <a:srgbClr val="FFFF00"/>
                </a:highlight>
              </a:rPr>
              <a:t>“</a:t>
            </a:r>
            <a:r>
              <a:rPr lang="en-US" sz="2000" dirty="0"/>
              <a:t>all persons involved in research are to observe the Standards of Good Scientific Practice applicable to their respective fields, to investigate and settle any doubts as to the applicable standards, to avoid research misconduct and to immediately remedy any misconduct detected</a:t>
            </a:r>
            <a:r>
              <a:rPr lang="en-US" sz="2000" dirty="0">
                <a:highlight>
                  <a:srgbClr val="FFFF00"/>
                </a:highlight>
              </a:rPr>
              <a:t>”</a:t>
            </a:r>
            <a:r>
              <a:rPr lang="en-US" sz="2000" dirty="0"/>
              <a:t> </a:t>
            </a:r>
            <a:r>
              <a:rPr lang="en-US" sz="2000" dirty="0">
                <a:highlight>
                  <a:srgbClr val="FFFF00"/>
                </a:highlight>
              </a:rPr>
              <a:t>(ÖAWI, 2015, p.15).</a:t>
            </a:r>
          </a:p>
          <a:p>
            <a:pPr marL="0" lvl="1" indent="0">
              <a:lnSpc>
                <a:spcPct val="120000"/>
              </a:lnSpc>
              <a:spcBef>
                <a:spcPts val="1200"/>
              </a:spcBef>
              <a:buNone/>
            </a:pPr>
            <a:endParaRPr lang="en-US" sz="1800" b="1" dirty="0">
              <a:effectLst/>
            </a:endParaRPr>
          </a:p>
        </p:txBody>
      </p:sp>
      <p:sp>
        <p:nvSpPr>
          <p:cNvPr id="4" name="Foliennummernplatzhalter 3">
            <a:extLst>
              <a:ext uri="{FF2B5EF4-FFF2-40B4-BE49-F238E27FC236}">
                <a16:creationId xmlns:a16="http://schemas.microsoft.com/office/drawing/2014/main" id="{A73799EF-C684-057D-B8F3-BBCE4EB11F5D}"/>
              </a:ext>
            </a:extLst>
          </p:cNvPr>
          <p:cNvSpPr>
            <a:spLocks noGrp="1"/>
          </p:cNvSpPr>
          <p:nvPr>
            <p:ph type="sldNum" sz="quarter" idx="12"/>
          </p:nvPr>
        </p:nvSpPr>
        <p:spPr/>
        <p:txBody>
          <a:bodyPr/>
          <a:lstStyle/>
          <a:p>
            <a:fld id="{2447F044-20D3-4F07-BFBB-8BE1F51E7E03}" type="slidenum">
              <a:rPr lang="en-GB" smtClean="0"/>
              <a:pPr/>
              <a:t>39</a:t>
            </a:fld>
            <a:endParaRPr lang="en-GB" dirty="0"/>
          </a:p>
        </p:txBody>
      </p:sp>
    </p:spTree>
    <p:extLst>
      <p:ext uri="{BB962C8B-B14F-4D97-AF65-F5344CB8AC3E}">
        <p14:creationId xmlns:p14="http://schemas.microsoft.com/office/powerpoint/2010/main" val="2980146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5DCF1-35A4-4CA9-B30A-D647E947E9B0}"/>
              </a:ext>
            </a:extLst>
          </p:cNvPr>
          <p:cNvSpPr>
            <a:spLocks noGrp="1"/>
          </p:cNvSpPr>
          <p:nvPr>
            <p:ph type="title"/>
          </p:nvPr>
        </p:nvSpPr>
        <p:spPr/>
        <p:txBody>
          <a:bodyPr>
            <a:normAutofit fontScale="90000"/>
          </a:bodyPr>
          <a:lstStyle/>
          <a:p>
            <a:r>
              <a:rPr lang="en-US" noProof="0" dirty="0"/>
              <a:t>2.3 Respect for </a:t>
            </a:r>
            <a:r>
              <a:rPr lang="en-US" dirty="0"/>
              <a:t>Col</a:t>
            </a:r>
            <a:r>
              <a:rPr lang="en-US" noProof="0" dirty="0"/>
              <a:t>leagues and Researchers and their Work</a:t>
            </a:r>
            <a:endParaRPr lang="en-US" dirty="0"/>
          </a:p>
        </p:txBody>
      </p:sp>
      <p:sp>
        <p:nvSpPr>
          <p:cNvPr id="3" name="Inhaltsplatzhalter 2">
            <a:extLst>
              <a:ext uri="{FF2B5EF4-FFF2-40B4-BE49-F238E27FC236}">
                <a16:creationId xmlns:a16="http://schemas.microsoft.com/office/drawing/2014/main" id="{D92F4F6B-683F-40F9-94C4-2AB3C0435448}"/>
              </a:ext>
            </a:extLst>
          </p:cNvPr>
          <p:cNvSpPr>
            <a:spLocks noGrp="1"/>
          </p:cNvSpPr>
          <p:nvPr>
            <p:ph idx="1"/>
          </p:nvPr>
        </p:nvSpPr>
        <p:spPr>
          <a:xfrm>
            <a:off x="838200" y="1825625"/>
            <a:ext cx="10515600" cy="4355719"/>
          </a:xfrm>
        </p:spPr>
        <p:txBody>
          <a:bodyPr>
            <a:normAutofit lnSpcReduction="10000"/>
          </a:bodyPr>
          <a:lstStyle/>
          <a:p>
            <a:pPr>
              <a:spcAft>
                <a:spcPts val="600"/>
              </a:spcAft>
            </a:pPr>
            <a:r>
              <a:rPr lang="en-US" noProof="0" dirty="0"/>
              <a:t>Fair Citation of Others’ Work </a:t>
            </a:r>
            <a:r>
              <a:rPr lang="de-DE" sz="2000" dirty="0"/>
              <a:t>(BMBWF, 2020; ÖAWI, 2026; TU Graz, 2025a, University of Graz, 2023b)</a:t>
            </a:r>
            <a:r>
              <a:rPr lang="en-US" noProof="0" dirty="0"/>
              <a:t>:</a:t>
            </a:r>
          </a:p>
          <a:p>
            <a:pPr lvl="1">
              <a:lnSpc>
                <a:spcPct val="110000"/>
              </a:lnSpc>
            </a:pPr>
            <a:r>
              <a:rPr lang="en-US" noProof="0" dirty="0"/>
              <a:t>Cite all publications/sources that supported your work</a:t>
            </a:r>
          </a:p>
          <a:p>
            <a:pPr lvl="1">
              <a:lnSpc>
                <a:spcPct val="110000"/>
              </a:lnSpc>
            </a:pPr>
            <a:r>
              <a:rPr lang="en-US" noProof="0" dirty="0"/>
              <a:t>Cite all individuals who made a substantive contribution to a research project (This also applies to group projects during your studies)</a:t>
            </a:r>
          </a:p>
          <a:p>
            <a:pPr lvl="1">
              <a:lnSpc>
                <a:spcPct val="110000"/>
              </a:lnSpc>
            </a:pPr>
            <a:r>
              <a:rPr lang="en-US" noProof="0" dirty="0"/>
              <a:t>Individuals who did not make a direct contribution may be mentioned in an acknowledgment</a:t>
            </a:r>
          </a:p>
          <a:p>
            <a:pPr>
              <a:spcBef>
                <a:spcPts val="1200"/>
              </a:spcBef>
              <a:spcAft>
                <a:spcPts val="600"/>
              </a:spcAft>
            </a:pPr>
            <a:r>
              <a:rPr lang="en-US" dirty="0"/>
              <a:t>Respect in collaboration </a:t>
            </a:r>
            <a:r>
              <a:rPr lang="en-US" sz="2000" dirty="0"/>
              <a:t>(ALLEA, 2023)</a:t>
            </a:r>
            <a:r>
              <a:rPr lang="en-US" dirty="0"/>
              <a:t>:</a:t>
            </a:r>
          </a:p>
          <a:p>
            <a:pPr lvl="1"/>
            <a:r>
              <a:rPr lang="en-US" noProof="0" dirty="0"/>
              <a:t>Collegiality, e.g., fair distribution of work packages in group projects (during your studies) or in collaborative efforts</a:t>
            </a:r>
          </a:p>
          <a:p>
            <a:endParaRPr lang="en-US" dirty="0"/>
          </a:p>
        </p:txBody>
      </p:sp>
      <p:sp>
        <p:nvSpPr>
          <p:cNvPr id="4" name="Foliennummernplatzhalter 3">
            <a:extLst>
              <a:ext uri="{FF2B5EF4-FFF2-40B4-BE49-F238E27FC236}">
                <a16:creationId xmlns:a16="http://schemas.microsoft.com/office/drawing/2014/main" id="{6CB3E57E-56B7-4528-BFD0-C01A9D785266}"/>
              </a:ext>
            </a:extLst>
          </p:cNvPr>
          <p:cNvSpPr>
            <a:spLocks noGrp="1"/>
          </p:cNvSpPr>
          <p:nvPr>
            <p:ph type="sldNum" sz="quarter" idx="12"/>
          </p:nvPr>
        </p:nvSpPr>
        <p:spPr/>
        <p:txBody>
          <a:bodyPr/>
          <a:lstStyle/>
          <a:p>
            <a:fld id="{2447F044-20D3-4F07-BFBB-8BE1F51E7E03}" type="slidenum">
              <a:rPr lang="en-GB" smtClean="0"/>
              <a:pPr/>
              <a:t>40</a:t>
            </a:fld>
            <a:endParaRPr lang="en-GB" dirty="0"/>
          </a:p>
        </p:txBody>
      </p:sp>
    </p:spTree>
    <p:extLst>
      <p:ext uri="{BB962C8B-B14F-4D97-AF65-F5344CB8AC3E}">
        <p14:creationId xmlns:p14="http://schemas.microsoft.com/office/powerpoint/2010/main" val="3512887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6DC64-0512-D95F-2448-ECCAEF43D9B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CB8635-A2B5-255E-AEDD-48D28F33EC0E}"/>
              </a:ext>
            </a:extLst>
          </p:cNvPr>
          <p:cNvSpPr>
            <a:spLocks noGrp="1"/>
          </p:cNvSpPr>
          <p:nvPr>
            <p:ph type="title"/>
          </p:nvPr>
        </p:nvSpPr>
        <p:spPr/>
        <p:txBody>
          <a:bodyPr>
            <a:normAutofit fontScale="90000"/>
          </a:bodyPr>
          <a:lstStyle/>
          <a:p>
            <a:r>
              <a:rPr lang="en-US" noProof="0" dirty="0"/>
              <a:t>2.3 Respect for </a:t>
            </a:r>
            <a:r>
              <a:rPr lang="en-US" dirty="0"/>
              <a:t>Col</a:t>
            </a:r>
            <a:r>
              <a:rPr lang="en-US" noProof="0" dirty="0"/>
              <a:t>leagues and Researchers and their Work</a:t>
            </a:r>
            <a:endParaRPr lang="en-US" dirty="0"/>
          </a:p>
        </p:txBody>
      </p:sp>
      <p:sp>
        <p:nvSpPr>
          <p:cNvPr id="3" name="Inhaltsplatzhalter 2">
            <a:extLst>
              <a:ext uri="{FF2B5EF4-FFF2-40B4-BE49-F238E27FC236}">
                <a16:creationId xmlns:a16="http://schemas.microsoft.com/office/drawing/2014/main" id="{F9AA132A-E182-51C4-14E1-4FC162F57616}"/>
              </a:ext>
            </a:extLst>
          </p:cNvPr>
          <p:cNvSpPr>
            <a:spLocks noGrp="1"/>
          </p:cNvSpPr>
          <p:nvPr>
            <p:ph idx="1"/>
          </p:nvPr>
        </p:nvSpPr>
        <p:spPr>
          <a:xfrm>
            <a:off x="838200" y="1825625"/>
            <a:ext cx="10515600" cy="4355719"/>
          </a:xfrm>
        </p:spPr>
        <p:txBody>
          <a:bodyPr>
            <a:normAutofit/>
          </a:bodyPr>
          <a:lstStyle/>
          <a:p>
            <a:r>
              <a:rPr lang="en-US" dirty="0"/>
              <a:t>Scientific work also means treating all people, living beings, and areas affected by research with respect.</a:t>
            </a:r>
          </a:p>
          <a:p>
            <a:pPr lvl="1"/>
            <a:r>
              <a:rPr lang="en-US" dirty="0"/>
              <a:t>This consideration in one’s own scientific research practice ensures, e.g., that:</a:t>
            </a:r>
          </a:p>
          <a:p>
            <a:pPr lvl="2"/>
            <a:r>
              <a:rPr lang="en-US" dirty="0"/>
              <a:t>Participants who provide information and data are protected</a:t>
            </a:r>
          </a:p>
          <a:p>
            <a:pPr lvl="2"/>
            <a:r>
              <a:rPr lang="en-US" dirty="0"/>
              <a:t>Research objects (e.g., materials, samples, artifacts) are handled with care</a:t>
            </a:r>
          </a:p>
          <a:p>
            <a:pPr lvl="2"/>
            <a:r>
              <a:rPr lang="en-US" dirty="0"/>
              <a:t>Cultural heritage is not damaged by improper practices</a:t>
            </a:r>
          </a:p>
          <a:p>
            <a:pPr lvl="2"/>
            <a:r>
              <a:rPr lang="en-US" dirty="0"/>
              <a:t>Unnecessary environmental impacts resulting from experiments are avoided</a:t>
            </a:r>
          </a:p>
          <a:p>
            <a:pPr lvl="2"/>
            <a:r>
              <a:rPr lang="en-US" dirty="0"/>
              <a:t>Gender sensitivity and diversity are considered</a:t>
            </a:r>
          </a:p>
        </p:txBody>
      </p:sp>
      <p:sp>
        <p:nvSpPr>
          <p:cNvPr id="4" name="Foliennummernplatzhalter 3">
            <a:extLst>
              <a:ext uri="{FF2B5EF4-FFF2-40B4-BE49-F238E27FC236}">
                <a16:creationId xmlns:a16="http://schemas.microsoft.com/office/drawing/2014/main" id="{D44B6AD2-093D-B3BA-3686-560234C8CE84}"/>
              </a:ext>
            </a:extLst>
          </p:cNvPr>
          <p:cNvSpPr>
            <a:spLocks noGrp="1"/>
          </p:cNvSpPr>
          <p:nvPr>
            <p:ph type="sldNum" sz="quarter" idx="12"/>
          </p:nvPr>
        </p:nvSpPr>
        <p:spPr/>
        <p:txBody>
          <a:bodyPr/>
          <a:lstStyle/>
          <a:p>
            <a:fld id="{2447F044-20D3-4F07-BFBB-8BE1F51E7E03}" type="slidenum">
              <a:rPr lang="en-GB" smtClean="0"/>
              <a:pPr/>
              <a:t>41</a:t>
            </a:fld>
            <a:endParaRPr lang="en-GB" dirty="0"/>
          </a:p>
        </p:txBody>
      </p:sp>
      <p:sp>
        <p:nvSpPr>
          <p:cNvPr id="6" name="Textfeld 5">
            <a:extLst>
              <a:ext uri="{FF2B5EF4-FFF2-40B4-BE49-F238E27FC236}">
                <a16:creationId xmlns:a16="http://schemas.microsoft.com/office/drawing/2014/main" id="{0EEFC4C6-5AEC-784B-B2BC-E337F4166570}"/>
              </a:ext>
            </a:extLst>
          </p:cNvPr>
          <p:cNvSpPr txBox="1"/>
          <p:nvPr/>
        </p:nvSpPr>
        <p:spPr>
          <a:xfrm>
            <a:off x="838200" y="1404622"/>
            <a:ext cx="6096000" cy="369332"/>
          </a:xfrm>
          <a:prstGeom prst="rect">
            <a:avLst/>
          </a:prstGeom>
          <a:noFill/>
        </p:spPr>
        <p:txBody>
          <a:bodyPr wrap="square">
            <a:spAutoFit/>
          </a:bodyPr>
          <a:lstStyle/>
          <a:p>
            <a:r>
              <a:rPr lang="en-US" sz="1800" dirty="0"/>
              <a:t>(ALLEA, 2023) </a:t>
            </a:r>
            <a:endParaRPr lang="en-US" dirty="0"/>
          </a:p>
        </p:txBody>
      </p:sp>
    </p:spTree>
    <p:extLst>
      <p:ext uri="{BB962C8B-B14F-4D97-AF65-F5344CB8AC3E}">
        <p14:creationId xmlns:p14="http://schemas.microsoft.com/office/powerpoint/2010/main" val="1062358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7591C6-D04D-48B5-BDD2-65952C522C30}"/>
              </a:ext>
            </a:extLst>
          </p:cNvPr>
          <p:cNvSpPr>
            <a:spLocks noGrp="1"/>
          </p:cNvSpPr>
          <p:nvPr>
            <p:ph type="title"/>
          </p:nvPr>
        </p:nvSpPr>
        <p:spPr/>
        <p:txBody>
          <a:bodyPr/>
          <a:lstStyle/>
          <a:p>
            <a:r>
              <a:rPr lang="en-US" noProof="0" dirty="0"/>
              <a:t>2.4 Accountability: Responsibility in Your Studies (1/2)</a:t>
            </a:r>
            <a:endParaRPr lang="en-US" dirty="0"/>
          </a:p>
        </p:txBody>
      </p:sp>
      <p:sp>
        <p:nvSpPr>
          <p:cNvPr id="3" name="Inhaltsplatzhalter 2">
            <a:extLst>
              <a:ext uri="{FF2B5EF4-FFF2-40B4-BE49-F238E27FC236}">
                <a16:creationId xmlns:a16="http://schemas.microsoft.com/office/drawing/2014/main" id="{288686DE-3A6D-4C65-9DE6-3C9131C03BF1}"/>
              </a:ext>
            </a:extLst>
          </p:cNvPr>
          <p:cNvSpPr>
            <a:spLocks noGrp="1"/>
          </p:cNvSpPr>
          <p:nvPr>
            <p:ph idx="1"/>
          </p:nvPr>
        </p:nvSpPr>
        <p:spPr>
          <a:xfrm>
            <a:off x="838200" y="2363224"/>
            <a:ext cx="6166933" cy="3831463"/>
          </a:xfrm>
        </p:spPr>
        <p:txBody>
          <a:bodyPr/>
          <a:lstStyle/>
          <a:p>
            <a:r>
              <a:rPr lang="en-US" noProof="0" dirty="0"/>
              <a:t>Personal Responsibility for Academic Progress and Success:</a:t>
            </a:r>
          </a:p>
          <a:p>
            <a:pPr lvl="1">
              <a:spcBef>
                <a:spcPts val="600"/>
              </a:spcBef>
            </a:pPr>
            <a:r>
              <a:rPr lang="en-US" noProof="0" dirty="0"/>
              <a:t>Take the initiative to familiarize yourself with</a:t>
            </a:r>
          </a:p>
          <a:p>
            <a:pPr lvl="2">
              <a:spcBef>
                <a:spcPts val="600"/>
              </a:spcBef>
            </a:pPr>
            <a:r>
              <a:rPr lang="en-US" noProof="0" dirty="0"/>
              <a:t>Course requirements</a:t>
            </a:r>
          </a:p>
          <a:p>
            <a:pPr lvl="2">
              <a:spcBef>
                <a:spcPts val="600"/>
              </a:spcBef>
            </a:pPr>
            <a:r>
              <a:rPr lang="en-US" noProof="0" dirty="0"/>
              <a:t>Criteria for performance evaluation</a:t>
            </a:r>
          </a:p>
          <a:p>
            <a:pPr lvl="2">
              <a:spcBef>
                <a:spcPts val="600"/>
              </a:spcBef>
            </a:pPr>
            <a:r>
              <a:rPr lang="en-US" noProof="0" dirty="0"/>
              <a:t>Existing guidelines for writing (thesis) papers</a:t>
            </a:r>
          </a:p>
          <a:p>
            <a:pPr lvl="1"/>
            <a:endParaRPr lang="en-US" noProof="0" dirty="0"/>
          </a:p>
          <a:p>
            <a:endParaRPr lang="en-US" dirty="0"/>
          </a:p>
        </p:txBody>
      </p:sp>
      <p:sp>
        <p:nvSpPr>
          <p:cNvPr id="4" name="Foliennummernplatzhalter 3">
            <a:extLst>
              <a:ext uri="{FF2B5EF4-FFF2-40B4-BE49-F238E27FC236}">
                <a16:creationId xmlns:a16="http://schemas.microsoft.com/office/drawing/2014/main" id="{A98985F6-993E-49BD-B0A5-4781E52C946F}"/>
              </a:ext>
            </a:extLst>
          </p:cNvPr>
          <p:cNvSpPr>
            <a:spLocks noGrp="1"/>
          </p:cNvSpPr>
          <p:nvPr>
            <p:ph type="sldNum" sz="quarter" idx="12"/>
          </p:nvPr>
        </p:nvSpPr>
        <p:spPr/>
        <p:txBody>
          <a:bodyPr/>
          <a:lstStyle/>
          <a:p>
            <a:fld id="{2447F044-20D3-4F07-BFBB-8BE1F51E7E03}" type="slidenum">
              <a:rPr lang="en-GB" smtClean="0"/>
              <a:pPr/>
              <a:t>42</a:t>
            </a:fld>
            <a:endParaRPr lang="en-GB" dirty="0"/>
          </a:p>
        </p:txBody>
      </p:sp>
      <p:pic>
        <p:nvPicPr>
          <p:cNvPr id="5" name="Grafik 4">
            <a:extLst>
              <a:ext uri="{FF2B5EF4-FFF2-40B4-BE49-F238E27FC236}">
                <a16:creationId xmlns:a16="http://schemas.microsoft.com/office/drawing/2014/main" id="{7C294AE3-3E75-48F4-8769-24617A1EE5D9}"/>
              </a:ext>
            </a:extLst>
          </p:cNvPr>
          <p:cNvPicPr>
            <a:picLocks noChangeAspect="1"/>
          </p:cNvPicPr>
          <p:nvPr/>
        </p:nvPicPr>
        <p:blipFill>
          <a:blip r:embed="rId2"/>
          <a:stretch>
            <a:fillRect/>
          </a:stretch>
        </p:blipFill>
        <p:spPr>
          <a:xfrm>
            <a:off x="7338813" y="1759863"/>
            <a:ext cx="4457700" cy="4095750"/>
          </a:xfrm>
          <a:prstGeom prst="rect">
            <a:avLst/>
          </a:prstGeom>
        </p:spPr>
      </p:pic>
      <p:sp>
        <p:nvSpPr>
          <p:cNvPr id="7" name="Textfeld 6">
            <a:extLst>
              <a:ext uri="{FF2B5EF4-FFF2-40B4-BE49-F238E27FC236}">
                <a16:creationId xmlns:a16="http://schemas.microsoft.com/office/drawing/2014/main" id="{403A9F06-5D9F-4D52-9378-E960019CE7F9}"/>
              </a:ext>
            </a:extLst>
          </p:cNvPr>
          <p:cNvSpPr txBox="1"/>
          <p:nvPr/>
        </p:nvSpPr>
        <p:spPr>
          <a:xfrm>
            <a:off x="838200" y="1456293"/>
            <a:ext cx="6096000" cy="369332"/>
          </a:xfrm>
          <a:prstGeom prst="rect">
            <a:avLst/>
          </a:prstGeom>
          <a:noFill/>
        </p:spPr>
        <p:txBody>
          <a:bodyPr wrap="square">
            <a:spAutoFit/>
          </a:bodyPr>
          <a:lstStyle/>
          <a:p>
            <a:r>
              <a:rPr lang="en-US" sz="1800" noProof="0" dirty="0"/>
              <a:t>(ALLEA, 2023) </a:t>
            </a:r>
            <a:endParaRPr lang="en-US" dirty="0"/>
          </a:p>
        </p:txBody>
      </p:sp>
    </p:spTree>
    <p:extLst>
      <p:ext uri="{BB962C8B-B14F-4D97-AF65-F5344CB8AC3E}">
        <p14:creationId xmlns:p14="http://schemas.microsoft.com/office/powerpoint/2010/main" val="2539942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5DCF1-35A4-4CA9-B30A-D647E947E9B0}"/>
              </a:ext>
            </a:extLst>
          </p:cNvPr>
          <p:cNvSpPr>
            <a:spLocks noGrp="1"/>
          </p:cNvSpPr>
          <p:nvPr>
            <p:ph type="title"/>
          </p:nvPr>
        </p:nvSpPr>
        <p:spPr/>
        <p:txBody>
          <a:bodyPr>
            <a:normAutofit/>
          </a:bodyPr>
          <a:lstStyle/>
          <a:p>
            <a:r>
              <a:rPr lang="en-US" noProof="0" dirty="0"/>
              <a:t>2.4 Accountability: Responsibility in </a:t>
            </a:r>
            <a:r>
              <a:rPr lang="en-US" dirty="0" err="1"/>
              <a:t>Yo</a:t>
            </a:r>
            <a:r>
              <a:rPr lang="en-US" noProof="0" dirty="0" err="1"/>
              <a:t>ur</a:t>
            </a:r>
            <a:r>
              <a:rPr lang="en-US" noProof="0" dirty="0"/>
              <a:t> Studies (2/2)</a:t>
            </a:r>
            <a:endParaRPr lang="en-US" dirty="0"/>
          </a:p>
        </p:txBody>
      </p:sp>
      <p:sp>
        <p:nvSpPr>
          <p:cNvPr id="3" name="Inhaltsplatzhalter 2">
            <a:extLst>
              <a:ext uri="{FF2B5EF4-FFF2-40B4-BE49-F238E27FC236}">
                <a16:creationId xmlns:a16="http://schemas.microsoft.com/office/drawing/2014/main" id="{D92F4F6B-683F-40F9-94C4-2AB3C0435448}"/>
              </a:ext>
            </a:extLst>
          </p:cNvPr>
          <p:cNvSpPr>
            <a:spLocks noGrp="1"/>
          </p:cNvSpPr>
          <p:nvPr>
            <p:ph idx="1"/>
          </p:nvPr>
        </p:nvSpPr>
        <p:spPr>
          <a:xfrm>
            <a:off x="838200" y="2213669"/>
            <a:ext cx="6096000" cy="3803603"/>
          </a:xfrm>
        </p:spPr>
        <p:txBody>
          <a:bodyPr/>
          <a:lstStyle/>
          <a:p>
            <a:r>
              <a:rPr lang="en-US" sz="2400" noProof="0" dirty="0"/>
              <a:t>Personal Responsibility for your work from the initial idea through to publication:</a:t>
            </a:r>
          </a:p>
          <a:p>
            <a:pPr lvl="1">
              <a:spcBef>
                <a:spcPts val="600"/>
              </a:spcBef>
            </a:pPr>
            <a:r>
              <a:rPr lang="en-US" sz="2200" noProof="0" dirty="0"/>
              <a:t>Responsibility for carrying out the work (including supervised work)</a:t>
            </a:r>
          </a:p>
          <a:p>
            <a:pPr lvl="1">
              <a:spcBef>
                <a:spcPts val="600"/>
              </a:spcBef>
            </a:pPr>
            <a:r>
              <a:rPr lang="en-US" sz="2200" noProof="0" dirty="0"/>
              <a:t>Responsibility for</a:t>
            </a:r>
            <a:r>
              <a:rPr lang="en-US" sz="2200" dirty="0"/>
              <a:t> the Quality of sources</a:t>
            </a:r>
            <a:endParaRPr lang="en-US" sz="2200" noProof="0" dirty="0"/>
          </a:p>
          <a:p>
            <a:pPr lvl="1">
              <a:spcBef>
                <a:spcPts val="600"/>
              </a:spcBef>
            </a:pPr>
            <a:r>
              <a:rPr lang="en-US" sz="2200" noProof="0" dirty="0"/>
              <a:t>Storage and retention of research data</a:t>
            </a:r>
          </a:p>
          <a:p>
            <a:pPr lvl="1">
              <a:spcBef>
                <a:spcPts val="600"/>
              </a:spcBef>
            </a:pPr>
            <a:r>
              <a:rPr lang="en-US" sz="2200" noProof="0" dirty="0"/>
              <a:t>Transparent documentation of your work steps</a:t>
            </a:r>
          </a:p>
          <a:p>
            <a:pPr marL="0" indent="0">
              <a:buNone/>
            </a:pPr>
            <a:endParaRPr lang="en-US" dirty="0"/>
          </a:p>
        </p:txBody>
      </p:sp>
      <p:sp>
        <p:nvSpPr>
          <p:cNvPr id="4" name="Foliennummernplatzhalter 3">
            <a:extLst>
              <a:ext uri="{FF2B5EF4-FFF2-40B4-BE49-F238E27FC236}">
                <a16:creationId xmlns:a16="http://schemas.microsoft.com/office/drawing/2014/main" id="{6CB3E57E-56B7-4528-BFD0-C01A9D785266}"/>
              </a:ext>
            </a:extLst>
          </p:cNvPr>
          <p:cNvSpPr>
            <a:spLocks noGrp="1"/>
          </p:cNvSpPr>
          <p:nvPr>
            <p:ph type="sldNum" sz="quarter" idx="12"/>
          </p:nvPr>
        </p:nvSpPr>
        <p:spPr/>
        <p:txBody>
          <a:bodyPr/>
          <a:lstStyle/>
          <a:p>
            <a:fld id="{2447F044-20D3-4F07-BFBB-8BE1F51E7E03}" type="slidenum">
              <a:rPr lang="en-GB" smtClean="0"/>
              <a:pPr/>
              <a:t>43</a:t>
            </a:fld>
            <a:endParaRPr lang="en-GB" dirty="0"/>
          </a:p>
        </p:txBody>
      </p:sp>
      <p:pic>
        <p:nvPicPr>
          <p:cNvPr id="5" name="Grafik 4">
            <a:extLst>
              <a:ext uri="{FF2B5EF4-FFF2-40B4-BE49-F238E27FC236}">
                <a16:creationId xmlns:a16="http://schemas.microsoft.com/office/drawing/2014/main" id="{98F0C026-7F87-4D88-9197-3FE5AE18095D}"/>
              </a:ext>
            </a:extLst>
          </p:cNvPr>
          <p:cNvPicPr>
            <a:picLocks noChangeAspect="1"/>
          </p:cNvPicPr>
          <p:nvPr/>
        </p:nvPicPr>
        <p:blipFill>
          <a:blip r:embed="rId2"/>
          <a:stretch>
            <a:fillRect/>
          </a:stretch>
        </p:blipFill>
        <p:spPr>
          <a:xfrm>
            <a:off x="7402882" y="1546395"/>
            <a:ext cx="4625802" cy="4155381"/>
          </a:xfrm>
          <a:prstGeom prst="rect">
            <a:avLst/>
          </a:prstGeom>
        </p:spPr>
      </p:pic>
      <p:sp>
        <p:nvSpPr>
          <p:cNvPr id="7" name="Textfeld 6">
            <a:extLst>
              <a:ext uri="{FF2B5EF4-FFF2-40B4-BE49-F238E27FC236}">
                <a16:creationId xmlns:a16="http://schemas.microsoft.com/office/drawing/2014/main" id="{88984C2D-F884-4AAC-8CF2-4AF76DA08262}"/>
              </a:ext>
            </a:extLst>
          </p:cNvPr>
          <p:cNvSpPr txBox="1"/>
          <p:nvPr/>
        </p:nvSpPr>
        <p:spPr>
          <a:xfrm>
            <a:off x="838200" y="1404622"/>
            <a:ext cx="6096000" cy="369332"/>
          </a:xfrm>
          <a:prstGeom prst="rect">
            <a:avLst/>
          </a:prstGeom>
          <a:noFill/>
        </p:spPr>
        <p:txBody>
          <a:bodyPr wrap="square">
            <a:spAutoFit/>
          </a:bodyPr>
          <a:lstStyle/>
          <a:p>
            <a:r>
              <a:rPr lang="en-US" sz="1800" dirty="0"/>
              <a:t>(ALLEA, 2023) </a:t>
            </a:r>
            <a:endParaRPr lang="en-US" dirty="0"/>
          </a:p>
        </p:txBody>
      </p:sp>
    </p:spTree>
    <p:extLst>
      <p:ext uri="{BB962C8B-B14F-4D97-AF65-F5344CB8AC3E}">
        <p14:creationId xmlns:p14="http://schemas.microsoft.com/office/powerpoint/2010/main" val="41318385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77CDE-E631-9DF8-9DC6-4B02250FD2FB}"/>
              </a:ext>
            </a:extLst>
          </p:cNvPr>
          <p:cNvSpPr>
            <a:spLocks noGrp="1"/>
          </p:cNvSpPr>
          <p:nvPr>
            <p:ph type="title"/>
          </p:nvPr>
        </p:nvSpPr>
        <p:spPr/>
        <p:txBody>
          <a:bodyPr>
            <a:normAutofit/>
          </a:bodyPr>
          <a:lstStyle/>
          <a:p>
            <a:r>
              <a:rPr lang="en-US" dirty="0"/>
              <a:t>2.4 Accountability in Research Projects (1/2)</a:t>
            </a:r>
            <a:endParaRPr lang="de-DE" dirty="0"/>
          </a:p>
        </p:txBody>
      </p:sp>
      <p:sp>
        <p:nvSpPr>
          <p:cNvPr id="3" name="Inhaltsplatzhalter 2">
            <a:extLst>
              <a:ext uri="{FF2B5EF4-FFF2-40B4-BE49-F238E27FC236}">
                <a16:creationId xmlns:a16="http://schemas.microsoft.com/office/drawing/2014/main" id="{BFCB4BA2-8354-E2E4-56B0-DA7D5E67EA49}"/>
              </a:ext>
            </a:extLst>
          </p:cNvPr>
          <p:cNvSpPr>
            <a:spLocks noGrp="1"/>
          </p:cNvSpPr>
          <p:nvPr>
            <p:ph idx="1"/>
          </p:nvPr>
        </p:nvSpPr>
        <p:spPr/>
        <p:txBody>
          <a:bodyPr>
            <a:normAutofit fontScale="92500"/>
          </a:bodyPr>
          <a:lstStyle/>
          <a:p>
            <a:r>
              <a:rPr lang="en-US" dirty="0"/>
              <a:t>Responsibility for research participants</a:t>
            </a:r>
          </a:p>
          <a:p>
            <a:pPr lvl="1"/>
            <a:r>
              <a:rPr lang="en-US" dirty="0"/>
              <a:t>Participation must be voluntary: “Informed consent”</a:t>
            </a:r>
          </a:p>
          <a:p>
            <a:pPr lvl="2"/>
            <a:r>
              <a:rPr lang="en-US" dirty="0"/>
              <a:t>Full disclosure of the background and purpose of the study, including any deception (at the latest during the debriefing)</a:t>
            </a:r>
          </a:p>
          <a:p>
            <a:pPr lvl="2"/>
            <a:r>
              <a:rPr lang="en-US" dirty="0"/>
              <a:t>Withdrawal is possible at any time (without giving reasons and/or facing consequences)</a:t>
            </a:r>
          </a:p>
          <a:p>
            <a:pPr lvl="1"/>
            <a:r>
              <a:rPr lang="en-US" dirty="0"/>
              <a:t>Respect for human dignity</a:t>
            </a:r>
          </a:p>
          <a:p>
            <a:pPr lvl="1"/>
            <a:r>
              <a:rPr lang="en-US" dirty="0"/>
              <a:t>No discrimination! No danger, no harm, and a commitment to minimizing risk!</a:t>
            </a:r>
          </a:p>
          <a:p>
            <a:pPr lvl="1"/>
            <a:r>
              <a:rPr lang="en-US" dirty="0"/>
              <a:t>Protection of (vulnerable) individuals/groups who cannot give consent on their own</a:t>
            </a:r>
          </a:p>
          <a:p>
            <a:pPr lvl="2"/>
            <a:r>
              <a:rPr lang="en-US" dirty="0"/>
              <a:t>The universities’ Ethics Committees assess relevant ethical aspects of research</a:t>
            </a:r>
          </a:p>
          <a:p>
            <a:endParaRPr lang="de-DE" dirty="0"/>
          </a:p>
        </p:txBody>
      </p:sp>
      <p:sp>
        <p:nvSpPr>
          <p:cNvPr id="4" name="Foliennummernplatzhalter 3">
            <a:extLst>
              <a:ext uri="{FF2B5EF4-FFF2-40B4-BE49-F238E27FC236}">
                <a16:creationId xmlns:a16="http://schemas.microsoft.com/office/drawing/2014/main" id="{D83EDEB5-DC8C-20F1-1213-A044249ECE1F}"/>
              </a:ext>
            </a:extLst>
          </p:cNvPr>
          <p:cNvSpPr>
            <a:spLocks noGrp="1"/>
          </p:cNvSpPr>
          <p:nvPr>
            <p:ph type="sldNum" sz="quarter" idx="12"/>
          </p:nvPr>
        </p:nvSpPr>
        <p:spPr/>
        <p:txBody>
          <a:bodyPr/>
          <a:lstStyle/>
          <a:p>
            <a:fld id="{2447F044-20D3-4F07-BFBB-8BE1F51E7E03}" type="slidenum">
              <a:rPr lang="en-GB" smtClean="0"/>
              <a:pPr/>
              <a:t>44</a:t>
            </a:fld>
            <a:endParaRPr lang="en-GB" dirty="0"/>
          </a:p>
        </p:txBody>
      </p:sp>
    </p:spTree>
    <p:extLst>
      <p:ext uri="{BB962C8B-B14F-4D97-AF65-F5344CB8AC3E}">
        <p14:creationId xmlns:p14="http://schemas.microsoft.com/office/powerpoint/2010/main" val="2539496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38D78-C7FD-79B2-F66D-6EE9E723DDB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E563A2-7B66-CE8F-1962-B3F8BD1C74C0}"/>
              </a:ext>
            </a:extLst>
          </p:cNvPr>
          <p:cNvSpPr>
            <a:spLocks noGrp="1"/>
          </p:cNvSpPr>
          <p:nvPr>
            <p:ph type="title"/>
          </p:nvPr>
        </p:nvSpPr>
        <p:spPr/>
        <p:txBody>
          <a:bodyPr>
            <a:normAutofit/>
          </a:bodyPr>
          <a:lstStyle/>
          <a:p>
            <a:r>
              <a:rPr lang="en-US" dirty="0"/>
              <a:t>2.4 Accountability in Research Projects (2/2)</a:t>
            </a:r>
            <a:endParaRPr lang="de-DE" dirty="0"/>
          </a:p>
        </p:txBody>
      </p:sp>
      <p:sp>
        <p:nvSpPr>
          <p:cNvPr id="3" name="Inhaltsplatzhalter 2">
            <a:extLst>
              <a:ext uri="{FF2B5EF4-FFF2-40B4-BE49-F238E27FC236}">
                <a16:creationId xmlns:a16="http://schemas.microsoft.com/office/drawing/2014/main" id="{1B4D3494-3C44-1B66-D2D1-1B6AA2553247}"/>
              </a:ext>
            </a:extLst>
          </p:cNvPr>
          <p:cNvSpPr>
            <a:spLocks noGrp="1"/>
          </p:cNvSpPr>
          <p:nvPr>
            <p:ph idx="1"/>
          </p:nvPr>
        </p:nvSpPr>
        <p:spPr>
          <a:xfrm>
            <a:off x="838200" y="1966586"/>
            <a:ext cx="10515600" cy="4050686"/>
          </a:xfrm>
        </p:spPr>
        <p:txBody>
          <a:bodyPr>
            <a:normAutofit/>
          </a:bodyPr>
          <a:lstStyle/>
          <a:p>
            <a:r>
              <a:rPr lang="en-US" dirty="0"/>
              <a:t>Responsibility for research participants involved in research projects</a:t>
            </a:r>
          </a:p>
          <a:p>
            <a:pPr lvl="1"/>
            <a:r>
              <a:rPr lang="en-US" dirty="0"/>
              <a:t>Protection of personal data and confidentiality, for example through:</a:t>
            </a:r>
          </a:p>
          <a:p>
            <a:pPr lvl="2"/>
            <a:r>
              <a:rPr lang="en-US" dirty="0"/>
              <a:t>Pseudonymization (allowing participants to be linked to data) or complete anonymization (preventing participants from being linked to data) of the data</a:t>
            </a:r>
          </a:p>
          <a:p>
            <a:pPr lvl="2"/>
            <a:r>
              <a:rPr lang="en-US" dirty="0"/>
              <a:t>Separate storage of research data and participant data</a:t>
            </a:r>
          </a:p>
          <a:p>
            <a:pPr lvl="2"/>
            <a:r>
              <a:rPr lang="en-US" dirty="0"/>
              <a:t>Access rights, encrypted storage</a:t>
            </a:r>
          </a:p>
          <a:p>
            <a:pPr lvl="2"/>
            <a:r>
              <a:rPr lang="en-US" dirty="0"/>
              <a:t>Training of staff regarding data protection and ethical standards</a:t>
            </a:r>
          </a:p>
          <a:p>
            <a:pPr lvl="1"/>
            <a:r>
              <a:rPr lang="en-US" dirty="0"/>
              <a:t>Ethics committees assess the ethical acceptability </a:t>
            </a:r>
          </a:p>
          <a:p>
            <a:pPr marL="0" indent="0">
              <a:buNone/>
            </a:pPr>
            <a:endParaRPr lang="de-DE" dirty="0"/>
          </a:p>
        </p:txBody>
      </p:sp>
      <p:sp>
        <p:nvSpPr>
          <p:cNvPr id="4" name="Foliennummernplatzhalter 3">
            <a:extLst>
              <a:ext uri="{FF2B5EF4-FFF2-40B4-BE49-F238E27FC236}">
                <a16:creationId xmlns:a16="http://schemas.microsoft.com/office/drawing/2014/main" id="{5FFB95CD-0371-F081-13F1-2241EC9F1BEB}"/>
              </a:ext>
            </a:extLst>
          </p:cNvPr>
          <p:cNvSpPr>
            <a:spLocks noGrp="1"/>
          </p:cNvSpPr>
          <p:nvPr>
            <p:ph type="sldNum" sz="quarter" idx="12"/>
          </p:nvPr>
        </p:nvSpPr>
        <p:spPr/>
        <p:txBody>
          <a:bodyPr/>
          <a:lstStyle/>
          <a:p>
            <a:fld id="{2447F044-20D3-4F07-BFBB-8BE1F51E7E03}" type="slidenum">
              <a:rPr lang="en-GB" smtClean="0"/>
              <a:pPr/>
              <a:t>45</a:t>
            </a:fld>
            <a:endParaRPr lang="en-GB" dirty="0"/>
          </a:p>
        </p:txBody>
      </p:sp>
      <p:sp>
        <p:nvSpPr>
          <p:cNvPr id="6" name="Textfeld 5">
            <a:extLst>
              <a:ext uri="{FF2B5EF4-FFF2-40B4-BE49-F238E27FC236}">
                <a16:creationId xmlns:a16="http://schemas.microsoft.com/office/drawing/2014/main" id="{0BDDBFFD-1294-BB1C-A2E0-0CF472FD564F}"/>
              </a:ext>
            </a:extLst>
          </p:cNvPr>
          <p:cNvSpPr txBox="1"/>
          <p:nvPr/>
        </p:nvSpPr>
        <p:spPr>
          <a:xfrm>
            <a:off x="838200" y="1444752"/>
            <a:ext cx="6066234" cy="380873"/>
          </a:xfrm>
          <a:prstGeom prst="rect">
            <a:avLst/>
          </a:prstGeom>
          <a:noFill/>
        </p:spPr>
        <p:txBody>
          <a:bodyPr wrap="square">
            <a:spAutoFit/>
          </a:bodyPr>
          <a:lstStyle/>
          <a:p>
            <a:r>
              <a:rPr lang="de-DE" sz="1875" dirty="0"/>
              <a:t>(Kurzmann and Plaschke, 2023; WMA, 2024) </a:t>
            </a:r>
          </a:p>
        </p:txBody>
      </p:sp>
    </p:spTree>
    <p:extLst>
      <p:ext uri="{BB962C8B-B14F-4D97-AF65-F5344CB8AC3E}">
        <p14:creationId xmlns:p14="http://schemas.microsoft.com/office/powerpoint/2010/main" val="3445128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622BE-09E5-4680-9204-D0658C797DAC}"/>
              </a:ext>
            </a:extLst>
          </p:cNvPr>
          <p:cNvSpPr>
            <a:spLocks noGrp="1"/>
          </p:cNvSpPr>
          <p:nvPr>
            <p:ph type="title"/>
          </p:nvPr>
        </p:nvSpPr>
        <p:spPr/>
        <p:txBody>
          <a:bodyPr/>
          <a:lstStyle/>
          <a:p>
            <a:pPr algn="ctr"/>
            <a:r>
              <a:rPr lang="en-US" sz="2800" dirty="0"/>
              <a:t>Part 3:</a:t>
            </a:r>
            <a:endParaRPr lang="en-US" dirty="0"/>
          </a:p>
        </p:txBody>
      </p:sp>
      <p:sp>
        <p:nvSpPr>
          <p:cNvPr id="3" name="Inhaltsplatzhalter 2">
            <a:extLst>
              <a:ext uri="{FF2B5EF4-FFF2-40B4-BE49-F238E27FC236}">
                <a16:creationId xmlns:a16="http://schemas.microsoft.com/office/drawing/2014/main" id="{EB0A583D-0391-4415-A3EE-EDD625AD529F}"/>
              </a:ext>
            </a:extLst>
          </p:cNvPr>
          <p:cNvSpPr>
            <a:spLocks noGrp="1"/>
          </p:cNvSpPr>
          <p:nvPr>
            <p:ph idx="1"/>
          </p:nvPr>
        </p:nvSpPr>
        <p:spPr>
          <a:xfrm>
            <a:off x="838200" y="1825625"/>
            <a:ext cx="6774712" cy="4191647"/>
          </a:xfrm>
        </p:spPr>
        <p:txBody>
          <a:bodyPr/>
          <a:lstStyle/>
          <a:p>
            <a:pPr marL="0" indent="0" algn="ctr">
              <a:spcBef>
                <a:spcPts val="1688"/>
              </a:spcBef>
              <a:buNone/>
            </a:pPr>
            <a:r>
              <a:rPr lang="en-US" sz="2625" dirty="0"/>
              <a:t>Violations of the GSP and Prevention of Scientific Misconduct</a:t>
            </a:r>
          </a:p>
          <a:p>
            <a:pPr marL="379735" lvl="1" indent="0">
              <a:spcBef>
                <a:spcPts val="0"/>
              </a:spcBef>
              <a:spcAft>
                <a:spcPts val="563"/>
              </a:spcAft>
              <a:buNone/>
            </a:pPr>
            <a:endParaRPr lang="en-US" noProof="0" dirty="0"/>
          </a:p>
          <a:p>
            <a:r>
              <a:rPr lang="en-US" noProof="0" dirty="0"/>
              <a:t>3.1 Definition of Research Misconduct</a:t>
            </a:r>
          </a:p>
          <a:p>
            <a:r>
              <a:rPr lang="en-US" noProof="0" dirty="0"/>
              <a:t>3.2 Questionable Research Practices</a:t>
            </a:r>
          </a:p>
          <a:p>
            <a:r>
              <a:rPr lang="en-US" dirty="0"/>
              <a:t>3.3 Research Misconduct: An Example </a:t>
            </a:r>
          </a:p>
          <a:p>
            <a:r>
              <a:rPr lang="en-US" noProof="0" dirty="0"/>
              <a:t>3.4 Avoiding Academic Misconduct</a:t>
            </a:r>
          </a:p>
          <a:p>
            <a:endParaRPr lang="en-US" dirty="0"/>
          </a:p>
        </p:txBody>
      </p:sp>
      <p:sp>
        <p:nvSpPr>
          <p:cNvPr id="4" name="Foliennummernplatzhalter 3">
            <a:extLst>
              <a:ext uri="{FF2B5EF4-FFF2-40B4-BE49-F238E27FC236}">
                <a16:creationId xmlns:a16="http://schemas.microsoft.com/office/drawing/2014/main" id="{14EDD535-0B7C-4DFF-9449-CA35A4A80298}"/>
              </a:ext>
            </a:extLst>
          </p:cNvPr>
          <p:cNvSpPr>
            <a:spLocks noGrp="1"/>
          </p:cNvSpPr>
          <p:nvPr>
            <p:ph type="sldNum" sz="quarter" idx="12"/>
          </p:nvPr>
        </p:nvSpPr>
        <p:spPr/>
        <p:txBody>
          <a:bodyPr/>
          <a:lstStyle/>
          <a:p>
            <a:fld id="{2447F044-20D3-4F07-BFBB-8BE1F51E7E03}" type="slidenum">
              <a:rPr lang="en-GB" smtClean="0"/>
              <a:pPr/>
              <a:t>46</a:t>
            </a:fld>
            <a:endParaRPr lang="en-GB" dirty="0"/>
          </a:p>
        </p:txBody>
      </p:sp>
      <p:sp>
        <p:nvSpPr>
          <p:cNvPr id="5" name="TextBox 4">
            <a:extLst>
              <a:ext uri="{FF2B5EF4-FFF2-40B4-BE49-F238E27FC236}">
                <a16:creationId xmlns:a16="http://schemas.microsoft.com/office/drawing/2014/main" id="{286D9251-AAE8-4E43-BFF1-8E48FC4A4046}"/>
              </a:ext>
            </a:extLst>
          </p:cNvPr>
          <p:cNvSpPr txBox="1"/>
          <p:nvPr/>
        </p:nvSpPr>
        <p:spPr>
          <a:xfrm>
            <a:off x="7707516" y="5338192"/>
            <a:ext cx="4298453" cy="738664"/>
          </a:xfrm>
          <a:prstGeom prst="rect">
            <a:avLst/>
          </a:prstGeom>
          <a:noFill/>
        </p:spPr>
        <p:txBody>
          <a:bodyPr wrap="square">
            <a:spAutoFit/>
          </a:bodyPr>
          <a:lstStyle/>
          <a:p>
            <a:r>
              <a:rPr lang="en-US" sz="1400" dirty="0">
                <a:latin typeface="+mj-lt"/>
                <a:ea typeface="Calibri" panose="020F0502020204030204" pitchFamily="34" charset="0"/>
                <a:cs typeface="Calibri" panose="020F0502020204030204" pitchFamily="34" charset="0"/>
              </a:rPr>
              <a:t>Fig. 5: Laboratory Glass. </a:t>
            </a:r>
            <a:r>
              <a:rPr lang="en-US" sz="1400" dirty="0">
                <a:latin typeface="+mj-lt"/>
              </a:rPr>
              <a:t>Source</a:t>
            </a:r>
            <a:r>
              <a:rPr lang="en-US" sz="1400" dirty="0"/>
              <a:t>: Own AI-generated figure, created by the author using the Academic AI Image Generator</a:t>
            </a:r>
            <a:r>
              <a:rPr lang="en-US" sz="1400" dirty="0">
                <a:latin typeface="Calibri" panose="020F0502020204030204" pitchFamily="34" charset="0"/>
                <a:ea typeface="Calibri" panose="020F0502020204030204" pitchFamily="34" charset="0"/>
                <a:cs typeface="Calibri" panose="020F0502020204030204" pitchFamily="34" charset="0"/>
              </a:rPr>
              <a:t> 25.06.2026</a:t>
            </a:r>
            <a:r>
              <a:rPr lang="en-US" sz="1400" dirty="0">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pic>
        <p:nvPicPr>
          <p:cNvPr id="6" name="Grafik 5">
            <a:extLst>
              <a:ext uri="{FF2B5EF4-FFF2-40B4-BE49-F238E27FC236}">
                <a16:creationId xmlns:a16="http://schemas.microsoft.com/office/drawing/2014/main" id="{E64DA92F-FD4C-4B86-9502-DC7839B020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796168" y="1420242"/>
            <a:ext cx="4121150" cy="3892550"/>
          </a:xfrm>
          <a:prstGeom prst="rect">
            <a:avLst/>
          </a:prstGeom>
        </p:spPr>
      </p:pic>
    </p:spTree>
    <p:extLst>
      <p:ext uri="{BB962C8B-B14F-4D97-AF65-F5344CB8AC3E}">
        <p14:creationId xmlns:p14="http://schemas.microsoft.com/office/powerpoint/2010/main" val="2804173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D4C9C0-76F4-4079-9A7E-F99527C62BED}"/>
              </a:ext>
            </a:extLst>
          </p:cNvPr>
          <p:cNvSpPr>
            <a:spLocks noGrp="1"/>
          </p:cNvSpPr>
          <p:nvPr>
            <p:ph type="title"/>
          </p:nvPr>
        </p:nvSpPr>
        <p:spPr>
          <a:xfrm>
            <a:off x="838200" y="668955"/>
            <a:ext cx="10515600" cy="705667"/>
          </a:xfrm>
        </p:spPr>
        <p:txBody>
          <a:bodyPr/>
          <a:lstStyle/>
          <a:p>
            <a:r>
              <a:rPr lang="en-US" sz="3200" kern="1200" dirty="0">
                <a:solidFill>
                  <a:schemeClr val="tx1"/>
                </a:solidFill>
                <a:latin typeface="+mj-lt"/>
                <a:ea typeface="Source Sans Pro" panose="020B0503030403020204" pitchFamily="34" charset="0"/>
                <a:cs typeface="+mj-cs"/>
              </a:rPr>
              <a:t>3.1 </a:t>
            </a:r>
            <a:r>
              <a:rPr lang="en-US" sz="3200" dirty="0"/>
              <a:t>Definition of Research Misconduct</a:t>
            </a:r>
            <a:endParaRPr lang="en-US" dirty="0"/>
          </a:p>
        </p:txBody>
      </p:sp>
      <p:sp>
        <p:nvSpPr>
          <p:cNvPr id="3" name="Inhaltsplatzhalter 2">
            <a:extLst>
              <a:ext uri="{FF2B5EF4-FFF2-40B4-BE49-F238E27FC236}">
                <a16:creationId xmlns:a16="http://schemas.microsoft.com/office/drawing/2014/main" id="{0AA194D6-9F43-4BF8-967D-3D8D633B5CD0}"/>
              </a:ext>
            </a:extLst>
          </p:cNvPr>
          <p:cNvSpPr>
            <a:spLocks noGrp="1"/>
          </p:cNvSpPr>
          <p:nvPr>
            <p:ph idx="1"/>
          </p:nvPr>
        </p:nvSpPr>
        <p:spPr>
          <a:xfrm>
            <a:off x="838200" y="1374622"/>
            <a:ext cx="10515600" cy="4642651"/>
          </a:xfrm>
        </p:spPr>
        <p:txBody>
          <a:bodyPr>
            <a:normAutofit/>
          </a:bodyPr>
          <a:lstStyle/>
          <a:p>
            <a:r>
              <a:rPr lang="en-US" sz="2400" noProof="0" dirty="0"/>
              <a:t>Violation of the GSP </a:t>
            </a:r>
            <a:r>
              <a:rPr lang="en-US" sz="2000" dirty="0"/>
              <a:t>(BMBWF, 2020)</a:t>
            </a:r>
          </a:p>
          <a:p>
            <a:pPr lvl="1"/>
            <a:r>
              <a:rPr lang="en-US" sz="2200" noProof="0" dirty="0"/>
              <a:t>Generally, anything that does not comply with the GWP</a:t>
            </a:r>
          </a:p>
          <a:p>
            <a:pPr>
              <a:spcBef>
                <a:spcPts val="1688"/>
              </a:spcBef>
              <a:spcAft>
                <a:spcPts val="563"/>
              </a:spcAft>
            </a:pPr>
            <a:r>
              <a:rPr lang="en-US" sz="2400" noProof="0" dirty="0"/>
              <a:t>Scientific misconduct </a:t>
            </a:r>
            <a:r>
              <a:rPr lang="de-DE" sz="1875" dirty="0"/>
              <a:t>HS-QSG, 2024; TU Graz, 2025a; University of Graz, 2023b)</a:t>
            </a:r>
            <a:r>
              <a:rPr lang="de-DE" sz="2000" dirty="0"/>
              <a:t>:</a:t>
            </a:r>
            <a:endParaRPr lang="en-US" noProof="0" dirty="0"/>
          </a:p>
          <a:p>
            <a:pPr lvl="1">
              <a:spcBef>
                <a:spcPts val="0"/>
              </a:spcBef>
            </a:pPr>
            <a:r>
              <a:rPr lang="en-US" sz="2200" dirty="0"/>
              <a:t>Applies when there is an intentional or grossly negligent violation of the GSP</a:t>
            </a:r>
          </a:p>
          <a:p>
            <a:pPr lvl="2"/>
            <a:r>
              <a:rPr lang="en-US" sz="2000" dirty="0"/>
              <a:t>Intentional: A violation of GSP standards is at least considered possible and accepted</a:t>
            </a:r>
          </a:p>
          <a:p>
            <a:pPr lvl="2"/>
            <a:r>
              <a:rPr lang="en-US" sz="2000" dirty="0"/>
              <a:t>Grossly negligent: A violation of GSP standards resulting from a failure to exercise due care and a failure to recognize that this constitutes a violation of the GSP standards</a:t>
            </a:r>
          </a:p>
          <a:p>
            <a:pPr marL="0" indent="0">
              <a:buNone/>
            </a:pPr>
            <a:endParaRPr lang="en-US" dirty="0"/>
          </a:p>
        </p:txBody>
      </p:sp>
      <p:sp>
        <p:nvSpPr>
          <p:cNvPr id="4" name="Foliennummernplatzhalter 3">
            <a:extLst>
              <a:ext uri="{FF2B5EF4-FFF2-40B4-BE49-F238E27FC236}">
                <a16:creationId xmlns:a16="http://schemas.microsoft.com/office/drawing/2014/main" id="{3B68ECDA-363A-4199-B614-3776FD062D6D}"/>
              </a:ext>
            </a:extLst>
          </p:cNvPr>
          <p:cNvSpPr>
            <a:spLocks noGrp="1"/>
          </p:cNvSpPr>
          <p:nvPr>
            <p:ph type="sldNum" sz="quarter" idx="12"/>
          </p:nvPr>
        </p:nvSpPr>
        <p:spPr/>
        <p:txBody>
          <a:bodyPr/>
          <a:lstStyle/>
          <a:p>
            <a:fld id="{2447F044-20D3-4F07-BFBB-8BE1F51E7E03}" type="slidenum">
              <a:rPr lang="en-GB" smtClean="0"/>
              <a:pPr/>
              <a:t>47</a:t>
            </a:fld>
            <a:endParaRPr lang="en-GB" dirty="0"/>
          </a:p>
        </p:txBody>
      </p:sp>
      <p:sp>
        <p:nvSpPr>
          <p:cNvPr id="5" name="Textfeld 4">
            <a:extLst>
              <a:ext uri="{FF2B5EF4-FFF2-40B4-BE49-F238E27FC236}">
                <a16:creationId xmlns:a16="http://schemas.microsoft.com/office/drawing/2014/main" id="{B303E35A-1F04-4DA2-8D5D-4D36D4E9A907}"/>
              </a:ext>
            </a:extLst>
          </p:cNvPr>
          <p:cNvSpPr txBox="1"/>
          <p:nvPr/>
        </p:nvSpPr>
        <p:spPr>
          <a:xfrm>
            <a:off x="838200" y="5005713"/>
            <a:ext cx="10630383" cy="935834"/>
          </a:xfrm>
          <a:prstGeom prst="rect">
            <a:avLst/>
          </a:prstGeom>
          <a:solidFill>
            <a:srgbClr val="4C667B"/>
          </a:solidFill>
          <a:ln w="38100">
            <a:solidFill>
              <a:schemeClr val="tx2"/>
            </a:solidFill>
          </a:ln>
        </p:spPr>
        <p:txBody>
          <a:bodyPr wrap="square">
            <a:spAutoFit/>
          </a:bodyPr>
          <a:lstStyle/>
          <a:p>
            <a:pPr>
              <a:lnSpc>
                <a:spcPct val="110000"/>
              </a:lnSpc>
              <a:spcBef>
                <a:spcPts val="300"/>
              </a:spcBef>
            </a:pPr>
            <a:r>
              <a:rPr lang="en-US" sz="2400" noProof="0" dirty="0">
                <a:solidFill>
                  <a:schemeClr val="bg1"/>
                </a:solidFill>
              </a:rPr>
              <a:t>Both can have significant consequences, depending on the severity of the violation or misconduct</a:t>
            </a:r>
            <a:r>
              <a:rPr lang="en-US" sz="2800" noProof="0" dirty="0">
                <a:solidFill>
                  <a:schemeClr val="bg1"/>
                </a:solidFill>
              </a:rPr>
              <a:t>!</a:t>
            </a:r>
          </a:p>
        </p:txBody>
      </p:sp>
    </p:spTree>
    <p:extLst>
      <p:ext uri="{BB962C8B-B14F-4D97-AF65-F5344CB8AC3E}">
        <p14:creationId xmlns:p14="http://schemas.microsoft.com/office/powerpoint/2010/main" val="8146821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p:txBody>
          <a:bodyPr>
            <a:normAutofit/>
          </a:bodyPr>
          <a:lstStyle/>
          <a:p>
            <a:r>
              <a:rPr lang="en-US" noProof="0" dirty="0"/>
              <a:t>3.2</a:t>
            </a:r>
            <a:r>
              <a:rPr lang="en-US" noProof="0" dirty="0">
                <a:latin typeface="+mj-lt"/>
              </a:rPr>
              <a:t> </a:t>
            </a:r>
            <a:r>
              <a:rPr lang="en-US" noProof="0" dirty="0"/>
              <a:t>Questionable Research Practices (1/3)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875864"/>
            <a:ext cx="11135475" cy="4350308"/>
          </a:xfrm>
          <a:ln w="28575">
            <a:noFill/>
          </a:ln>
        </p:spPr>
        <p:txBody>
          <a:bodyPr>
            <a:normAutofit/>
          </a:bodyPr>
          <a:lstStyle/>
          <a:p>
            <a:pPr>
              <a:spcAft>
                <a:spcPts val="563"/>
              </a:spcAft>
            </a:pPr>
            <a:r>
              <a:rPr lang="en-US" noProof="0" dirty="0"/>
              <a:t>Behaviors that constitute a violation of the GSP, e.g.:</a:t>
            </a:r>
          </a:p>
          <a:p>
            <a:pPr lvl="1">
              <a:lnSpc>
                <a:spcPct val="120000"/>
              </a:lnSpc>
            </a:pPr>
            <a:r>
              <a:rPr lang="en-US" noProof="0" dirty="0"/>
              <a:t>Distortion of results (e.g., by concealing conflicts of interest or omitting important limitations in a study)</a:t>
            </a:r>
          </a:p>
          <a:p>
            <a:pPr lvl="1">
              <a:lnSpc>
                <a:spcPct val="120000"/>
              </a:lnSpc>
            </a:pPr>
            <a:r>
              <a:rPr lang="en-US" noProof="0" dirty="0"/>
              <a:t>Selective citation of certain works to please editors or reviewers</a:t>
            </a:r>
          </a:p>
          <a:p>
            <a:pPr lvl="1">
              <a:lnSpc>
                <a:spcPct val="120000"/>
              </a:lnSpc>
            </a:pPr>
            <a:r>
              <a:rPr lang="en-US" noProof="0" dirty="0"/>
              <a:t>Inclusion of individuals as authors who do not meet the recognized criteria for scientific authorship (e.g., as a favor or solely for proofreading or editing work)</a:t>
            </a:r>
          </a:p>
        </p:txBody>
      </p:sp>
      <p:sp>
        <p:nvSpPr>
          <p:cNvPr id="5" name="Textfeld 4">
            <a:extLst>
              <a:ext uri="{FF2B5EF4-FFF2-40B4-BE49-F238E27FC236}">
                <a16:creationId xmlns:a16="http://schemas.microsoft.com/office/drawing/2014/main" id="{86BD07EA-9A84-45D8-BEDD-3FAD10594DFE}"/>
              </a:ext>
            </a:extLst>
          </p:cNvPr>
          <p:cNvSpPr txBox="1"/>
          <p:nvPr/>
        </p:nvSpPr>
        <p:spPr>
          <a:xfrm>
            <a:off x="755835" y="1333502"/>
            <a:ext cx="10943042" cy="380873"/>
          </a:xfrm>
          <a:prstGeom prst="rect">
            <a:avLst/>
          </a:prstGeom>
          <a:noFill/>
        </p:spPr>
        <p:txBody>
          <a:bodyPr wrap="square">
            <a:spAutoFit/>
          </a:bodyPr>
          <a:lstStyle/>
          <a:p>
            <a:r>
              <a:rPr lang="en-US" sz="1875" dirty="0"/>
              <a:t>(ENAI, 2019; </a:t>
            </a:r>
            <a:r>
              <a:rPr lang="en-US" sz="1875" dirty="0">
                <a:solidFill>
                  <a:srgbClr val="000000"/>
                </a:solidFill>
                <a:uFill>
                  <a:solidFill>
                    <a:srgbClr val="000000"/>
                  </a:solidFill>
                </a:uFill>
                <a:cs typeface="Arial Unicode MS"/>
              </a:rPr>
              <a:t>ÖAWI, 2026</a:t>
            </a:r>
            <a:r>
              <a:rPr lang="en-US" sz="1875" dirty="0"/>
              <a:t>)</a:t>
            </a:r>
          </a:p>
        </p:txBody>
      </p:sp>
      <p:sp>
        <p:nvSpPr>
          <p:cNvPr id="4" name="Foliennummernplatzhalter 3">
            <a:extLst>
              <a:ext uri="{FF2B5EF4-FFF2-40B4-BE49-F238E27FC236}">
                <a16:creationId xmlns:a16="http://schemas.microsoft.com/office/drawing/2014/main" id="{D8B4C084-17AD-4769-AD69-38D8A2D32E4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48</a:t>
            </a:fld>
            <a:endParaRPr lang="en-US" noProof="0" dirty="0"/>
          </a:p>
        </p:txBody>
      </p:sp>
    </p:spTree>
    <p:extLst>
      <p:ext uri="{BB962C8B-B14F-4D97-AF65-F5344CB8AC3E}">
        <p14:creationId xmlns:p14="http://schemas.microsoft.com/office/powerpoint/2010/main" val="1406985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p:txBody>
          <a:bodyPr>
            <a:normAutofit/>
          </a:bodyPr>
          <a:lstStyle/>
          <a:p>
            <a:r>
              <a:rPr lang="en-US" noProof="0" dirty="0"/>
              <a:t>3.2</a:t>
            </a:r>
            <a:r>
              <a:rPr lang="en-US" noProof="0" dirty="0">
                <a:latin typeface="+mj-lt"/>
              </a:rPr>
              <a:t> </a:t>
            </a:r>
            <a:r>
              <a:rPr lang="en-US" noProof="0" dirty="0"/>
              <a:t>Questionable Research Practices (2/3)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875864"/>
            <a:ext cx="11135475" cy="4350308"/>
          </a:xfrm>
          <a:ln w="28575">
            <a:noFill/>
          </a:ln>
        </p:spPr>
        <p:txBody>
          <a:bodyPr>
            <a:normAutofit/>
          </a:bodyPr>
          <a:lstStyle/>
          <a:p>
            <a:r>
              <a:rPr lang="en-US" noProof="0" dirty="0"/>
              <a:t>Side Note on Authorship:</a:t>
            </a:r>
          </a:p>
          <a:p>
            <a:pPr marL="0" indent="0">
              <a:buNone/>
            </a:pPr>
            <a:r>
              <a:rPr lang="en-US" noProof="0" dirty="0"/>
              <a:t>“Authorship is based on (1) significant, scientifically relevant contributions to the design of a research project, data collection and analysis, and/or interpretation, and (2) significant contributions to the drafting of the text. In addition, authors must (3) approve the final version and thereby assume (4) responsibility for the content of the publication (unless—based on a statement by the authors—this responsibility is divided among the co-authors for different sections)” </a:t>
            </a:r>
            <a:r>
              <a:rPr lang="en-US" sz="1875" dirty="0"/>
              <a:t>(ÖAWI, 2026, p. 7, transl. by Author)</a:t>
            </a:r>
            <a:r>
              <a:rPr lang="en-US" noProof="0" dirty="0"/>
              <a:t>.</a:t>
            </a:r>
          </a:p>
        </p:txBody>
      </p:sp>
      <p:sp>
        <p:nvSpPr>
          <p:cNvPr id="4" name="Foliennummernplatzhalter 3">
            <a:extLst>
              <a:ext uri="{FF2B5EF4-FFF2-40B4-BE49-F238E27FC236}">
                <a16:creationId xmlns:a16="http://schemas.microsoft.com/office/drawing/2014/main" id="{D8B4C084-17AD-4769-AD69-38D8A2D32E4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49</a:t>
            </a:fld>
            <a:endParaRPr lang="en-US" noProof="0" dirty="0"/>
          </a:p>
        </p:txBody>
      </p:sp>
    </p:spTree>
    <p:extLst>
      <p:ext uri="{BB962C8B-B14F-4D97-AF65-F5344CB8AC3E}">
        <p14:creationId xmlns:p14="http://schemas.microsoft.com/office/powerpoint/2010/main" val="3172649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a:xfrm>
            <a:off x="838200" y="715717"/>
            <a:ext cx="10515600" cy="705667"/>
          </a:xfrm>
        </p:spPr>
        <p:txBody>
          <a:bodyPr>
            <a:normAutofit/>
          </a:bodyPr>
          <a:lstStyle/>
          <a:p>
            <a:r>
              <a:rPr lang="en-US" noProof="0" dirty="0"/>
              <a:t>3.2</a:t>
            </a:r>
            <a:r>
              <a:rPr lang="en-US" noProof="0" dirty="0">
                <a:latin typeface="+mj-lt"/>
              </a:rPr>
              <a:t> </a:t>
            </a:r>
            <a:r>
              <a:rPr lang="en-US" noProof="0" dirty="0"/>
              <a:t>Questionable Research Practices (3/3)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839039"/>
            <a:ext cx="11135475" cy="856410"/>
          </a:xfrm>
          <a:ln w="28575">
            <a:noFill/>
          </a:ln>
        </p:spPr>
        <p:txBody>
          <a:bodyPr>
            <a:normAutofit lnSpcReduction="10000"/>
          </a:bodyPr>
          <a:lstStyle/>
          <a:p>
            <a:r>
              <a:rPr lang="en-US" noProof="0" dirty="0"/>
              <a:t>Questionable research practices often do not constitute a direct violation, but they are problematic:</a:t>
            </a:r>
          </a:p>
        </p:txBody>
      </p:sp>
      <p:sp>
        <p:nvSpPr>
          <p:cNvPr id="6" name="Inhaltsplatzhalter 2">
            <a:extLst>
              <a:ext uri="{FF2B5EF4-FFF2-40B4-BE49-F238E27FC236}">
                <a16:creationId xmlns:a16="http://schemas.microsoft.com/office/drawing/2014/main" id="{3F3A9EAC-0F9F-42E3-AC62-506955AAF36D}"/>
              </a:ext>
            </a:extLst>
          </p:cNvPr>
          <p:cNvSpPr txBox="1">
            <a:spLocks/>
          </p:cNvSpPr>
          <p:nvPr/>
        </p:nvSpPr>
        <p:spPr>
          <a:xfrm>
            <a:off x="856806" y="2792560"/>
            <a:ext cx="5992107" cy="3374877"/>
          </a:xfrm>
          <a:prstGeom prst="rect">
            <a:avLst/>
          </a:prstGeom>
          <a:ln w="28575">
            <a:noFill/>
          </a:ln>
        </p:spPr>
        <p:txBody>
          <a:bodyPr vert="horz" lIns="0" tIns="0" rIns="0" bIns="0" rtlCol="0" anchor="t">
            <a:normAutofit/>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lvl="1">
              <a:lnSpc>
                <a:spcPct val="110000"/>
              </a:lnSpc>
              <a:spcAft>
                <a:spcPts val="563"/>
              </a:spcAft>
            </a:pPr>
            <a:r>
              <a:rPr lang="en-US" sz="2250" dirty="0">
                <a:latin typeface="+mn-lt"/>
              </a:rPr>
              <a:t>Hinder the establishment of GSP standards</a:t>
            </a:r>
          </a:p>
          <a:p>
            <a:pPr lvl="2">
              <a:lnSpc>
                <a:spcPct val="110000"/>
              </a:lnSpc>
              <a:spcAft>
                <a:spcPts val="563"/>
              </a:spcAft>
            </a:pPr>
            <a:r>
              <a:rPr lang="en-US" sz="2063" dirty="0">
                <a:latin typeface="+mn-lt"/>
              </a:rPr>
              <a:t>Incorrect work practices are increasingly viewed as “normal”</a:t>
            </a:r>
          </a:p>
          <a:p>
            <a:pPr lvl="2">
              <a:lnSpc>
                <a:spcPct val="110000"/>
              </a:lnSpc>
              <a:spcAft>
                <a:spcPts val="563"/>
              </a:spcAft>
            </a:pPr>
            <a:r>
              <a:rPr lang="en-US" sz="2063" dirty="0">
                <a:latin typeface="+mn-lt"/>
              </a:rPr>
              <a:t>Gray areas arise</a:t>
            </a:r>
          </a:p>
          <a:p>
            <a:pPr lvl="1">
              <a:lnSpc>
                <a:spcPct val="110000"/>
              </a:lnSpc>
            </a:pPr>
            <a:r>
              <a:rPr lang="en-US" sz="2250" dirty="0">
                <a:latin typeface="+mn-lt"/>
              </a:rPr>
              <a:t>Distort results</a:t>
            </a:r>
          </a:p>
          <a:p>
            <a:pPr lvl="1">
              <a:lnSpc>
                <a:spcPct val="110000"/>
              </a:lnSpc>
            </a:pPr>
            <a:r>
              <a:rPr lang="en-US" sz="2250" dirty="0">
                <a:latin typeface="+mn-lt"/>
              </a:rPr>
              <a:t>Erode trust in science</a:t>
            </a:r>
          </a:p>
        </p:txBody>
      </p:sp>
      <p:pic>
        <p:nvPicPr>
          <p:cNvPr id="10" name="Grafik 9" descr="Yellow post-it saying: Establishing clear guidelines and adhering to the rules of the GSP are essential to prevent gray areas from arising in the firs place!">
            <a:extLst>
              <a:ext uri="{FF2B5EF4-FFF2-40B4-BE49-F238E27FC236}">
                <a16:creationId xmlns:a16="http://schemas.microsoft.com/office/drawing/2014/main" id="{65744995-652F-4221-BEB3-E58B3FD09BCA}"/>
              </a:ext>
            </a:extLst>
          </p:cNvPr>
          <p:cNvPicPr>
            <a:picLocks noChangeAspect="1"/>
          </p:cNvPicPr>
          <p:nvPr/>
        </p:nvPicPr>
        <p:blipFill>
          <a:blip r:embed="rId2"/>
          <a:stretch>
            <a:fillRect/>
          </a:stretch>
        </p:blipFill>
        <p:spPr>
          <a:xfrm>
            <a:off x="7281116" y="2247134"/>
            <a:ext cx="4054078" cy="3830836"/>
          </a:xfrm>
          <a:prstGeom prst="rect">
            <a:avLst/>
          </a:prstGeom>
        </p:spPr>
      </p:pic>
      <p:sp>
        <p:nvSpPr>
          <p:cNvPr id="5" name="Textfeld 4">
            <a:extLst>
              <a:ext uri="{FF2B5EF4-FFF2-40B4-BE49-F238E27FC236}">
                <a16:creationId xmlns:a16="http://schemas.microsoft.com/office/drawing/2014/main" id="{86BD07EA-9A84-45D8-BEDD-3FAD10594DFE}"/>
              </a:ext>
            </a:extLst>
          </p:cNvPr>
          <p:cNvSpPr txBox="1"/>
          <p:nvPr/>
        </p:nvSpPr>
        <p:spPr>
          <a:xfrm>
            <a:off x="755835" y="1292903"/>
            <a:ext cx="10943042" cy="380873"/>
          </a:xfrm>
          <a:prstGeom prst="rect">
            <a:avLst/>
          </a:prstGeom>
          <a:noFill/>
        </p:spPr>
        <p:txBody>
          <a:bodyPr wrap="square">
            <a:spAutoFit/>
          </a:bodyPr>
          <a:lstStyle/>
          <a:p>
            <a:r>
              <a:rPr lang="en-US" sz="1875" dirty="0"/>
              <a:t>(BMBWF, 2020; ENAI, 2019; </a:t>
            </a:r>
            <a:r>
              <a:rPr lang="en-US" sz="1875" dirty="0">
                <a:solidFill>
                  <a:srgbClr val="000000"/>
                </a:solidFill>
                <a:uFill>
                  <a:solidFill>
                    <a:srgbClr val="000000"/>
                  </a:solidFill>
                </a:uFill>
                <a:cs typeface="Arial Unicode MS"/>
              </a:rPr>
              <a:t>ÖAWI, 2026</a:t>
            </a:r>
            <a:r>
              <a:rPr lang="en-US" sz="1875" dirty="0"/>
              <a:t>)</a:t>
            </a:r>
          </a:p>
        </p:txBody>
      </p:sp>
      <p:sp>
        <p:nvSpPr>
          <p:cNvPr id="4" name="Foliennummernplatzhalter 3">
            <a:extLst>
              <a:ext uri="{FF2B5EF4-FFF2-40B4-BE49-F238E27FC236}">
                <a16:creationId xmlns:a16="http://schemas.microsoft.com/office/drawing/2014/main" id="{D8B4C084-17AD-4769-AD69-38D8A2D32E4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50</a:t>
            </a:fld>
            <a:endParaRPr lang="en-US" noProof="0" dirty="0"/>
          </a:p>
        </p:txBody>
      </p:sp>
    </p:spTree>
    <p:extLst>
      <p:ext uri="{BB962C8B-B14F-4D97-AF65-F5344CB8AC3E}">
        <p14:creationId xmlns:p14="http://schemas.microsoft.com/office/powerpoint/2010/main" val="40812650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2F3DE7-342D-4A9B-8C48-BBBD0D7F22A8}"/>
              </a:ext>
            </a:extLst>
          </p:cNvPr>
          <p:cNvSpPr>
            <a:spLocks noGrp="1"/>
          </p:cNvSpPr>
          <p:nvPr>
            <p:ph type="title"/>
          </p:nvPr>
        </p:nvSpPr>
        <p:spPr/>
        <p:txBody>
          <a:bodyPr>
            <a:noAutofit/>
          </a:bodyPr>
          <a:lstStyle/>
          <a:p>
            <a:r>
              <a:rPr lang="en-US" noProof="0" dirty="0"/>
              <a:t>3.3 Research Misconduct: An Example and Its Consequences (1/2)</a:t>
            </a:r>
            <a:br>
              <a:rPr lang="en-US" noProof="0" dirty="0"/>
            </a:br>
            <a:endParaRPr lang="en-US" sz="2625" dirty="0"/>
          </a:p>
        </p:txBody>
      </p:sp>
      <p:sp>
        <p:nvSpPr>
          <p:cNvPr id="3" name="Inhaltsplatzhalter 2">
            <a:extLst>
              <a:ext uri="{FF2B5EF4-FFF2-40B4-BE49-F238E27FC236}">
                <a16:creationId xmlns:a16="http://schemas.microsoft.com/office/drawing/2014/main" id="{8C7C45EA-9223-43EF-85A0-4CA016D59F95}"/>
              </a:ext>
            </a:extLst>
          </p:cNvPr>
          <p:cNvSpPr>
            <a:spLocks noGrp="1"/>
          </p:cNvSpPr>
          <p:nvPr>
            <p:ph idx="1"/>
          </p:nvPr>
        </p:nvSpPr>
        <p:spPr>
          <a:xfrm>
            <a:off x="856803" y="1476375"/>
            <a:ext cx="11135475" cy="4749797"/>
          </a:xfrm>
        </p:spPr>
        <p:txBody>
          <a:bodyPr>
            <a:normAutofit fontScale="62500" lnSpcReduction="20000"/>
          </a:bodyPr>
          <a:lstStyle/>
          <a:p>
            <a:pPr>
              <a:lnSpc>
                <a:spcPct val="130000"/>
              </a:lnSpc>
            </a:pPr>
            <a:r>
              <a:rPr lang="en-US" sz="3188" dirty="0"/>
              <a:t>Compare the two paragraphs below — paraphrase or plagiarism?</a:t>
            </a:r>
            <a:r>
              <a:rPr lang="en-US" sz="3375" dirty="0"/>
              <a:t> (Example transl. by Author)</a:t>
            </a:r>
            <a:endParaRPr lang="en-US" sz="3188" dirty="0"/>
          </a:p>
          <a:p>
            <a:pPr lvl="1">
              <a:lnSpc>
                <a:spcPct val="130000"/>
              </a:lnSpc>
            </a:pPr>
            <a:r>
              <a:rPr lang="en-US" sz="3200" dirty="0"/>
              <a:t>Original text from 2002:</a:t>
            </a:r>
          </a:p>
          <a:p>
            <a:pPr marL="266700" lvl="1" indent="0">
              <a:lnSpc>
                <a:spcPct val="130000"/>
              </a:lnSpc>
              <a:buNone/>
            </a:pPr>
            <a:r>
              <a:rPr lang="en-US" sz="3200" dirty="0"/>
              <a:t> </a:t>
            </a:r>
            <a:r>
              <a:rPr lang="en-US" sz="2900" dirty="0"/>
              <a:t>The call for a clearer division of responsibilities between the EU and member states or regions is central to all considerations. A catalog of competences—alongside the Charter of Fundamental Rights—“currently represents the concrete expression of the constitutional idea”</a:t>
            </a:r>
            <a:r>
              <a:rPr lang="en-US" sz="2900" baseline="30000" dirty="0"/>
              <a:t>266</a:t>
            </a:r>
            <a:r>
              <a:rPr lang="en-US" sz="2900" dirty="0"/>
              <a:t>. </a:t>
            </a:r>
          </a:p>
          <a:p>
            <a:pPr marL="583406" lvl="1" indent="0">
              <a:lnSpc>
                <a:spcPct val="130000"/>
              </a:lnSpc>
              <a:spcAft>
                <a:spcPts val="1688"/>
              </a:spcAft>
              <a:buNone/>
            </a:pPr>
            <a:r>
              <a:rPr lang="en-US" sz="2900" dirty="0"/>
              <a:t>[Note: Footnote 266 in the original: Felder/Grunow: “As in ...,” 2001, op. cit., p. 52.].</a:t>
            </a:r>
          </a:p>
          <a:p>
            <a:pPr lvl="1">
              <a:lnSpc>
                <a:spcPct val="130000"/>
              </a:lnSpc>
            </a:pPr>
            <a:r>
              <a:rPr lang="en-US" sz="3200" dirty="0"/>
              <a:t>Excerpt from a 2006 dissertation:</a:t>
            </a:r>
          </a:p>
          <a:p>
            <a:pPr marL="266700" lvl="1" indent="0">
              <a:lnSpc>
                <a:spcPct val="130000"/>
              </a:lnSpc>
              <a:buNone/>
            </a:pPr>
            <a:r>
              <a:rPr lang="en-US" sz="2900" dirty="0"/>
              <a:t>The call for a clearer division of responsibilities between the European Union and member states or regions has been, and remains to this day, central to numerous discussions. For many, a catalog of competences—alongside the Charter of Fundamental Rights—represented the concrete embodiment of the constitutional idea.</a:t>
            </a:r>
          </a:p>
          <a:p>
            <a:pPr marL="583406" lvl="1" indent="0">
              <a:lnSpc>
                <a:spcPct val="130000"/>
              </a:lnSpc>
              <a:spcAft>
                <a:spcPts val="1688"/>
              </a:spcAft>
              <a:buNone/>
            </a:pPr>
            <a:r>
              <a:rPr lang="en-US" sz="2900" dirty="0"/>
              <a:t>[Note: no footnote, no reference to sources used]</a:t>
            </a:r>
          </a:p>
        </p:txBody>
      </p:sp>
      <p:sp>
        <p:nvSpPr>
          <p:cNvPr id="4" name="Foliennummernplatzhalter 3">
            <a:extLst>
              <a:ext uri="{FF2B5EF4-FFF2-40B4-BE49-F238E27FC236}">
                <a16:creationId xmlns:a16="http://schemas.microsoft.com/office/drawing/2014/main" id="{D8745C76-9F75-4385-80DD-EDA824D09272}"/>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51</a:t>
            </a:fld>
            <a:endParaRPr lang="en-US" noProof="0" dirty="0"/>
          </a:p>
        </p:txBody>
      </p:sp>
    </p:spTree>
    <p:extLst>
      <p:ext uri="{BB962C8B-B14F-4D97-AF65-F5344CB8AC3E}">
        <p14:creationId xmlns:p14="http://schemas.microsoft.com/office/powerpoint/2010/main" val="79968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71B60-A2BA-7B55-5D72-AED7592759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30C921-9E26-2DD4-5131-DCC13A11AB5E}"/>
              </a:ext>
            </a:extLst>
          </p:cNvPr>
          <p:cNvSpPr>
            <a:spLocks noGrp="1"/>
          </p:cNvSpPr>
          <p:nvPr>
            <p:ph type="title"/>
          </p:nvPr>
        </p:nvSpPr>
        <p:spPr/>
        <p:txBody>
          <a:bodyPr>
            <a:noAutofit/>
          </a:bodyPr>
          <a:lstStyle/>
          <a:p>
            <a:r>
              <a:rPr lang="en-US" noProof="0" dirty="0"/>
              <a:t>3.3 Research Misconduct: An Example and Its Consequences (2/2)</a:t>
            </a:r>
            <a:br>
              <a:rPr lang="en-US" noProof="0" dirty="0"/>
            </a:br>
            <a:endParaRPr lang="en-US" sz="2625" dirty="0"/>
          </a:p>
        </p:txBody>
      </p:sp>
      <p:sp>
        <p:nvSpPr>
          <p:cNvPr id="3" name="Inhaltsplatzhalter 2">
            <a:extLst>
              <a:ext uri="{FF2B5EF4-FFF2-40B4-BE49-F238E27FC236}">
                <a16:creationId xmlns:a16="http://schemas.microsoft.com/office/drawing/2014/main" id="{7BA7FCE5-2924-6C64-A885-8F861070E05C}"/>
              </a:ext>
            </a:extLst>
          </p:cNvPr>
          <p:cNvSpPr>
            <a:spLocks noGrp="1"/>
          </p:cNvSpPr>
          <p:nvPr>
            <p:ph idx="1"/>
          </p:nvPr>
        </p:nvSpPr>
        <p:spPr>
          <a:xfrm>
            <a:off x="856803" y="1476375"/>
            <a:ext cx="11135475" cy="4749797"/>
          </a:xfrm>
        </p:spPr>
        <p:txBody>
          <a:bodyPr>
            <a:normAutofit fontScale="62500" lnSpcReduction="20000"/>
          </a:bodyPr>
          <a:lstStyle/>
          <a:p>
            <a:pPr>
              <a:lnSpc>
                <a:spcPct val="130000"/>
              </a:lnSpc>
            </a:pPr>
            <a:r>
              <a:rPr lang="en-US" sz="2719" dirty="0"/>
              <a:t>Original text (Volkmann-</a:t>
            </a:r>
            <a:r>
              <a:rPr lang="en-US" sz="2719" dirty="0" err="1"/>
              <a:t>Schluck</a:t>
            </a:r>
            <a:r>
              <a:rPr lang="en-US" sz="2719" dirty="0"/>
              <a:t>, 2002) (all transl. by Author) </a:t>
            </a:r>
          </a:p>
          <a:p>
            <a:pPr marL="266700" lvl="1" indent="0">
              <a:lnSpc>
                <a:spcPct val="130000"/>
              </a:lnSpc>
              <a:buNone/>
            </a:pPr>
            <a:r>
              <a:rPr lang="en-US" sz="2519" dirty="0">
                <a:highlight>
                  <a:srgbClr val="FFFF00"/>
                </a:highlight>
              </a:rPr>
              <a:t>The call for a clearer division of responsibilities between the </a:t>
            </a:r>
            <a:r>
              <a:rPr lang="en-US" sz="2519" dirty="0"/>
              <a:t>EU </a:t>
            </a:r>
            <a:r>
              <a:rPr lang="en-US" sz="2519" dirty="0">
                <a:highlight>
                  <a:srgbClr val="FFFF00"/>
                </a:highlight>
              </a:rPr>
              <a:t>and member states or regions</a:t>
            </a:r>
            <a:r>
              <a:rPr lang="en-US" sz="2519" dirty="0"/>
              <a:t> is </a:t>
            </a:r>
            <a:r>
              <a:rPr lang="en-US" sz="2519" dirty="0">
                <a:highlight>
                  <a:srgbClr val="FFFF00"/>
                </a:highlight>
              </a:rPr>
              <a:t>central to </a:t>
            </a:r>
            <a:r>
              <a:rPr lang="en-US" sz="2519" dirty="0"/>
              <a:t>all considerations. </a:t>
            </a:r>
            <a:r>
              <a:rPr lang="en-US" sz="2519" dirty="0">
                <a:highlight>
                  <a:srgbClr val="FFFF00"/>
                </a:highlight>
              </a:rPr>
              <a:t>A catalog of competences</a:t>
            </a:r>
            <a:r>
              <a:rPr lang="en-US" sz="2519" dirty="0"/>
              <a:t>—</a:t>
            </a:r>
            <a:r>
              <a:rPr lang="en-US" sz="2519" dirty="0">
                <a:highlight>
                  <a:srgbClr val="FFFF00"/>
                </a:highlight>
              </a:rPr>
              <a:t>alongside the Charter of Fundamental Rights</a:t>
            </a:r>
            <a:r>
              <a:rPr lang="en-US" sz="2519" dirty="0"/>
              <a:t>—“currently </a:t>
            </a:r>
            <a:r>
              <a:rPr lang="en-US" sz="2519" dirty="0">
                <a:highlight>
                  <a:srgbClr val="FFFF00"/>
                </a:highlight>
              </a:rPr>
              <a:t>represents the concrete</a:t>
            </a:r>
            <a:r>
              <a:rPr lang="en-US" sz="2519" dirty="0"/>
              <a:t> expression </a:t>
            </a:r>
            <a:r>
              <a:rPr lang="en-US" sz="2519" dirty="0">
                <a:highlight>
                  <a:srgbClr val="FFFF00"/>
                </a:highlight>
              </a:rPr>
              <a:t>of the constitutional idea</a:t>
            </a:r>
            <a:r>
              <a:rPr lang="en-US" sz="2519" dirty="0"/>
              <a:t>”</a:t>
            </a:r>
            <a:r>
              <a:rPr lang="en-US" sz="2519" baseline="30000" dirty="0"/>
              <a:t>266</a:t>
            </a:r>
            <a:r>
              <a:rPr lang="en-US" sz="2519" dirty="0"/>
              <a:t>. </a:t>
            </a:r>
          </a:p>
          <a:p>
            <a:pPr>
              <a:lnSpc>
                <a:spcPct val="130000"/>
              </a:lnSpc>
            </a:pPr>
            <a:r>
              <a:rPr lang="en-US" sz="2719" dirty="0"/>
              <a:t>Excerpt from the 2006 dissertation of </a:t>
            </a:r>
            <a:r>
              <a:rPr lang="en-US" sz="2800" dirty="0"/>
              <a:t>K.-T. </a:t>
            </a:r>
            <a:r>
              <a:rPr lang="en-US" sz="2800" dirty="0" err="1"/>
              <a:t>zu</a:t>
            </a:r>
            <a:r>
              <a:rPr lang="en-US" sz="2800" dirty="0"/>
              <a:t> Guttenberg</a:t>
            </a:r>
            <a:r>
              <a:rPr lang="en-US" sz="2719" dirty="0"/>
              <a:t>:</a:t>
            </a:r>
          </a:p>
          <a:p>
            <a:pPr marL="263525" indent="0">
              <a:lnSpc>
                <a:spcPct val="130000"/>
              </a:lnSpc>
              <a:spcBef>
                <a:spcPts val="0"/>
              </a:spcBef>
              <a:buNone/>
            </a:pPr>
            <a:r>
              <a:rPr lang="en-US" sz="2719" dirty="0">
                <a:highlight>
                  <a:srgbClr val="FFFF00"/>
                </a:highlight>
              </a:rPr>
              <a:t>The call for a clearer division of responsibilities between the </a:t>
            </a:r>
            <a:r>
              <a:rPr lang="en-US" sz="2719" dirty="0"/>
              <a:t>European Union </a:t>
            </a:r>
            <a:r>
              <a:rPr lang="en-US" sz="2719" dirty="0">
                <a:highlight>
                  <a:srgbClr val="FFFF00"/>
                </a:highlight>
              </a:rPr>
              <a:t>and member states or regions </a:t>
            </a:r>
            <a:r>
              <a:rPr lang="en-US" sz="2719" dirty="0"/>
              <a:t>has been, and remains to this day, </a:t>
            </a:r>
            <a:r>
              <a:rPr lang="en-US" sz="2719" dirty="0">
                <a:highlight>
                  <a:srgbClr val="FFFF00"/>
                </a:highlight>
              </a:rPr>
              <a:t>central to </a:t>
            </a:r>
            <a:r>
              <a:rPr lang="en-US" sz="2719" dirty="0"/>
              <a:t>numerous discussions. For many, </a:t>
            </a:r>
            <a:r>
              <a:rPr lang="en-US" sz="2719" dirty="0">
                <a:highlight>
                  <a:srgbClr val="FFFF00"/>
                </a:highlight>
              </a:rPr>
              <a:t>a catalog of competences</a:t>
            </a:r>
            <a:r>
              <a:rPr lang="en-US" sz="2719" dirty="0"/>
              <a:t>—</a:t>
            </a:r>
            <a:r>
              <a:rPr lang="en-US" sz="2719" dirty="0">
                <a:highlight>
                  <a:srgbClr val="FFFF00"/>
                </a:highlight>
              </a:rPr>
              <a:t>alongside the Charter of Fundamental Rights</a:t>
            </a:r>
            <a:r>
              <a:rPr lang="en-US" sz="2719" dirty="0"/>
              <a:t>—</a:t>
            </a:r>
            <a:r>
              <a:rPr lang="en-US" sz="2719" dirty="0">
                <a:highlight>
                  <a:srgbClr val="FFFF00"/>
                </a:highlight>
              </a:rPr>
              <a:t>represented the concrete</a:t>
            </a:r>
            <a:r>
              <a:rPr lang="en-US" sz="2719" dirty="0"/>
              <a:t> embodiment </a:t>
            </a:r>
            <a:r>
              <a:rPr lang="en-US" sz="2719" dirty="0">
                <a:highlight>
                  <a:srgbClr val="FFFF00"/>
                </a:highlight>
              </a:rPr>
              <a:t>of the constitutional idea</a:t>
            </a:r>
            <a:r>
              <a:rPr lang="en-US" sz="2719" dirty="0"/>
              <a:t>.</a:t>
            </a:r>
          </a:p>
          <a:p>
            <a:pPr>
              <a:lnSpc>
                <a:spcPct val="130000"/>
              </a:lnSpc>
              <a:spcBef>
                <a:spcPts val="1800"/>
              </a:spcBef>
            </a:pPr>
            <a:r>
              <a:rPr lang="en-US" sz="3200" dirty="0"/>
              <a:t>Revocation of K.-T. </a:t>
            </a:r>
            <a:r>
              <a:rPr lang="en-US" sz="3200" dirty="0" err="1"/>
              <a:t>zu</a:t>
            </a:r>
            <a:r>
              <a:rPr lang="en-US" sz="3200" dirty="0"/>
              <a:t> Guttenberg’s 2011 dissertation due to the nature (deception) and extent of the plagiarism </a:t>
            </a:r>
          </a:p>
          <a:p>
            <a:pPr>
              <a:lnSpc>
                <a:spcPct val="130000"/>
              </a:lnSpc>
              <a:spcBef>
                <a:spcPts val="1800"/>
              </a:spcBef>
            </a:pPr>
            <a:r>
              <a:rPr lang="en-US" sz="3200" dirty="0"/>
              <a:t>Finding of copyright infringements relevant under criminal law!</a:t>
            </a:r>
          </a:p>
          <a:p>
            <a:pPr marL="0" indent="0">
              <a:lnSpc>
                <a:spcPct val="130000"/>
              </a:lnSpc>
              <a:buNone/>
            </a:pPr>
            <a:r>
              <a:rPr lang="en-US" sz="3200" dirty="0"/>
              <a:t>→ Trigger for increased scrutiny of theses by prominent individuals, especially politicians!</a:t>
            </a:r>
          </a:p>
          <a:p>
            <a:pPr marL="583406" lvl="1" indent="0">
              <a:lnSpc>
                <a:spcPct val="130000"/>
              </a:lnSpc>
              <a:buNone/>
            </a:pPr>
            <a:endParaRPr lang="en-US" sz="2625" dirty="0"/>
          </a:p>
        </p:txBody>
      </p:sp>
      <p:sp>
        <p:nvSpPr>
          <p:cNvPr id="4" name="Foliennummernplatzhalter 3">
            <a:extLst>
              <a:ext uri="{FF2B5EF4-FFF2-40B4-BE49-F238E27FC236}">
                <a16:creationId xmlns:a16="http://schemas.microsoft.com/office/drawing/2014/main" id="{A53C42A5-051E-401A-B524-E99A95BA4671}"/>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52</a:t>
            </a:fld>
            <a:endParaRPr lang="en-US" noProof="0" dirty="0"/>
          </a:p>
        </p:txBody>
      </p:sp>
    </p:spTree>
    <p:extLst>
      <p:ext uri="{BB962C8B-B14F-4D97-AF65-F5344CB8AC3E}">
        <p14:creationId xmlns:p14="http://schemas.microsoft.com/office/powerpoint/2010/main" val="3209452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56805" y="852046"/>
            <a:ext cx="10983396" cy="928360"/>
          </a:xfrm>
        </p:spPr>
        <p:txBody>
          <a:bodyPr>
            <a:normAutofit/>
          </a:bodyPr>
          <a:lstStyle/>
          <a:p>
            <a:r>
              <a:rPr lang="en-US" noProof="0" dirty="0"/>
              <a:t>3.4</a:t>
            </a:r>
            <a:r>
              <a:rPr lang="en-US" noProof="0" dirty="0">
                <a:latin typeface="+mj-lt"/>
              </a:rPr>
              <a:t> </a:t>
            </a:r>
            <a:r>
              <a:rPr lang="en-US" noProof="0" dirty="0"/>
              <a:t>Avoiding Academic Misconduct: Consequences</a:t>
            </a:r>
            <a:br>
              <a:rPr lang="en-US" noProof="0" dirty="0"/>
            </a:br>
            <a:endParaRPr lang="en-US" noProof="0" dirty="0"/>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856805" y="1867223"/>
            <a:ext cx="10983396" cy="4138732"/>
          </a:xfrm>
        </p:spPr>
        <p:txBody>
          <a:bodyPr>
            <a:noAutofit/>
          </a:bodyPr>
          <a:lstStyle/>
          <a:p>
            <a:r>
              <a:rPr lang="en-US" sz="2250" dirty="0">
                <a:latin typeface="+mn-lt"/>
              </a:rPr>
              <a:t>Consequences depend on:</a:t>
            </a:r>
          </a:p>
          <a:p>
            <a:pPr lvl="1"/>
            <a:r>
              <a:rPr lang="en-US" sz="2063" dirty="0">
                <a:latin typeface="+mn-lt"/>
              </a:rPr>
              <a:t>The severity of the misconduct</a:t>
            </a:r>
          </a:p>
          <a:p>
            <a:pPr lvl="1"/>
            <a:r>
              <a:rPr lang="en-US" sz="2063" dirty="0">
                <a:latin typeface="+mn-lt"/>
              </a:rPr>
              <a:t>The type of work (written exam, thesis, etc.) in which the misconduct occurred</a:t>
            </a:r>
          </a:p>
          <a:p>
            <a:pPr lvl="1"/>
            <a:r>
              <a:rPr lang="en-US" sz="2063" dirty="0">
                <a:latin typeface="+mn-lt"/>
              </a:rPr>
              <a:t>You will always lose time and forfeit your personal credibility and integrity!</a:t>
            </a:r>
          </a:p>
          <a:p>
            <a:pPr>
              <a:lnSpc>
                <a:spcPct val="120000"/>
              </a:lnSpc>
              <a:spcBef>
                <a:spcPts val="1200"/>
              </a:spcBef>
            </a:pPr>
            <a:r>
              <a:rPr lang="en-US" sz="2250" dirty="0">
                <a:latin typeface="+mn-lt"/>
              </a:rPr>
              <a:t>Examples:</a:t>
            </a:r>
          </a:p>
          <a:p>
            <a:pPr lvl="1"/>
            <a:r>
              <a:rPr lang="en-US" sz="2063" dirty="0">
                <a:latin typeface="+mn-lt"/>
              </a:rPr>
              <a:t>Misconduct during examinations may result in a negative or invalid mark, loss of the right to sit the examination and/or referral to the Dean of Studies</a:t>
            </a:r>
          </a:p>
          <a:p>
            <a:pPr lvl="1"/>
            <a:r>
              <a:rPr lang="en-US" sz="2063" dirty="0">
                <a:latin typeface="+mn-lt"/>
              </a:rPr>
              <a:t>Serious misconduct (e.g. plagiarism): a negative mark for the work, up to and including exclusion from the degree </a:t>
            </a:r>
            <a:r>
              <a:rPr lang="en-US" sz="2063" dirty="0" err="1">
                <a:latin typeface="+mn-lt"/>
              </a:rPr>
              <a:t>programme</a:t>
            </a:r>
            <a:r>
              <a:rPr lang="en-US" sz="2063" dirty="0">
                <a:latin typeface="+mn-lt"/>
              </a:rPr>
              <a:t> for two semesters</a:t>
            </a:r>
          </a:p>
          <a:p>
            <a:pPr lvl="1"/>
            <a:r>
              <a:rPr lang="en-US" sz="2063" dirty="0">
                <a:latin typeface="+mn-lt"/>
              </a:rPr>
              <a:t>Revocation of the academic degree if misconduct is established after graduation</a:t>
            </a:r>
            <a:br>
              <a:rPr lang="en-US" noProof="0" dirty="0"/>
            </a:br>
            <a:endParaRPr lang="en-US" dirty="0"/>
          </a:p>
          <a:p>
            <a:pPr marL="321469" indent="-321469">
              <a:spcBef>
                <a:spcPts val="563"/>
              </a:spcBef>
            </a:pPr>
            <a:endParaRPr lang="en-US" sz="2250" dirty="0"/>
          </a:p>
          <a:p>
            <a:pPr marL="0" indent="0">
              <a:spcAft>
                <a:spcPts val="563"/>
              </a:spcAft>
              <a:buNone/>
            </a:pPr>
            <a:endParaRPr lang="en-US" noProof="0" dirty="0">
              <a:latin typeface="Calibri" panose="020F0502020204030204" pitchFamily="34" charset="0"/>
              <a:ea typeface="Calibri" panose="020F0502020204030204" pitchFamily="34" charset="0"/>
            </a:endParaRPr>
          </a:p>
          <a:p>
            <a:pPr marL="0" indent="0">
              <a:spcAft>
                <a:spcPts val="563"/>
              </a:spcAft>
              <a:buNone/>
            </a:pPr>
            <a:endParaRPr lang="en-US" sz="1875" dirty="0"/>
          </a:p>
        </p:txBody>
      </p:sp>
      <p:sp>
        <p:nvSpPr>
          <p:cNvPr id="7" name="Textfeld 6">
            <a:extLst>
              <a:ext uri="{FF2B5EF4-FFF2-40B4-BE49-F238E27FC236}">
                <a16:creationId xmlns:a16="http://schemas.microsoft.com/office/drawing/2014/main" id="{B8DD6824-E9B7-4D30-8973-9A16D986277E}"/>
              </a:ext>
            </a:extLst>
          </p:cNvPr>
          <p:cNvSpPr txBox="1"/>
          <p:nvPr/>
        </p:nvSpPr>
        <p:spPr>
          <a:xfrm>
            <a:off x="780057" y="1254503"/>
            <a:ext cx="6062719" cy="380873"/>
          </a:xfrm>
          <a:prstGeom prst="rect">
            <a:avLst/>
          </a:prstGeom>
          <a:noFill/>
        </p:spPr>
        <p:txBody>
          <a:bodyPr wrap="square">
            <a:spAutoFit/>
          </a:bodyPr>
          <a:lstStyle/>
          <a:p>
            <a:r>
              <a:rPr lang="en-US" sz="1875" dirty="0"/>
              <a:t>(TU Graz, 2025a; University of Graz, 2023c)</a:t>
            </a: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53</a:t>
            </a:fld>
            <a:endParaRPr lang="en-US" noProof="0" dirty="0"/>
          </a:p>
        </p:txBody>
      </p:sp>
    </p:spTree>
    <p:extLst>
      <p:ext uri="{BB962C8B-B14F-4D97-AF65-F5344CB8AC3E}">
        <p14:creationId xmlns:p14="http://schemas.microsoft.com/office/powerpoint/2010/main" val="1452621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a:xfrm>
            <a:off x="838200" y="624166"/>
            <a:ext cx="10515600" cy="705667"/>
          </a:xfrm>
        </p:spPr>
        <p:txBody>
          <a:bodyPr>
            <a:normAutofit/>
          </a:bodyPr>
          <a:lstStyle/>
          <a:p>
            <a:r>
              <a:rPr lang="en-US" noProof="0" dirty="0"/>
              <a:t>3.4</a:t>
            </a:r>
            <a:r>
              <a:rPr lang="en-US" noProof="0" dirty="0">
                <a:latin typeface="+mj-lt"/>
              </a:rPr>
              <a:t> </a:t>
            </a:r>
            <a:r>
              <a:rPr lang="en-US" noProof="0" dirty="0"/>
              <a:t>Avoiding Academic Misconduct (1/3)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762980"/>
            <a:ext cx="11135475" cy="4487005"/>
          </a:xfrm>
          <a:ln w="28575">
            <a:noFill/>
          </a:ln>
        </p:spPr>
        <p:txBody>
          <a:bodyPr>
            <a:noAutofit/>
          </a:bodyPr>
          <a:lstStyle/>
          <a:p>
            <a:pPr fontAlgn="t"/>
            <a:r>
              <a:rPr lang="en-US" sz="2250" dirty="0"/>
              <a:t>Preventing scientific misconduct involves both individual and institutional measures, e.g.:</a:t>
            </a:r>
          </a:p>
          <a:p>
            <a:pPr marL="590848" lvl="2" indent="-340817">
              <a:spcBef>
                <a:spcPts val="1125"/>
              </a:spcBef>
            </a:pPr>
            <a:r>
              <a:rPr lang="en-US" noProof="0" dirty="0"/>
              <a:t>Fabrication or falsification of data:</a:t>
            </a:r>
          </a:p>
          <a:p>
            <a:pPr marL="500063" lvl="3" indent="0">
              <a:buNone/>
            </a:pPr>
            <a:r>
              <a:rPr lang="en-US" noProof="0" dirty="0"/>
              <a:t>→ Peer review by a team or by individuals familiar with the subject matter</a:t>
            </a:r>
          </a:p>
          <a:p>
            <a:pPr marL="500063" lvl="3" indent="0">
              <a:buNone/>
            </a:pPr>
            <a:r>
              <a:rPr lang="en-US" noProof="0" dirty="0"/>
              <a:t>→ Comprehensive documentation of all steps</a:t>
            </a:r>
          </a:p>
          <a:p>
            <a:pPr marL="590848" lvl="2" indent="-340817">
              <a:spcBef>
                <a:spcPts val="1125"/>
              </a:spcBef>
            </a:pPr>
            <a:r>
              <a:rPr lang="en-US" dirty="0"/>
              <a:t>Plagiarism:</a:t>
            </a:r>
          </a:p>
          <a:p>
            <a:pPr marL="500063" lvl="3" indent="0">
              <a:buNone/>
            </a:pPr>
            <a:r>
              <a:rPr lang="en-US" noProof="0" dirty="0"/>
              <a:t>→ Compliance with citation guidelines</a:t>
            </a:r>
          </a:p>
          <a:p>
            <a:pPr marL="500063" lvl="3" indent="0">
              <a:buNone/>
            </a:pPr>
            <a:r>
              <a:rPr lang="en-US" noProof="0" dirty="0"/>
              <a:t>→ Clear distinction between one’s own ideas, assumptions, and findings and those of others</a:t>
            </a:r>
          </a:p>
          <a:p>
            <a:pPr marL="590848" lvl="2" indent="-340817">
              <a:spcBef>
                <a:spcPts val="1125"/>
              </a:spcBef>
            </a:pPr>
            <a:r>
              <a:rPr lang="en-US" dirty="0"/>
              <a:t>Unjustified denial of access to original data or its premature deletion</a:t>
            </a:r>
          </a:p>
          <a:p>
            <a:pPr marL="500063" lvl="3" indent="0">
              <a:buNone/>
            </a:pPr>
            <a:r>
              <a:rPr lang="en-US" noProof="0" dirty="0"/>
              <a:t>→ Compliance with legal retention and deletion periods, data management plans</a:t>
            </a:r>
          </a:p>
          <a:p>
            <a:pPr marL="1012031" lvl="3" indent="-257473"/>
            <a:r>
              <a:rPr lang="en-US" noProof="0" dirty="0"/>
              <a:t>GSP standards: 10-year retention period for research data</a:t>
            </a:r>
          </a:p>
        </p:txBody>
      </p:sp>
      <p:sp>
        <p:nvSpPr>
          <p:cNvPr id="5" name="Textfeld 4">
            <a:extLst>
              <a:ext uri="{FF2B5EF4-FFF2-40B4-BE49-F238E27FC236}">
                <a16:creationId xmlns:a16="http://schemas.microsoft.com/office/drawing/2014/main" id="{86BD07EA-9A84-45D8-BEDD-3FAD10594DFE}"/>
              </a:ext>
            </a:extLst>
          </p:cNvPr>
          <p:cNvSpPr txBox="1"/>
          <p:nvPr/>
        </p:nvSpPr>
        <p:spPr>
          <a:xfrm>
            <a:off x="755835" y="1260622"/>
            <a:ext cx="10943042" cy="380873"/>
          </a:xfrm>
          <a:prstGeom prst="rect">
            <a:avLst/>
          </a:prstGeom>
          <a:noFill/>
        </p:spPr>
        <p:txBody>
          <a:bodyPr wrap="square">
            <a:spAutoFit/>
          </a:bodyPr>
          <a:lstStyle/>
          <a:p>
            <a:r>
              <a:rPr lang="en-US" sz="1875" dirty="0"/>
              <a:t>(</a:t>
            </a:r>
            <a:r>
              <a:rPr lang="en-US" sz="1875" dirty="0">
                <a:solidFill>
                  <a:srgbClr val="000000"/>
                </a:solidFill>
              </a:rPr>
              <a:t>BMBWF</a:t>
            </a:r>
            <a:r>
              <a:rPr lang="en-US" sz="1875" dirty="0">
                <a:solidFill>
                  <a:srgbClr val="000000"/>
                </a:solidFill>
                <a:uFill>
                  <a:solidFill>
                    <a:srgbClr val="000000"/>
                  </a:solidFill>
                </a:uFill>
                <a:cs typeface="Arial Unicode MS"/>
              </a:rPr>
              <a:t>, 2020; </a:t>
            </a:r>
            <a:r>
              <a:rPr lang="en-US" sz="1875" dirty="0"/>
              <a:t>Pears and Shields, 2022; TU Graz, 2025a; University of Graz, 2023c)</a:t>
            </a:r>
          </a:p>
        </p:txBody>
      </p:sp>
      <p:sp>
        <p:nvSpPr>
          <p:cNvPr id="4" name="Foliennummernplatzhalter 3">
            <a:extLst>
              <a:ext uri="{FF2B5EF4-FFF2-40B4-BE49-F238E27FC236}">
                <a16:creationId xmlns:a16="http://schemas.microsoft.com/office/drawing/2014/main" id="{D8B4C084-17AD-4769-AD69-38D8A2D32E4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54</a:t>
            </a:fld>
            <a:endParaRPr lang="en-US" noProof="0" dirty="0"/>
          </a:p>
        </p:txBody>
      </p:sp>
      <p:sp>
        <p:nvSpPr>
          <p:cNvPr id="7" name="Textfeld 6">
            <a:extLst>
              <a:ext uri="{FF2B5EF4-FFF2-40B4-BE49-F238E27FC236}">
                <a16:creationId xmlns:a16="http://schemas.microsoft.com/office/drawing/2014/main" id="{7E813DDC-AD29-800E-994C-1F60FC16B1F3}"/>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54</a:t>
            </a:fld>
            <a:endParaRPr lang="de-DE" dirty="0"/>
          </a:p>
        </p:txBody>
      </p:sp>
    </p:spTree>
    <p:extLst>
      <p:ext uri="{BB962C8B-B14F-4D97-AF65-F5344CB8AC3E}">
        <p14:creationId xmlns:p14="http://schemas.microsoft.com/office/powerpoint/2010/main" val="34400781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71E5-4D28-CB36-BD99-69920DB7F38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47F728-A91E-8BC1-6B1E-44C586C3DE8B}"/>
              </a:ext>
            </a:extLst>
          </p:cNvPr>
          <p:cNvSpPr>
            <a:spLocks noGrp="1"/>
          </p:cNvSpPr>
          <p:nvPr>
            <p:ph type="title"/>
          </p:nvPr>
        </p:nvSpPr>
        <p:spPr>
          <a:xfrm>
            <a:off x="755835" y="667122"/>
            <a:ext cx="10515600" cy="705667"/>
          </a:xfrm>
        </p:spPr>
        <p:txBody>
          <a:bodyPr>
            <a:normAutofit/>
          </a:bodyPr>
          <a:lstStyle/>
          <a:p>
            <a:r>
              <a:rPr lang="en-US" noProof="0" dirty="0"/>
              <a:t>3.4</a:t>
            </a:r>
            <a:r>
              <a:rPr lang="en-US" noProof="0" dirty="0">
                <a:latin typeface="+mj-lt"/>
              </a:rPr>
              <a:t> </a:t>
            </a:r>
            <a:r>
              <a:rPr lang="en-US" noProof="0" dirty="0"/>
              <a:t>Avoiding Academic Misconduct (2/3)</a:t>
            </a:r>
          </a:p>
        </p:txBody>
      </p:sp>
      <p:sp>
        <p:nvSpPr>
          <p:cNvPr id="3" name="Inhaltsplatzhalter 2">
            <a:extLst>
              <a:ext uri="{FF2B5EF4-FFF2-40B4-BE49-F238E27FC236}">
                <a16:creationId xmlns:a16="http://schemas.microsoft.com/office/drawing/2014/main" id="{4419D275-0D0D-4BC3-EC92-4A90D80F7CA5}"/>
              </a:ext>
            </a:extLst>
          </p:cNvPr>
          <p:cNvSpPr>
            <a:spLocks noGrp="1"/>
          </p:cNvSpPr>
          <p:nvPr>
            <p:ph idx="1"/>
          </p:nvPr>
        </p:nvSpPr>
        <p:spPr>
          <a:xfrm>
            <a:off x="856803" y="1809750"/>
            <a:ext cx="11135475" cy="4440234"/>
          </a:xfrm>
          <a:ln w="28575">
            <a:noFill/>
          </a:ln>
        </p:spPr>
        <p:txBody>
          <a:bodyPr>
            <a:normAutofit fontScale="92500" lnSpcReduction="10000"/>
          </a:bodyPr>
          <a:lstStyle/>
          <a:p>
            <a:pPr marL="340817" lvl="1" indent="-340817">
              <a:lnSpc>
                <a:spcPct val="110000"/>
              </a:lnSpc>
              <a:buFont typeface="Wingdings" panose="05000000000000000000" pitchFamily="2" charset="2"/>
              <a:buChar char="§"/>
            </a:pPr>
            <a:r>
              <a:rPr lang="en-US" noProof="0" dirty="0"/>
              <a:t>Some forms of research misconduct may be prevented at the institutional level through clear rules:</a:t>
            </a:r>
          </a:p>
          <a:p>
            <a:pPr marL="590848" lvl="2">
              <a:lnSpc>
                <a:spcPct val="110000"/>
              </a:lnSpc>
              <a:spcAft>
                <a:spcPts val="563"/>
              </a:spcAft>
            </a:pPr>
            <a:r>
              <a:rPr lang="en-US" noProof="0" dirty="0"/>
              <a:t>Obstructing the academic careers of others, particularly early-career researchers</a:t>
            </a:r>
          </a:p>
          <a:p>
            <a:pPr marL="590848" lvl="2">
              <a:lnSpc>
                <a:spcPct val="110000"/>
              </a:lnSpc>
              <a:spcAft>
                <a:spcPts val="563"/>
              </a:spcAft>
            </a:pPr>
            <a:r>
              <a:rPr lang="en-US" noProof="0" dirty="0"/>
              <a:t>Neglecting supervisory responsibilities</a:t>
            </a:r>
          </a:p>
          <a:p>
            <a:pPr marL="590848" lvl="2">
              <a:lnSpc>
                <a:spcPct val="110000"/>
              </a:lnSpc>
              <a:spcAft>
                <a:spcPts val="563"/>
              </a:spcAft>
            </a:pPr>
            <a:r>
              <a:rPr lang="en-US" noProof="0" dirty="0"/>
              <a:t>Obstructing or sabotaging the research of others</a:t>
            </a:r>
          </a:p>
          <a:p>
            <a:pPr marL="590848" lvl="2">
              <a:lnSpc>
                <a:spcPct val="110000"/>
              </a:lnSpc>
              <a:spcAft>
                <a:spcPts val="563"/>
              </a:spcAft>
            </a:pPr>
            <a:r>
              <a:rPr lang="en-US" noProof="0" dirty="0"/>
              <a:t>Aiding and abetting others’ violations or actively participating in others’ violations of the GSP</a:t>
            </a:r>
          </a:p>
          <a:p>
            <a:pPr marL="836414" lvl="2" indent="-247055">
              <a:lnSpc>
                <a:spcPct val="110000"/>
              </a:lnSpc>
              <a:spcAft>
                <a:spcPts val="563"/>
              </a:spcAft>
              <a:buNone/>
            </a:pPr>
            <a:r>
              <a:rPr lang="en-US" sz="1875" dirty="0"/>
              <a:t>→ </a:t>
            </a:r>
            <a:r>
              <a:rPr lang="en-US" dirty="0"/>
              <a:t>Transparency in communication regarding the institute’s resources and timelines</a:t>
            </a:r>
          </a:p>
          <a:p>
            <a:pPr marL="836414" lvl="2" indent="-247055">
              <a:lnSpc>
                <a:spcPct val="110000"/>
              </a:lnSpc>
              <a:spcAft>
                <a:spcPts val="563"/>
              </a:spcAft>
              <a:buNone/>
            </a:pPr>
            <a:r>
              <a:rPr lang="en-US" sz="1875" dirty="0"/>
              <a:t>→</a:t>
            </a:r>
            <a:r>
              <a:rPr lang="en-US" dirty="0"/>
              <a:t> Transparent criteria for authorship</a:t>
            </a:r>
          </a:p>
          <a:p>
            <a:pPr marL="590848" lvl="2">
              <a:lnSpc>
                <a:spcPct val="110000"/>
              </a:lnSpc>
              <a:spcBef>
                <a:spcPts val="1125"/>
              </a:spcBef>
            </a:pPr>
            <a:r>
              <a:rPr lang="en-US" dirty="0"/>
              <a:t>Providing false information in grant applications</a:t>
            </a:r>
          </a:p>
          <a:p>
            <a:pPr marL="340817" lvl="2" indent="248543">
              <a:lnSpc>
                <a:spcPct val="110000"/>
              </a:lnSpc>
              <a:spcAft>
                <a:spcPts val="563"/>
              </a:spcAft>
              <a:buNone/>
            </a:pPr>
            <a:r>
              <a:rPr lang="en-US" dirty="0"/>
              <a:t>→ Dual-review process during submission</a:t>
            </a:r>
          </a:p>
        </p:txBody>
      </p:sp>
      <p:sp>
        <p:nvSpPr>
          <p:cNvPr id="5" name="Textfeld 4">
            <a:extLst>
              <a:ext uri="{FF2B5EF4-FFF2-40B4-BE49-F238E27FC236}">
                <a16:creationId xmlns:a16="http://schemas.microsoft.com/office/drawing/2014/main" id="{5B9E2A5B-4C94-91A0-F123-EF1BAAB9079A}"/>
              </a:ext>
            </a:extLst>
          </p:cNvPr>
          <p:cNvSpPr txBox="1"/>
          <p:nvPr/>
        </p:nvSpPr>
        <p:spPr>
          <a:xfrm>
            <a:off x="755835" y="1260622"/>
            <a:ext cx="10943042" cy="380873"/>
          </a:xfrm>
          <a:prstGeom prst="rect">
            <a:avLst/>
          </a:prstGeom>
          <a:noFill/>
        </p:spPr>
        <p:txBody>
          <a:bodyPr wrap="square">
            <a:spAutoFit/>
          </a:bodyPr>
          <a:lstStyle/>
          <a:p>
            <a:r>
              <a:rPr lang="en-US" sz="1875" dirty="0"/>
              <a:t>(</a:t>
            </a:r>
            <a:r>
              <a:rPr lang="en-US" sz="1875" dirty="0">
                <a:solidFill>
                  <a:srgbClr val="000000"/>
                </a:solidFill>
              </a:rPr>
              <a:t>BMBWF</a:t>
            </a:r>
            <a:r>
              <a:rPr lang="en-US" sz="1875" dirty="0">
                <a:solidFill>
                  <a:srgbClr val="000000"/>
                </a:solidFill>
                <a:uFill>
                  <a:solidFill>
                    <a:srgbClr val="000000"/>
                  </a:solidFill>
                </a:uFill>
                <a:cs typeface="Arial Unicode MS"/>
              </a:rPr>
              <a:t>, 2020; </a:t>
            </a:r>
            <a:r>
              <a:rPr lang="en-US" sz="1875" dirty="0"/>
              <a:t>ENAI, 2019; TU Graz, 2025a; University of Graz, 2023c)</a:t>
            </a:r>
          </a:p>
        </p:txBody>
      </p:sp>
      <p:sp>
        <p:nvSpPr>
          <p:cNvPr id="4" name="Foliennummernplatzhalter 3">
            <a:extLst>
              <a:ext uri="{FF2B5EF4-FFF2-40B4-BE49-F238E27FC236}">
                <a16:creationId xmlns:a16="http://schemas.microsoft.com/office/drawing/2014/main" id="{E18509DF-C615-536B-5859-E545DCEDF17F}"/>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55</a:t>
            </a:fld>
            <a:endParaRPr lang="en-US" noProof="0" dirty="0"/>
          </a:p>
        </p:txBody>
      </p:sp>
      <p:sp>
        <p:nvSpPr>
          <p:cNvPr id="7" name="Textfeld 6">
            <a:extLst>
              <a:ext uri="{FF2B5EF4-FFF2-40B4-BE49-F238E27FC236}">
                <a16:creationId xmlns:a16="http://schemas.microsoft.com/office/drawing/2014/main" id="{B2C724DB-FC69-7C3B-5C78-FBFFA433A74B}"/>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55</a:t>
            </a:fld>
            <a:endParaRPr lang="de-DE" dirty="0"/>
          </a:p>
        </p:txBody>
      </p:sp>
    </p:spTree>
    <p:extLst>
      <p:ext uri="{BB962C8B-B14F-4D97-AF65-F5344CB8AC3E}">
        <p14:creationId xmlns:p14="http://schemas.microsoft.com/office/powerpoint/2010/main" val="1361601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348E-D92C-96BD-416A-ACE7DA598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B4556-1814-0A0C-6A5A-7FFD56E86FDA}"/>
              </a:ext>
            </a:extLst>
          </p:cNvPr>
          <p:cNvSpPr>
            <a:spLocks noGrp="1"/>
          </p:cNvSpPr>
          <p:nvPr>
            <p:ph type="title"/>
          </p:nvPr>
        </p:nvSpPr>
        <p:spPr>
          <a:xfrm>
            <a:off x="856806" y="843932"/>
            <a:ext cx="11135475" cy="742703"/>
          </a:xfrm>
        </p:spPr>
        <p:txBody>
          <a:bodyPr>
            <a:normAutofit fontScale="90000"/>
          </a:bodyPr>
          <a:lstStyle/>
          <a:p>
            <a:pPr>
              <a:spcAft>
                <a:spcPts val="563"/>
              </a:spcAft>
            </a:pPr>
            <a:r>
              <a:rPr lang="en-US" sz="3094" dirty="0"/>
              <a:t>3.4 </a:t>
            </a:r>
            <a:r>
              <a:rPr lang="en-US" sz="3200" noProof="0" dirty="0"/>
              <a:t>Avoiding Academic Misconduct (3/3)</a:t>
            </a:r>
            <a:br>
              <a:rPr lang="en-US" sz="3094" dirty="0"/>
            </a:br>
            <a:br>
              <a:rPr lang="en-US" noProof="0" dirty="0"/>
            </a:b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6A11DB51-CBD1-452C-0D26-6597DEB4E4AA}"/>
              </a:ext>
            </a:extLst>
          </p:cNvPr>
          <p:cNvSpPr>
            <a:spLocks noGrp="1"/>
          </p:cNvSpPr>
          <p:nvPr>
            <p:ph idx="1"/>
          </p:nvPr>
        </p:nvSpPr>
        <p:spPr>
          <a:xfrm>
            <a:off x="856805" y="1768078"/>
            <a:ext cx="10923286" cy="4349571"/>
          </a:xfrm>
        </p:spPr>
        <p:txBody>
          <a:bodyPr>
            <a:normAutofit/>
          </a:bodyPr>
          <a:lstStyle/>
          <a:p>
            <a:pPr marL="321469" lvl="1" indent="-321469">
              <a:spcAft>
                <a:spcPts val="563"/>
              </a:spcAft>
              <a:buFont typeface="Wingdings" panose="05000000000000000000" pitchFamily="2" charset="2"/>
              <a:buChar char="§"/>
            </a:pPr>
            <a:r>
              <a:rPr lang="en-US" sz="2438" dirty="0">
                <a:latin typeface="+mn-lt"/>
              </a:rPr>
              <a:t>Before submitting a written assignment, ask yourself…</a:t>
            </a:r>
            <a:endParaRPr lang="en-US" sz="2438" strike="sngStrike" dirty="0">
              <a:latin typeface="+mn-lt"/>
            </a:endParaRPr>
          </a:p>
          <a:p>
            <a:pPr marL="250031" lvl="1" indent="0">
              <a:spcBef>
                <a:spcPts val="563"/>
              </a:spcBef>
              <a:spcAft>
                <a:spcPts val="1125"/>
              </a:spcAft>
              <a:buNone/>
            </a:pPr>
            <a:endParaRPr lang="en-US" noProof="0" dirty="0"/>
          </a:p>
          <a:p>
            <a:pPr marL="571500" lvl="1" indent="-321469">
              <a:spcBef>
                <a:spcPts val="563"/>
              </a:spcBef>
              <a:spcAft>
                <a:spcPts val="1125"/>
              </a:spcAft>
              <a:buFont typeface="Wingdings" panose="05000000000000000000" pitchFamily="2" charset="2"/>
              <a:buChar char="§"/>
            </a:pPr>
            <a:endParaRPr lang="en-US" noProof="0" dirty="0"/>
          </a:p>
        </p:txBody>
      </p:sp>
      <p:sp>
        <p:nvSpPr>
          <p:cNvPr id="5" name="Slide Number Placeholder 4">
            <a:extLst>
              <a:ext uri="{FF2B5EF4-FFF2-40B4-BE49-F238E27FC236}">
                <a16:creationId xmlns:a16="http://schemas.microsoft.com/office/drawing/2014/main" id="{8A878963-C59F-D223-5A44-6BE11DC7E169}"/>
              </a:ext>
            </a:extLst>
          </p:cNvPr>
          <p:cNvSpPr>
            <a:spLocks noGrp="1"/>
          </p:cNvSpPr>
          <p:nvPr>
            <p:ph type="sldNum" sz="quarter" idx="16"/>
          </p:nvPr>
        </p:nvSpPr>
        <p:spPr/>
        <p:txBody>
          <a:bodyPr/>
          <a:lstStyle/>
          <a:p>
            <a:fld id="{4B64EC4D-37E3-EF42-B9AB-6337577588CB}" type="slidenum">
              <a:rPr lang="en-US" noProof="0" smtClean="0"/>
              <a:pPr/>
              <a:t>56</a:t>
            </a:fld>
            <a:endParaRPr lang="en-US" noProof="0" dirty="0"/>
          </a:p>
        </p:txBody>
      </p:sp>
      <p:sp>
        <p:nvSpPr>
          <p:cNvPr id="6" name="Textfeld 8">
            <a:extLst>
              <a:ext uri="{FF2B5EF4-FFF2-40B4-BE49-F238E27FC236}">
                <a16:creationId xmlns:a16="http://schemas.microsoft.com/office/drawing/2014/main" id="{FB32B4AD-43D7-49B9-99D3-D596DB3461B9}"/>
              </a:ext>
            </a:extLst>
          </p:cNvPr>
          <p:cNvSpPr txBox="1"/>
          <p:nvPr/>
        </p:nvSpPr>
        <p:spPr>
          <a:xfrm>
            <a:off x="856805" y="2332142"/>
            <a:ext cx="10585529" cy="3604064"/>
          </a:xfrm>
          <a:prstGeom prst="rect">
            <a:avLst/>
          </a:prstGeom>
          <a:solidFill>
            <a:srgbClr val="4C667B"/>
          </a:solidFill>
          <a:ln w="38100">
            <a:solidFill>
              <a:schemeClr val="tx2"/>
            </a:solidFill>
          </a:ln>
        </p:spPr>
        <p:txBody>
          <a:bodyPr wrap="square">
            <a:spAutoFit/>
          </a:bodyPr>
          <a:lstStyle/>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1. Have you written your paper in your own words?</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2. Have you read and understood all the sources used in your paper?</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3. Have you clearly and correctly cited all the information and sources used, and have you used them appropriately?</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4. When incorporating your own previous work (e.g., from other courses), have you also cited yourself?</a:t>
            </a:r>
          </a:p>
          <a:p>
            <a:pPr marL="542925" indent="-295275">
              <a:lnSpc>
                <a:spcPct val="120000"/>
              </a:lnSpc>
            </a:pPr>
            <a:r>
              <a:rPr lang="en-US" sz="2400" dirty="0">
                <a:solidFill>
                  <a:schemeClr val="bg1"/>
                </a:solidFill>
                <a:ea typeface="Calibri" panose="020F0502020204030204" pitchFamily="34" charset="0"/>
                <a:cs typeface="Calibri" panose="020F0502020204030204" pitchFamily="34" charset="0"/>
              </a:rPr>
              <a:t>5. Have you saved previous versions of the paper to be able to prove that it is your own work?</a:t>
            </a:r>
          </a:p>
        </p:txBody>
      </p:sp>
      <p:sp>
        <p:nvSpPr>
          <p:cNvPr id="7" name="Textfeld 6">
            <a:extLst>
              <a:ext uri="{FF2B5EF4-FFF2-40B4-BE49-F238E27FC236}">
                <a16:creationId xmlns:a16="http://schemas.microsoft.com/office/drawing/2014/main" id="{7490C644-03FD-537E-467B-448949BD6BDE}"/>
              </a:ext>
            </a:extLst>
          </p:cNvPr>
          <p:cNvSpPr txBox="1"/>
          <p:nvPr/>
        </p:nvSpPr>
        <p:spPr>
          <a:xfrm>
            <a:off x="856805" y="1093532"/>
            <a:ext cx="6093912" cy="409792"/>
          </a:xfrm>
          <a:prstGeom prst="rect">
            <a:avLst/>
          </a:prstGeom>
          <a:noFill/>
        </p:spPr>
        <p:txBody>
          <a:bodyPr wrap="square">
            <a:spAutoFit/>
          </a:bodyPr>
          <a:lstStyle/>
          <a:p>
            <a:r>
              <a:rPr lang="en-US" sz="2063" b="0" dirty="0">
                <a:latin typeface="+mn-lt"/>
              </a:rPr>
              <a:t>(Spark at York University, 2013)</a:t>
            </a:r>
            <a:endParaRPr lang="de-DE" dirty="0"/>
          </a:p>
        </p:txBody>
      </p:sp>
    </p:spTree>
    <p:extLst>
      <p:ext uri="{BB962C8B-B14F-4D97-AF65-F5344CB8AC3E}">
        <p14:creationId xmlns:p14="http://schemas.microsoft.com/office/powerpoint/2010/main" val="33061204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8A66-24AA-4188-8DC6-6EC39CA02E34}"/>
              </a:ext>
              <a:ext uri="{C183D7F6-B498-43B3-948B-1728B52AA6E4}">
                <adec:decorative xmlns:adec="http://schemas.microsoft.com/office/drawing/2017/decorative" val="0"/>
              </a:ext>
            </a:extLst>
          </p:cNvPr>
          <p:cNvSpPr>
            <a:spLocks noGrp="1"/>
          </p:cNvSpPr>
          <p:nvPr>
            <p:ph type="title"/>
          </p:nvPr>
        </p:nvSpPr>
        <p:spPr>
          <a:xfrm>
            <a:off x="856806" y="843932"/>
            <a:ext cx="5670994" cy="218959"/>
          </a:xfrm>
        </p:spPr>
        <p:txBody>
          <a:bodyPr>
            <a:noAutofit/>
          </a:bodyPr>
          <a:lstStyle/>
          <a:p>
            <a:r>
              <a:rPr lang="en-US" noProof="0" dirty="0"/>
              <a:t>Cargo-Cult Science Speech</a:t>
            </a:r>
          </a:p>
        </p:txBody>
      </p:sp>
      <p:sp>
        <p:nvSpPr>
          <p:cNvPr id="10" name="Content Placeholder 2">
            <a:extLst>
              <a:ext uri="{FF2B5EF4-FFF2-40B4-BE49-F238E27FC236}">
                <a16:creationId xmlns:a16="http://schemas.microsoft.com/office/drawing/2014/main" id="{48975A27-D3D7-410A-A346-55194DEF80CB}"/>
              </a:ext>
            </a:extLst>
          </p:cNvPr>
          <p:cNvSpPr txBox="1">
            <a:spLocks/>
          </p:cNvSpPr>
          <p:nvPr/>
        </p:nvSpPr>
        <p:spPr>
          <a:xfrm>
            <a:off x="989556" y="1833484"/>
            <a:ext cx="6304511" cy="4357766"/>
          </a:xfrm>
          <a:prstGeom prst="rect">
            <a:avLst/>
          </a:prstGeom>
        </p:spPr>
        <p:txBody>
          <a:bodyPr vert="horz" lIns="0" tIns="0" rIns="0" bIns="0" rtlCol="0" anchor="t">
            <a:normAutofit fontScale="85000" lnSpcReduction="10000"/>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en-US" sz="2625" dirty="0">
                <a:latin typeface="+mj-lt"/>
              </a:rPr>
              <a:t>Message from Richard Feynman:</a:t>
            </a:r>
          </a:p>
          <a:p>
            <a:pPr lvl="1"/>
            <a:r>
              <a:rPr lang="en-US" sz="2438" dirty="0">
                <a:latin typeface="+mj-lt"/>
              </a:rPr>
              <a:t>Self-deception as a threat to scientific integrity and the quality of research</a:t>
            </a:r>
          </a:p>
          <a:p>
            <a:pPr lvl="1"/>
            <a:r>
              <a:rPr lang="en-US" sz="2438" dirty="0">
                <a:latin typeface="+mj-lt"/>
              </a:rPr>
              <a:t>Prevention through personal responsibility:</a:t>
            </a:r>
          </a:p>
          <a:p>
            <a:pPr lvl="2"/>
            <a:r>
              <a:rPr lang="en-US" sz="2250" dirty="0">
                <a:latin typeface="+mj-lt"/>
              </a:rPr>
              <a:t>Hold yourself to the highest standards</a:t>
            </a:r>
          </a:p>
          <a:p>
            <a:pPr lvl="2"/>
            <a:r>
              <a:rPr lang="en-US" sz="2250" dirty="0">
                <a:latin typeface="+mj-lt"/>
              </a:rPr>
              <a:t>Be honest with yourself</a:t>
            </a:r>
          </a:p>
          <a:p>
            <a:pPr lvl="2"/>
            <a:r>
              <a:rPr lang="en-US" sz="2250" dirty="0">
                <a:latin typeface="+mj-lt"/>
              </a:rPr>
              <a:t>Critically reflect on your own hypotheses and results</a:t>
            </a:r>
          </a:p>
          <a:p>
            <a:pPr lvl="2"/>
            <a:r>
              <a:rPr lang="en-US" sz="2250" dirty="0">
                <a:latin typeface="+mj-lt"/>
              </a:rPr>
              <a:t>Actively search for errors or the causes of results</a:t>
            </a:r>
          </a:p>
          <a:p>
            <a:pPr marL="0" indent="0">
              <a:buNone/>
            </a:pPr>
            <a:br>
              <a:rPr lang="en-US" sz="2625" dirty="0">
                <a:latin typeface="+mj-lt"/>
              </a:rPr>
            </a:br>
            <a:r>
              <a:rPr lang="en-US" sz="2438" dirty="0">
                <a:solidFill>
                  <a:srgbClr val="000000"/>
                </a:solidFill>
                <a:latin typeface="+mj-lt"/>
              </a:rPr>
              <a:t>→ </a:t>
            </a:r>
            <a:r>
              <a:rPr lang="en-US" sz="2438" i="1" dirty="0">
                <a:latin typeface="+mj-lt"/>
              </a:rPr>
              <a:t>Stay curious, (self-)critical, and fair! ;-)</a:t>
            </a:r>
          </a:p>
        </p:txBody>
      </p:sp>
      <p:sp>
        <p:nvSpPr>
          <p:cNvPr id="5" name="TextBox 4">
            <a:extLst>
              <a:ext uri="{FF2B5EF4-FFF2-40B4-BE49-F238E27FC236}">
                <a16:creationId xmlns:a16="http://schemas.microsoft.com/office/drawing/2014/main" id="{AE4F6621-F022-4491-8194-E86F57187845}"/>
              </a:ext>
            </a:extLst>
          </p:cNvPr>
          <p:cNvSpPr txBox="1"/>
          <p:nvPr/>
        </p:nvSpPr>
        <p:spPr>
          <a:xfrm>
            <a:off x="8065948" y="4946725"/>
            <a:ext cx="3466745" cy="294376"/>
          </a:xfrm>
          <a:prstGeom prst="rect">
            <a:avLst/>
          </a:prstGeom>
          <a:noFill/>
        </p:spPr>
        <p:txBody>
          <a:bodyPr wrap="square">
            <a:spAutoFit/>
          </a:bodyPr>
          <a:lstStyle/>
          <a:p>
            <a:r>
              <a:rPr lang="en-US" sz="1313" dirty="0">
                <a:latin typeface="Calibri" panose="020F0502020204030204" pitchFamily="34" charset="0"/>
                <a:ea typeface="Calibri" panose="020F0502020204030204" pitchFamily="34" charset="0"/>
                <a:cs typeface="Calibri" panose="020F0502020204030204" pitchFamily="34" charset="0"/>
              </a:rPr>
              <a:t>Abb. 8: Screenshot. </a:t>
            </a:r>
            <a:r>
              <a:rPr lang="en-US" sz="1313" dirty="0" err="1">
                <a:latin typeface="Calibri" panose="020F0502020204030204" pitchFamily="34" charset="0"/>
                <a:ea typeface="Calibri" panose="020F0502020204030204" pitchFamily="34" charset="0"/>
                <a:cs typeface="Calibri" panose="020F0502020204030204" pitchFamily="34" charset="0"/>
              </a:rPr>
              <a:t>Speakola</a:t>
            </a:r>
            <a:r>
              <a:rPr lang="en-US" sz="1313" dirty="0">
                <a:latin typeface="Calibri" panose="020F0502020204030204" pitchFamily="34" charset="0"/>
                <a:ea typeface="Calibri" panose="020F0502020204030204" pitchFamily="34" charset="0"/>
                <a:cs typeface="Calibri" panose="020F0502020204030204" pitchFamily="34" charset="0"/>
              </a:rPr>
              <a:t> Richard Feynman.</a:t>
            </a:r>
            <a:endParaRPr lang="en-US" sz="1313"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pic>
        <p:nvPicPr>
          <p:cNvPr id="12" name="Grafik 11">
            <a:extLst>
              <a:ext uri="{FF2B5EF4-FFF2-40B4-BE49-F238E27FC236}">
                <a16:creationId xmlns:a16="http://schemas.microsoft.com/office/drawing/2014/main" id="{3902C4CB-88D8-4991-9766-2BAA3FE96A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39993" y="808814"/>
            <a:ext cx="4552288" cy="4015103"/>
          </a:xfrm>
          <a:prstGeom prst="rect">
            <a:avLst/>
          </a:prstGeom>
          <a:ln>
            <a:solidFill>
              <a:srgbClr val="4C667B"/>
            </a:solidFill>
          </a:ln>
        </p:spPr>
      </p:pic>
      <p:sp>
        <p:nvSpPr>
          <p:cNvPr id="9" name="Textfeld 8">
            <a:extLst>
              <a:ext uri="{FF2B5EF4-FFF2-40B4-BE49-F238E27FC236}">
                <a16:creationId xmlns:a16="http://schemas.microsoft.com/office/drawing/2014/main" id="{2AF49C4B-85B8-490F-BE51-FE918E82AD69}"/>
              </a:ext>
              <a:ext uri="{C183D7F6-B498-43B3-948B-1728B52AA6E4}">
                <adec:decorative xmlns:adec="http://schemas.microsoft.com/office/drawing/2017/decorative" val="1"/>
              </a:ext>
            </a:extLst>
          </p:cNvPr>
          <p:cNvSpPr txBox="1"/>
          <p:nvPr/>
        </p:nvSpPr>
        <p:spPr>
          <a:xfrm>
            <a:off x="856806" y="1257751"/>
            <a:ext cx="6066234" cy="380873"/>
          </a:xfrm>
          <a:prstGeom prst="rect">
            <a:avLst/>
          </a:prstGeom>
          <a:noFill/>
        </p:spPr>
        <p:txBody>
          <a:bodyPr wrap="square">
            <a:spAutoFit/>
          </a:bodyPr>
          <a:lstStyle/>
          <a:p>
            <a:r>
              <a:rPr lang="en-US" sz="1875" dirty="0"/>
              <a:t>(Feynman, 1974)</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57</a:t>
            </a:fld>
            <a:endParaRPr lang="en-US" noProof="0" dirty="0"/>
          </a:p>
        </p:txBody>
      </p:sp>
      <p:sp>
        <p:nvSpPr>
          <p:cNvPr id="6" name="Textfeld 5">
            <a:extLst>
              <a:ext uri="{FF2B5EF4-FFF2-40B4-BE49-F238E27FC236}">
                <a16:creationId xmlns:a16="http://schemas.microsoft.com/office/drawing/2014/main" id="{BBC17C90-C29F-3040-E1AF-29968BDD5D2C}"/>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57</a:t>
            </a:fld>
            <a:endParaRPr lang="de-DE" dirty="0"/>
          </a:p>
        </p:txBody>
      </p:sp>
    </p:spTree>
    <p:extLst>
      <p:ext uri="{BB962C8B-B14F-4D97-AF65-F5344CB8AC3E}">
        <p14:creationId xmlns:p14="http://schemas.microsoft.com/office/powerpoint/2010/main" val="39374821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(1/15)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919884"/>
            <a:ext cx="11135475" cy="4304972"/>
          </a:xfrm>
        </p:spPr>
        <p:txBody>
          <a:bodyPr>
            <a:normAutofit/>
          </a:bodyPr>
          <a:lstStyle/>
          <a:p>
            <a:r>
              <a:rPr lang="en-US" noProof="0" dirty="0"/>
              <a:t>4.1 Further Information for Students:</a:t>
            </a:r>
          </a:p>
          <a:p>
            <a:pPr marL="626343" lvl="1" indent="-376536"/>
            <a:r>
              <a:rPr lang="en-US" noProof="0" dirty="0"/>
              <a:t>University Regulations</a:t>
            </a:r>
          </a:p>
          <a:p>
            <a:pPr marL="963612" lvl="2" indent="-342900"/>
            <a:r>
              <a:rPr lang="de-DE" dirty="0" err="1"/>
              <a:t>Bylaws</a:t>
            </a:r>
            <a:r>
              <a:rPr lang="de-DE" dirty="0"/>
              <a:t> </a:t>
            </a:r>
            <a:r>
              <a:rPr lang="de-DE" dirty="0" err="1"/>
              <a:t>of</a:t>
            </a:r>
            <a:r>
              <a:rPr lang="de-DE" dirty="0"/>
              <a:t> </a:t>
            </a:r>
            <a:r>
              <a:rPr lang="de-DE" noProof="0" dirty="0">
                <a:hlinkClick r:id="rId2"/>
              </a:rPr>
              <a:t>Satzungsteil Wissenschaftliche und Künstlerische Integrität – 12/2025 </a:t>
            </a:r>
            <a:r>
              <a:rPr lang="de-DE" dirty="0"/>
              <a:t>and </a:t>
            </a:r>
            <a:r>
              <a:rPr lang="de-DE" dirty="0">
                <a:hlinkClick r:id="rId3"/>
              </a:rPr>
              <a:t>Uni Graz</a:t>
            </a:r>
            <a:endParaRPr lang="de-DE" dirty="0"/>
          </a:p>
          <a:p>
            <a:pPr marL="867966" lvl="2" indent="-293192"/>
            <a:r>
              <a:rPr lang="en-US" sz="2263"/>
              <a:t>AI </a:t>
            </a:r>
            <a:r>
              <a:rPr lang="en-US" sz="2263" dirty="0"/>
              <a:t>Guide for Researchers at </a:t>
            </a:r>
            <a:r>
              <a:rPr lang="de-DE" sz="2400" dirty="0">
                <a:hlinkClick r:id="rId4"/>
              </a:rPr>
              <a:t>TU Graz</a:t>
            </a:r>
            <a:r>
              <a:rPr lang="de-DE" sz="2400" dirty="0"/>
              <a:t> and </a:t>
            </a:r>
            <a:r>
              <a:rPr lang="de-DE" sz="2400" dirty="0">
                <a:hlinkClick r:id="rId5"/>
              </a:rPr>
              <a:t>Uni Graz </a:t>
            </a:r>
            <a:endParaRPr lang="de-DE" sz="2400" dirty="0"/>
          </a:p>
          <a:p>
            <a:pPr marL="1145778" lvl="3" indent="-293192"/>
            <a:r>
              <a:rPr lang="de-DE" sz="2063" dirty="0">
                <a:hlinkClick r:id="rId6"/>
              </a:rPr>
              <a:t>Guideline for the use of Artificial Intelligence (AI)-supported tools in the field of teaching</a:t>
            </a:r>
            <a:endParaRPr lang="de-DE" sz="2063" dirty="0"/>
          </a:p>
          <a:p>
            <a:pPr marL="601266" lvl="1" indent="-293192"/>
            <a:r>
              <a:rPr lang="en-US" noProof="0" dirty="0"/>
              <a:t>Graduation Support  </a:t>
            </a:r>
            <a:r>
              <a:rPr lang="de-DE" dirty="0">
                <a:hlinkClick r:id="rId7"/>
              </a:rPr>
              <a:t>TU Graz </a:t>
            </a:r>
            <a:r>
              <a:rPr lang="de-DE" dirty="0"/>
              <a:t>and </a:t>
            </a:r>
            <a:r>
              <a:rPr lang="de-DE" dirty="0">
                <a:hlinkClick r:id="rId8"/>
              </a:rPr>
              <a:t>Uni Graz</a:t>
            </a:r>
            <a:endParaRPr lang="de-DE" dirty="0">
              <a:hlinkClick r:id="rId9"/>
            </a:endParaRPr>
          </a:p>
          <a:p>
            <a:pPr marL="626343" lvl="1" indent="-376536"/>
            <a:r>
              <a:rPr lang="en-US" noProof="0" dirty="0"/>
              <a:t>Plagiarism Check of </a:t>
            </a:r>
            <a:r>
              <a:rPr lang="en-US" noProof="0" dirty="0">
                <a:hlinkClick r:id="rId10"/>
              </a:rPr>
              <a:t>HTU Graz</a:t>
            </a:r>
            <a:r>
              <a:rPr lang="en-US" noProof="0" dirty="0"/>
              <a:t> and</a:t>
            </a:r>
            <a:r>
              <a:rPr lang="de-DE" dirty="0"/>
              <a:t> </a:t>
            </a:r>
            <a:r>
              <a:rPr lang="de-DE" dirty="0">
                <a:hlinkClick r:id="rId11"/>
              </a:rPr>
              <a:t>ÖH Uni Graz</a:t>
            </a:r>
            <a:endParaRPr lang="de-AT" dirty="0"/>
          </a:p>
          <a:p>
            <a:pPr marL="626343" lvl="1" indent="-376536"/>
            <a:r>
              <a:rPr lang="en-US" dirty="0">
                <a:hlinkClick r:id="rId12"/>
              </a:rPr>
              <a:t>Ethics Compass</a:t>
            </a:r>
            <a:r>
              <a:rPr lang="en-US" dirty="0"/>
              <a:t> of TU Graz</a:t>
            </a:r>
          </a:p>
          <a:p>
            <a:pPr marL="626343" lvl="1" indent="-376536"/>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58</a:t>
            </a:fld>
            <a:endParaRPr lang="en-US" noProof="0" dirty="0"/>
          </a:p>
        </p:txBody>
      </p:sp>
      <p:sp>
        <p:nvSpPr>
          <p:cNvPr id="6" name="Textfeld 5">
            <a:extLst>
              <a:ext uri="{FF2B5EF4-FFF2-40B4-BE49-F238E27FC236}">
                <a16:creationId xmlns:a16="http://schemas.microsoft.com/office/drawing/2014/main" id="{4C0D1AE0-03FF-D76B-41D7-33AB79CB606E}"/>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58</a:t>
            </a:fld>
            <a:endParaRPr lang="de-DE" dirty="0"/>
          </a:p>
        </p:txBody>
      </p:sp>
    </p:spTree>
    <p:extLst>
      <p:ext uri="{BB962C8B-B14F-4D97-AF65-F5344CB8AC3E}">
        <p14:creationId xmlns:p14="http://schemas.microsoft.com/office/powerpoint/2010/main" val="1728977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(2/15)</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664804"/>
            <a:ext cx="11135475" cy="4560052"/>
          </a:xfrm>
        </p:spPr>
        <p:txBody>
          <a:bodyPr>
            <a:normAutofit fontScale="92500"/>
          </a:bodyPr>
          <a:lstStyle/>
          <a:p>
            <a:r>
              <a:rPr lang="en-US" sz="2625" dirty="0"/>
              <a:t>4.1 Further Information for Students:</a:t>
            </a:r>
          </a:p>
          <a:p>
            <a:pPr marL="626343" lvl="1" indent="-376536"/>
            <a:r>
              <a:rPr lang="en-US" dirty="0"/>
              <a:t>Services of Library and Archives</a:t>
            </a:r>
          </a:p>
          <a:p>
            <a:pPr marL="896938" lvl="2" indent="-307975"/>
            <a:r>
              <a:rPr lang="de-DE" dirty="0"/>
              <a:t>Library </a:t>
            </a:r>
            <a:r>
              <a:rPr lang="de-DE" dirty="0" err="1"/>
              <a:t>services</a:t>
            </a:r>
            <a:r>
              <a:rPr lang="de-DE" dirty="0"/>
              <a:t> of </a:t>
            </a:r>
            <a:r>
              <a:rPr lang="de-DE" dirty="0">
                <a:hlinkClick r:id="rId2"/>
              </a:rPr>
              <a:t>TU Graz </a:t>
            </a:r>
            <a:r>
              <a:rPr lang="de-DE" dirty="0"/>
              <a:t>and </a:t>
            </a:r>
            <a:r>
              <a:rPr lang="de-DE" dirty="0">
                <a:hlinkClick r:id="rId3"/>
              </a:rPr>
              <a:t>Uni Graz</a:t>
            </a:r>
            <a:endParaRPr lang="de-DE" dirty="0"/>
          </a:p>
          <a:p>
            <a:pPr marL="875109" lvl="2" indent="-293192"/>
            <a:r>
              <a:rPr lang="de-DE" dirty="0"/>
              <a:t>Relevant Events of the </a:t>
            </a:r>
            <a:r>
              <a:rPr lang="de-DE" dirty="0" err="1"/>
              <a:t>university</a:t>
            </a:r>
            <a:r>
              <a:rPr lang="de-DE" dirty="0"/>
              <a:t> </a:t>
            </a:r>
            <a:r>
              <a:rPr lang="de-DE" dirty="0" err="1"/>
              <a:t>libraries</a:t>
            </a:r>
            <a:r>
              <a:rPr lang="de-DE" dirty="0"/>
              <a:t> </a:t>
            </a:r>
            <a:r>
              <a:rPr lang="de-DE" dirty="0">
                <a:hlinkClick r:id="rId4"/>
              </a:rPr>
              <a:t>TU Graz </a:t>
            </a:r>
            <a:r>
              <a:rPr lang="de-DE" dirty="0"/>
              <a:t>and </a:t>
            </a:r>
            <a:r>
              <a:rPr lang="de-DE" dirty="0">
                <a:hlinkClick r:id="rId5"/>
              </a:rPr>
              <a:t>Uni Graz</a:t>
            </a:r>
            <a:endParaRPr lang="de-DE" dirty="0"/>
          </a:p>
          <a:p>
            <a:pPr marL="875109" lvl="2" indent="-293192"/>
            <a:r>
              <a:rPr lang="en-US" noProof="0" dirty="0"/>
              <a:t>Search Portals </a:t>
            </a:r>
            <a:r>
              <a:rPr lang="de-DE" dirty="0"/>
              <a:t> </a:t>
            </a:r>
            <a:r>
              <a:rPr lang="de-DE" dirty="0">
                <a:hlinkClick r:id="rId6"/>
              </a:rPr>
              <a:t>TU Graz </a:t>
            </a:r>
            <a:r>
              <a:rPr lang="de-DE" dirty="0"/>
              <a:t>and </a:t>
            </a:r>
            <a:r>
              <a:rPr lang="de-DE" dirty="0">
                <a:hlinkClick r:id="rId7"/>
              </a:rPr>
              <a:t>Uni Graz </a:t>
            </a:r>
            <a:endParaRPr lang="de-DE" dirty="0"/>
          </a:p>
          <a:p>
            <a:pPr marL="608409" lvl="1" indent="-293192"/>
            <a:r>
              <a:rPr lang="en-US" noProof="0" dirty="0"/>
              <a:t>Overview Reference Management </a:t>
            </a:r>
            <a:r>
              <a:rPr lang="en-US" noProof="0" dirty="0">
                <a:hlinkClick r:id="rId8"/>
              </a:rPr>
              <a:t>TU Graz</a:t>
            </a:r>
            <a:r>
              <a:rPr lang="en-US" noProof="0" dirty="0"/>
              <a:t> and </a:t>
            </a:r>
            <a:r>
              <a:rPr lang="en-US" noProof="0" dirty="0">
                <a:hlinkClick r:id="rId9"/>
              </a:rPr>
              <a:t>Uni Graz</a:t>
            </a:r>
            <a:endParaRPr lang="en-US" noProof="0" dirty="0"/>
          </a:p>
          <a:p>
            <a:pPr lvl="1"/>
            <a:r>
              <a:rPr lang="de-DE" dirty="0">
                <a:hlinkClick r:id="rId10"/>
              </a:rPr>
              <a:t>Languages, Key Competencies and In-House Training</a:t>
            </a:r>
            <a:endParaRPr lang="de-DE" dirty="0"/>
          </a:p>
          <a:p>
            <a:pPr marL="875109" lvl="2" indent="-293192"/>
            <a:r>
              <a:rPr lang="en-US" dirty="0">
                <a:hlinkClick r:id="rId11">
                  <a:extLst>
                    <a:ext uri="{A12FA001-AC4F-418D-AE19-62706E023703}">
                      <ahyp:hlinkClr xmlns:ahyp="http://schemas.microsoft.com/office/drawing/2018/hyperlinkcolor" val="tx"/>
                    </a:ext>
                  </a:extLst>
                </a:hlinkClick>
              </a:rPr>
              <a:t>Key Competencies</a:t>
            </a:r>
            <a:r>
              <a:rPr lang="en-US" dirty="0"/>
              <a:t> for Students</a:t>
            </a:r>
          </a:p>
          <a:p>
            <a:pPr marL="950674" lvl="2" indent="-401638">
              <a:spcBef>
                <a:spcPts val="1200"/>
              </a:spcBef>
            </a:pPr>
            <a:r>
              <a:rPr lang="de-DE" dirty="0"/>
              <a:t>Support-Webseite an der </a:t>
            </a:r>
            <a:r>
              <a:rPr lang="de-DE" dirty="0">
                <a:hlinkClick r:id="rId12">
                  <a:extLst>
                    <a:ext uri="{A12FA001-AC4F-418D-AE19-62706E023703}">
                      <ahyp:hlinkClr xmlns:ahyp="http://schemas.microsoft.com/office/drawing/2018/hyperlinkcolor" val="tx"/>
                    </a:ext>
                  </a:extLst>
                </a:hlinkClick>
              </a:rPr>
              <a:t>Uni Graz</a:t>
            </a:r>
            <a:endParaRPr lang="de-DE" dirty="0"/>
          </a:p>
          <a:p>
            <a:pPr marL="608409" lvl="1" indent="-293192"/>
            <a:r>
              <a:rPr lang="en-US" dirty="0"/>
              <a:t>Point of contact for reporting suspected research misconduct: Commission for Scientific Integrity (CSI) </a:t>
            </a:r>
            <a:r>
              <a:rPr lang="en-US" dirty="0">
                <a:hlinkClick r:id="rId13"/>
              </a:rPr>
              <a:t>TU Graz </a:t>
            </a:r>
            <a:r>
              <a:rPr lang="en-US" dirty="0"/>
              <a:t>and Commission for Academic Integrity </a:t>
            </a:r>
            <a:r>
              <a:rPr lang="en-US" dirty="0">
                <a:hlinkClick r:id="rId14"/>
              </a:rPr>
              <a:t>Uni Graz</a:t>
            </a:r>
            <a:r>
              <a:rPr lang="en-US" dirty="0"/>
              <a:t> </a:t>
            </a:r>
          </a:p>
          <a:p>
            <a:pPr marL="608409" lvl="1" indent="-293192"/>
            <a:endParaRPr lang="en-US" noProof="0"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59</a:t>
            </a:fld>
            <a:endParaRPr lang="en-US" noProof="0" dirty="0"/>
          </a:p>
        </p:txBody>
      </p:sp>
      <p:sp>
        <p:nvSpPr>
          <p:cNvPr id="6" name="Textfeld 5">
            <a:extLst>
              <a:ext uri="{FF2B5EF4-FFF2-40B4-BE49-F238E27FC236}">
                <a16:creationId xmlns:a16="http://schemas.microsoft.com/office/drawing/2014/main" id="{FD1FB8BA-15D1-54B1-9EE0-8191EB5D1090}"/>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59</a:t>
            </a:fld>
            <a:endParaRPr lang="de-DE" dirty="0"/>
          </a:p>
        </p:txBody>
      </p:sp>
    </p:spTree>
    <p:extLst>
      <p:ext uri="{BB962C8B-B14F-4D97-AF65-F5344CB8AC3E}">
        <p14:creationId xmlns:p14="http://schemas.microsoft.com/office/powerpoint/2010/main" val="25722636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lstStyle/>
          <a:p>
            <a:r>
              <a:rPr lang="en-US" dirty="0"/>
              <a:t>Part 4: Appendix (3/15)</a:t>
            </a:r>
            <a:endParaRPr lang="en-US" noProof="0" dirty="0"/>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453019"/>
            <a:ext cx="11135475" cy="4771837"/>
          </a:xfrm>
        </p:spPr>
        <p:txBody>
          <a:bodyPr>
            <a:normAutofit lnSpcReduction="10000"/>
          </a:bodyPr>
          <a:lstStyle/>
          <a:p>
            <a:pPr>
              <a:lnSpc>
                <a:spcPct val="140000"/>
              </a:lnSpc>
            </a:pPr>
            <a:r>
              <a:rPr lang="en-US" noProof="0" dirty="0"/>
              <a:t>4.1 Further Information for Students:</a:t>
            </a:r>
          </a:p>
          <a:p>
            <a:pPr marL="626342" lvl="1" indent="-376535">
              <a:lnSpc>
                <a:spcPct val="140000"/>
              </a:lnSpc>
              <a:buFont typeface="Wingdings"/>
              <a:buChar char="§"/>
              <a:defRPr/>
            </a:pPr>
            <a:r>
              <a:rPr lang="en-US" dirty="0"/>
              <a:t>Research Data Management (RDM)</a:t>
            </a:r>
          </a:p>
          <a:p>
            <a:pPr marL="875109" lvl="2" indent="-290215">
              <a:lnSpc>
                <a:spcPct val="140000"/>
              </a:lnSpc>
              <a:buFont typeface="Wingdings"/>
              <a:buChar char="§"/>
              <a:defRPr/>
            </a:pPr>
            <a:r>
              <a:rPr lang="en-US" u="sng" dirty="0">
                <a:hlinkClick r:id="rId2"/>
              </a:rPr>
              <a:t>Guidelines on Safeguarding Good Scientific Practice</a:t>
            </a:r>
            <a:r>
              <a:rPr lang="en-US" dirty="0"/>
              <a:t> (GSP)</a:t>
            </a:r>
            <a:br>
              <a:rPr lang="en-US" dirty="0">
                <a:hlinkClick r:id="rId2"/>
              </a:rPr>
            </a:br>
            <a:r>
              <a:rPr lang="en-US" sz="1688" dirty="0"/>
              <a:t>§ 5 – Preservation of research data</a:t>
            </a:r>
          </a:p>
          <a:p>
            <a:pPr lvl="3">
              <a:lnSpc>
                <a:spcPct val="130000"/>
              </a:lnSpc>
              <a:spcBef>
                <a:spcPts val="563"/>
              </a:spcBef>
              <a:defRPr/>
            </a:pPr>
            <a:r>
              <a:rPr lang="en-US" dirty="0"/>
              <a:t>Work in accordance with legal regulations &amp; ethical standards</a:t>
            </a:r>
          </a:p>
          <a:p>
            <a:pPr lvl="3">
              <a:lnSpc>
                <a:spcPct val="130000"/>
              </a:lnSpc>
              <a:spcBef>
                <a:spcPts val="563"/>
              </a:spcBef>
              <a:buSzPct val="100000"/>
              <a:defRPr/>
            </a:pPr>
            <a:r>
              <a:rPr lang="en-US" dirty="0"/>
              <a:t>Clear &amp; traceable documentation</a:t>
            </a:r>
          </a:p>
          <a:p>
            <a:pPr lvl="3">
              <a:lnSpc>
                <a:spcPct val="130000"/>
              </a:lnSpc>
              <a:spcBef>
                <a:spcPts val="563"/>
              </a:spcBef>
              <a:buSzPct val="100000"/>
              <a:defRPr/>
            </a:pPr>
            <a:r>
              <a:rPr lang="en-US" dirty="0"/>
              <a:t>Subject results to critical review</a:t>
            </a:r>
          </a:p>
          <a:p>
            <a:pPr lvl="3">
              <a:lnSpc>
                <a:spcPct val="130000"/>
              </a:lnSpc>
              <a:spcBef>
                <a:spcPts val="563"/>
              </a:spcBef>
              <a:buSzPct val="100000"/>
              <a:defRPr/>
            </a:pPr>
            <a:r>
              <a:rPr lang="en-US" dirty="0"/>
              <a:t>Public nature of basic research</a:t>
            </a:r>
          </a:p>
          <a:p>
            <a:pPr marL="875109" lvl="2" indent="-290215">
              <a:lnSpc>
                <a:spcPct val="130000"/>
              </a:lnSpc>
              <a:defRPr/>
            </a:pPr>
            <a:r>
              <a:rPr lang="en-US" dirty="0"/>
              <a:t>Want to know more?</a:t>
            </a:r>
          </a:p>
          <a:p>
            <a:pPr marL="875109" lvl="2" indent="-290215">
              <a:lnSpc>
                <a:spcPct val="130000"/>
              </a:lnSpc>
              <a:defRPr/>
            </a:pPr>
            <a:r>
              <a:rPr lang="en-US" dirty="0"/>
              <a:t>Contact Data Stewards: </a:t>
            </a:r>
            <a:r>
              <a:rPr lang="en-US" sz="1688" u="sng" dirty="0">
                <a:hlinkClick r:id="rId3"/>
              </a:rPr>
              <a:t>https://rdm.tugraz.at</a:t>
            </a:r>
            <a:r>
              <a:rPr lang="en-US" sz="1688" dirty="0"/>
              <a:t>, </a:t>
            </a:r>
            <a:r>
              <a:rPr lang="en-US" sz="1688" u="sng" dirty="0">
                <a:hlinkClick r:id="rId4"/>
              </a:rPr>
              <a:t>rdmteam@tugraz.at</a:t>
            </a:r>
            <a:r>
              <a:rPr lang="de-DE" sz="1800" dirty="0"/>
              <a:t> </a:t>
            </a:r>
            <a:r>
              <a:rPr lang="de-DE" sz="1800" dirty="0" err="1"/>
              <a:t>or</a:t>
            </a:r>
            <a:r>
              <a:rPr lang="de-DE" sz="1800" dirty="0"/>
              <a:t> </a:t>
            </a:r>
            <a:r>
              <a:rPr lang="de-AT" sz="1800" dirty="0">
                <a:hlinkClick r:id="rId5"/>
              </a:rPr>
              <a:t>ub.fdm@uni-graz.at</a:t>
            </a:r>
            <a:endParaRPr lang="de-DE" sz="1800" dirty="0"/>
          </a:p>
          <a:p>
            <a:pPr marL="875109" lvl="2" indent="-290215">
              <a:lnSpc>
                <a:spcPct val="130000"/>
              </a:lnSpc>
              <a:defRPr/>
            </a:pPr>
            <a:endParaRPr lang="en-US" sz="1688"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60</a:t>
            </a:fld>
            <a:endParaRPr lang="en-US" noProof="0" dirty="0"/>
          </a:p>
        </p:txBody>
      </p:sp>
      <p:sp>
        <p:nvSpPr>
          <p:cNvPr id="6" name="Textfeld 5">
            <a:extLst>
              <a:ext uri="{FF2B5EF4-FFF2-40B4-BE49-F238E27FC236}">
                <a16:creationId xmlns:a16="http://schemas.microsoft.com/office/drawing/2014/main" id="{E2AF2FCE-E6F2-2E48-1EC2-DFFA1014EAC3}"/>
              </a:ext>
            </a:extLst>
          </p:cNvPr>
          <p:cNvSpPr txBox="1"/>
          <p:nvPr/>
        </p:nvSpPr>
        <p:spPr>
          <a:xfrm>
            <a:off x="7769268" y="6371470"/>
            <a:ext cx="998951" cy="246221"/>
          </a:xfrm>
          <a:prstGeom prst="rect">
            <a:avLst/>
          </a:prstGeom>
          <a:noFill/>
        </p:spPr>
        <p:txBody>
          <a:bodyPr wrap="square">
            <a:spAutoFit/>
          </a:bodyPr>
          <a:lstStyle/>
          <a:p>
            <a:fld id="{4B64EC4D-37E3-EF42-B9AB-6337577588CB}" type="slidenum">
              <a:rPr lang="en-US" sz="1000" noProof="0" smtClean="0"/>
              <a:pPr/>
              <a:t>60</a:t>
            </a:fld>
            <a:endParaRPr lang="de-DE" dirty="0"/>
          </a:p>
        </p:txBody>
      </p:sp>
    </p:spTree>
    <p:extLst>
      <p:ext uri="{BB962C8B-B14F-4D97-AF65-F5344CB8AC3E}">
        <p14:creationId xmlns:p14="http://schemas.microsoft.com/office/powerpoint/2010/main" val="1246538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(4/15)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56806" y="1639957"/>
            <a:ext cx="11135475" cy="4584899"/>
          </a:xfrm>
        </p:spPr>
        <p:txBody>
          <a:bodyPr>
            <a:normAutofit fontScale="92500"/>
          </a:bodyPr>
          <a:lstStyle/>
          <a:p>
            <a:r>
              <a:rPr lang="en-US" noProof="0" dirty="0"/>
              <a:t>4.1 Further Information for Students:</a:t>
            </a:r>
          </a:p>
          <a:p>
            <a:pPr marL="626343" lvl="1" indent="-376536">
              <a:buFont typeface="Wingdings" panose="05000000000000000000" pitchFamily="2" charset="2"/>
              <a:buChar char="§"/>
            </a:pPr>
            <a:r>
              <a:rPr lang="en-US" sz="2438" dirty="0"/>
              <a:t>Research Data Management (RDM) &amp; FAIR Principles of TU Graz and Uni Graz</a:t>
            </a:r>
          </a:p>
          <a:p>
            <a:pPr marL="875109" lvl="2" indent="-293192">
              <a:defRPr/>
            </a:pPr>
            <a:r>
              <a:rPr lang="en-US" sz="2250" dirty="0"/>
              <a:t>TU Graz RDM Services</a:t>
            </a:r>
          </a:p>
          <a:p>
            <a:pPr marL="1086445" lvl="1" indent="-247055">
              <a:defRPr/>
            </a:pPr>
            <a:r>
              <a:rPr lang="en-US" sz="2063" u="sng" dirty="0">
                <a:hlinkClick r:id="rId2"/>
              </a:rPr>
              <a:t>https://rdm.tugraz.at/dashboard</a:t>
            </a:r>
            <a:r>
              <a:rPr lang="en-US" sz="2063" dirty="0"/>
              <a:t>  </a:t>
            </a:r>
            <a:r>
              <a:rPr lang="en-US" sz="2063" u="sng" dirty="0">
                <a:hlinkClick r:id="rId3"/>
              </a:rPr>
              <a:t>Inhouse Training – Course Offer</a:t>
            </a:r>
            <a:endParaRPr lang="en-US" sz="2063" dirty="0"/>
          </a:p>
          <a:p>
            <a:pPr marL="876374" lvl="2" indent="-376536">
              <a:defRPr/>
            </a:pPr>
            <a:r>
              <a:rPr lang="en-US" sz="2250" dirty="0"/>
              <a:t>Uni Graz </a:t>
            </a:r>
            <a:r>
              <a:rPr lang="en-US" sz="2250" dirty="0">
                <a:hlinkClick r:id="rId4"/>
              </a:rPr>
              <a:t>RDM-Service</a:t>
            </a:r>
            <a:endParaRPr lang="en-US" sz="2250" dirty="0"/>
          </a:p>
          <a:p>
            <a:pPr marL="876374" lvl="2" indent="-376536">
              <a:defRPr/>
            </a:pPr>
            <a:r>
              <a:rPr lang="en-US" sz="2250" dirty="0"/>
              <a:t>Secure Data Storage</a:t>
            </a:r>
          </a:p>
          <a:p>
            <a:pPr marL="1089422" lvl="2" indent="-257473">
              <a:buFont typeface="Wingdings"/>
              <a:buChar char="§"/>
              <a:defRPr/>
            </a:pPr>
            <a:r>
              <a:rPr lang="en-US" sz="1875" u="sng" dirty="0">
                <a:hlinkClick r:id="rId5"/>
              </a:rPr>
              <a:t>TU Graz Cloud</a:t>
            </a:r>
            <a:r>
              <a:rPr lang="en-US" sz="1875" dirty="0"/>
              <a:t> and </a:t>
            </a:r>
            <a:r>
              <a:rPr lang="en-US" sz="1800" dirty="0">
                <a:hlinkClick r:id="rId6"/>
              </a:rPr>
              <a:t>Uni Graz Cloud</a:t>
            </a:r>
            <a:endParaRPr lang="en-US" sz="1800" dirty="0"/>
          </a:p>
          <a:p>
            <a:pPr marL="1089422" lvl="2" indent="-257473">
              <a:buFont typeface="Wingdings"/>
              <a:buChar char="§"/>
              <a:defRPr/>
            </a:pPr>
            <a:r>
              <a:rPr lang="en-US" sz="1875" u="sng" dirty="0">
                <a:hlinkClick r:id="rId7"/>
              </a:rPr>
              <a:t>FTP Storage</a:t>
            </a:r>
            <a:r>
              <a:rPr lang="en-US" sz="1875" dirty="0"/>
              <a:t> and  </a:t>
            </a:r>
            <a:r>
              <a:rPr lang="en-US" sz="1800" dirty="0">
                <a:hlinkClick r:id="rId8"/>
              </a:rPr>
              <a:t>File Service Uni Graz</a:t>
            </a:r>
            <a:endParaRPr lang="en-US" sz="1800" dirty="0"/>
          </a:p>
          <a:p>
            <a:pPr marL="1089422" lvl="2" indent="-257473">
              <a:buFont typeface="Wingdings"/>
              <a:buChar char="§"/>
              <a:defRPr/>
            </a:pPr>
            <a:r>
              <a:rPr lang="en-US" sz="1875" u="sng" dirty="0">
                <a:hlinkClick r:id="rId9"/>
              </a:rPr>
              <a:t>Network Storage</a:t>
            </a:r>
            <a:endParaRPr lang="en-US" sz="1875" dirty="0"/>
          </a:p>
          <a:p>
            <a:pPr marL="876374" lvl="2" indent="-376536">
              <a:defRPr/>
            </a:pPr>
            <a:r>
              <a:rPr lang="en-US" sz="2250" dirty="0"/>
              <a:t>Digital Documentation &amp; Metadata</a:t>
            </a:r>
          </a:p>
          <a:p>
            <a:pPr marL="1089422" lvl="2" indent="-257473">
              <a:buFont typeface="Wingdings"/>
              <a:buChar char="§"/>
              <a:defRPr/>
            </a:pPr>
            <a:r>
              <a:rPr lang="en-US" sz="1875" u="sng" dirty="0">
                <a:hlinkClick r:id="rId10"/>
              </a:rPr>
              <a:t>eLabFTW</a:t>
            </a:r>
            <a:endParaRPr lang="en-US" sz="1875" u="sng" dirty="0"/>
          </a:p>
          <a:p>
            <a:pPr marL="1089422" lvl="2" indent="-257473">
              <a:buFont typeface="Wingdings"/>
              <a:buChar char="§"/>
              <a:defRPr/>
            </a:pPr>
            <a:r>
              <a:rPr lang="en-US" sz="1875" dirty="0" err="1"/>
              <a:t>GITlab</a:t>
            </a:r>
            <a:r>
              <a:rPr lang="en-US" sz="1875" dirty="0"/>
              <a:t> at </a:t>
            </a:r>
            <a:r>
              <a:rPr lang="en-US" sz="1875" u="sng" dirty="0">
                <a:hlinkClick r:id="rId11"/>
              </a:rPr>
              <a:t>TU Graz</a:t>
            </a:r>
            <a:r>
              <a:rPr lang="en-US" sz="1875" u="sng" dirty="0"/>
              <a:t> </a:t>
            </a:r>
            <a:r>
              <a:rPr lang="en-US" sz="1875" dirty="0"/>
              <a:t>and </a:t>
            </a:r>
            <a:r>
              <a:rPr lang="en-US" sz="2000" dirty="0">
                <a:hlinkClick r:id="rId12"/>
              </a:rPr>
              <a:t>Uni Graz</a:t>
            </a:r>
            <a:endParaRPr lang="en-US" sz="1875"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61</a:t>
            </a:fld>
            <a:endParaRPr lang="en-US" noProof="0" dirty="0"/>
          </a:p>
        </p:txBody>
      </p:sp>
    </p:spTree>
    <p:extLst>
      <p:ext uri="{BB962C8B-B14F-4D97-AF65-F5344CB8AC3E}">
        <p14:creationId xmlns:p14="http://schemas.microsoft.com/office/powerpoint/2010/main" val="3237423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19594" y="450034"/>
            <a:ext cx="10515600" cy="705667"/>
          </a:xfrm>
        </p:spPr>
        <p:txBody>
          <a:bodyPr/>
          <a:lstStyle/>
          <a:p>
            <a:r>
              <a:rPr lang="en-US" dirty="0"/>
              <a:t>Part 4: Appendix</a:t>
            </a:r>
            <a:r>
              <a:rPr lang="de-DE" noProof="0" dirty="0"/>
              <a:t>(5/15)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155701"/>
            <a:ext cx="11135475" cy="5069156"/>
          </a:xfrm>
        </p:spPr>
        <p:txBody>
          <a:bodyPr>
            <a:normAutofit fontScale="25000" lnSpcReduction="20000"/>
          </a:bodyPr>
          <a:lstStyle/>
          <a:p>
            <a:pPr>
              <a:spcAft>
                <a:spcPts val="563"/>
              </a:spcAft>
            </a:pPr>
            <a:r>
              <a:rPr lang="de-DE" sz="7500" dirty="0"/>
              <a:t>4.2 </a:t>
            </a:r>
            <a:r>
              <a:rPr lang="de-DE" sz="7500" dirty="0" err="1"/>
              <a:t>Bibliography</a:t>
            </a:r>
            <a:endParaRPr lang="de-DE" sz="7500" dirty="0"/>
          </a:p>
          <a:p>
            <a:pPr marL="0" lvl="1" indent="162223">
              <a:lnSpc>
                <a:spcPct val="120000"/>
              </a:lnSpc>
              <a:spcBef>
                <a:spcPts val="0"/>
              </a:spcBef>
              <a:buNone/>
            </a:pPr>
            <a:r>
              <a:rPr lang="de-DE" sz="6000" dirty="0">
                <a:solidFill>
                  <a:srgbClr val="222222"/>
                </a:solidFill>
              </a:rPr>
              <a:t>All European </a:t>
            </a:r>
            <a:r>
              <a:rPr lang="de-DE" sz="6000" dirty="0" err="1">
                <a:solidFill>
                  <a:srgbClr val="222222"/>
                </a:solidFill>
              </a:rPr>
              <a:t>Academies</a:t>
            </a:r>
            <a:r>
              <a:rPr lang="de-DE" sz="6000" dirty="0">
                <a:solidFill>
                  <a:srgbClr val="222222"/>
                </a:solidFill>
              </a:rPr>
              <a:t> (ALLEA) (2023) </a:t>
            </a:r>
            <a:r>
              <a:rPr lang="de-DE" sz="6000" i="1" dirty="0"/>
              <a:t>Europäischer Verhaltenskodex für wissenschaftliche Integrität - Überarbeitete Fassung 2023</a:t>
            </a:r>
            <a:r>
              <a:rPr lang="de-DE" sz="6000" dirty="0"/>
              <a:t>. </a:t>
            </a:r>
            <a:r>
              <a:rPr lang="de-DE" sz="6000" dirty="0">
                <a:solidFill>
                  <a:srgbClr val="222222"/>
                </a:solidFill>
              </a:rPr>
              <a:t>Berlin: ALLEA. Verfügbar unter: </a:t>
            </a:r>
            <a:r>
              <a:rPr lang="de-DE" sz="6000" dirty="0">
                <a:solidFill>
                  <a:srgbClr val="222222"/>
                </a:solidFill>
                <a:uFill>
                  <a:solidFill>
                    <a:srgbClr val="000000"/>
                  </a:solidFill>
                </a:uFill>
                <a:hlinkClick r:id="rId2"/>
              </a:rPr>
              <a:t>https://allea.org/wp-content/uploads/2024/09/CoC2023-German.pdf</a:t>
            </a:r>
            <a:r>
              <a:rPr lang="de-DE" sz="6000" dirty="0">
                <a:solidFill>
                  <a:srgbClr val="222222"/>
                </a:solidFill>
                <a:uFill>
                  <a:solidFill>
                    <a:srgbClr val="000000"/>
                  </a:solidFill>
                </a:uFill>
              </a:rPr>
              <a:t> </a:t>
            </a:r>
            <a:r>
              <a:rPr lang="de-DE" sz="6000" dirty="0">
                <a:solidFill>
                  <a:srgbClr val="222222"/>
                </a:solidFill>
              </a:rPr>
              <a:t>(Zugriff am 14.06.2024)</a:t>
            </a:r>
          </a:p>
          <a:p>
            <a:pPr marL="0" lvl="1" indent="162223">
              <a:lnSpc>
                <a:spcPct val="120000"/>
              </a:lnSpc>
              <a:spcBef>
                <a:spcPts val="0"/>
              </a:spcBef>
              <a:buNone/>
            </a:pPr>
            <a:r>
              <a:rPr lang="de-DE" sz="6000" dirty="0"/>
              <a:t>Bundesministerium für Bildung, Wissenschaft und Forschung (BMBWF) (2017) </a:t>
            </a:r>
            <a:r>
              <a:rPr lang="de-DE" sz="6000" i="1" dirty="0"/>
              <a:t>Nationaler Qualifikationsrahmen</a:t>
            </a:r>
            <a:r>
              <a:rPr lang="de-DE" sz="6000" dirty="0"/>
              <a:t>. Wien: BMBWF. Verfügbar unter: </a:t>
            </a:r>
            <a:r>
              <a:rPr lang="de-DE" sz="6000" dirty="0">
                <a:hlinkClick r:id="rId3"/>
              </a:rPr>
              <a:t>https://www.qualifikationsregister.at</a:t>
            </a:r>
            <a:r>
              <a:rPr lang="de-DE" sz="6000" dirty="0"/>
              <a:t> (Zugriff am 29.05.2026)</a:t>
            </a:r>
          </a:p>
          <a:p>
            <a:pPr marL="0" lvl="1" indent="162223">
              <a:lnSpc>
                <a:spcPct val="120000"/>
              </a:lnSpc>
              <a:spcBef>
                <a:spcPts val="0"/>
              </a:spcBef>
              <a:buNone/>
            </a:pPr>
            <a:r>
              <a:rPr lang="de-DE" sz="6000" dirty="0"/>
              <a:t>Bundesministerium für Bildung, Wissenschaft und Forschung (BMBWF) (2019) </a:t>
            </a:r>
            <a:r>
              <a:rPr lang="de-DE" sz="6000" i="1" dirty="0"/>
              <a:t>Nationaler Entwicklungsplan für öffentliche Universitäten 2022–2027</a:t>
            </a:r>
            <a:r>
              <a:rPr lang="de-DE" sz="6000" dirty="0"/>
              <a:t>. Wien: BMBWF. Verfügbar unter: </a:t>
            </a:r>
            <a:r>
              <a:rPr lang="de-DE" sz="6000" dirty="0">
                <a:hlinkClick r:id="rId4"/>
              </a:rPr>
              <a:t>https://www.bmfwf.gv.at/wissenschaft/hochschulgovernance/steuerungsinstrumente/guep.html#systemziele</a:t>
            </a:r>
            <a:r>
              <a:rPr lang="de-DE" sz="6000" dirty="0"/>
              <a:t> (Zugriff am 27.04.2026)</a:t>
            </a:r>
          </a:p>
          <a:p>
            <a:pPr marL="0" lvl="1" indent="162223">
              <a:lnSpc>
                <a:spcPct val="120000"/>
              </a:lnSpc>
              <a:spcBef>
                <a:spcPts val="0"/>
              </a:spcBef>
              <a:buNone/>
            </a:pPr>
            <a:r>
              <a:rPr lang="de-DE" sz="6000" dirty="0">
                <a:solidFill>
                  <a:srgbClr val="000000"/>
                </a:solidFill>
                <a:uFill>
                  <a:solidFill>
                    <a:srgbClr val="000000"/>
                  </a:solidFill>
                </a:uFill>
              </a:rPr>
              <a:t>Bundesministerium für Bildung, Wissenschaft und Forschung (BMBWF) (2020) </a:t>
            </a:r>
            <a:r>
              <a:rPr lang="de-DE" sz="6000" i="1" dirty="0">
                <a:solidFill>
                  <a:srgbClr val="000000"/>
                </a:solidFill>
                <a:uFill>
                  <a:solidFill>
                    <a:srgbClr val="000000"/>
                  </a:solidFill>
                </a:uFill>
              </a:rPr>
              <a:t>Praxisleitfaden für Integrität und Ethik in der Wissenschaft</a:t>
            </a:r>
            <a:r>
              <a:rPr lang="de-DE" sz="6000" dirty="0">
                <a:solidFill>
                  <a:srgbClr val="000000"/>
                </a:solidFill>
                <a:uFill>
                  <a:solidFill>
                    <a:srgbClr val="000000"/>
                  </a:solidFill>
                </a:uFill>
              </a:rPr>
              <a:t>. Wien: BMBWF. Verfügbar unter: </a:t>
            </a:r>
            <a:r>
              <a:rPr lang="de-DE" sz="6000" dirty="0">
                <a:solidFill>
                  <a:srgbClr val="000000"/>
                </a:solidFill>
                <a:uFill>
                  <a:solidFill>
                    <a:srgbClr val="000000"/>
                  </a:solidFill>
                </a:uFill>
                <a:hlinkClick r:id="rId5"/>
              </a:rPr>
              <a:t>https://oeawi.at/wp-content/uploads/2020/11/Praxisleitfaden-fuer-Integritaet-und-Ethik-in-der-Wissenschaft_Stand_29-9-2020_Final.pdf</a:t>
            </a:r>
            <a:r>
              <a:rPr lang="de-DE" sz="6000" dirty="0">
                <a:solidFill>
                  <a:srgbClr val="000000"/>
                </a:solidFill>
                <a:uFill>
                  <a:solidFill>
                    <a:srgbClr val="000000"/>
                  </a:solidFill>
                </a:uFill>
              </a:rPr>
              <a:t>  </a:t>
            </a:r>
            <a:r>
              <a:rPr lang="de-DE" sz="6000" dirty="0"/>
              <a:t>(Zugriff am 15.04.2025)</a:t>
            </a:r>
            <a:endParaRPr lang="de-DE" sz="6000" dirty="0">
              <a:highlight>
                <a:srgbClr val="FFFF00"/>
              </a:highlight>
            </a:endParaRPr>
          </a:p>
          <a:p>
            <a:pPr marL="0" lvl="1" indent="162223">
              <a:lnSpc>
                <a:spcPct val="120000"/>
              </a:lnSpc>
              <a:spcBef>
                <a:spcPts val="0"/>
              </a:spcBef>
              <a:buNone/>
            </a:pPr>
            <a:r>
              <a:rPr lang="de-DE" sz="6000" dirty="0"/>
              <a:t>Elmore, S.A. und Weston, E.H. (2020). </a:t>
            </a:r>
            <a:r>
              <a:rPr lang="de-DE" sz="6000" dirty="0" err="1"/>
              <a:t>Predatory</a:t>
            </a:r>
            <a:r>
              <a:rPr lang="de-DE" sz="6000" dirty="0"/>
              <a:t> Journals: </a:t>
            </a:r>
            <a:r>
              <a:rPr lang="de-DE" sz="6000" dirty="0" err="1"/>
              <a:t>What</a:t>
            </a:r>
            <a:r>
              <a:rPr lang="de-DE" sz="6000" dirty="0"/>
              <a:t> </a:t>
            </a:r>
            <a:r>
              <a:rPr lang="de-DE" sz="6000" dirty="0" err="1"/>
              <a:t>They</a:t>
            </a:r>
            <a:r>
              <a:rPr lang="de-DE" sz="6000" dirty="0"/>
              <a:t> Are and How to </a:t>
            </a:r>
            <a:r>
              <a:rPr lang="de-DE" sz="6000" dirty="0" err="1"/>
              <a:t>Avoid</a:t>
            </a:r>
            <a:r>
              <a:rPr lang="de-DE" sz="6000" dirty="0"/>
              <a:t> Them. </a:t>
            </a:r>
            <a:r>
              <a:rPr lang="de-DE" sz="6000" dirty="0" err="1"/>
              <a:t>Toxicologic</a:t>
            </a:r>
            <a:r>
              <a:rPr lang="de-DE" sz="6000" dirty="0"/>
              <a:t> </a:t>
            </a:r>
            <a:r>
              <a:rPr lang="de-DE" sz="6000" dirty="0" err="1"/>
              <a:t>Pathology</a:t>
            </a:r>
            <a:r>
              <a:rPr lang="de-DE" sz="6000" dirty="0"/>
              <a:t>, 48(4), S. 607-610. DOI: 10.1177/0192623320920209.</a:t>
            </a:r>
          </a:p>
          <a:p>
            <a:pPr marL="0" lvl="1" indent="162223">
              <a:lnSpc>
                <a:spcPct val="120000"/>
              </a:lnSpc>
              <a:spcBef>
                <a:spcPts val="0"/>
              </a:spcBef>
              <a:buNone/>
            </a:pPr>
            <a:r>
              <a:rPr lang="en-US" sz="6000" dirty="0"/>
              <a:t>European Network for Academic Integrity (ENAI) (2019) </a:t>
            </a:r>
            <a:r>
              <a:rPr lang="en-US" sz="6000" i="1" dirty="0"/>
              <a:t>General Guidelines for Academic Integrity Report (amended version)</a:t>
            </a:r>
            <a:r>
              <a:rPr lang="en-US" sz="6000" dirty="0"/>
              <a:t>. </a:t>
            </a:r>
            <a:r>
              <a:rPr lang="en-US" sz="6000" dirty="0" err="1"/>
              <a:t>Verfügbar</a:t>
            </a:r>
            <a:r>
              <a:rPr lang="en-US" sz="6000" dirty="0"/>
              <a:t> </a:t>
            </a:r>
            <a:r>
              <a:rPr lang="en-US" sz="6000" dirty="0" err="1"/>
              <a:t>unter</a:t>
            </a:r>
            <a:r>
              <a:rPr lang="en-US" sz="6000" dirty="0"/>
              <a:t>: </a:t>
            </a:r>
            <a:r>
              <a:rPr lang="en-US" sz="6000" dirty="0">
                <a:hlinkClick r:id="rId6"/>
              </a:rPr>
              <a:t>https://academicintegrity.eu/wp/wp-content/uploads/2022/04/Guidelines_amended_version_1.1_09_2019.pdf</a:t>
            </a:r>
            <a:r>
              <a:rPr lang="en-US" sz="6000" dirty="0"/>
              <a:t>  (</a:t>
            </a:r>
            <a:r>
              <a:rPr lang="en-US" sz="6000" dirty="0" err="1"/>
              <a:t>Zugriff</a:t>
            </a:r>
            <a:r>
              <a:rPr lang="en-US" sz="6000" dirty="0"/>
              <a:t>: 14.04.2025)</a:t>
            </a:r>
            <a:endParaRPr lang="de-DE" sz="6000" dirty="0"/>
          </a:p>
          <a:p>
            <a:pPr marL="0" lvl="1" indent="162223">
              <a:lnSpc>
                <a:spcPct val="120000"/>
              </a:lnSpc>
              <a:spcBef>
                <a:spcPts val="0"/>
              </a:spcBef>
              <a:buNone/>
            </a:pPr>
            <a:r>
              <a:rPr lang="de-DE" sz="6000" dirty="0"/>
              <a:t>Feynman, R. (1974) Cargo Cult Science. Rede an Caltech, 14. Juni 1974. Wiederveröffentlicht auf </a:t>
            </a:r>
            <a:r>
              <a:rPr lang="de-DE" sz="6000" dirty="0" err="1"/>
              <a:t>Speakola</a:t>
            </a:r>
            <a:r>
              <a:rPr lang="de-DE" sz="6000" dirty="0"/>
              <a:t>. Verfügbar unter: </a:t>
            </a:r>
            <a:r>
              <a:rPr lang="de-DE" sz="6000" dirty="0">
                <a:hlinkClick r:id="rId7">
                  <a:extLst>
                    <a:ext uri="{A12FA001-AC4F-418D-AE19-62706E023703}">
                      <ahyp:hlinkClr xmlns:ahyp="http://schemas.microsoft.com/office/drawing/2018/hyperlinkcolor" val="tx"/>
                    </a:ext>
                  </a:extLst>
                </a:hlinkClick>
              </a:rPr>
              <a:t>https://speakola.com/grad/richard-feynman-caltech-1974</a:t>
            </a:r>
            <a:r>
              <a:rPr lang="de-DE" sz="6000" dirty="0"/>
              <a:t> (Zugriff am 13.05.2026).</a:t>
            </a:r>
          </a:p>
          <a:p>
            <a:pPr marL="0" lvl="1" indent="162223">
              <a:lnSpc>
                <a:spcPct val="120000"/>
              </a:lnSpc>
              <a:spcBef>
                <a:spcPts val="0"/>
              </a:spcBef>
              <a:buNone/>
            </a:pPr>
            <a:r>
              <a:rPr lang="de-DE" sz="6000" dirty="0" err="1">
                <a:solidFill>
                  <a:srgbClr val="000000"/>
                </a:solidFill>
                <a:uFill>
                  <a:solidFill>
                    <a:srgbClr val="000000"/>
                  </a:solidFill>
                </a:uFill>
              </a:rPr>
              <a:t>GuttenPlag</a:t>
            </a:r>
            <a:r>
              <a:rPr lang="de-DE" sz="6000" dirty="0">
                <a:solidFill>
                  <a:srgbClr val="000000"/>
                </a:solidFill>
                <a:uFill>
                  <a:solidFill>
                    <a:srgbClr val="000000"/>
                  </a:solidFill>
                </a:uFill>
              </a:rPr>
              <a:t> Wiki (2011): Seite 115. Verfügbar unter: </a:t>
            </a:r>
            <a:r>
              <a:rPr lang="de-DE" sz="6000" dirty="0">
                <a:solidFill>
                  <a:srgbClr val="000000"/>
                </a:solidFill>
                <a:uFill>
                  <a:solidFill>
                    <a:srgbClr val="000000"/>
                  </a:solidFill>
                </a:uFill>
                <a:hlinkClick r:id="rId8"/>
              </a:rPr>
              <a:t>https://guttenplag.fandom.com/de/wiki/Seite_115</a:t>
            </a:r>
            <a:r>
              <a:rPr lang="de-DE" sz="6000" dirty="0">
                <a:solidFill>
                  <a:srgbClr val="000000"/>
                </a:solidFill>
                <a:uFill>
                  <a:solidFill>
                    <a:srgbClr val="000000"/>
                  </a:solidFill>
                </a:uFill>
              </a:rPr>
              <a:t> (Zugriff am 09.04.2026)</a:t>
            </a:r>
          </a:p>
          <a:p>
            <a:pPr marL="0" indent="163711">
              <a:spcBef>
                <a:spcPts val="0"/>
              </a:spcBef>
              <a:buNone/>
            </a:pPr>
            <a:endParaRPr lang="de-DE" sz="4500" dirty="0"/>
          </a:p>
          <a:p>
            <a:pPr marL="0" indent="0">
              <a:buNone/>
            </a:pPr>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62</a:t>
            </a:fld>
            <a:endParaRPr lang="de-DE" noProof="0" dirty="0"/>
          </a:p>
        </p:txBody>
      </p:sp>
      <p:sp>
        <p:nvSpPr>
          <p:cNvPr id="6" name="Foliennummernplatzhalter 3">
            <a:extLst>
              <a:ext uri="{FF2B5EF4-FFF2-40B4-BE49-F238E27FC236}">
                <a16:creationId xmlns:a16="http://schemas.microsoft.com/office/drawing/2014/main" id="{015D0D96-888A-A269-2208-9CE436EE6D41}"/>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62</a:t>
            </a:fld>
            <a:endParaRPr lang="de-DE" sz="1000" dirty="0">
              <a:solidFill>
                <a:schemeClr val="tx1">
                  <a:tint val="82000"/>
                </a:schemeClr>
              </a:solidFill>
            </a:endParaRPr>
          </a:p>
        </p:txBody>
      </p:sp>
    </p:spTree>
    <p:extLst>
      <p:ext uri="{BB962C8B-B14F-4D97-AF65-F5344CB8AC3E}">
        <p14:creationId xmlns:p14="http://schemas.microsoft.com/office/powerpoint/2010/main" val="2443291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56806" y="416582"/>
            <a:ext cx="10515600" cy="913251"/>
          </a:xfrm>
        </p:spPr>
        <p:txBody>
          <a:bodyPr/>
          <a:lstStyle/>
          <a:p>
            <a:r>
              <a:rPr lang="en-US" dirty="0"/>
              <a:t>Part 4: Appendix</a:t>
            </a:r>
            <a:r>
              <a:rPr lang="de-DE" noProof="0" dirty="0"/>
              <a:t>(6/15)</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135475" cy="4891355"/>
          </a:xfrm>
        </p:spPr>
        <p:txBody>
          <a:bodyPr>
            <a:normAutofit fontScale="25000" lnSpcReduction="20000"/>
          </a:bodyPr>
          <a:lstStyle/>
          <a:p>
            <a:pPr>
              <a:spcAft>
                <a:spcPts val="563"/>
              </a:spcAft>
            </a:pPr>
            <a:r>
              <a:rPr lang="de-DE" sz="7500" dirty="0"/>
              <a:t>4.2 </a:t>
            </a:r>
            <a:r>
              <a:rPr lang="de-DE" sz="7500" dirty="0" err="1"/>
              <a:t>Bibliography</a:t>
            </a:r>
            <a:endParaRPr lang="de-DE" sz="7500" dirty="0"/>
          </a:p>
          <a:p>
            <a:pPr marL="0" lvl="1" indent="162223">
              <a:lnSpc>
                <a:spcPct val="120000"/>
              </a:lnSpc>
              <a:spcBef>
                <a:spcPts val="0"/>
              </a:spcBef>
              <a:spcAft>
                <a:spcPts val="200"/>
              </a:spcAft>
              <a:buNone/>
            </a:pPr>
            <a:r>
              <a:rPr lang="de-DE" sz="6000" dirty="0"/>
              <a:t>Hagenström, F. (2022) ‚Plagiate‘ In: K. Frisch, F. Hagenström und N. Reeg (Hrsg.), </a:t>
            </a:r>
            <a:r>
              <a:rPr lang="de-DE" sz="6000" i="1" dirty="0"/>
              <a:t>Wissenschaftliche Fairness. Wissenschaft zwischen Integrität und Fehlverhalten</a:t>
            </a:r>
            <a:r>
              <a:rPr lang="de-DE" sz="6000" dirty="0"/>
              <a:t>. Bielefeld: </a:t>
            </a:r>
            <a:r>
              <a:rPr lang="de-DE" sz="6000" dirty="0" err="1"/>
              <a:t>transcript</a:t>
            </a:r>
            <a:r>
              <a:rPr lang="de-DE" sz="6000" dirty="0"/>
              <a:t>. (S. 83–135). Verfügbar unter: </a:t>
            </a:r>
            <a:r>
              <a:rPr lang="de-DE" sz="6000" dirty="0">
                <a:hlinkClick r:id="rId3"/>
              </a:rPr>
              <a:t>https://doi.org/10.14361/9783839459669</a:t>
            </a:r>
            <a:r>
              <a:rPr lang="de-DE" sz="6000" dirty="0"/>
              <a:t> </a:t>
            </a:r>
          </a:p>
          <a:p>
            <a:pPr marL="0" indent="163711">
              <a:lnSpc>
                <a:spcPct val="120000"/>
              </a:lnSpc>
              <a:spcBef>
                <a:spcPts val="0"/>
              </a:spcBef>
              <a:spcAft>
                <a:spcPts val="200"/>
              </a:spcAft>
              <a:buNone/>
            </a:pPr>
            <a:r>
              <a:rPr lang="de-DE" sz="6000" dirty="0"/>
              <a:t>Hochschüler*</a:t>
            </a:r>
            <a:r>
              <a:rPr lang="de-DE" sz="6000" dirty="0" err="1"/>
              <a:t>innenschaft</a:t>
            </a:r>
            <a:r>
              <a:rPr lang="de-DE" sz="6000" dirty="0"/>
              <a:t> der TU Graz (HTU Graz) (2023) </a:t>
            </a:r>
            <a:r>
              <a:rPr lang="de-DE" sz="6000" i="1" dirty="0"/>
              <a:t>Plagiats‑Check / </a:t>
            </a:r>
            <a:r>
              <a:rPr lang="de-DE" sz="6000" i="1" dirty="0" err="1"/>
              <a:t>Similarity</a:t>
            </a:r>
            <a:r>
              <a:rPr lang="de-DE" sz="6000" i="1" dirty="0"/>
              <a:t> Check für Studierende</a:t>
            </a:r>
            <a:r>
              <a:rPr lang="de-DE" sz="6000" dirty="0"/>
              <a:t>. Verfügbar unter: </a:t>
            </a:r>
            <a:r>
              <a:rPr lang="de-DE" sz="6000" dirty="0">
                <a:hlinkClick r:id="rId4"/>
              </a:rPr>
              <a:t>https://htugraz.at/service/plagiats-check</a:t>
            </a:r>
            <a:r>
              <a:rPr lang="de-DE" sz="6000" dirty="0"/>
              <a:t> (Zugriff am 29.05.2026)</a:t>
            </a:r>
          </a:p>
          <a:p>
            <a:pPr marL="0" indent="163711">
              <a:lnSpc>
                <a:spcPct val="120000"/>
              </a:lnSpc>
              <a:spcBef>
                <a:spcPts val="0"/>
              </a:spcBef>
              <a:spcAft>
                <a:spcPts val="200"/>
              </a:spcAft>
              <a:buNone/>
            </a:pPr>
            <a:r>
              <a:rPr lang="de-DE" sz="6000" dirty="0" err="1"/>
              <a:t>Hochschul</a:t>
            </a:r>
            <a:r>
              <a:rPr lang="de-DE" sz="6000" dirty="0"/>
              <a:t>‑Qualitätssicherungsgesetz (HS‑QSG) (2024) </a:t>
            </a:r>
            <a:r>
              <a:rPr lang="de-DE" sz="6000" i="1" dirty="0"/>
              <a:t>Bundesgesetz über die Qualitätssicherung in der Hochschulbildung. </a:t>
            </a:r>
            <a:r>
              <a:rPr lang="de-DE" sz="6000" dirty="0"/>
              <a:t>BGBl. I Nr. 74/2011 idF BGBl. I Nr. 165/2023. Verfügbar unter: </a:t>
            </a:r>
            <a:r>
              <a:rPr lang="de-DE" sz="6000" dirty="0">
                <a:hlinkClick r:id="rId5"/>
              </a:rPr>
              <a:t>https://ris.bka.gv.at/NormDokument.wxe?Abfrage=Bundesnormen&amp;</a:t>
            </a:r>
            <a:br>
              <a:rPr lang="de-DE" sz="6000" dirty="0">
                <a:hlinkClick r:id="rId5"/>
              </a:rPr>
            </a:br>
            <a:r>
              <a:rPr lang="de-DE" sz="6000" dirty="0">
                <a:hlinkClick r:id="rId5"/>
              </a:rPr>
              <a:t>Gesetzesnummer=20007384&amp;Artikel=&amp;Paragraf=2a&amp;Anlage=&amp;Uebergangsrecht=</a:t>
            </a:r>
            <a:r>
              <a:rPr lang="de-DE" sz="6000" dirty="0"/>
              <a:t> (Zugriff am 27.04.2026)</a:t>
            </a:r>
          </a:p>
          <a:p>
            <a:pPr marL="0" indent="163711">
              <a:lnSpc>
                <a:spcPct val="120000"/>
              </a:lnSpc>
              <a:spcBef>
                <a:spcPts val="0"/>
              </a:spcBef>
              <a:spcAft>
                <a:spcPts val="200"/>
              </a:spcAft>
              <a:buNone/>
            </a:pPr>
            <a:r>
              <a:rPr lang="de-DE" sz="6000" dirty="0"/>
              <a:t>Korrektur.de (2026). </a:t>
            </a:r>
            <a:r>
              <a:rPr lang="de-DE" sz="6000" i="1" dirty="0" err="1"/>
              <a:t>GuttenPlag</a:t>
            </a:r>
            <a:r>
              <a:rPr lang="de-DE" sz="6000" i="1" dirty="0"/>
              <a:t>-Wiki – die historische Plattform aus 2011</a:t>
            </a:r>
            <a:r>
              <a:rPr lang="de-DE" sz="6000" dirty="0"/>
              <a:t>. Verfügbar unter: https://korrektur.de/guttenplag-wiki-historie (Zugriff: 24.08.2026).</a:t>
            </a:r>
          </a:p>
          <a:p>
            <a:pPr marL="0" lvl="1" indent="162223">
              <a:lnSpc>
                <a:spcPct val="120000"/>
              </a:lnSpc>
              <a:spcBef>
                <a:spcPts val="0"/>
              </a:spcBef>
              <a:spcAft>
                <a:spcPts val="200"/>
              </a:spcAft>
              <a:buNone/>
            </a:pPr>
            <a:r>
              <a:rPr lang="de-DE" sz="6000" dirty="0"/>
              <a:t>Kurzmann, D. und Plaschke, C. (2023) </a:t>
            </a:r>
            <a:r>
              <a:rPr lang="de-DE" sz="6000" i="1" dirty="0"/>
              <a:t>Handbuch Datenschutz</a:t>
            </a:r>
            <a:r>
              <a:rPr lang="de-DE" sz="6000" dirty="0"/>
              <a:t>. Technische Universität Graz, Qualitätsmanagement, Evaluation &amp; Berichtswesen. Verfügbar unter: </a:t>
            </a:r>
            <a:r>
              <a:rPr lang="de-DE" sz="6000" dirty="0">
                <a:hlinkClick r:id="rId6"/>
              </a:rPr>
              <a:t>https://www.tugraz.at/fileadmin/public/Studierende_und_Bedienstete/Anleitungen</a:t>
            </a:r>
            <a:br>
              <a:rPr lang="de-DE" sz="6000" dirty="0">
                <a:hlinkClick r:id="rId6"/>
              </a:rPr>
            </a:br>
            <a:r>
              <a:rPr lang="de-DE" sz="6000" dirty="0">
                <a:hlinkClick r:id="rId6"/>
              </a:rPr>
              <a:t>/Handbuch_Datenschutz_TU_Graz.pdf</a:t>
            </a:r>
            <a:r>
              <a:rPr lang="de-DE" sz="6000" dirty="0"/>
              <a:t> (Zugriff am 12.08.2026). </a:t>
            </a:r>
          </a:p>
          <a:p>
            <a:pPr marL="0" lvl="1" indent="162223">
              <a:lnSpc>
                <a:spcPct val="120000"/>
              </a:lnSpc>
              <a:spcBef>
                <a:spcPts val="0"/>
              </a:spcBef>
              <a:spcAft>
                <a:spcPts val="200"/>
              </a:spcAft>
              <a:buNone/>
            </a:pPr>
            <a:r>
              <a:rPr lang="de-DE" sz="6000" dirty="0"/>
              <a:t>Microsoft: </a:t>
            </a:r>
            <a:r>
              <a:rPr lang="de-DE" sz="6000" i="1" dirty="0"/>
              <a:t>Microsoft Copilot</a:t>
            </a:r>
            <a:r>
              <a:rPr lang="de-DE" sz="6000" dirty="0"/>
              <a:t>. Online verfügbar unter: </a:t>
            </a:r>
            <a:r>
              <a:rPr lang="de-DE" sz="6000" dirty="0">
                <a:hlinkClick r:id="rId7"/>
              </a:rPr>
              <a:t>https://copilot.microsoft.com</a:t>
            </a:r>
            <a:r>
              <a:rPr lang="de-DE" sz="6000" dirty="0"/>
              <a:t>  (abgerufen am 21.08.2026)</a:t>
            </a:r>
            <a:endParaRPr lang="de-DE" sz="6000" dirty="0">
              <a:solidFill>
                <a:srgbClr val="222222"/>
              </a:solidFill>
            </a:endParaRPr>
          </a:p>
          <a:p>
            <a:pPr marL="0" lvl="1" indent="162223">
              <a:lnSpc>
                <a:spcPct val="120000"/>
              </a:lnSpc>
              <a:spcBef>
                <a:spcPts val="0"/>
              </a:spcBef>
              <a:spcAft>
                <a:spcPts val="200"/>
              </a:spcAft>
              <a:buNone/>
            </a:pPr>
            <a:r>
              <a:rPr lang="de-DE" sz="6000" dirty="0">
                <a:solidFill>
                  <a:srgbClr val="222222"/>
                </a:solidFill>
              </a:rPr>
              <a:t>Österreichische Agentur für wissenschaftliche Integrität (ÖAWI) (2015) </a:t>
            </a:r>
            <a:r>
              <a:rPr lang="de-DE" sz="6000" i="1" dirty="0">
                <a:solidFill>
                  <a:srgbClr val="222222"/>
                </a:solidFill>
              </a:rPr>
              <a:t>Richtlinien zur guten wissenschaftlichen Praxis</a:t>
            </a:r>
            <a:r>
              <a:rPr lang="de-DE" sz="6000" dirty="0">
                <a:solidFill>
                  <a:srgbClr val="222222"/>
                </a:solidFill>
              </a:rPr>
              <a:t>. Wien. Verfügbar unter: </a:t>
            </a:r>
            <a:r>
              <a:rPr lang="de-DE" sz="6000" dirty="0">
                <a:solidFill>
                  <a:srgbClr val="222222"/>
                </a:solidFill>
                <a:hlinkClick r:id="rId8"/>
              </a:rPr>
              <a:t>https://oeawi.at/gwp-richtlinien</a:t>
            </a:r>
            <a:r>
              <a:rPr lang="de-DE" sz="6000" dirty="0">
                <a:solidFill>
                  <a:srgbClr val="222222"/>
                </a:solidFill>
              </a:rPr>
              <a:t> (Zugriff am </a:t>
            </a:r>
            <a:r>
              <a:rPr lang="de-DE" sz="6000" dirty="0"/>
              <a:t>27.04.2026)</a:t>
            </a:r>
          </a:p>
          <a:p>
            <a:pPr marL="0" lvl="1" indent="162223">
              <a:lnSpc>
                <a:spcPct val="120000"/>
              </a:lnSpc>
              <a:spcBef>
                <a:spcPts val="0"/>
              </a:spcBef>
              <a:spcAft>
                <a:spcPts val="200"/>
              </a:spcAft>
              <a:buNone/>
            </a:pPr>
            <a:r>
              <a:rPr lang="de-DE" sz="6000" dirty="0">
                <a:solidFill>
                  <a:srgbClr val="222222"/>
                </a:solidFill>
              </a:rPr>
              <a:t>Österreichische Agentur für wissenschaftliche Integrität (</a:t>
            </a:r>
            <a:r>
              <a:rPr lang="de-DE" sz="6000" dirty="0">
                <a:solidFill>
                  <a:srgbClr val="000000"/>
                </a:solidFill>
              </a:rPr>
              <a:t>ÖAWI) (2026). </a:t>
            </a:r>
            <a:r>
              <a:rPr lang="de-DE" sz="6000" i="1" dirty="0">
                <a:solidFill>
                  <a:srgbClr val="000000"/>
                </a:solidFill>
              </a:rPr>
              <a:t>Richtlinie der Österreichischen Agentur für wissenschaftliche Integrität zur guten wissenschaftlichen Praxis</a:t>
            </a:r>
            <a:r>
              <a:rPr lang="de-DE" sz="6000" dirty="0">
                <a:solidFill>
                  <a:srgbClr val="000000"/>
                </a:solidFill>
              </a:rPr>
              <a:t>. DOI: 10.5281/zenodo.21256974 </a:t>
            </a:r>
          </a:p>
          <a:p>
            <a:pPr marL="0" lvl="1" indent="162223">
              <a:lnSpc>
                <a:spcPct val="120000"/>
              </a:lnSpc>
              <a:spcBef>
                <a:spcPts val="0"/>
              </a:spcBef>
              <a:spcAft>
                <a:spcPts val="200"/>
              </a:spcAft>
              <a:buNone/>
            </a:pPr>
            <a:r>
              <a:rPr lang="de-DE" sz="6000" dirty="0"/>
              <a:t>Pears, R. und Shields, G. (2023) </a:t>
            </a:r>
            <a:r>
              <a:rPr lang="de-DE" sz="6000" i="1" dirty="0" err="1"/>
              <a:t>Cite</a:t>
            </a:r>
            <a:r>
              <a:rPr lang="de-DE" sz="6000" i="1" dirty="0"/>
              <a:t> Them Right: The Essential </a:t>
            </a:r>
            <a:r>
              <a:rPr lang="de-DE" sz="6000" i="1" dirty="0" err="1"/>
              <a:t>Referencing</a:t>
            </a:r>
            <a:r>
              <a:rPr lang="de-DE" sz="6000" i="1" dirty="0"/>
              <a:t> Guide</a:t>
            </a:r>
            <a:r>
              <a:rPr lang="de-DE" sz="6000" dirty="0"/>
              <a:t>. 12th ed. London: Bloomsbury Publishing.</a:t>
            </a:r>
          </a:p>
          <a:p>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63</a:t>
            </a:fld>
            <a:endParaRPr lang="de-DE" noProof="0" dirty="0"/>
          </a:p>
        </p:txBody>
      </p:sp>
      <p:sp>
        <p:nvSpPr>
          <p:cNvPr id="6" name="Foliennummernplatzhalter 3">
            <a:extLst>
              <a:ext uri="{FF2B5EF4-FFF2-40B4-BE49-F238E27FC236}">
                <a16:creationId xmlns:a16="http://schemas.microsoft.com/office/drawing/2014/main" id="{D301607C-E69B-EF4A-8116-1DDC016F525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63</a:t>
            </a:fld>
            <a:endParaRPr lang="de-DE" sz="1000" dirty="0">
              <a:solidFill>
                <a:schemeClr val="tx1">
                  <a:tint val="82000"/>
                </a:schemeClr>
              </a:solidFill>
            </a:endParaRPr>
          </a:p>
        </p:txBody>
      </p:sp>
      <p:sp>
        <p:nvSpPr>
          <p:cNvPr id="5" name="Textfeld 4">
            <a:extLst>
              <a:ext uri="{FF2B5EF4-FFF2-40B4-BE49-F238E27FC236}">
                <a16:creationId xmlns:a16="http://schemas.microsoft.com/office/drawing/2014/main" id="{1D0CD08C-DF7D-69A5-C8D2-D56493AF8F95}"/>
              </a:ext>
            </a:extLst>
          </p:cNvPr>
          <p:cNvSpPr txBox="1"/>
          <p:nvPr/>
        </p:nvSpPr>
        <p:spPr>
          <a:xfrm>
            <a:off x="3490175" y="811369"/>
            <a:ext cx="0" cy="0"/>
          </a:xfrm>
          <a:prstGeom prst="rect">
            <a:avLst/>
          </a:prstGeom>
        </p:spPr>
        <p:txBody>
          <a:bodyPr vert="horz" wrap="none" lIns="91440" tIns="45720" rIns="91440" bIns="45720" rtlCol="0" anchor="b">
            <a:normAutofit fontScale="25000" lnSpcReduction="20000"/>
          </a:bodyPr>
          <a:lstStyle/>
          <a:p>
            <a:pPr algn="r"/>
            <a:endParaRPr lang="en-GB" sz="1400" b="0" dirty="0">
              <a:latin typeface="+mn-lt"/>
            </a:endParaRPr>
          </a:p>
        </p:txBody>
      </p:sp>
    </p:spTree>
    <p:extLst>
      <p:ext uri="{BB962C8B-B14F-4D97-AF65-F5344CB8AC3E}">
        <p14:creationId xmlns:p14="http://schemas.microsoft.com/office/powerpoint/2010/main" val="32836710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19594" y="669941"/>
            <a:ext cx="10515600" cy="705667"/>
          </a:xfrm>
        </p:spPr>
        <p:txBody>
          <a:bodyPr/>
          <a:lstStyle/>
          <a:p>
            <a:r>
              <a:rPr lang="en-US" dirty="0"/>
              <a:t>Part 4: Appendix </a:t>
            </a:r>
            <a:r>
              <a:rPr lang="de-DE" noProof="0" dirty="0"/>
              <a:t>(7/15)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335194" cy="4891355"/>
          </a:xfrm>
        </p:spPr>
        <p:txBody>
          <a:bodyPr>
            <a:normAutofit fontScale="62500" lnSpcReduction="20000"/>
          </a:bodyPr>
          <a:lstStyle/>
          <a:p>
            <a:r>
              <a:rPr lang="de-DE" sz="5100" dirty="0"/>
              <a:t>4.2 </a:t>
            </a:r>
            <a:r>
              <a:rPr lang="de-DE" sz="5400" dirty="0" err="1"/>
              <a:t>Bibliography</a:t>
            </a:r>
            <a:endParaRPr lang="de-DE" sz="5100" dirty="0"/>
          </a:p>
          <a:p>
            <a:pPr marL="0" lvl="1" indent="162223">
              <a:lnSpc>
                <a:spcPct val="120000"/>
              </a:lnSpc>
              <a:spcBef>
                <a:spcPts val="0"/>
              </a:spcBef>
              <a:buNone/>
            </a:pPr>
            <a:endParaRPr lang="de-AT" dirty="0"/>
          </a:p>
          <a:p>
            <a:pPr marL="0" lvl="1" indent="162223">
              <a:lnSpc>
                <a:spcPct val="120000"/>
              </a:lnSpc>
              <a:spcBef>
                <a:spcPts val="0"/>
              </a:spcBef>
              <a:spcAft>
                <a:spcPts val="400"/>
              </a:spcAft>
              <a:buNone/>
            </a:pPr>
            <a:r>
              <a:rPr lang="de-AT" dirty="0"/>
              <a:t>ÖH Uni Graz (Hochschülerinnen- und Hochschülerschaft (</a:t>
            </a:r>
            <a:r>
              <a:rPr lang="de-DE" dirty="0"/>
              <a:t>2026) </a:t>
            </a:r>
            <a:r>
              <a:rPr lang="de-DE" i="1" dirty="0"/>
              <a:t>Kostenloser Plagiatscheck für Studierende.</a:t>
            </a:r>
            <a:r>
              <a:rPr lang="de-DE" dirty="0"/>
              <a:t> Verfügbar unter: </a:t>
            </a:r>
            <a:r>
              <a:rPr lang="de-DE" dirty="0">
                <a:hlinkClick r:id="rId2"/>
              </a:rPr>
              <a:t>https://oehunigraz.at/plagiatssoftware/</a:t>
            </a:r>
            <a:r>
              <a:rPr lang="de-DE" dirty="0"/>
              <a:t> (Zugriff am 23.09.2026)</a:t>
            </a:r>
          </a:p>
          <a:p>
            <a:pPr marL="0" lvl="1" indent="162223">
              <a:lnSpc>
                <a:spcPct val="120000"/>
              </a:lnSpc>
              <a:spcBef>
                <a:spcPts val="0"/>
              </a:spcBef>
              <a:spcAft>
                <a:spcPts val="400"/>
              </a:spcAft>
              <a:buNone/>
            </a:pPr>
            <a:r>
              <a:rPr lang="de-DE" dirty="0">
                <a:solidFill>
                  <a:srgbClr val="222222"/>
                </a:solidFill>
              </a:rPr>
              <a:t>Sandberg, B. (2012) </a:t>
            </a:r>
            <a:r>
              <a:rPr lang="de-DE" i="1" dirty="0">
                <a:solidFill>
                  <a:srgbClr val="222222"/>
                </a:solidFill>
              </a:rPr>
              <a:t>Wissenschaftlich arbeiten von Abbildung bis Zitat. Ein Lehr- und Übungsbuch für Bachelor, Master und Promotion</a:t>
            </a:r>
            <a:r>
              <a:rPr lang="de-DE" dirty="0">
                <a:solidFill>
                  <a:srgbClr val="222222"/>
                </a:solidFill>
              </a:rPr>
              <a:t>. München: </a:t>
            </a:r>
            <a:r>
              <a:rPr lang="de-DE" dirty="0" err="1">
                <a:solidFill>
                  <a:srgbClr val="222222"/>
                </a:solidFill>
              </a:rPr>
              <a:t>Oldenbourg</a:t>
            </a:r>
            <a:r>
              <a:rPr lang="de-DE" dirty="0">
                <a:solidFill>
                  <a:srgbClr val="222222"/>
                </a:solidFill>
              </a:rPr>
              <a:t>.</a:t>
            </a:r>
            <a:endParaRPr lang="de-DE" dirty="0"/>
          </a:p>
          <a:p>
            <a:pPr marL="0" lvl="1" indent="162223">
              <a:lnSpc>
                <a:spcPct val="120000"/>
              </a:lnSpc>
              <a:spcBef>
                <a:spcPts val="0"/>
              </a:spcBef>
              <a:spcAft>
                <a:spcPts val="400"/>
              </a:spcAft>
              <a:buNone/>
            </a:pPr>
            <a:r>
              <a:rPr lang="de-DE" dirty="0"/>
              <a:t>Spark at York University (2013) </a:t>
            </a:r>
            <a:r>
              <a:rPr lang="de-DE" i="1" dirty="0"/>
              <a:t>Integrity in </a:t>
            </a:r>
            <a:r>
              <a:rPr lang="de-DE" i="1" dirty="0" err="1"/>
              <a:t>practice</a:t>
            </a:r>
            <a:r>
              <a:rPr lang="de-DE" i="1" dirty="0"/>
              <a:t>.</a:t>
            </a:r>
            <a:r>
              <a:rPr lang="de-DE" dirty="0"/>
              <a:t> Verfügbar unter: </a:t>
            </a:r>
            <a:r>
              <a:rPr lang="de-DE" dirty="0">
                <a:hlinkClick r:id="rId3"/>
              </a:rPr>
              <a:t>https://www.library.yorku.ca/spark/faculty/</a:t>
            </a:r>
            <a:br>
              <a:rPr lang="de-DE" dirty="0">
                <a:hlinkClick r:id="rId3"/>
              </a:rPr>
            </a:br>
            <a:r>
              <a:rPr lang="de-DE" dirty="0">
                <a:hlinkClick r:id="rId3"/>
              </a:rPr>
              <a:t>Integrity%20in%20Practice.pdf</a:t>
            </a:r>
            <a:r>
              <a:rPr lang="de-DE" dirty="0"/>
              <a:t>  (Zugriff am 06.03.2026)</a:t>
            </a:r>
          </a:p>
          <a:p>
            <a:pPr marL="0" lvl="1" indent="162223">
              <a:lnSpc>
                <a:spcPct val="120000"/>
              </a:lnSpc>
              <a:spcBef>
                <a:spcPts val="0"/>
              </a:spcBef>
              <a:spcAft>
                <a:spcPts val="400"/>
              </a:spcAft>
              <a:buNone/>
            </a:pPr>
            <a:r>
              <a:rPr lang="de-DE" dirty="0"/>
              <a:t>Springer Nature (2026): </a:t>
            </a:r>
            <a:r>
              <a:rPr lang="de-DE" i="1" dirty="0"/>
              <a:t>Author Services</a:t>
            </a:r>
            <a:r>
              <a:rPr lang="de-DE" dirty="0"/>
              <a:t>. Verfügbar unter: </a:t>
            </a:r>
            <a:r>
              <a:rPr lang="de-DE" dirty="0">
                <a:hlinkClick r:id="rId4">
                  <a:extLst>
                    <a:ext uri="{A12FA001-AC4F-418D-AE19-62706E023703}">
                      <ahyp:hlinkClr xmlns:ahyp="http://schemas.microsoft.com/office/drawing/2018/hyperlinkcolor" val="tx"/>
                    </a:ext>
                  </a:extLst>
                </a:hlinkClick>
              </a:rPr>
              <a:t>https://authorservices.springernature.com/</a:t>
            </a:r>
            <a:r>
              <a:rPr lang="de-DE" dirty="0"/>
              <a:t> (Zugriff am 21.08.2026)</a:t>
            </a:r>
          </a:p>
          <a:p>
            <a:pPr marL="0" lvl="1" indent="162223">
              <a:lnSpc>
                <a:spcPct val="120000"/>
              </a:lnSpc>
              <a:spcBef>
                <a:spcPts val="0"/>
              </a:spcBef>
              <a:spcAft>
                <a:spcPts val="400"/>
              </a:spcAft>
              <a:buNone/>
            </a:pPr>
            <a:r>
              <a:rPr lang="de-DE" dirty="0"/>
              <a:t>Technische Universität Graz (TU Graz): </a:t>
            </a:r>
            <a:r>
              <a:rPr lang="de-DE" i="1" dirty="0" err="1"/>
              <a:t>AcademicAI</a:t>
            </a:r>
            <a:r>
              <a:rPr lang="de-DE" dirty="0"/>
              <a:t>. Online verfügbar unter: https://tugraz.academic-ai.at/ (Zugriff am 21.08.2026).</a:t>
            </a:r>
          </a:p>
          <a:p>
            <a:pPr marL="0" lvl="1" indent="162223">
              <a:lnSpc>
                <a:spcPct val="120000"/>
              </a:lnSpc>
              <a:spcBef>
                <a:spcPts val="0"/>
              </a:spcBef>
              <a:spcAft>
                <a:spcPts val="400"/>
              </a:spcAft>
              <a:buNone/>
            </a:pPr>
            <a:r>
              <a:rPr lang="de-DE" dirty="0"/>
              <a:t>Technische Universität Graz (TU Graz) (2023b) </a:t>
            </a:r>
            <a:r>
              <a:rPr lang="de-DE" i="1" dirty="0"/>
              <a:t>Kennzeichnung des Einsatzes von Künstlicher Intelligenz</a:t>
            </a:r>
            <a:r>
              <a:rPr lang="de-DE" dirty="0"/>
              <a:t>. Interne Quelle, Intranet der TU Graz. Verfügbar unter: </a:t>
            </a:r>
            <a:r>
              <a:rPr lang="de-DE" dirty="0">
                <a:hlinkClick r:id="rId5"/>
              </a:rPr>
              <a:t>https://tu4u.tugraz.at/fileadmin/Studierende_und_Bedienstete/</a:t>
            </a:r>
            <a:br>
              <a:rPr lang="de-DE" dirty="0">
                <a:hlinkClick r:id="rId5"/>
              </a:rPr>
            </a:br>
            <a:r>
              <a:rPr lang="de-DE" dirty="0">
                <a:hlinkClick r:id="rId5"/>
              </a:rPr>
              <a:t>Information/Unsere_TU_Graz/Lehre_an_der_TU_Graz/Zitiervorschlaege_KI.pdf</a:t>
            </a:r>
            <a:r>
              <a:rPr lang="de-DE" dirty="0"/>
              <a:t> (Zugriff am 29.05.2026) </a:t>
            </a:r>
          </a:p>
          <a:p>
            <a:pPr marL="0" lvl="1" indent="162223">
              <a:lnSpc>
                <a:spcPct val="120000"/>
              </a:lnSpc>
              <a:spcBef>
                <a:spcPts val="0"/>
              </a:spcBef>
              <a:spcAft>
                <a:spcPts val="400"/>
              </a:spcAft>
              <a:buNone/>
            </a:pPr>
            <a:r>
              <a:rPr lang="de-DE" dirty="0"/>
              <a:t>Technische Universität Graz (TU Graz) (2025a) </a:t>
            </a:r>
            <a:r>
              <a:rPr lang="de-DE" i="1" dirty="0"/>
              <a:t>Satzungsteil Wissenschaftliche und Künstlerische Integrität</a:t>
            </a:r>
            <a:r>
              <a:rPr lang="de-DE" dirty="0"/>
              <a:t>. SA 91000 SWKI 174-01. Verfügbar unter: </a:t>
            </a:r>
            <a:r>
              <a:rPr lang="de-DE" dirty="0">
                <a:hlinkClick r:id="rId6"/>
              </a:rPr>
              <a:t>https://tu4u.tugraz.at/fileadmin/public/Studierende_und_Bedienstete/</a:t>
            </a:r>
            <a:br>
              <a:rPr lang="de-DE" dirty="0">
                <a:hlinkClick r:id="rId6"/>
              </a:rPr>
            </a:br>
            <a:r>
              <a:rPr lang="de-DE" dirty="0">
                <a:hlinkClick r:id="rId6"/>
              </a:rPr>
              <a:t>Satzung_und_Geschaeftsordnungen_der_TU_Graz/Satzungsteil_Wissenschaftliche_und_Kuenstlerische_Integritaet.pdf</a:t>
            </a:r>
            <a:r>
              <a:rPr lang="de-DE" dirty="0"/>
              <a:t> (Zugriff am 29.05.2026) </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64</a:t>
            </a:fld>
            <a:endParaRPr lang="de-DE" noProof="0" dirty="0"/>
          </a:p>
        </p:txBody>
      </p:sp>
      <p:sp>
        <p:nvSpPr>
          <p:cNvPr id="6" name="Foliennummernplatzhalter 3">
            <a:extLst>
              <a:ext uri="{FF2B5EF4-FFF2-40B4-BE49-F238E27FC236}">
                <a16:creationId xmlns:a16="http://schemas.microsoft.com/office/drawing/2014/main" id="{43A10465-CD12-56E9-7FE7-3817CC44A1B6}"/>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64</a:t>
            </a:fld>
            <a:endParaRPr lang="de-DE" sz="1000" dirty="0">
              <a:solidFill>
                <a:schemeClr val="tx1">
                  <a:tint val="82000"/>
                </a:schemeClr>
              </a:solidFill>
            </a:endParaRPr>
          </a:p>
        </p:txBody>
      </p:sp>
    </p:spTree>
    <p:extLst>
      <p:ext uri="{BB962C8B-B14F-4D97-AF65-F5344CB8AC3E}">
        <p14:creationId xmlns:p14="http://schemas.microsoft.com/office/powerpoint/2010/main" val="2606836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B19EC-14CB-E595-DD3F-D0C3A8EC90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7B93DD-3EA9-F750-9DE6-CB3AF29A7598}"/>
              </a:ext>
            </a:extLst>
          </p:cNvPr>
          <p:cNvSpPr>
            <a:spLocks noGrp="1"/>
          </p:cNvSpPr>
          <p:nvPr>
            <p:ph type="title"/>
          </p:nvPr>
        </p:nvSpPr>
        <p:spPr>
          <a:xfrm>
            <a:off x="819594" y="669434"/>
            <a:ext cx="10515600" cy="705667"/>
          </a:xfrm>
        </p:spPr>
        <p:txBody>
          <a:bodyPr/>
          <a:lstStyle/>
          <a:p>
            <a:r>
              <a:rPr lang="en-US" dirty="0"/>
              <a:t>Part 4: Appendix</a:t>
            </a:r>
            <a:r>
              <a:rPr lang="de-DE" noProof="0" dirty="0"/>
              <a:t>(8/15) </a:t>
            </a:r>
          </a:p>
        </p:txBody>
      </p:sp>
      <p:sp>
        <p:nvSpPr>
          <p:cNvPr id="3" name="Inhaltsplatzhalter 2">
            <a:extLst>
              <a:ext uri="{FF2B5EF4-FFF2-40B4-BE49-F238E27FC236}">
                <a16:creationId xmlns:a16="http://schemas.microsoft.com/office/drawing/2014/main" id="{1F63A6DC-8821-FF16-F51A-297F46340D58}"/>
              </a:ext>
            </a:extLst>
          </p:cNvPr>
          <p:cNvSpPr>
            <a:spLocks noGrp="1"/>
          </p:cNvSpPr>
          <p:nvPr>
            <p:ph idx="1"/>
          </p:nvPr>
        </p:nvSpPr>
        <p:spPr>
          <a:xfrm>
            <a:off x="856806" y="1333501"/>
            <a:ext cx="11135475" cy="4891355"/>
          </a:xfrm>
        </p:spPr>
        <p:txBody>
          <a:bodyPr>
            <a:normAutofit fontScale="25000" lnSpcReduction="20000"/>
          </a:bodyPr>
          <a:lstStyle/>
          <a:p>
            <a:r>
              <a:rPr lang="de-DE" sz="7500" dirty="0"/>
              <a:t>4.2 </a:t>
            </a:r>
            <a:r>
              <a:rPr lang="de-DE" sz="7500" dirty="0" err="1"/>
              <a:t>Bibliography</a:t>
            </a:r>
            <a:endParaRPr lang="de-DE" sz="7500" dirty="0"/>
          </a:p>
          <a:p>
            <a:pPr marL="0" lvl="1" indent="162223">
              <a:lnSpc>
                <a:spcPct val="120000"/>
              </a:lnSpc>
              <a:spcBef>
                <a:spcPts val="0"/>
              </a:spcBef>
              <a:buNone/>
            </a:pPr>
            <a:endParaRPr lang="de-DE" sz="6000" dirty="0"/>
          </a:p>
          <a:p>
            <a:pPr marL="0" lvl="1" indent="162223">
              <a:lnSpc>
                <a:spcPct val="120000"/>
              </a:lnSpc>
              <a:spcBef>
                <a:spcPts val="0"/>
              </a:spcBef>
              <a:spcAft>
                <a:spcPts val="400"/>
              </a:spcAft>
              <a:buNone/>
            </a:pPr>
            <a:r>
              <a:rPr lang="de-DE" sz="6000" dirty="0"/>
              <a:t>Technische Universität Graz (TU Graz) (2025b) </a:t>
            </a:r>
            <a:r>
              <a:rPr lang="de-DE" sz="6000" i="1" dirty="0"/>
              <a:t>SIMILARITY CHECK – </a:t>
            </a:r>
            <a:r>
              <a:rPr lang="de-DE" sz="6000" i="1" dirty="0" err="1"/>
              <a:t>Plagiarism</a:t>
            </a:r>
            <a:r>
              <a:rPr lang="de-DE" sz="6000" i="1" dirty="0"/>
              <a:t> check in the </a:t>
            </a:r>
            <a:r>
              <a:rPr lang="de-DE" sz="6000" i="1" dirty="0" err="1"/>
              <a:t>TeachCenter</a:t>
            </a:r>
            <a:r>
              <a:rPr lang="de-DE" sz="6000" dirty="0"/>
              <a:t>. Verfügbar unter: </a:t>
            </a:r>
            <a:r>
              <a:rPr lang="de-DE" sz="6000" dirty="0">
                <a:hlinkClick r:id="rId2"/>
              </a:rPr>
              <a:t>https://teachcenter.tugraz.at</a:t>
            </a:r>
            <a:r>
              <a:rPr lang="de-DE" sz="6000" dirty="0"/>
              <a:t>  (Zugriff am 29.05.2026)</a:t>
            </a:r>
          </a:p>
          <a:p>
            <a:pPr marL="0" lvl="1" indent="162223">
              <a:lnSpc>
                <a:spcPct val="120000"/>
              </a:lnSpc>
              <a:spcBef>
                <a:spcPts val="0"/>
              </a:spcBef>
              <a:spcAft>
                <a:spcPts val="400"/>
              </a:spcAft>
              <a:buNone/>
            </a:pPr>
            <a:r>
              <a:rPr lang="de-DE" sz="6000" dirty="0"/>
              <a:t>Universitätsgesetzt (UG) (2002) </a:t>
            </a:r>
            <a:r>
              <a:rPr lang="de-DE" sz="6000" i="1" dirty="0"/>
              <a:t>Universitätsgesetz 2002 - Bundesrecht konsolidiert, Fassung vom 29.05.2026</a:t>
            </a:r>
            <a:r>
              <a:rPr lang="de-DE" sz="6000" dirty="0"/>
              <a:t>. Verfügbar unter: https://www.ris.bka.gv.at/GeltendeFassung.wxe?Abfrage=Bundesnormen&amp;Gesetzesnummer=20002128 (Zugriff am 29.05.2026)</a:t>
            </a:r>
          </a:p>
          <a:p>
            <a:pPr marL="0" lvl="1" indent="162223">
              <a:lnSpc>
                <a:spcPct val="120000"/>
              </a:lnSpc>
              <a:spcBef>
                <a:spcPts val="0"/>
              </a:spcBef>
              <a:spcAft>
                <a:spcPts val="400"/>
              </a:spcAft>
              <a:buNone/>
            </a:pPr>
            <a:r>
              <a:rPr lang="de-DE" sz="6000" dirty="0"/>
              <a:t>Universität Graz (2023a</a:t>
            </a:r>
            <a:r>
              <a:rPr lang="de-DE" sz="6000" i="1" dirty="0"/>
              <a:t>)</a:t>
            </a:r>
            <a:r>
              <a:rPr lang="de-AT" sz="6000" i="1" dirty="0"/>
              <a:t> Orientierungsrahmen zum Umgang mit textgenerierenden KI-Systemen an der Universität Graz. Verfügbar unter </a:t>
            </a:r>
            <a:r>
              <a:rPr lang="de-AT" sz="6000" dirty="0"/>
              <a:t> </a:t>
            </a:r>
            <a:r>
              <a:rPr lang="de-AT" sz="6000" dirty="0">
                <a:hlinkClick r:id="rId3" tooltip="https://static.uni-graz.at/fileadmin/_files/_project_sites/_lehren-und-lernen-mit-ki/KI-Orientierungsrahmen_230901.pdf"/>
              </a:rPr>
              <a:t>https://static.uni-graz.at/fileadmin/_files/_project_sites/_lehren-und-lernen-mit-ki/KI-Orientierungsrahmen</a:t>
            </a:r>
            <a:br>
              <a:rPr lang="de-AT" sz="6000" dirty="0">
                <a:hlinkClick r:id="rId3" tooltip="https://static.uni-graz.at/fileadmin/_files/_project_sites/_lehren-und-lernen-mit-ki/KI-Orientierungsrahmen_230901.pdf"/>
              </a:rPr>
            </a:br>
            <a:r>
              <a:rPr lang="de-AT" sz="6000" dirty="0">
                <a:hlinkClick r:id="rId3" tooltip="https://static.uni-graz.at/fileadmin/_files/_project_sites/_lehren-und-lernen-mit-ki/KI-Orientierungsrahmen_230901.pdf"/>
              </a:rPr>
              <a:t>_230901.pdf</a:t>
            </a:r>
            <a:r>
              <a:rPr lang="de-AT" sz="6000" dirty="0"/>
              <a:t> (Zugriff am 23.09.2026)</a:t>
            </a:r>
            <a:endParaRPr lang="de-DE" sz="6000" dirty="0"/>
          </a:p>
          <a:p>
            <a:pPr marL="0" lvl="1" indent="162223">
              <a:lnSpc>
                <a:spcPct val="120000"/>
              </a:lnSpc>
              <a:spcBef>
                <a:spcPts val="0"/>
              </a:spcBef>
              <a:spcAft>
                <a:spcPts val="400"/>
              </a:spcAft>
              <a:buNone/>
            </a:pPr>
            <a:r>
              <a:rPr lang="de-DE" sz="6000" dirty="0"/>
              <a:t>Universität Graz (2023b)</a:t>
            </a:r>
            <a:r>
              <a:rPr lang="de-AT" sz="6000" dirty="0"/>
              <a:t> </a:t>
            </a:r>
            <a:r>
              <a:rPr lang="de-AT" sz="6000" i="1" dirty="0"/>
              <a:t>Satzungsteil Grundsätze zur Sicherung guter wissenschaftlicher Praxis und zur Vermeidung von Verletzungen der Pflichten zur wissenschaftlichen Integrität. V</a:t>
            </a:r>
            <a:r>
              <a:rPr lang="de-DE" sz="6000" dirty="0" err="1"/>
              <a:t>erfügbar</a:t>
            </a:r>
            <a:r>
              <a:rPr lang="de-DE" sz="6000" dirty="0"/>
              <a:t> unter</a:t>
            </a:r>
            <a:r>
              <a:rPr lang="de-AT" sz="6000" i="1" dirty="0"/>
              <a:t> </a:t>
            </a:r>
            <a:r>
              <a:rPr lang="de-AT" sz="6000" dirty="0">
                <a:hlinkClick r:id="rId4" tooltip="https://mitteilungsblatt.uni-graz.at/de/2023-24/12.c/pdf/">
                  <a:extLst>
                    <a:ext uri="{A12FA001-AC4F-418D-AE19-62706E023703}">
                      <ahyp:hlinkClr xmlns:ahyp="http://schemas.microsoft.com/office/drawing/2018/hyperlinkcolor" val="tx"/>
                    </a:ext>
                  </a:extLst>
                </a:hlinkClick>
              </a:rPr>
              <a:t>https://mitteilungsblatt.uni-graz.at/de/2023-24/12.c/pdf/</a:t>
            </a:r>
            <a:r>
              <a:rPr lang="de-AT" sz="6000" dirty="0"/>
              <a:t> (Zugriff am 23.09.2026)</a:t>
            </a:r>
            <a:endParaRPr lang="de-DE" sz="6000" dirty="0"/>
          </a:p>
          <a:p>
            <a:pPr marL="0" lvl="1" indent="162223">
              <a:lnSpc>
                <a:spcPct val="120000"/>
              </a:lnSpc>
              <a:spcBef>
                <a:spcPts val="0"/>
              </a:spcBef>
              <a:spcAft>
                <a:spcPts val="400"/>
              </a:spcAft>
              <a:buNone/>
            </a:pPr>
            <a:r>
              <a:rPr lang="de-DE" sz="6000" dirty="0"/>
              <a:t>Universität Graz (2023c</a:t>
            </a:r>
            <a:r>
              <a:rPr lang="de-DE" sz="6000" i="1" dirty="0"/>
              <a:t>) </a:t>
            </a:r>
            <a:r>
              <a:rPr lang="de-AT" sz="6000" dirty="0"/>
              <a:t>Studienrechtliche Bestimmungen</a:t>
            </a:r>
            <a:r>
              <a:rPr lang="de-AT" sz="6000" i="1" dirty="0"/>
              <a:t> . V</a:t>
            </a:r>
            <a:r>
              <a:rPr lang="de-DE" sz="6000" dirty="0" err="1"/>
              <a:t>erfügbar</a:t>
            </a:r>
            <a:r>
              <a:rPr lang="de-DE" sz="6000" dirty="0"/>
              <a:t> unter</a:t>
            </a:r>
            <a:r>
              <a:rPr lang="de-DE" sz="6000" i="1" dirty="0"/>
              <a:t> </a:t>
            </a:r>
            <a:r>
              <a:rPr lang="de-DE" sz="6000" i="1" dirty="0">
                <a:hlinkClick r:id="rId5"/>
              </a:rPr>
              <a:t>https://mitteilungsblatt.uni-graz.at/de/2025-26/33.a/pdf/</a:t>
            </a:r>
            <a:r>
              <a:rPr lang="de-DE" sz="6000" i="1" dirty="0"/>
              <a:t> </a:t>
            </a:r>
            <a:r>
              <a:rPr lang="de-AT" sz="6000" dirty="0"/>
              <a:t>(Zugriff am 23.09.2026)</a:t>
            </a:r>
            <a:endParaRPr lang="de-DE" sz="6000" dirty="0"/>
          </a:p>
          <a:p>
            <a:pPr marL="0" lvl="1" indent="162223">
              <a:lnSpc>
                <a:spcPct val="120000"/>
              </a:lnSpc>
              <a:spcBef>
                <a:spcPts val="0"/>
              </a:spcBef>
              <a:spcAft>
                <a:spcPts val="400"/>
              </a:spcAft>
              <a:buNone/>
            </a:pPr>
            <a:r>
              <a:rPr lang="de-DE" sz="6000" dirty="0" err="1"/>
              <a:t>Vandevelde</a:t>
            </a:r>
            <a:r>
              <a:rPr lang="de-DE" sz="6000" dirty="0"/>
              <a:t>, W. (2025): </a:t>
            </a:r>
            <a:r>
              <a:rPr lang="de-DE" sz="6000" i="1" dirty="0" err="1"/>
              <a:t>Predatory</a:t>
            </a:r>
            <a:r>
              <a:rPr lang="de-DE" sz="6000" i="1" dirty="0"/>
              <a:t> and </a:t>
            </a:r>
            <a:r>
              <a:rPr lang="de-DE" sz="6000" i="1" dirty="0" err="1"/>
              <a:t>papermill</a:t>
            </a:r>
            <a:r>
              <a:rPr lang="de-DE" sz="6000" i="1" dirty="0"/>
              <a:t> </a:t>
            </a:r>
            <a:r>
              <a:rPr lang="de-DE" sz="6000" i="1" dirty="0" err="1"/>
              <a:t>practices</a:t>
            </a:r>
            <a:r>
              <a:rPr lang="de-DE" sz="6000" i="1" dirty="0"/>
              <a:t> in a small </a:t>
            </a:r>
            <a:r>
              <a:rPr lang="de-DE" sz="6000" i="1" dirty="0" err="1"/>
              <a:t>predatory</a:t>
            </a:r>
            <a:r>
              <a:rPr lang="de-DE" sz="6000" i="1" dirty="0"/>
              <a:t> </a:t>
            </a:r>
            <a:r>
              <a:rPr lang="de-DE" sz="6000" i="1" dirty="0" err="1"/>
              <a:t>journal</a:t>
            </a:r>
            <a:r>
              <a:rPr lang="de-DE" sz="6000" i="1" dirty="0"/>
              <a:t> – A </a:t>
            </a:r>
            <a:r>
              <a:rPr lang="de-DE" sz="6000" i="1" dirty="0" err="1"/>
              <a:t>case</a:t>
            </a:r>
            <a:r>
              <a:rPr lang="de-DE" sz="6000" i="1" dirty="0"/>
              <a:t> </a:t>
            </a:r>
            <a:r>
              <a:rPr lang="de-DE" sz="6000" i="1" dirty="0" err="1"/>
              <a:t>study</a:t>
            </a:r>
            <a:r>
              <a:rPr lang="de-DE" sz="6000" i="1" dirty="0"/>
              <a:t> </a:t>
            </a:r>
            <a:r>
              <a:rPr lang="de-DE" sz="6000" i="1" dirty="0" err="1"/>
              <a:t>involving</a:t>
            </a:r>
            <a:r>
              <a:rPr lang="de-DE" sz="6000" i="1" dirty="0"/>
              <a:t> a </a:t>
            </a:r>
            <a:r>
              <a:rPr lang="de-DE" sz="6000" i="1" dirty="0" err="1"/>
              <a:t>journal</a:t>
            </a:r>
            <a:r>
              <a:rPr lang="de-DE" sz="6000" i="1" dirty="0"/>
              <a:t> </a:t>
            </a:r>
            <a:r>
              <a:rPr lang="de-DE" sz="6000" i="1" dirty="0" err="1"/>
              <a:t>with</a:t>
            </a:r>
            <a:r>
              <a:rPr lang="de-DE" sz="6000" i="1" dirty="0"/>
              <a:t> links </a:t>
            </a:r>
            <a:r>
              <a:rPr lang="de-DE" sz="6000" i="1" dirty="0" err="1"/>
              <a:t>towards</a:t>
            </a:r>
            <a:r>
              <a:rPr lang="de-DE" sz="6000" i="1" dirty="0"/>
              <a:t> Turkey, Pakistan and Iran [OR-17]. Vortrag auf der European Network of Research Integrity Offices (ENRIO) Conference 2025, 23. September 2025</a:t>
            </a:r>
            <a:r>
              <a:rPr lang="de-DE" sz="6000" dirty="0"/>
              <a:t>. Verfügbar unter: </a:t>
            </a:r>
            <a:r>
              <a:rPr lang="de-DE" sz="6000" dirty="0">
                <a:hlinkClick r:id="rId6"/>
              </a:rPr>
              <a:t>https://event.enrio2025.si/event/files/13/events/program/</a:t>
            </a:r>
            <a:br>
              <a:rPr lang="de-DE" sz="6000" dirty="0">
                <a:hlinkClick r:id="rId6"/>
              </a:rPr>
            </a:br>
            <a:r>
              <a:rPr lang="de-DE" sz="6000" dirty="0">
                <a:hlinkClick r:id="rId6"/>
              </a:rPr>
              <a:t>ENRIO2025/admin/export/tex/single/pdf/c9d50a7f-c177-4204-a72a-63c8cddb414e.pdf</a:t>
            </a:r>
            <a:r>
              <a:rPr lang="de-DE" sz="6000" dirty="0"/>
              <a:t>  (Zugriff: 19.08.2026).</a:t>
            </a:r>
          </a:p>
          <a:p>
            <a:pPr marL="0" lvl="1" indent="162223">
              <a:spcBef>
                <a:spcPts val="0"/>
              </a:spcBef>
              <a:buNone/>
            </a:pPr>
            <a:endParaRPr lang="de-DE" sz="3000" dirty="0"/>
          </a:p>
        </p:txBody>
      </p:sp>
      <p:sp>
        <p:nvSpPr>
          <p:cNvPr id="4" name="Foliennummernplatzhalter 3">
            <a:extLst>
              <a:ext uri="{FF2B5EF4-FFF2-40B4-BE49-F238E27FC236}">
                <a16:creationId xmlns:a16="http://schemas.microsoft.com/office/drawing/2014/main" id="{CEF5B9FC-F64F-74A8-B8CC-DB58D854287C}"/>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65</a:t>
            </a:fld>
            <a:endParaRPr lang="de-DE" noProof="0" dirty="0"/>
          </a:p>
        </p:txBody>
      </p:sp>
      <p:sp>
        <p:nvSpPr>
          <p:cNvPr id="6" name="Foliennummernplatzhalter 3">
            <a:extLst>
              <a:ext uri="{FF2B5EF4-FFF2-40B4-BE49-F238E27FC236}">
                <a16:creationId xmlns:a16="http://schemas.microsoft.com/office/drawing/2014/main" id="{E49B788B-B225-CEB5-78BE-447C6ACECE73}"/>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65</a:t>
            </a:fld>
            <a:endParaRPr lang="de-DE" sz="1000" dirty="0">
              <a:solidFill>
                <a:schemeClr val="tx1">
                  <a:tint val="82000"/>
                </a:schemeClr>
              </a:solidFill>
            </a:endParaRPr>
          </a:p>
        </p:txBody>
      </p:sp>
    </p:spTree>
    <p:extLst>
      <p:ext uri="{BB962C8B-B14F-4D97-AF65-F5344CB8AC3E}">
        <p14:creationId xmlns:p14="http://schemas.microsoft.com/office/powerpoint/2010/main" val="15173450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5652-BF3D-2DF7-AF86-079429841F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D76A8E-AAC7-CDC2-DBDB-E004B9476CC7}"/>
              </a:ext>
            </a:extLst>
          </p:cNvPr>
          <p:cNvSpPr>
            <a:spLocks noGrp="1"/>
          </p:cNvSpPr>
          <p:nvPr>
            <p:ph type="title"/>
          </p:nvPr>
        </p:nvSpPr>
        <p:spPr>
          <a:xfrm>
            <a:off x="819594" y="669434"/>
            <a:ext cx="10515600" cy="705667"/>
          </a:xfrm>
        </p:spPr>
        <p:txBody>
          <a:bodyPr/>
          <a:lstStyle/>
          <a:p>
            <a:r>
              <a:rPr lang="en-US" dirty="0"/>
              <a:t>Part 4: Appendix </a:t>
            </a:r>
            <a:r>
              <a:rPr lang="de-DE" noProof="0" dirty="0"/>
              <a:t>(9/15) </a:t>
            </a:r>
          </a:p>
        </p:txBody>
      </p:sp>
      <p:sp>
        <p:nvSpPr>
          <p:cNvPr id="3" name="Inhaltsplatzhalter 2">
            <a:extLst>
              <a:ext uri="{FF2B5EF4-FFF2-40B4-BE49-F238E27FC236}">
                <a16:creationId xmlns:a16="http://schemas.microsoft.com/office/drawing/2014/main" id="{418F36DE-B4D5-0B3F-C721-59FBD37AE5E3}"/>
              </a:ext>
            </a:extLst>
          </p:cNvPr>
          <p:cNvSpPr>
            <a:spLocks noGrp="1"/>
          </p:cNvSpPr>
          <p:nvPr>
            <p:ph idx="1"/>
          </p:nvPr>
        </p:nvSpPr>
        <p:spPr>
          <a:xfrm>
            <a:off x="856806" y="1333501"/>
            <a:ext cx="11135475" cy="4891355"/>
          </a:xfrm>
        </p:spPr>
        <p:txBody>
          <a:bodyPr>
            <a:normAutofit fontScale="25000" lnSpcReduction="20000"/>
          </a:bodyPr>
          <a:lstStyle/>
          <a:p>
            <a:r>
              <a:rPr lang="de-DE" sz="7500" dirty="0"/>
              <a:t>4.2 </a:t>
            </a:r>
            <a:r>
              <a:rPr lang="de-DE" sz="7500" dirty="0" err="1"/>
              <a:t>Bibliography</a:t>
            </a:r>
            <a:endParaRPr lang="de-DE" sz="7500" dirty="0"/>
          </a:p>
          <a:p>
            <a:pPr marL="0" lvl="1" indent="162223">
              <a:lnSpc>
                <a:spcPct val="120000"/>
              </a:lnSpc>
              <a:spcBef>
                <a:spcPts val="0"/>
              </a:spcBef>
              <a:buNone/>
            </a:pPr>
            <a:endParaRPr lang="de-DE" sz="6000" dirty="0"/>
          </a:p>
          <a:p>
            <a:pPr marL="0" lvl="1" indent="173038">
              <a:spcBef>
                <a:spcPts val="0"/>
              </a:spcBef>
              <a:buNone/>
            </a:pPr>
            <a:r>
              <a:rPr lang="de-DE" sz="6000" noProof="0" dirty="0"/>
              <a:t>Veit, D. (2022) </a:t>
            </a:r>
            <a:r>
              <a:rPr lang="de-DE" sz="6000" i="1" noProof="0" dirty="0"/>
              <a:t>Die wissenschaftliche Arbeit für Studierende der Ingenieurwissenschaften</a:t>
            </a:r>
            <a:r>
              <a:rPr lang="de-DE" sz="6000" noProof="0" dirty="0"/>
              <a:t>. München: Carl Hanser Verlag. </a:t>
            </a:r>
            <a:r>
              <a:rPr lang="de-DE" sz="6000" noProof="0" dirty="0">
                <a:hlinkClick r:id="rId3"/>
              </a:rPr>
              <a:t>https://doi.org/10.3139/9783446474659.fm</a:t>
            </a:r>
            <a:endParaRPr lang="de-DE" sz="6000" noProof="0" dirty="0"/>
          </a:p>
          <a:p>
            <a:pPr marL="0" lvl="1" indent="162223">
              <a:lnSpc>
                <a:spcPct val="120000"/>
              </a:lnSpc>
              <a:spcBef>
                <a:spcPts val="0"/>
              </a:spcBef>
              <a:spcAft>
                <a:spcPts val="400"/>
              </a:spcAft>
              <a:buNone/>
            </a:pPr>
            <a:r>
              <a:rPr lang="de-DE" sz="6000" dirty="0"/>
              <a:t>Volkmann-Schluck, S. (2002) </a:t>
            </a:r>
            <a:r>
              <a:rPr lang="de-DE" sz="6000" i="1" dirty="0"/>
              <a:t>Die </a:t>
            </a:r>
            <a:r>
              <a:rPr lang="de-DE" sz="6000" i="1" dirty="0" err="1"/>
              <a:t>Verfassungsd</a:t>
            </a:r>
            <a:r>
              <a:rPr lang="de-DE" sz="6000" dirty="0" err="1"/>
              <a:t>Volkmann</a:t>
            </a:r>
            <a:r>
              <a:rPr lang="de-DE" sz="6000" dirty="0"/>
              <a:t>-Schluck, S. (2002) </a:t>
            </a:r>
            <a:r>
              <a:rPr lang="de-DE" sz="6000" i="1" dirty="0"/>
              <a:t>Die Verfassungsdebatte zur Zukunft der Europäischen Union</a:t>
            </a:r>
            <a:r>
              <a:rPr lang="de-DE" sz="6000" dirty="0"/>
              <a:t>. Hrsg. von C. Giering und I. Müller. München: Centrum für angewandte Politikforschung (C·A·P), Ludwig-Maximilians-Universität München. Verfügbar unter: http://www.cap.uni-muenchen.de/download/2002/2002_wp_eu_verfassung.pdf (Zugriff: 15.04.2026)</a:t>
            </a:r>
          </a:p>
          <a:p>
            <a:pPr marL="0" lvl="1" indent="162223">
              <a:lnSpc>
                <a:spcPct val="120000"/>
              </a:lnSpc>
              <a:spcBef>
                <a:spcPts val="0"/>
              </a:spcBef>
              <a:spcAft>
                <a:spcPts val="400"/>
              </a:spcAft>
              <a:buNone/>
            </a:pPr>
            <a:r>
              <a:rPr lang="de-DE" sz="6000" dirty="0"/>
              <a:t>Wikipedia (</a:t>
            </a:r>
            <a:r>
              <a:rPr lang="de-DE" sz="6000" dirty="0" err="1"/>
              <a:t>n.d</a:t>
            </a:r>
            <a:r>
              <a:rPr lang="de-DE" sz="6000" dirty="0"/>
              <a:t>..) </a:t>
            </a:r>
            <a:r>
              <a:rPr lang="de-DE" sz="6000" i="1" dirty="0"/>
              <a:t>Wikipedia: </a:t>
            </a:r>
            <a:r>
              <a:rPr lang="de-DE" sz="6000" i="1" dirty="0" err="1"/>
              <a:t>Citing</a:t>
            </a:r>
            <a:r>
              <a:rPr lang="de-DE" sz="6000" i="1" dirty="0"/>
              <a:t> Wikipedia</a:t>
            </a:r>
            <a:r>
              <a:rPr lang="de-DE" sz="6000" dirty="0"/>
              <a:t>. Verfügbar unter: </a:t>
            </a:r>
            <a:r>
              <a:rPr lang="de-DE" sz="6000" dirty="0">
                <a:hlinkClick r:id="rId4"/>
              </a:rPr>
              <a:t>https://en.wikipedia.org/wiki/Wikipedia:Citing_Wikipedia</a:t>
            </a:r>
            <a:r>
              <a:rPr lang="de-DE" sz="6000" dirty="0"/>
              <a:t>  (Zugriff: 10.08.2026)</a:t>
            </a:r>
          </a:p>
          <a:p>
            <a:pPr marL="0" lvl="1" indent="162223">
              <a:lnSpc>
                <a:spcPct val="120000"/>
              </a:lnSpc>
              <a:spcBef>
                <a:spcPts val="0"/>
              </a:spcBef>
              <a:spcAft>
                <a:spcPts val="400"/>
              </a:spcAft>
              <a:buNone/>
            </a:pPr>
            <a:r>
              <a:rPr lang="de-DE" sz="6000" dirty="0"/>
              <a:t>Wissenschaftsrat (2015) </a:t>
            </a:r>
            <a:r>
              <a:rPr lang="de-DE" sz="6000" i="1" dirty="0"/>
              <a:t>Empfehlungen zu wissenschaftlicher Integrität</a:t>
            </a:r>
            <a:r>
              <a:rPr lang="de-DE" sz="6000" dirty="0"/>
              <a:t>. Positionspapier (</a:t>
            </a:r>
            <a:r>
              <a:rPr lang="de-DE" sz="6000" dirty="0" err="1"/>
              <a:t>Drs</a:t>
            </a:r>
            <a:r>
              <a:rPr lang="de-DE" sz="6000" dirty="0"/>
              <a:t>. 4609‑15). Köln. Verfügbar unter: </a:t>
            </a:r>
            <a:r>
              <a:rPr lang="de-DE" sz="6000" dirty="0">
                <a:hlinkClick r:id="rId5"/>
              </a:rPr>
              <a:t>https://www.wissenschaftsrat.de/download/archiv/4609-15.html</a:t>
            </a:r>
            <a:r>
              <a:rPr lang="de-DE" sz="6000" dirty="0"/>
              <a:t>  (Zugriff am 05.05.2026)</a:t>
            </a:r>
          </a:p>
          <a:p>
            <a:pPr marL="0" lvl="1" indent="162223">
              <a:lnSpc>
                <a:spcPct val="120000"/>
              </a:lnSpc>
              <a:spcBef>
                <a:spcPts val="0"/>
              </a:spcBef>
              <a:spcAft>
                <a:spcPts val="400"/>
              </a:spcAft>
              <a:buNone/>
            </a:pPr>
            <a:r>
              <a:rPr lang="de-DE" sz="6000" dirty="0"/>
              <a:t>Wrexham University (</a:t>
            </a:r>
            <a:r>
              <a:rPr lang="de-DE" sz="6000" dirty="0" err="1"/>
              <a:t>n.d</a:t>
            </a:r>
            <a:r>
              <a:rPr lang="de-DE" sz="6000" dirty="0"/>
              <a:t>.) </a:t>
            </a:r>
            <a:r>
              <a:rPr lang="de-DE" sz="6000" i="1" dirty="0"/>
              <a:t>Academic </a:t>
            </a:r>
            <a:r>
              <a:rPr lang="de-DE" sz="6000" i="1" dirty="0" err="1"/>
              <a:t>integrity</a:t>
            </a:r>
            <a:r>
              <a:rPr lang="de-DE" sz="6000" i="1" dirty="0"/>
              <a:t> – </a:t>
            </a:r>
            <a:r>
              <a:rPr lang="de-DE" sz="6000" i="1" dirty="0" err="1"/>
              <a:t>brief</a:t>
            </a:r>
            <a:r>
              <a:rPr lang="de-DE" sz="6000" i="1" dirty="0"/>
              <a:t> guide for </a:t>
            </a:r>
            <a:r>
              <a:rPr lang="de-DE" sz="6000" i="1" dirty="0" err="1"/>
              <a:t>students</a:t>
            </a:r>
            <a:r>
              <a:rPr lang="de-DE" sz="6000" dirty="0"/>
              <a:t>. Verfügbar unter: </a:t>
            </a:r>
            <a:r>
              <a:rPr lang="de-DE" sz="6000" dirty="0">
                <a:hlinkClick r:id="rId6"/>
              </a:rPr>
              <a:t>https://wrexham.ac.uk/media/</a:t>
            </a:r>
            <a:br>
              <a:rPr lang="de-DE" sz="6000" dirty="0">
                <a:hlinkClick r:id="rId6"/>
              </a:rPr>
            </a:br>
            <a:r>
              <a:rPr lang="de-DE" sz="6000" dirty="0">
                <a:hlinkClick r:id="rId6"/>
              </a:rPr>
              <a:t>marketing/quality-and-student-admin-documents/Academic-Integrity-a-brief-guide-for-students.pdf</a:t>
            </a:r>
            <a:r>
              <a:rPr lang="de-DE" sz="6000" dirty="0"/>
              <a:t>  (Zugriff am: 06.03.2026).</a:t>
            </a:r>
          </a:p>
          <a:p>
            <a:pPr marL="0" lvl="1" indent="162223">
              <a:lnSpc>
                <a:spcPct val="120000"/>
              </a:lnSpc>
              <a:spcBef>
                <a:spcPts val="0"/>
              </a:spcBef>
              <a:spcAft>
                <a:spcPts val="400"/>
              </a:spcAft>
              <a:buNone/>
            </a:pPr>
            <a:endParaRPr lang="de-DE" sz="6400" dirty="0"/>
          </a:p>
          <a:p>
            <a:pPr marL="0" lvl="1" indent="162223">
              <a:spcBef>
                <a:spcPts val="0"/>
              </a:spcBef>
              <a:buNone/>
            </a:pPr>
            <a:endParaRPr lang="de-DE" sz="3000" dirty="0"/>
          </a:p>
        </p:txBody>
      </p:sp>
      <p:sp>
        <p:nvSpPr>
          <p:cNvPr id="4" name="Foliennummernplatzhalter 3">
            <a:extLst>
              <a:ext uri="{FF2B5EF4-FFF2-40B4-BE49-F238E27FC236}">
                <a16:creationId xmlns:a16="http://schemas.microsoft.com/office/drawing/2014/main" id="{E46A691D-AABF-BA2D-248E-3EF65241A286}"/>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66</a:t>
            </a:fld>
            <a:endParaRPr lang="de-DE" noProof="0" dirty="0"/>
          </a:p>
        </p:txBody>
      </p:sp>
      <p:sp>
        <p:nvSpPr>
          <p:cNvPr id="6" name="Foliennummernplatzhalter 3">
            <a:extLst>
              <a:ext uri="{FF2B5EF4-FFF2-40B4-BE49-F238E27FC236}">
                <a16:creationId xmlns:a16="http://schemas.microsoft.com/office/drawing/2014/main" id="{BC93295B-4DA4-2A7C-7097-91C38D9C3689}"/>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66</a:t>
            </a:fld>
            <a:endParaRPr lang="de-DE" sz="1000" dirty="0">
              <a:solidFill>
                <a:schemeClr val="tx1">
                  <a:tint val="82000"/>
                </a:schemeClr>
              </a:solidFill>
            </a:endParaRPr>
          </a:p>
        </p:txBody>
      </p:sp>
    </p:spTree>
    <p:extLst>
      <p:ext uri="{BB962C8B-B14F-4D97-AF65-F5344CB8AC3E}">
        <p14:creationId xmlns:p14="http://schemas.microsoft.com/office/powerpoint/2010/main" val="35079592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(10/15)</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fontScale="25000" lnSpcReduction="20000"/>
          </a:bodyPr>
          <a:lstStyle/>
          <a:p>
            <a:r>
              <a:rPr lang="en-US" sz="8000" dirty="0"/>
              <a:t>4.3 List of Figures</a:t>
            </a:r>
          </a:p>
          <a:p>
            <a:pPr lvl="1">
              <a:lnSpc>
                <a:spcPct val="130000"/>
              </a:lnSpc>
            </a:pPr>
            <a:r>
              <a:rPr lang="en-US" sz="6400" dirty="0"/>
              <a:t>Fig. 1: Magnifying glass (AI-generated image created by the author using the Academic AI Image Generator, June 17, 2026).</a:t>
            </a:r>
          </a:p>
          <a:p>
            <a:pPr lvl="1">
              <a:lnSpc>
                <a:spcPct val="130000"/>
              </a:lnSpc>
            </a:pPr>
            <a:r>
              <a:rPr lang="en-US" sz="6400" dirty="0"/>
              <a:t>Fig. 2: Work Desk (AI-generated image created by the author using the Academic AI Image Generator, June 25, 2026).</a:t>
            </a:r>
          </a:p>
          <a:p>
            <a:pPr lvl="1">
              <a:lnSpc>
                <a:spcPct val="130000"/>
              </a:lnSpc>
            </a:pPr>
            <a:r>
              <a:rPr lang="en-US" sz="6400" dirty="0"/>
              <a:t>Fig. 3: Cover: @Springer Publishing, journal *Advanced Composites and Hybrid Materials* (2026). Used as a citation in accordance with § 42f of the German Copyright Act (</a:t>
            </a:r>
            <a:r>
              <a:rPr lang="en-US" sz="6400" dirty="0" err="1"/>
              <a:t>UrhG</a:t>
            </a:r>
            <a:r>
              <a:rPr lang="en-US" sz="6400" dirty="0"/>
              <a:t>); not licensed under CC BY 4.0. Available at: https://link.springer.com/journal/42114 (accessed May 28, 2026)</a:t>
            </a:r>
          </a:p>
          <a:p>
            <a:pPr lvl="1">
              <a:lnSpc>
                <a:spcPct val="130000"/>
              </a:lnSpc>
            </a:pPr>
            <a:r>
              <a:rPr lang="en-US" sz="6400" dirty="0"/>
              <a:t>Fig. 4: Illustration of plagiarism check. Wikipedia: </a:t>
            </a:r>
            <a:r>
              <a:rPr lang="en-US" sz="6400" dirty="0" err="1"/>
              <a:t>GuttenPlag</a:t>
            </a:r>
            <a:r>
              <a:rPr lang="en-US" sz="6400" dirty="0"/>
              <a:t> Wiki. Available at: https://de.wikipedia.org/wiki/GuttenPlag_Wiki (accessed April 9, 2026)</a:t>
            </a:r>
          </a:p>
          <a:p>
            <a:pPr lvl="1">
              <a:lnSpc>
                <a:spcPct val="130000"/>
              </a:lnSpc>
            </a:pPr>
            <a:r>
              <a:rPr lang="en-US" sz="6400" dirty="0"/>
              <a:t>Fig. 5: Erlenmeyer flask (original AI-generated image, created with Academic AI Image Generator, June 25, 2026).</a:t>
            </a:r>
          </a:p>
          <a:p>
            <a:pPr lvl="1">
              <a:lnSpc>
                <a:spcPct val="130000"/>
              </a:lnSpc>
            </a:pPr>
            <a:r>
              <a:rPr lang="en-US" sz="6400" dirty="0"/>
              <a:t>Fig. 6: Screenshot. </a:t>
            </a:r>
            <a:r>
              <a:rPr lang="en-US" sz="6400" dirty="0" err="1"/>
              <a:t>Speakola</a:t>
            </a:r>
            <a:r>
              <a:rPr lang="en-US" sz="6400" dirty="0"/>
              <a:t> Richard Feynman. </a:t>
            </a:r>
            <a:r>
              <a:rPr lang="en-US" sz="6400" dirty="0" err="1"/>
              <a:t>Speakola</a:t>
            </a:r>
            <a:r>
              <a:rPr lang="en-US" sz="6400" dirty="0"/>
              <a:t> (2026). Photo accompanying: Richard Feynman – “Cargo Cult Science” speech, Caltech 1974. Available at: https://speakola.com/grad/richard-feynman-caltech-1974 (Accessed May 13, 2026)</a:t>
            </a:r>
          </a:p>
          <a:p>
            <a:pPr lvl="1">
              <a:lnSpc>
                <a:spcPct val="130000"/>
              </a:lnSpc>
            </a:pPr>
            <a:endParaRPr lang="en-US" sz="5200" dirty="0"/>
          </a:p>
          <a:p>
            <a:pPr lvl="1">
              <a:lnSpc>
                <a:spcPct val="130000"/>
              </a:lnSpc>
            </a:pPr>
            <a:endParaRPr lang="en-US" sz="52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67</a:t>
            </a:fld>
            <a:endParaRPr lang="en-US" noProof="0" dirty="0"/>
          </a:p>
        </p:txBody>
      </p:sp>
    </p:spTree>
    <p:extLst>
      <p:ext uri="{BB962C8B-B14F-4D97-AF65-F5344CB8AC3E}">
        <p14:creationId xmlns:p14="http://schemas.microsoft.com/office/powerpoint/2010/main" val="41201678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(11/15)</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fontScale="62500" lnSpcReduction="20000"/>
          </a:bodyPr>
          <a:lstStyle/>
          <a:p>
            <a:pPr>
              <a:lnSpc>
                <a:spcPct val="140000"/>
              </a:lnSpc>
            </a:pPr>
            <a:r>
              <a:rPr lang="en-US" sz="3800" dirty="0"/>
              <a:t>4.4 Licensing</a:t>
            </a:r>
          </a:p>
          <a:p>
            <a:pPr lvl="1">
              <a:lnSpc>
                <a:spcPct val="140000"/>
              </a:lnSpc>
              <a:spcBef>
                <a:spcPts val="0"/>
              </a:spcBef>
            </a:pPr>
            <a:r>
              <a:rPr lang="en-US" sz="2900" dirty="0">
                <a:solidFill>
                  <a:srgbClr val="000000"/>
                </a:solidFill>
              </a:rPr>
              <a:t>This set of slides of the staff unit Quality Management, Evaluation and Reporting is licensed under the Creative Commons Attribution 4.0 International (CC BY 4.0) license.</a:t>
            </a:r>
          </a:p>
          <a:p>
            <a:pPr lvl="1"/>
            <a:r>
              <a:rPr lang="en-US" sz="2900" dirty="0">
                <a:solidFill>
                  <a:srgbClr val="000000"/>
                </a:solidFill>
              </a:rPr>
              <a:t>Unless otherwise noted, this set of slides is licensed under the Creative Commons Attribution 4.0 International (CC BY 4.0) license. This means that the set of slides may be reproduced, distributed, modified, and otherwise used under the terms of the CC BY 4.0 license.</a:t>
            </a:r>
          </a:p>
          <a:p>
            <a:pPr lvl="2">
              <a:lnSpc>
                <a:spcPct val="140000"/>
              </a:lnSpc>
              <a:spcBef>
                <a:spcPts val="0"/>
              </a:spcBef>
            </a:pPr>
            <a:r>
              <a:rPr lang="en-US" sz="3400" dirty="0">
                <a:solidFill>
                  <a:srgbClr val="000000"/>
                </a:solidFill>
              </a:rPr>
              <a:t>Terms of Use at </a:t>
            </a:r>
            <a:r>
              <a:rPr lang="en-US" sz="3400" dirty="0">
                <a:solidFill>
                  <a:srgbClr val="000000"/>
                </a:solidFill>
                <a:hlinkClick r:id="rId2"/>
              </a:rPr>
              <a:t>https://creativecommons.org/licenses/by/4.0/</a:t>
            </a:r>
            <a:endParaRPr lang="en-US" sz="3400" dirty="0">
              <a:solidFill>
                <a:srgbClr val="000000"/>
              </a:solidFill>
            </a:endParaRPr>
          </a:p>
          <a:p>
            <a:pPr lvl="1">
              <a:lnSpc>
                <a:spcPct val="140000"/>
              </a:lnSpc>
              <a:spcBef>
                <a:spcPts val="0"/>
              </a:spcBef>
            </a:pPr>
            <a:r>
              <a:rPr lang="en-US" sz="3400" dirty="0"/>
              <a:t>Third-Party Content:</a:t>
            </a:r>
          </a:p>
          <a:p>
            <a:pPr lvl="2">
              <a:lnSpc>
                <a:spcPct val="140000"/>
              </a:lnSpc>
              <a:spcBef>
                <a:spcPts val="0"/>
              </a:spcBef>
            </a:pPr>
            <a:r>
              <a:rPr lang="en-US" sz="2900" dirty="0">
                <a:solidFill>
                  <a:srgbClr val="000000"/>
                </a:solidFill>
              </a:rPr>
              <a:t>Illustration, photographs, book covers, logos, and other content accompanied by a separate source or rights notice are not covered by the CC BY 4.0 license. Their use is governed by the respective notices provided. To the extent that such content is used within the scope of the statutory right to quote (§ 42 f </a:t>
            </a:r>
            <a:r>
              <a:rPr lang="en-US" sz="2900" dirty="0" err="1">
                <a:solidFill>
                  <a:srgbClr val="000000"/>
                </a:solidFill>
              </a:rPr>
              <a:t>UrhG</a:t>
            </a:r>
            <a:r>
              <a:rPr lang="en-US" sz="2900" dirty="0">
                <a:solidFill>
                  <a:srgbClr val="000000"/>
                </a:solidFill>
              </a:rPr>
              <a:t>), this is done exclusively for the specific purpose of quotation as stated.</a:t>
            </a:r>
            <a:br>
              <a:rPr lang="en-US" sz="2600" dirty="0"/>
            </a:br>
            <a:endParaRPr lang="en-US" sz="26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68</a:t>
            </a:fld>
            <a:endParaRPr lang="en-US" noProof="0" dirty="0"/>
          </a:p>
        </p:txBody>
      </p:sp>
    </p:spTree>
    <p:extLst>
      <p:ext uri="{BB962C8B-B14F-4D97-AF65-F5344CB8AC3E}">
        <p14:creationId xmlns:p14="http://schemas.microsoft.com/office/powerpoint/2010/main" val="27661535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dirty="0"/>
              <a:t>(12/15)</a:t>
            </a:r>
            <a:r>
              <a:rPr lang="en-US" noProof="0" dirty="0"/>
              <a:t>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a:bodyPr>
          <a:lstStyle/>
          <a:p>
            <a:r>
              <a:rPr lang="en-US" sz="2625" dirty="0"/>
              <a:t>4.5 AI Use</a:t>
            </a:r>
          </a:p>
          <a:p>
            <a:pPr lvl="1"/>
            <a:r>
              <a:rPr lang="en-US" noProof="0" dirty="0"/>
              <a:t>AI Use in this document</a:t>
            </a:r>
          </a:p>
          <a:p>
            <a:pPr lvl="2"/>
            <a:r>
              <a:rPr lang="en-US" dirty="0"/>
              <a:t>Text and accessible design:M365 Copilot and GPT-5 were used to correct style, shorten text and ensure accessible design. All decisions regarding content and changes to content, as well as word choice and rewording, were made exclusively by the author. </a:t>
            </a:r>
          </a:p>
          <a:p>
            <a:pPr lvl="2"/>
            <a:r>
              <a:rPr lang="en-US" dirty="0"/>
              <a:t>Self-generated images and text visualizations were created using Academic AI (Graz University of Technology).</a:t>
            </a:r>
          </a:p>
          <a:p>
            <a:pPr lvl="2"/>
            <a:r>
              <a:rPr lang="en-US" dirty="0" err="1"/>
              <a:t>DeepL</a:t>
            </a:r>
            <a:r>
              <a:rPr lang="en-US" dirty="0"/>
              <a:t> (2026) was used to support translation and to check for grammar and style. Changes to the content or phrasing were made exclusively by the author.</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69</a:t>
            </a:fld>
            <a:endParaRPr lang="en-US" noProof="0" dirty="0"/>
          </a:p>
        </p:txBody>
      </p:sp>
    </p:spTree>
    <p:extLst>
      <p:ext uri="{BB962C8B-B14F-4D97-AF65-F5344CB8AC3E}">
        <p14:creationId xmlns:p14="http://schemas.microsoft.com/office/powerpoint/2010/main" val="652648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A6901-052A-88C8-2DBE-4307DA993C6A}"/>
              </a:ext>
            </a:extLst>
          </p:cNvPr>
          <p:cNvSpPr>
            <a:spLocks noGrp="1"/>
          </p:cNvSpPr>
          <p:nvPr>
            <p:ph type="title"/>
          </p:nvPr>
        </p:nvSpPr>
        <p:spPr/>
        <p:txBody>
          <a:bodyPr/>
          <a:lstStyle/>
          <a:p>
            <a:r>
              <a:rPr lang="en-US" dirty="0"/>
              <a:t>Part 4: Appendix (13/15) </a:t>
            </a:r>
            <a:endParaRPr lang="de-DE" dirty="0"/>
          </a:p>
        </p:txBody>
      </p:sp>
      <p:sp>
        <p:nvSpPr>
          <p:cNvPr id="3" name="Inhaltsplatzhalter 2">
            <a:extLst>
              <a:ext uri="{FF2B5EF4-FFF2-40B4-BE49-F238E27FC236}">
                <a16:creationId xmlns:a16="http://schemas.microsoft.com/office/drawing/2014/main" id="{7A961451-546A-4031-0A44-D36788C30897}"/>
              </a:ext>
            </a:extLst>
          </p:cNvPr>
          <p:cNvSpPr>
            <a:spLocks noGrp="1"/>
          </p:cNvSpPr>
          <p:nvPr>
            <p:ph idx="1"/>
          </p:nvPr>
        </p:nvSpPr>
        <p:spPr>
          <a:xfrm>
            <a:off x="838200" y="1658679"/>
            <a:ext cx="10515600" cy="4358593"/>
          </a:xfrm>
        </p:spPr>
        <p:txBody>
          <a:bodyPr>
            <a:normAutofit/>
          </a:bodyPr>
          <a:lstStyle/>
          <a:p>
            <a:pPr>
              <a:spcAft>
                <a:spcPts val="563"/>
              </a:spcAft>
            </a:pPr>
            <a:r>
              <a:rPr lang="de-DE" sz="2063" dirty="0"/>
              <a:t>4.5 AI Use: Prompts</a:t>
            </a:r>
          </a:p>
          <a:p>
            <a:pPr lvl="1"/>
            <a:r>
              <a:rPr lang="en-US" sz="1875" dirty="0"/>
              <a:t>Self-generated images were created using </a:t>
            </a:r>
            <a:r>
              <a:rPr lang="de-DE" sz="1781" dirty="0"/>
              <a:t>Academic AI (TU Graz)</a:t>
            </a:r>
            <a:r>
              <a:rPr lang="de-AT" sz="1781" dirty="0"/>
              <a:t>:</a:t>
            </a:r>
          </a:p>
          <a:p>
            <a:pPr marL="754559" lvl="2" indent="-165200">
              <a:lnSpc>
                <a:spcPct val="140000"/>
              </a:lnSpc>
              <a:spcAft>
                <a:spcPts val="563"/>
              </a:spcAft>
            </a:pPr>
            <a:r>
              <a:rPr lang="en-US" sz="1500" dirty="0"/>
              <a:t>Academic AI, prompt dated 13 May 2026: “Depict the slogan ‘Every game has rules. Master the rules, win the game!’ as a piece of wall graffiti. Use bright </a:t>
            </a:r>
            <a:r>
              <a:rPr lang="en-US" sz="1500" dirty="0" err="1"/>
              <a:t>colours</a:t>
            </a:r>
            <a:r>
              <a:rPr lang="en-US" sz="1500" dirty="0"/>
              <a:t>. The lettering should be very legible (semi-</a:t>
            </a:r>
            <a:r>
              <a:rPr lang="en-US" sz="1500" dirty="0" err="1"/>
              <a:t>wildstyle</a:t>
            </a:r>
            <a:r>
              <a:rPr lang="en-US" sz="1500" dirty="0"/>
              <a:t>). The lettering should not be on a single line, but should span at least three lines. The graffiti should consist solely of the lettering.” Used to create “Fig. 1: Graffiti”.</a:t>
            </a:r>
          </a:p>
          <a:p>
            <a:pPr marL="754559" lvl="2" indent="-165200">
              <a:lnSpc>
                <a:spcPct val="140000"/>
              </a:lnSpc>
              <a:spcAft>
                <a:spcPts val="563"/>
              </a:spcAft>
            </a:pPr>
            <a:r>
              <a:rPr lang="en-US" sz="1500" dirty="0"/>
              <a:t>Academic AI, prompt dated 17 June 2026: “Depict, schematically, a sheet of paper with writing on it being examined through a magnifying glass. The characters should only be hinted at; no actual letters should be recognizable.” Used to create “Fig. 2: Magnifying glass”.</a:t>
            </a:r>
          </a:p>
          <a:p>
            <a:pPr marL="754559" lvl="2" indent="-165200">
              <a:lnSpc>
                <a:spcPct val="140000"/>
              </a:lnSpc>
              <a:spcAft>
                <a:spcPts val="563"/>
              </a:spcAft>
            </a:pPr>
            <a:r>
              <a:rPr lang="en-US" sz="1500" dirty="0"/>
              <a:t>Academic AI, prompt dated 25 June 2026: “Depict a broken, upright laboratory glass or flask. It should be a schematic representation, but the contents of the glass may be </a:t>
            </a:r>
            <a:r>
              <a:rPr lang="en-US" sz="1500" dirty="0" err="1"/>
              <a:t>coloured</a:t>
            </a:r>
            <a:r>
              <a:rPr lang="en-US" sz="1500" dirty="0"/>
              <a:t>. The shards lying around should be similar in size and shape to the broken shards.” Used to create “Fig. 7: Broken laboratory glassware”.</a:t>
            </a:r>
            <a:endParaRPr lang="de-DE" dirty="0"/>
          </a:p>
        </p:txBody>
      </p:sp>
      <p:sp>
        <p:nvSpPr>
          <p:cNvPr id="4" name="Foliennummernplatzhalter 3">
            <a:extLst>
              <a:ext uri="{FF2B5EF4-FFF2-40B4-BE49-F238E27FC236}">
                <a16:creationId xmlns:a16="http://schemas.microsoft.com/office/drawing/2014/main" id="{39055464-163C-DC21-EAF1-482DAB16A998}"/>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70</a:t>
            </a:fld>
            <a:endParaRPr lang="de-DE" dirty="0"/>
          </a:p>
        </p:txBody>
      </p:sp>
    </p:spTree>
    <p:extLst>
      <p:ext uri="{BB962C8B-B14F-4D97-AF65-F5344CB8AC3E}">
        <p14:creationId xmlns:p14="http://schemas.microsoft.com/office/powerpoint/2010/main" val="34129187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4DC38-46B0-00F0-850D-673658352CCC}"/>
              </a:ext>
            </a:extLst>
          </p:cNvPr>
          <p:cNvSpPr>
            <a:spLocks noGrp="1"/>
          </p:cNvSpPr>
          <p:nvPr>
            <p:ph type="title"/>
          </p:nvPr>
        </p:nvSpPr>
        <p:spPr/>
        <p:txBody>
          <a:bodyPr/>
          <a:lstStyle/>
          <a:p>
            <a:r>
              <a:rPr lang="en-US" dirty="0"/>
              <a:t>Part 4: Appendix (14/15)</a:t>
            </a:r>
            <a:endParaRPr lang="de-DE" dirty="0"/>
          </a:p>
        </p:txBody>
      </p:sp>
      <p:sp>
        <p:nvSpPr>
          <p:cNvPr id="3" name="Inhaltsplatzhalter 2">
            <a:extLst>
              <a:ext uri="{FF2B5EF4-FFF2-40B4-BE49-F238E27FC236}">
                <a16:creationId xmlns:a16="http://schemas.microsoft.com/office/drawing/2014/main" id="{A1531304-9EF6-47A1-E70E-B4EDDA1F0B52}"/>
              </a:ext>
            </a:extLst>
          </p:cNvPr>
          <p:cNvSpPr>
            <a:spLocks noGrp="1"/>
          </p:cNvSpPr>
          <p:nvPr>
            <p:ph idx="1"/>
          </p:nvPr>
        </p:nvSpPr>
        <p:spPr>
          <a:xfrm>
            <a:off x="856806" y="1602685"/>
            <a:ext cx="11135475" cy="4622171"/>
          </a:xfrm>
        </p:spPr>
        <p:txBody>
          <a:bodyPr>
            <a:normAutofit fontScale="77500" lnSpcReduction="20000"/>
          </a:bodyPr>
          <a:lstStyle/>
          <a:p>
            <a:pPr>
              <a:spcAft>
                <a:spcPts val="563"/>
              </a:spcAft>
            </a:pPr>
            <a:r>
              <a:rPr lang="de-DE" sz="2063" dirty="0"/>
              <a:t>4.5 Use of AI: Prompts</a:t>
            </a:r>
          </a:p>
          <a:p>
            <a:pPr lvl="1"/>
            <a:r>
              <a:rPr lang="en-US" dirty="0"/>
              <a:t>text visualizations were created using Academic AI (Graz University of Technology).</a:t>
            </a:r>
          </a:p>
          <a:p>
            <a:pPr marL="712788" lvl="2" indent="-123825">
              <a:lnSpc>
                <a:spcPct val="130000"/>
              </a:lnSpc>
              <a:spcBef>
                <a:spcPts val="0"/>
              </a:spcBef>
            </a:pPr>
            <a:r>
              <a:rPr lang="en-US" sz="1688" dirty="0"/>
              <a:t>Academic AI, prompt dated 15 May 2026: “The image should look like a yellow Post-it note. Write the following text on it in clearly legible handwriting: ‘Academic integrity = attitude’ and, below that, ‘GWP = </a:t>
            </a:r>
            <a:r>
              <a:rPr lang="en-US" sz="1688" dirty="0" err="1"/>
              <a:t>behaviour</a:t>
            </a:r>
            <a:r>
              <a:rPr lang="en-US" sz="1688" dirty="0"/>
              <a:t>!’ The text should be </a:t>
            </a:r>
            <a:r>
              <a:rPr lang="en-US" sz="1688" dirty="0" err="1"/>
              <a:t>centred</a:t>
            </a:r>
            <a:r>
              <a:rPr lang="en-US" sz="1688" dirty="0"/>
              <a:t> and large enough to fill the entire Post-it note.” See slide 12 for a representation of the text on the Post-it </a:t>
            </a:r>
            <a:r>
              <a:rPr lang="en-US" sz="1688" dirty="0" err="1"/>
              <a:t>note.Academic</a:t>
            </a:r>
            <a:r>
              <a:rPr lang="en-US" sz="1688" dirty="0"/>
              <a:t> AI, prompt dated 20 May 2026: “The image should look like a yellow Post-it note. Write the following text on it in clearly legible handwriting: ‘A great many institutions already have detailed guidelines for writing seminar papers and dissertations!’ The text should be large enough to fill the entire Post-it note.” See slide 26 for a visual representation of the text on the Post-it note.</a:t>
            </a:r>
          </a:p>
          <a:p>
            <a:pPr marL="712788" lvl="2" indent="-123825">
              <a:lnSpc>
                <a:spcPct val="130000"/>
              </a:lnSpc>
              <a:spcBef>
                <a:spcPts val="0"/>
              </a:spcBef>
            </a:pPr>
            <a:r>
              <a:rPr lang="en-US" sz="1688" dirty="0"/>
              <a:t>Academic AI, prompt dated 27 May 2026: “The image should look like a yellow Post-it note. Write the following text on it in clearly legible handwriting: ‘Incomplete or incorrect references may give the impression of deliberate concealment or a lack of diligence!’ Do not underline anything; </a:t>
            </a:r>
            <a:r>
              <a:rPr lang="en-US" sz="1688" dirty="0" err="1"/>
              <a:t>centre</a:t>
            </a:r>
            <a:r>
              <a:rPr lang="en-US" sz="1688" dirty="0"/>
              <a:t> the text.” Display the text on the Post-it note on slide 24.</a:t>
            </a:r>
            <a:r>
              <a:rPr lang="de-DE" sz="1688" dirty="0"/>
              <a:t>Academic AI, Prompt vom 02.06.2026: „Das Bild soll aussehen wie ein gelbes Post-it. Schreibe in gut leserlicher Handschrift den folgenden Text darauf: „Im Zweifelsfall: Immer die Quelle angeben!“ Bitte unterstreiche nur “Im Zweifelsfall“, zentriere den Text.“ Zur Darstellung des Texts auf dem Post-it auf Folie 23.</a:t>
            </a:r>
          </a:p>
          <a:p>
            <a:pPr marL="712788" lvl="2" indent="-123825">
              <a:lnSpc>
                <a:spcPct val="130000"/>
              </a:lnSpc>
              <a:spcBef>
                <a:spcPts val="0"/>
              </a:spcBef>
            </a:pPr>
            <a:r>
              <a:rPr lang="en-US" sz="1688" dirty="0"/>
              <a:t>Academic AI, prompt dated 8 June 2026: “The image should look like a yellow Post-it note. Write the following text on it in clearly legible handwriting: ‘Read your department’s guidelines!’ Underline ‘Read’. Display the text on the Post-it note on slide 45.”</a:t>
            </a:r>
          </a:p>
          <a:p>
            <a:pPr marL="712788" lvl="2" indent="-123825">
              <a:lnSpc>
                <a:spcPct val="130000"/>
              </a:lnSpc>
              <a:spcBef>
                <a:spcPts val="0"/>
              </a:spcBef>
            </a:pPr>
            <a:r>
              <a:rPr lang="en-US" sz="1688" dirty="0"/>
              <a:t>Academic AI, prompt dated 17 June 2026: “The image should look like a yellow Post-it note. Write the following text on it in clearly legible handwriting: ‘Make sure, through good time management, that you are not even tempted to use </a:t>
            </a:r>
            <a:r>
              <a:rPr lang="en-US" sz="1688" dirty="0" err="1"/>
              <a:t>unauthorised</a:t>
            </a:r>
            <a:r>
              <a:rPr lang="en-US" sz="1688" dirty="0"/>
              <a:t> aids!’ Underline ‘not even’.” The text on the Post-it note is shown on slide 46.</a:t>
            </a:r>
            <a:endParaRPr lang="de-AT" sz="1781" dirty="0"/>
          </a:p>
        </p:txBody>
      </p:sp>
      <p:sp>
        <p:nvSpPr>
          <p:cNvPr id="4" name="Foliennummernplatzhalter 3">
            <a:extLst>
              <a:ext uri="{FF2B5EF4-FFF2-40B4-BE49-F238E27FC236}">
                <a16:creationId xmlns:a16="http://schemas.microsoft.com/office/drawing/2014/main" id="{95DE79A7-8BC6-85BE-523B-6E27B70C2CBD}"/>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71</a:t>
            </a:fld>
            <a:endParaRPr lang="de-DE" dirty="0"/>
          </a:p>
        </p:txBody>
      </p:sp>
    </p:spTree>
    <p:extLst>
      <p:ext uri="{BB962C8B-B14F-4D97-AF65-F5344CB8AC3E}">
        <p14:creationId xmlns:p14="http://schemas.microsoft.com/office/powerpoint/2010/main" val="1958500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61D11-91D4-4CFF-811D-56307355FF71}"/>
              </a:ext>
            </a:extLst>
          </p:cNvPr>
          <p:cNvSpPr>
            <a:spLocks noGrp="1"/>
          </p:cNvSpPr>
          <p:nvPr>
            <p:ph type="title"/>
          </p:nvPr>
        </p:nvSpPr>
        <p:spPr/>
        <p:txBody>
          <a:bodyPr/>
          <a:lstStyle/>
          <a:p>
            <a:r>
              <a:rPr lang="en-US" dirty="0"/>
              <a:t>Part 4: Appendix (15/15)</a:t>
            </a:r>
          </a:p>
        </p:txBody>
      </p:sp>
      <p:sp>
        <p:nvSpPr>
          <p:cNvPr id="3" name="Inhaltsplatzhalter 2">
            <a:extLst>
              <a:ext uri="{FF2B5EF4-FFF2-40B4-BE49-F238E27FC236}">
                <a16:creationId xmlns:a16="http://schemas.microsoft.com/office/drawing/2014/main" id="{D6E0B2BA-6633-4418-877C-7EE72C274895}"/>
              </a:ext>
            </a:extLst>
          </p:cNvPr>
          <p:cNvSpPr>
            <a:spLocks noGrp="1"/>
          </p:cNvSpPr>
          <p:nvPr>
            <p:ph idx="1"/>
          </p:nvPr>
        </p:nvSpPr>
        <p:spPr/>
        <p:txBody>
          <a:bodyPr/>
          <a:lstStyle/>
          <a:p>
            <a:r>
              <a:rPr lang="en-US" dirty="0"/>
              <a:t>Acknowledgements</a:t>
            </a:r>
          </a:p>
          <a:p>
            <a:pPr marL="0" indent="0">
              <a:buNone/>
            </a:pPr>
            <a:endParaRPr lang="en-US" dirty="0"/>
          </a:p>
          <a:p>
            <a:pPr marL="0" indent="0">
              <a:buNone/>
            </a:pPr>
            <a:r>
              <a:rPr lang="de-AT" sz="2000" u="sng" dirty="0" err="1">
                <a:effectLst/>
                <a:ea typeface="Calibri" panose="020F0502020204030204" pitchFamily="34" charset="0"/>
              </a:rPr>
              <a:t>We</a:t>
            </a:r>
            <a:r>
              <a:rPr lang="de-AT" sz="2000" u="sng" dirty="0">
                <a:effectLst/>
                <a:ea typeface="Calibri" panose="020F0502020204030204" pitchFamily="34" charset="0"/>
              </a:rPr>
              <a:t> </a:t>
            </a:r>
            <a:r>
              <a:rPr lang="de-AT" sz="2000" u="sng" dirty="0" err="1">
                <a:effectLst/>
                <a:ea typeface="Calibri" panose="020F0502020204030204" pitchFamily="34" charset="0"/>
              </a:rPr>
              <a:t>acknowledge</a:t>
            </a:r>
            <a:r>
              <a:rPr lang="de-AT" sz="2000" u="sng" dirty="0">
                <a:effectLst/>
                <a:ea typeface="Calibri" panose="020F0502020204030204" pitchFamily="34" charset="0"/>
              </a:rPr>
              <a:t> </a:t>
            </a:r>
            <a:r>
              <a:rPr lang="de-AT" sz="2000" u="sng" dirty="0" err="1">
                <a:effectLst/>
                <a:ea typeface="Calibri" panose="020F0502020204030204" pitchFamily="34" charset="0"/>
              </a:rPr>
              <a:t>with</a:t>
            </a:r>
            <a:r>
              <a:rPr lang="de-AT" sz="2000" u="sng" dirty="0">
                <a:effectLst/>
                <a:ea typeface="Calibri" panose="020F0502020204030204" pitchFamily="34" charset="0"/>
              </a:rPr>
              <a:t> </a:t>
            </a:r>
            <a:r>
              <a:rPr lang="de-AT" sz="2000" u="sng" dirty="0" err="1">
                <a:effectLst/>
                <a:ea typeface="Calibri" panose="020F0502020204030204" pitchFamily="34" charset="0"/>
              </a:rPr>
              <a:t>thanks</a:t>
            </a:r>
            <a:r>
              <a:rPr lang="de-AT" sz="2000" u="sng" dirty="0">
                <a:effectLst/>
                <a:ea typeface="Calibri" panose="020F0502020204030204" pitchFamily="34" charset="0"/>
              </a:rPr>
              <a:t> the </a:t>
            </a:r>
            <a:r>
              <a:rPr lang="de-AT" sz="2000" u="sng" dirty="0" err="1">
                <a:effectLst/>
                <a:ea typeface="Calibri" panose="020F0502020204030204" pitchFamily="34" charset="0"/>
              </a:rPr>
              <a:t>valuable</a:t>
            </a:r>
            <a:r>
              <a:rPr lang="de-AT" sz="2000" u="sng" dirty="0">
                <a:effectLst/>
                <a:ea typeface="Calibri" panose="020F0502020204030204" pitchFamily="34" charset="0"/>
              </a:rPr>
              <a:t> </a:t>
            </a:r>
            <a:r>
              <a:rPr lang="de-AT" sz="2000" u="sng" dirty="0" err="1">
                <a:effectLst/>
                <a:ea typeface="Calibri" panose="020F0502020204030204" pitchFamily="34" charset="0"/>
              </a:rPr>
              <a:t>input</a:t>
            </a:r>
            <a:r>
              <a:rPr lang="de-AT" sz="2000" u="sng" dirty="0">
                <a:effectLst/>
                <a:ea typeface="Calibri" panose="020F0502020204030204" pitchFamily="34" charset="0"/>
              </a:rPr>
              <a:t> of:</a:t>
            </a:r>
          </a:p>
          <a:p>
            <a:pPr marL="0" indent="0">
              <a:buNone/>
            </a:pPr>
            <a:r>
              <a:rPr lang="de-AT" sz="2000" dirty="0">
                <a:effectLst/>
                <a:ea typeface="Calibri" panose="020F0502020204030204" pitchFamily="34" charset="0"/>
              </a:rPr>
              <a:t>Martin Ebner, Eva Felber, Maria Haas, Claire Jean-Quartier, Daniel Kurzmann, Christoph Ladurner, Volker Lang, Gerlinde Maxl, Viola Mayerhofer, Verena Schwägerl-Melchior </a:t>
            </a:r>
          </a:p>
          <a:p>
            <a:pPr marL="0" indent="0">
              <a:buNone/>
            </a:pPr>
            <a:endParaRPr lang="en-US" sz="2000" dirty="0"/>
          </a:p>
          <a:p>
            <a:pPr marL="0" indent="0">
              <a:buNone/>
            </a:pPr>
            <a:r>
              <a:rPr lang="de-AT" sz="2000" u="sng" dirty="0" err="1">
                <a:ea typeface="Calibri" panose="020F0502020204030204" pitchFamily="34" charset="0"/>
              </a:rPr>
              <a:t>We</a:t>
            </a:r>
            <a:r>
              <a:rPr lang="de-AT" sz="2000" u="sng" dirty="0">
                <a:ea typeface="Calibri" panose="020F0502020204030204" pitchFamily="34" charset="0"/>
              </a:rPr>
              <a:t> </a:t>
            </a:r>
            <a:r>
              <a:rPr lang="de-AT" sz="2000" u="sng" dirty="0" err="1">
                <a:ea typeface="Calibri" panose="020F0502020204030204" pitchFamily="34" charset="0"/>
              </a:rPr>
              <a:t>acknowledge</a:t>
            </a:r>
            <a:r>
              <a:rPr lang="de-AT" sz="2000" u="sng" dirty="0">
                <a:ea typeface="Calibri" panose="020F0502020204030204" pitchFamily="34" charset="0"/>
              </a:rPr>
              <a:t> </a:t>
            </a:r>
            <a:r>
              <a:rPr lang="de-AT" sz="2000" u="sng" dirty="0" err="1">
                <a:ea typeface="Calibri" panose="020F0502020204030204" pitchFamily="34" charset="0"/>
              </a:rPr>
              <a:t>with</a:t>
            </a:r>
            <a:r>
              <a:rPr lang="de-AT" sz="2000" u="sng" dirty="0">
                <a:ea typeface="Calibri" panose="020F0502020204030204" pitchFamily="34" charset="0"/>
              </a:rPr>
              <a:t> </a:t>
            </a:r>
            <a:r>
              <a:rPr lang="de-AT" sz="2000" u="sng" dirty="0" err="1">
                <a:ea typeface="Calibri" panose="020F0502020204030204" pitchFamily="34" charset="0"/>
              </a:rPr>
              <a:t>thanks</a:t>
            </a:r>
            <a:r>
              <a:rPr lang="de-AT" sz="2000" u="sng" dirty="0">
                <a:ea typeface="Calibri" panose="020F0502020204030204" pitchFamily="34" charset="0"/>
              </a:rPr>
              <a:t> </a:t>
            </a:r>
            <a:r>
              <a:rPr lang="en-US" sz="2000" u="sng" dirty="0"/>
              <a:t>for the coordination with NAWI-Graz:</a:t>
            </a:r>
          </a:p>
          <a:p>
            <a:pPr marL="0" indent="0">
              <a:buNone/>
            </a:pPr>
            <a:r>
              <a:rPr lang="en-US" sz="2000" dirty="0"/>
              <a:t>Thomas Schweitzer</a:t>
            </a:r>
          </a:p>
        </p:txBody>
      </p:sp>
      <p:sp>
        <p:nvSpPr>
          <p:cNvPr id="4" name="Foliennummernplatzhalter 3">
            <a:extLst>
              <a:ext uri="{FF2B5EF4-FFF2-40B4-BE49-F238E27FC236}">
                <a16:creationId xmlns:a16="http://schemas.microsoft.com/office/drawing/2014/main" id="{6CFB80DD-6C0E-4CED-B866-09E97526C918}"/>
              </a:ext>
            </a:extLst>
          </p:cNvPr>
          <p:cNvSpPr>
            <a:spLocks noGrp="1"/>
          </p:cNvSpPr>
          <p:nvPr>
            <p:ph type="sldNum" sz="quarter" idx="12"/>
          </p:nvPr>
        </p:nvSpPr>
        <p:spPr/>
        <p:txBody>
          <a:bodyPr/>
          <a:lstStyle/>
          <a:p>
            <a:fld id="{2447F044-20D3-4F07-BFBB-8BE1F51E7E03}" type="slidenum">
              <a:rPr lang="en-GB" smtClean="0"/>
              <a:pPr/>
              <a:t>72</a:t>
            </a:fld>
            <a:endParaRPr lang="en-GB" dirty="0"/>
          </a:p>
        </p:txBody>
      </p:sp>
    </p:spTree>
    <p:extLst>
      <p:ext uri="{BB962C8B-B14F-4D97-AF65-F5344CB8AC3E}">
        <p14:creationId xmlns:p14="http://schemas.microsoft.com/office/powerpoint/2010/main" val="23090729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56736" y="3641943"/>
            <a:ext cx="10956554" cy="2001565"/>
          </a:xfrm>
        </p:spPr>
        <p:txBody>
          <a:bodyPr>
            <a:noAutofit/>
          </a:bodyPr>
          <a:lstStyle/>
          <a:p>
            <a:pPr marL="0" indent="0">
              <a:spcAft>
                <a:spcPts val="0"/>
              </a:spcAft>
              <a:buNone/>
            </a:pPr>
            <a:r>
              <a:rPr lang="en-US" sz="1800" dirty="0"/>
              <a:t>Contact:</a:t>
            </a:r>
          </a:p>
          <a:p>
            <a:pPr marL="0" indent="0">
              <a:lnSpc>
                <a:spcPct val="120000"/>
              </a:lnSpc>
              <a:spcAft>
                <a:spcPts val="0"/>
              </a:spcAft>
              <a:buNone/>
            </a:pPr>
            <a:r>
              <a:rPr lang="en-US" sz="1800" dirty="0"/>
              <a:t>Graz University of Technology</a:t>
            </a:r>
          </a:p>
          <a:p>
            <a:pPr marL="0" indent="0">
              <a:lnSpc>
                <a:spcPct val="120000"/>
              </a:lnSpc>
              <a:spcAft>
                <a:spcPts val="0"/>
              </a:spcAft>
              <a:buNone/>
            </a:pPr>
            <a:r>
              <a:rPr lang="en-US" sz="1800" dirty="0"/>
              <a:t>Quality Management, Evaluation &amp; Reporting</a:t>
            </a:r>
          </a:p>
          <a:p>
            <a:pPr marL="0" indent="0">
              <a:lnSpc>
                <a:spcPct val="120000"/>
              </a:lnSpc>
              <a:spcAft>
                <a:spcPts val="0"/>
              </a:spcAft>
              <a:buNone/>
            </a:pPr>
            <a:r>
              <a:rPr lang="en-US" sz="1800" dirty="0"/>
              <a:t>Sigrid Hackl-Wimmer </a:t>
            </a:r>
          </a:p>
          <a:p>
            <a:pPr marL="0" indent="0">
              <a:lnSpc>
                <a:spcPct val="120000"/>
              </a:lnSpc>
              <a:spcAft>
                <a:spcPts val="0"/>
              </a:spcAft>
              <a:buNone/>
            </a:pPr>
            <a:r>
              <a:rPr lang="en-US" sz="1800" dirty="0" err="1"/>
              <a:t>Rechbauerstraße</a:t>
            </a:r>
            <a:r>
              <a:rPr lang="en-US" sz="1800" dirty="0"/>
              <a:t> 12</a:t>
            </a:r>
          </a:p>
          <a:p>
            <a:pPr marL="0" indent="0">
              <a:lnSpc>
                <a:spcPct val="120000"/>
              </a:lnSpc>
              <a:spcAft>
                <a:spcPts val="0"/>
              </a:spcAft>
              <a:buNone/>
            </a:pPr>
            <a:r>
              <a:rPr lang="en-US" sz="1800" dirty="0"/>
              <a:t>8010 Graz, Austria</a:t>
            </a:r>
          </a:p>
          <a:p>
            <a:pPr marL="0" indent="0">
              <a:lnSpc>
                <a:spcPct val="120000"/>
              </a:lnSpc>
              <a:spcAft>
                <a:spcPts val="0"/>
              </a:spcAft>
              <a:buNone/>
            </a:pPr>
            <a:r>
              <a:rPr lang="en-US" sz="1800" dirty="0"/>
              <a:t>gwp@tugraz.at</a:t>
            </a:r>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1980928" y="6303535"/>
            <a:ext cx="8513407" cy="265373"/>
          </a:xfrm>
        </p:spPr>
        <p:txBody>
          <a:bodyPr>
            <a:normAutofit fontScale="55000" lnSpcReduction="20000"/>
          </a:bodyPr>
          <a:lstStyle/>
          <a:p>
            <a:pPr marL="0" indent="0" algn="r">
              <a:buNone/>
            </a:pPr>
            <a:r>
              <a:rPr lang="en-US" noProof="0" dirty="0">
                <a:hlinkClick r:id="rId3"/>
              </a:rPr>
              <a:t>www.tugraz.at/go/qm</a:t>
            </a:r>
            <a:r>
              <a:rPr lang="en-US"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31255" y="685124"/>
            <a:ext cx="572782" cy="572782"/>
          </a:xfrm>
        </p:spPr>
        <p:txBody>
          <a:bodyPr/>
          <a:lstStyle/>
          <a:p>
            <a:fld id="{4B64EC4D-37E3-EF42-B9AB-6337577588CB}" type="slidenum">
              <a:rPr lang="en-US" noProof="0" smtClean="0"/>
              <a:t>73</a:t>
            </a:fld>
            <a:endParaRPr lang="en-US" noProof="0" dirty="0"/>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Office">
  <a:themeElements>
    <a:clrScheme name="NAWI Graz">
      <a:dk1>
        <a:srgbClr val="000000"/>
      </a:dk1>
      <a:lt1>
        <a:srgbClr val="FFFFFF"/>
      </a:lt1>
      <a:dk2>
        <a:srgbClr val="C6C6C6"/>
      </a:dk2>
      <a:lt2>
        <a:srgbClr val="FFFFFF"/>
      </a:lt2>
      <a:accent1>
        <a:srgbClr val="FFD500"/>
      </a:accent1>
      <a:accent2>
        <a:srgbClr val="F70146"/>
      </a:accent2>
      <a:accent3>
        <a:srgbClr val="7AB751"/>
      </a:accent3>
      <a:accent4>
        <a:srgbClr val="7D75B7"/>
      </a:accent4>
      <a:accent5>
        <a:srgbClr val="F38D39"/>
      </a:accent5>
      <a:accent6>
        <a:srgbClr val="689CCE"/>
      </a:accent6>
      <a:hlink>
        <a:srgbClr val="000000"/>
      </a:hlink>
      <a:folHlink>
        <a:srgbClr val="000000"/>
      </a:folHlink>
    </a:clrScheme>
    <a:fontScheme name="Nawi Graz">
      <a:majorFont>
        <a:latin typeface="Roboto"/>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a:bodyPr>
      <a:lstStyle>
        <a:defPPr algn="r">
          <a:defRPr sz="1400" b="0" dirty="0">
            <a:latin typeface="+mn-lt"/>
          </a:defRPr>
        </a:defPPr>
      </a:lstStyle>
    </a:txDef>
  </a:objectDefaults>
  <a:extraClrSchemeLst/>
  <a:extLst>
    <a:ext uri="{05A4C25C-085E-4340-85A3-A5531E510DB2}">
      <thm15:themeFamily xmlns:thm15="http://schemas.microsoft.com/office/thememl/2012/main" name="NAWI Graz PPT Master 2026 EN" id="{63882822-3251-4142-8800-915154F8F2C0}" vid="{8D3D0D7B-3DC6-994D-8012-2CAB1FDF53BB}"/>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NAWI_Graz_PPT_Master_2026_DE</Template>
  <TotalTime>0</TotalTime>
  <Words>8824</Words>
  <Application>Microsoft Office PowerPoint</Application>
  <PresentationFormat>Breitbild</PresentationFormat>
  <Paragraphs>686</Paragraphs>
  <Slides>73</Slides>
  <Notes>10</Notes>
  <HiddenSlides>0</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73</vt:i4>
      </vt:variant>
    </vt:vector>
  </HeadingPairs>
  <TitlesOfParts>
    <vt:vector size="84" baseType="lpstr">
      <vt:lpstr>Aptos</vt:lpstr>
      <vt:lpstr>Arial</vt:lpstr>
      <vt:lpstr>Calibri</vt:lpstr>
      <vt:lpstr>Calibri Light</vt:lpstr>
      <vt:lpstr>Roboto</vt:lpstr>
      <vt:lpstr>Roboto Light</vt:lpstr>
      <vt:lpstr>Source Sans Pro</vt:lpstr>
      <vt:lpstr>Symbol</vt:lpstr>
      <vt:lpstr>Wingdings</vt:lpstr>
      <vt:lpstr>Office</vt:lpstr>
      <vt:lpstr>Benutzerdefiniertes Design</vt:lpstr>
      <vt:lpstr>Good Scientific and Artistic Practice for the Master’s programme</vt:lpstr>
      <vt:lpstr>Development and Use of the Teaching Materials:</vt:lpstr>
      <vt:lpstr>Good Scientific and Artistic Practice (GSP) – Why Is This an Issue Today?</vt:lpstr>
      <vt:lpstr>What Can You Expect?</vt:lpstr>
      <vt:lpstr>Part 1:  Fundamentals of Good Scientific and Artistic Practice (GSP)  </vt:lpstr>
      <vt:lpstr>1.1 What Is GSP? </vt:lpstr>
      <vt:lpstr>1.2 The Importance of GSP for Research and Academic Study (1/2) </vt:lpstr>
      <vt:lpstr>1.2 The Importance of GSP for Research and Academic Study (2/2) </vt:lpstr>
      <vt:lpstr>1.3 The Four Principles of Scientific Integrity (1/7)</vt:lpstr>
      <vt:lpstr>1.3 The Four Principles of Scientific Integrity (2/7)</vt:lpstr>
      <vt:lpstr>1.3 The Four Principles of Scientific Integrity (3/7)</vt:lpstr>
      <vt:lpstr>1.3 The Four Principles of Scientific Integrity (4/7)</vt:lpstr>
      <vt:lpstr>1.3 The Four Principles of Scientific Integrity (5/7)</vt:lpstr>
      <vt:lpstr>1.3 The Four Principles of Scientific Integrity (6/7)</vt:lpstr>
      <vt:lpstr>1.3 The Four Principles of Scientific Integrity (7/7)</vt:lpstr>
      <vt:lpstr>Part 2:</vt:lpstr>
      <vt:lpstr>2.1 Reliability: Working with Sources (1/3)</vt:lpstr>
      <vt:lpstr>2.1 Reliability: Working with Sources (2/3)</vt:lpstr>
      <vt:lpstr>2.1 Reliability: Working with Sources (3/3)</vt:lpstr>
      <vt:lpstr>2.1 Reliability: Example of Working with Sources (1/5)</vt:lpstr>
      <vt:lpstr>2.1 Reliability: Example of Working with Sources (2/5)</vt:lpstr>
      <vt:lpstr>2.1 Reliability: Example of Working with Sources (3/5)</vt:lpstr>
      <vt:lpstr>2.1 Reliability: Example of Working with Sources (4/5)</vt:lpstr>
      <vt:lpstr>2.1 Reliability: Example of Working with Sources (5/5)</vt:lpstr>
      <vt:lpstr>2.1 Reliability: Proper Citation (1/4)</vt:lpstr>
      <vt:lpstr>2.1 Reliability: Proper Citation (2/4)</vt:lpstr>
      <vt:lpstr>2.1 Reliability: Proper Citation (3/4)</vt:lpstr>
      <vt:lpstr>2.1 Reliability: Proper Citation (4/4)</vt:lpstr>
      <vt:lpstr>2.1 Reliability: Examples for different citation styles</vt:lpstr>
      <vt:lpstr>2.1 Reliability: Online Sources</vt:lpstr>
      <vt:lpstr>2.2 Honesty: Transparent Disclosure of the use of  AI (1/2)</vt:lpstr>
      <vt:lpstr>2.2 Honesty: Transparent Disclosure of AI Use (2/2)</vt:lpstr>
      <vt:lpstr>2.2 Honesty: Avoid Plagiarism (1/4)</vt:lpstr>
      <vt:lpstr>2.2 Honesty: Avoid Plagiarism (2/4)</vt:lpstr>
      <vt:lpstr>2.2 Honesty: Avoid Plagiarism (3/4)</vt:lpstr>
      <vt:lpstr>2.2 Honesty: Avoid Plagiarism (4/4)</vt:lpstr>
      <vt:lpstr>2.3 Respect: Intellectual property of others (1/2)</vt:lpstr>
      <vt:lpstr>2.3 Respect: Intellectual property of others (2/2)</vt:lpstr>
      <vt:lpstr>2.2 Respect: Avoid Plagiarism – Example for Paraphrasing</vt:lpstr>
      <vt:lpstr>2.3 Respect for Colleagues and Researchers and their Work</vt:lpstr>
      <vt:lpstr>2.3 Respect for Colleagues and Researchers and their Work</vt:lpstr>
      <vt:lpstr>2.4 Accountability: Responsibility in Your Studies (1/2)</vt:lpstr>
      <vt:lpstr>2.4 Accountability: Responsibility in Your Studies (2/2)</vt:lpstr>
      <vt:lpstr>2.4 Accountability in Research Projects (1/2)</vt:lpstr>
      <vt:lpstr>2.4 Accountability in Research Projects (2/2)</vt:lpstr>
      <vt:lpstr>Part 3:</vt:lpstr>
      <vt:lpstr>3.1 Definition of Research Misconduct</vt:lpstr>
      <vt:lpstr>3.2 Questionable Research Practices (1/3)</vt:lpstr>
      <vt:lpstr>3.2 Questionable Research Practices (2/3)</vt:lpstr>
      <vt:lpstr>3.2 Questionable Research Practices (3/3)</vt:lpstr>
      <vt:lpstr>3.3 Research Misconduct: An Example and Its Consequences (1/2) </vt:lpstr>
      <vt:lpstr>3.3 Research Misconduct: An Example and Its Consequences (2/2) </vt:lpstr>
      <vt:lpstr>3.4 Avoiding Academic Misconduct: Consequences </vt:lpstr>
      <vt:lpstr>3.4 Avoiding Academic Misconduct (1/3)</vt:lpstr>
      <vt:lpstr>3.4 Avoiding Academic Misconduct (2/3)</vt:lpstr>
      <vt:lpstr>3.4 Avoiding Academic Misconduct (3/3)  </vt:lpstr>
      <vt:lpstr>Cargo-Cult Science Speech</vt:lpstr>
      <vt:lpstr>Part 4: Appendix (1/15) </vt:lpstr>
      <vt:lpstr>Part 4: Appendix (2/15)</vt:lpstr>
      <vt:lpstr>Part 4: Appendix (3/15)</vt:lpstr>
      <vt:lpstr>Part 4: Appendix (4/15) </vt:lpstr>
      <vt:lpstr>Part 4: Appendix(5/15) </vt:lpstr>
      <vt:lpstr>Part 4: Appendix(6/15)</vt:lpstr>
      <vt:lpstr>Part 4: Appendix (7/15) </vt:lpstr>
      <vt:lpstr>Part 4: Appendix(8/15) </vt:lpstr>
      <vt:lpstr>Part 4: Appendix (9/15) </vt:lpstr>
      <vt:lpstr>Part 4: Appendix (10/15) </vt:lpstr>
      <vt:lpstr>Part 4: Appendix (11/15) </vt:lpstr>
      <vt:lpstr>Part 4: Appendix (12/15) </vt:lpstr>
      <vt:lpstr>Part 4: Appendix (13/15) </vt:lpstr>
      <vt:lpstr>Part 4: Appendix (14/15)</vt:lpstr>
      <vt:lpstr>Part 4: Appendix (15/15)</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Hackl-Wimmer, Sigrid</dc:creator>
  <cp:keywords/>
  <dc:description/>
  <cp:lastModifiedBy>Hackl-Wimmer, Sigrid</cp:lastModifiedBy>
  <cp:revision>112</cp:revision>
  <cp:lastPrinted>2025-09-25T08:42:38Z</cp:lastPrinted>
  <dcterms:created xsi:type="dcterms:W3CDTF">2026-09-10T11:58:24Z</dcterms:created>
  <dcterms:modified xsi:type="dcterms:W3CDTF">2026-09-30T10:42:35Z</dcterms:modified>
  <cp:category/>
</cp:coreProperties>
</file>