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9" r:id="rId2"/>
  </p:sldMasterIdLst>
  <p:notesMasterIdLst>
    <p:notesMasterId r:id="rId43"/>
  </p:notesMasterIdLst>
  <p:handoutMasterIdLst>
    <p:handoutMasterId r:id="rId44"/>
  </p:handoutMasterIdLst>
  <p:sldIdLst>
    <p:sldId id="266" r:id="rId3"/>
    <p:sldId id="267" r:id="rId4"/>
    <p:sldId id="269"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7" r:id="rId20"/>
    <p:sldId id="288" r:id="rId21"/>
    <p:sldId id="289" r:id="rId22"/>
    <p:sldId id="291" r:id="rId23"/>
    <p:sldId id="290" r:id="rId24"/>
    <p:sldId id="292" r:id="rId25"/>
    <p:sldId id="306" r:id="rId26"/>
    <p:sldId id="293" r:id="rId27"/>
    <p:sldId id="294" r:id="rId28"/>
    <p:sldId id="295" r:id="rId29"/>
    <p:sldId id="297" r:id="rId30"/>
    <p:sldId id="309" r:id="rId31"/>
    <p:sldId id="298" r:id="rId32"/>
    <p:sldId id="299" r:id="rId33"/>
    <p:sldId id="300" r:id="rId34"/>
    <p:sldId id="301" r:id="rId35"/>
    <p:sldId id="302" r:id="rId36"/>
    <p:sldId id="303" r:id="rId37"/>
    <p:sldId id="308" r:id="rId38"/>
    <p:sldId id="304" r:id="rId39"/>
    <p:sldId id="305" r:id="rId40"/>
    <p:sldId id="307" r:id="rId41"/>
    <p:sldId id="310" r:id="rId42"/>
  </p:sldIdLst>
  <p:sldSz cx="12938125" cy="7315200"/>
  <p:notesSz cx="6858000" cy="9144000"/>
  <p:defaultTex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ntro" id="{64031E2D-4431-44D9-9AB9-20C370D064BC}">
          <p14:sldIdLst>
            <p14:sldId id="266"/>
            <p14:sldId id="267"/>
            <p14:sldId id="269"/>
            <p14:sldId id="272"/>
            <p14:sldId id="273"/>
          </p14:sldIdLst>
        </p14:section>
        <p14:section name="baseline" id="{AB129A82-2A44-4FD5-8A4E-6A93B556383C}">
          <p14:sldIdLst>
            <p14:sldId id="274"/>
            <p14:sldId id="275"/>
            <p14:sldId id="276"/>
          </p14:sldIdLst>
        </p14:section>
        <p14:section name="Experiment" id="{6645724E-66B4-4FBE-9DDA-95ADF3300953}">
          <p14:sldIdLst>
            <p14:sldId id="277"/>
          </p14:sldIdLst>
        </p14:section>
        <p14:section name="Methods and models" id="{3F8A66A8-A941-4163-8BD7-E6D997F956F5}">
          <p14:sldIdLst>
            <p14:sldId id="278"/>
            <p14:sldId id="279"/>
            <p14:sldId id="280"/>
            <p14:sldId id="281"/>
            <p14:sldId id="282"/>
            <p14:sldId id="283"/>
            <p14:sldId id="284"/>
            <p14:sldId id="285"/>
            <p14:sldId id="287"/>
            <p14:sldId id="288"/>
            <p14:sldId id="289"/>
            <p14:sldId id="291"/>
            <p14:sldId id="290"/>
            <p14:sldId id="292"/>
            <p14:sldId id="306"/>
            <p14:sldId id="293"/>
            <p14:sldId id="294"/>
            <p14:sldId id="295"/>
            <p14:sldId id="297"/>
            <p14:sldId id="309"/>
            <p14:sldId id="298"/>
            <p14:sldId id="299"/>
            <p14:sldId id="300"/>
            <p14:sldId id="301"/>
            <p14:sldId id="302"/>
            <p14:sldId id="303"/>
            <p14:sldId id="308"/>
            <p14:sldId id="304"/>
            <p14:sldId id="305"/>
            <p14:sldId id="307"/>
            <p14:sldId id="3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2304">
          <p15:clr>
            <a:srgbClr val="A4A3A4"/>
          </p15:clr>
        </p15:guide>
        <p15:guide id="4" pos="40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28C2"/>
    <a:srgbClr val="2121FF"/>
    <a:srgbClr val="0000FF"/>
    <a:srgbClr val="FFFDFC"/>
    <a:srgbClr val="636363"/>
    <a:srgbClr val="478E42"/>
    <a:srgbClr val="1A07A5"/>
    <a:srgbClr val="FF6969"/>
    <a:srgbClr val="009644"/>
    <a:srgbClr val="F701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765" autoAdjust="0"/>
  </p:normalViewPr>
  <p:slideViewPr>
    <p:cSldViewPr snapToGrid="0" snapToObjects="1">
      <p:cViewPr varScale="1">
        <p:scale>
          <a:sx n="99" d="100"/>
          <a:sy n="99" d="100"/>
        </p:scale>
        <p:origin x="2352" y="72"/>
      </p:cViewPr>
      <p:guideLst>
        <p:guide orient="horz" pos="1620"/>
        <p:guide pos="2880"/>
        <p:guide orient="horz" pos="2304"/>
        <p:guide pos="4075"/>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5DD7C8-0372-D144-BA93-141549E19476}" type="datetimeFigureOut">
              <a:rPr lang="de-DE" smtClean="0"/>
              <a:t>28.05.2026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0C9E9C-1806-3D45-8625-F0002340C4C2}" type="slidenum">
              <a:rPr lang="de-DE" smtClean="0"/>
              <a:t>‹#›</a:t>
            </a:fld>
            <a:endParaRPr lang="de-DE"/>
          </a:p>
        </p:txBody>
      </p:sp>
    </p:spTree>
    <p:extLst>
      <p:ext uri="{BB962C8B-B14F-4D97-AF65-F5344CB8AC3E}">
        <p14:creationId xmlns:p14="http://schemas.microsoft.com/office/powerpoint/2010/main" val="3470726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88FD1B-4624-A54C-89F3-AAE25A789C02}" type="datetimeFigureOut">
              <a:rPr lang="de-DE" smtClean="0"/>
              <a:t>28.05.2026</a:t>
            </a:fld>
            <a:endParaRPr lang="de-DE"/>
          </a:p>
        </p:txBody>
      </p:sp>
      <p:sp>
        <p:nvSpPr>
          <p:cNvPr id="4" name="Folienbildplatzhalter 3"/>
          <p:cNvSpPr>
            <a:spLocks noGrp="1" noRot="1" noChangeAspect="1"/>
          </p:cNvSpPr>
          <p:nvPr>
            <p:ph type="sldImg" idx="2"/>
          </p:nvPr>
        </p:nvSpPr>
        <p:spPr>
          <a:xfrm>
            <a:off x="396875" y="685800"/>
            <a:ext cx="606425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CABA8-235B-9747-A3D2-12573A6AFA9D}" type="slidenum">
              <a:rPr lang="de-DE" smtClean="0"/>
              <a:t>‹#›</a:t>
            </a:fld>
            <a:endParaRPr lang="de-DE"/>
          </a:p>
        </p:txBody>
      </p:sp>
    </p:spTree>
    <p:extLst>
      <p:ext uri="{BB962C8B-B14F-4D97-AF65-F5344CB8AC3E}">
        <p14:creationId xmlns:p14="http://schemas.microsoft.com/office/powerpoint/2010/main" val="3324068465"/>
      </p:ext>
    </p:extLst>
  </p:cSld>
  <p:clrMap bg1="lt1" tx1="dk1" bg2="lt2" tx2="dk2" accent1="accent1" accent2="accent2" accent3="accent3" accent4="accent4" accent5="accent5" accent6="accent6" hlink="hlink" folHlink="folHlink"/>
  <p:hf hdr="0" ftr="0" dt="0"/>
  <p:notesStyle>
    <a:lvl1pPr marL="0" algn="l" defTabSz="648081" rtl="0" eaLnBrk="1" latinLnBrk="0" hangingPunct="1">
      <a:defRPr sz="1700" kern="1200">
        <a:solidFill>
          <a:schemeClr val="tx1"/>
        </a:solidFill>
        <a:latin typeface="+mn-lt"/>
        <a:ea typeface="+mn-ea"/>
        <a:cs typeface="+mn-cs"/>
      </a:defRPr>
    </a:lvl1pPr>
    <a:lvl2pPr marL="648081" algn="l" defTabSz="648081" rtl="0" eaLnBrk="1" latinLnBrk="0" hangingPunct="1">
      <a:defRPr sz="1700" kern="1200">
        <a:solidFill>
          <a:schemeClr val="tx1"/>
        </a:solidFill>
        <a:latin typeface="+mn-lt"/>
        <a:ea typeface="+mn-ea"/>
        <a:cs typeface="+mn-cs"/>
      </a:defRPr>
    </a:lvl2pPr>
    <a:lvl3pPr marL="1296162" algn="l" defTabSz="648081" rtl="0" eaLnBrk="1" latinLnBrk="0" hangingPunct="1">
      <a:defRPr sz="1700" kern="1200">
        <a:solidFill>
          <a:schemeClr val="tx1"/>
        </a:solidFill>
        <a:latin typeface="+mn-lt"/>
        <a:ea typeface="+mn-ea"/>
        <a:cs typeface="+mn-cs"/>
      </a:defRPr>
    </a:lvl3pPr>
    <a:lvl4pPr marL="1944243" algn="l" defTabSz="648081" rtl="0" eaLnBrk="1" latinLnBrk="0" hangingPunct="1">
      <a:defRPr sz="1700" kern="1200">
        <a:solidFill>
          <a:schemeClr val="tx1"/>
        </a:solidFill>
        <a:latin typeface="+mn-lt"/>
        <a:ea typeface="+mn-ea"/>
        <a:cs typeface="+mn-cs"/>
      </a:defRPr>
    </a:lvl4pPr>
    <a:lvl5pPr marL="2592324" algn="l" defTabSz="648081" rtl="0" eaLnBrk="1" latinLnBrk="0" hangingPunct="1">
      <a:defRPr sz="1700" kern="1200">
        <a:solidFill>
          <a:schemeClr val="tx1"/>
        </a:solidFill>
        <a:latin typeface="+mn-lt"/>
        <a:ea typeface="+mn-ea"/>
        <a:cs typeface="+mn-cs"/>
      </a:defRPr>
    </a:lvl5pPr>
    <a:lvl6pPr marL="3240405" algn="l" defTabSz="648081" rtl="0" eaLnBrk="1" latinLnBrk="0" hangingPunct="1">
      <a:defRPr sz="1700" kern="1200">
        <a:solidFill>
          <a:schemeClr val="tx1"/>
        </a:solidFill>
        <a:latin typeface="+mn-lt"/>
        <a:ea typeface="+mn-ea"/>
        <a:cs typeface="+mn-cs"/>
      </a:defRPr>
    </a:lvl6pPr>
    <a:lvl7pPr marL="3888486" algn="l" defTabSz="648081" rtl="0" eaLnBrk="1" latinLnBrk="0" hangingPunct="1">
      <a:defRPr sz="1700" kern="1200">
        <a:solidFill>
          <a:schemeClr val="tx1"/>
        </a:solidFill>
        <a:latin typeface="+mn-lt"/>
        <a:ea typeface="+mn-ea"/>
        <a:cs typeface="+mn-cs"/>
      </a:defRPr>
    </a:lvl7pPr>
    <a:lvl8pPr marL="4536567" algn="l" defTabSz="648081" rtl="0" eaLnBrk="1" latinLnBrk="0" hangingPunct="1">
      <a:defRPr sz="1700" kern="1200">
        <a:solidFill>
          <a:schemeClr val="tx1"/>
        </a:solidFill>
        <a:latin typeface="+mn-lt"/>
        <a:ea typeface="+mn-ea"/>
        <a:cs typeface="+mn-cs"/>
      </a:defRPr>
    </a:lvl8pPr>
    <a:lvl9pPr marL="5184648" algn="l" defTabSz="648081"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5DACABA8-235B-9747-A3D2-12573A6AFA9D}" type="slidenum">
              <a:rPr lang="de-DE" smtClean="0"/>
              <a:t>1</a:t>
            </a:fld>
            <a:endParaRPr lang="de-DE"/>
          </a:p>
        </p:txBody>
      </p:sp>
    </p:spTree>
    <p:extLst>
      <p:ext uri="{BB962C8B-B14F-4D97-AF65-F5344CB8AC3E}">
        <p14:creationId xmlns:p14="http://schemas.microsoft.com/office/powerpoint/2010/main" val="107800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GB" dirty="0"/>
              <a:t>the main analysis framework can now be introduced.”</a:t>
            </a:r>
            <a:endParaRPr lang="fa-IR" dirty="0"/>
          </a:p>
          <a:p>
            <a:pPr marL="0" marR="0" lvl="0" indent="0" algn="l" defTabSz="648081" rtl="0" eaLnBrk="1" fontAlgn="auto" latinLnBrk="0" hangingPunct="1">
              <a:lnSpc>
                <a:spcPct val="100000"/>
              </a:lnSpc>
              <a:spcBef>
                <a:spcPts val="0"/>
              </a:spcBef>
              <a:spcAft>
                <a:spcPts val="0"/>
              </a:spcAft>
              <a:buClrTx/>
              <a:buSzTx/>
              <a:buFontTx/>
              <a:buNone/>
              <a:tabLst/>
              <a:defRPr/>
            </a:pPr>
            <a:r>
              <a:rPr lang="en-GB" dirty="0"/>
              <a:t>So far, the experimental baseline and test operating points have been defined.”</a:t>
            </a:r>
          </a:p>
          <a:p>
            <a:pPr marL="0" marR="0" lvl="0" indent="0" algn="l" defTabSz="648081" rtl="0" eaLnBrk="1" fontAlgn="auto" latinLnBrk="0" hangingPunct="1">
              <a:lnSpc>
                <a:spcPct val="100000"/>
              </a:lnSpc>
              <a:spcBef>
                <a:spcPts val="0"/>
              </a:spcBef>
              <a:spcAft>
                <a:spcPts val="0"/>
              </a:spcAft>
              <a:buClrTx/>
              <a:buSzTx/>
              <a:buFontTx/>
              <a:buNone/>
              <a:tabLst/>
              <a:defRPr/>
            </a:pPr>
            <a:endParaRPr lang="en-US" sz="1700" b="1"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The thesis compares two main categories of performance prediction methods.</a:t>
            </a:r>
            <a:endParaRPr lang="en-US" sz="1700" kern="1200" dirty="0">
              <a:solidFill>
                <a:schemeClr val="tx1"/>
              </a:solidFill>
              <a:effectLst/>
              <a:latin typeface="+mn-lt"/>
              <a:ea typeface="+mn-ea"/>
              <a:cs typeface="+mn-cs"/>
            </a:endParaRPr>
          </a:p>
          <a:p>
            <a:endParaRPr lang="en-US" dirty="0"/>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All methods were benchmarked against </a:t>
            </a:r>
            <a:r>
              <a:rPr lang="fa-IR" sz="1700" b="1" kern="1200" dirty="0">
                <a:solidFill>
                  <a:schemeClr val="tx1"/>
                </a:solidFill>
                <a:effectLst/>
                <a:latin typeface="+mn-lt"/>
                <a:ea typeface="+mn-ea"/>
                <a:cs typeface="+mn-cs"/>
              </a:rPr>
              <a:t> </a:t>
            </a:r>
            <a:r>
              <a:rPr lang="en-US" sz="1700" b="1" kern="1200" dirty="0">
                <a:solidFill>
                  <a:schemeClr val="tx1"/>
                </a:solidFill>
                <a:effectLst/>
                <a:latin typeface="+mn-lt"/>
                <a:ea typeface="+mn-ea"/>
                <a:cs typeface="+mn-cs"/>
              </a:rPr>
              <a:t>experimentally reproduced  down-scaled drive cycles.</a:t>
            </a:r>
            <a:endParaRPr lang="en-US" sz="17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10</a:t>
            </a:fld>
            <a:endParaRPr lang="de-DE"/>
          </a:p>
        </p:txBody>
      </p:sp>
    </p:spTree>
    <p:extLst>
      <p:ext uri="{BB962C8B-B14F-4D97-AF65-F5344CB8AC3E}">
        <p14:creationId xmlns:p14="http://schemas.microsoft.com/office/powerpoint/2010/main" val="140987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 would like to explain the models used within this framework.”</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11</a:t>
            </a:fld>
            <a:endParaRPr lang="de-DE"/>
          </a:p>
        </p:txBody>
      </p:sp>
    </p:spTree>
    <p:extLst>
      <p:ext uri="{BB962C8B-B14F-4D97-AF65-F5344CB8AC3E}">
        <p14:creationId xmlns:p14="http://schemas.microsoft.com/office/powerpoint/2010/main" val="413773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br>
              <a:rPr lang="en-GB" dirty="0"/>
            </a:br>
            <a:r>
              <a:rPr lang="en-GB" dirty="0"/>
              <a:t>the measured time-stepping approach is first established as the reference benchmark.”</a:t>
            </a:r>
          </a:p>
          <a:p>
            <a:endParaRPr lang="fa-IR" dirty="0"/>
          </a:p>
          <a:p>
            <a:r>
              <a:rPr lang="en-GB" dirty="0"/>
              <a:t>The distribution of efficiency across the drive cycles also reflects the nature of each profile</a:t>
            </a:r>
          </a:p>
          <a:p>
            <a:endParaRPr lang="en-US" dirty="0"/>
          </a:p>
          <a:p>
            <a:r>
              <a:rPr lang="en-US" dirty="0"/>
              <a:t>In addition, the thermal behavior during the measurements was monitored using distributed temperature sensing.</a:t>
            </a:r>
            <a:endParaRPr lang="fa-IR" dirty="0"/>
          </a:p>
          <a:p>
            <a:r>
              <a:rPr lang="en-US" dirty="0"/>
              <a:t>As shown in the upper-right figure, only a relatively small temperature rise was observed.</a:t>
            </a:r>
          </a:p>
          <a:p>
            <a:r>
              <a:rPr lang="en-US" dirty="0"/>
              <a:t>This is mainly because the down-scaling framework preserves electromechanical dynamics, while the thermal utilization remains relatively low compared to full-scale EV operation.</a:t>
            </a:r>
            <a:endParaRPr lang="fa-IR" dirty="0"/>
          </a:p>
          <a:p>
            <a:endParaRPr lang="fa-IR" dirty="0"/>
          </a:p>
          <a:p>
            <a:r>
              <a:rPr lang="en-US" dirty="0"/>
              <a:t>For the evaluation itself, two main metrics were used.</a:t>
            </a:r>
            <a:endParaRPr lang="fa-IR" dirty="0"/>
          </a:p>
          <a:p>
            <a:r>
              <a:rPr lang="en-US" dirty="0"/>
              <a:t>First, the drive-cycle energy conversion efficiency, which compares total output energy to input energy over the complete cycle.</a:t>
            </a:r>
            <a:endParaRPr lang="fa-IR" dirty="0"/>
          </a:p>
          <a:p>
            <a:r>
              <a:rPr lang="en-US" dirty="0"/>
              <a:t>Second, the mean absolute efficiency error, or MAE, which evaluates the average operating-point efficiency deviation relative to the experimental benchmark.</a:t>
            </a:r>
            <a:endParaRPr lang="fa-IR" dirty="0"/>
          </a:p>
          <a:p>
            <a:r>
              <a:rPr lang="en-US" dirty="0"/>
              <a:t>Finally, the lower-right figure illustrates the cumulative input and output energy evolution during the WLTP cycle, where the difference between both curves represents the total loss energy.</a:t>
            </a:r>
          </a:p>
        </p:txBody>
      </p:sp>
      <p:sp>
        <p:nvSpPr>
          <p:cNvPr id="4" name="Slide Number Placeholder 3"/>
          <p:cNvSpPr>
            <a:spLocks noGrp="1"/>
          </p:cNvSpPr>
          <p:nvPr>
            <p:ph type="sldNum" sz="quarter" idx="5"/>
          </p:nvPr>
        </p:nvSpPr>
        <p:spPr/>
        <p:txBody>
          <a:bodyPr/>
          <a:lstStyle/>
          <a:p>
            <a:fld id="{5DACABA8-235B-9747-A3D2-12573A6AFA9D}" type="slidenum">
              <a:rPr lang="de-DE" smtClean="0"/>
              <a:t>13</a:t>
            </a:fld>
            <a:endParaRPr lang="de-DE"/>
          </a:p>
        </p:txBody>
      </p:sp>
    </p:spTree>
    <p:extLst>
      <p:ext uri="{BB962C8B-B14F-4D97-AF65-F5344CB8AC3E}">
        <p14:creationId xmlns:p14="http://schemas.microsoft.com/office/powerpoint/2010/main" val="311974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GB" dirty="0"/>
              <a:t>“With the evaluation framework now defined, I will begin with the first </a:t>
            </a:r>
            <a:r>
              <a:rPr lang="en-US" dirty="0"/>
              <a:t>main</a:t>
            </a:r>
            <a:r>
              <a:rPr lang="en-GB" dirty="0"/>
              <a:t> method.”</a:t>
            </a:r>
            <a:endParaRPr lang="fa-IR" sz="1700" b="1"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First, the direct time-stepping approaches were evaluated.</a:t>
            </a:r>
            <a:endParaRPr lang="en-US" sz="1700" kern="1200" dirty="0">
              <a:solidFill>
                <a:schemeClr val="tx1"/>
              </a:solidFill>
              <a:effectLst/>
              <a:latin typeface="+mn-lt"/>
              <a:ea typeface="+mn-ea"/>
              <a:cs typeface="+mn-cs"/>
            </a:endParaRPr>
          </a:p>
          <a:p>
            <a:endParaRPr lang="en-US" dirty="0"/>
          </a:p>
          <a:p>
            <a:r>
              <a:rPr lang="en-US" dirty="0"/>
              <a:t>Overall, both approaches reproduce the general efficiency behavior reasonably well.</a:t>
            </a:r>
            <a:endParaRPr lang="fa-IR" dirty="0"/>
          </a:p>
          <a:p>
            <a:endParaRPr lang="fa-IR" dirty="0"/>
          </a:p>
          <a:p>
            <a:r>
              <a:rPr lang="en-US" dirty="0"/>
              <a:t>The lower-right figure compares the total loss energies.</a:t>
            </a:r>
          </a:p>
          <a:p>
            <a:r>
              <a:rPr lang="en-US" dirty="0"/>
              <a:t>Overall, the analytical model reproduced the experimental losses more accurately than the direct FEA workflow.</a:t>
            </a:r>
            <a:endParaRPr lang="fa-IR" dirty="0"/>
          </a:p>
          <a:p>
            <a:endParaRPr lang="fa-IR" dirty="0"/>
          </a:p>
          <a:p>
            <a:pPr rtl="0"/>
            <a:r>
              <a:rPr lang="en-GB" dirty="0"/>
              <a:t>The larger errors in this region are caused by the high sensitivity of the power flow at very low mechanical power levels. Since the losses are comparable to the output power, even small loss estimation errors can make the efficiency physically undefined and force it to zero, leading to large deviations from the experimental results.</a:t>
            </a:r>
            <a:endParaRPr lang="en-US" dirty="0"/>
          </a:p>
          <a:p>
            <a:r>
              <a:rPr lang="en-US" dirty="0"/>
              <a:t>Transition:</a:t>
            </a:r>
          </a:p>
          <a:p>
            <a:r>
              <a:rPr lang="en-US" dirty="0"/>
              <a:t>To better understand these differences, the overall error behavior and computational cost were analyzed in more detail.</a:t>
            </a: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14</a:t>
            </a:fld>
            <a:endParaRPr lang="de-DE"/>
          </a:p>
        </p:txBody>
      </p:sp>
    </p:spTree>
    <p:extLst>
      <p:ext uri="{BB962C8B-B14F-4D97-AF65-F5344CB8AC3E}">
        <p14:creationId xmlns:p14="http://schemas.microsoft.com/office/powerpoint/2010/main" val="284357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computational cost differed dramatically between both methods.</a:t>
            </a:r>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Computationally, the difference was substantial.</a:t>
            </a:r>
            <a:endParaRPr lang="en-US" sz="1700" kern="1200" dirty="0">
              <a:solidFill>
                <a:schemeClr val="tx1"/>
              </a:solidFill>
              <a:effectLst/>
              <a:latin typeface="+mn-lt"/>
              <a:ea typeface="+mn-ea"/>
              <a:cs typeface="+mn-cs"/>
            </a:endParaRPr>
          </a:p>
          <a:p>
            <a:r>
              <a:rPr lang="en-US" dirty="0"/>
              <a:t>The analytical model required only several minutes per drive cycle, whereas direct FEA required approximately:15 to 24 </a:t>
            </a:r>
            <a:r>
              <a:rPr lang="en-US" dirty="0" err="1"/>
              <a:t>hours.Therefore</a:t>
            </a:r>
            <a:r>
              <a:rPr lang="en-US" dirty="0"/>
              <a:t>, although direct FEA provides higher physical fidelity, the analytical time-stepping approach offered the best balance </a:t>
            </a:r>
            <a:r>
              <a:rPr lang="en-US" dirty="0" err="1"/>
              <a:t>between:prediction</a:t>
            </a:r>
            <a:r>
              <a:rPr lang="en-US" dirty="0"/>
              <a:t> </a:t>
            </a:r>
            <a:r>
              <a:rPr lang="en-US" dirty="0" err="1"/>
              <a:t>accuracy,robustness,and</a:t>
            </a:r>
            <a:r>
              <a:rPr lang="en-US" dirty="0"/>
              <a:t> computational efficiency.</a:t>
            </a:r>
          </a:p>
        </p:txBody>
      </p:sp>
      <p:sp>
        <p:nvSpPr>
          <p:cNvPr id="4" name="Slide Number Placeholder 3"/>
          <p:cNvSpPr>
            <a:spLocks noGrp="1"/>
          </p:cNvSpPr>
          <p:nvPr>
            <p:ph type="sldNum" sz="quarter" idx="5"/>
          </p:nvPr>
        </p:nvSpPr>
        <p:spPr/>
        <p:txBody>
          <a:bodyPr/>
          <a:lstStyle/>
          <a:p>
            <a:fld id="{5DACABA8-235B-9747-A3D2-12573A6AFA9D}" type="slidenum">
              <a:rPr lang="de-DE" smtClean="0"/>
              <a:t>15</a:t>
            </a:fld>
            <a:endParaRPr lang="de-DE"/>
          </a:p>
        </p:txBody>
      </p:sp>
    </p:spTree>
    <p:extLst>
      <p:ext uri="{BB962C8B-B14F-4D97-AF65-F5344CB8AC3E}">
        <p14:creationId xmlns:p14="http://schemas.microsoft.com/office/powerpoint/2010/main" val="428488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16</a:t>
            </a:fld>
            <a:endParaRPr lang="de-DE"/>
          </a:p>
        </p:txBody>
      </p:sp>
    </p:spTree>
    <p:extLst>
      <p:ext uri="{BB962C8B-B14F-4D97-AF65-F5344CB8AC3E}">
        <p14:creationId xmlns:p14="http://schemas.microsoft.com/office/powerpoint/2010/main" val="2183644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 compare different steady-state LUT-based approaches for drive-cycle prediction using different grid densities, from g1 to g5.</a:t>
            </a:r>
            <a:endParaRPr lang="fa-IR" dirty="0"/>
          </a:p>
          <a:p>
            <a:endParaRPr lang="fa-IR" dirty="0"/>
          </a:p>
          <a:p>
            <a:r>
              <a:rPr lang="en-GB" dirty="0"/>
              <a:t>Loss prediction accuracy strongly depends on grid resolution for all LUT-based methods. </a:t>
            </a:r>
          </a:p>
          <a:p>
            <a:endParaRPr lang="fa-IR" dirty="0"/>
          </a:p>
          <a:p>
            <a:r>
              <a:rPr lang="en-GB" dirty="0"/>
              <a:t>No LUT-based method consistently outperforms the others for all drive cycles, although the analytic and FEA-based LUT approaches generally achieve better accuracy at moderate and high grid densities.</a:t>
            </a:r>
          </a:p>
          <a:p>
            <a:r>
              <a:rPr lang="en-US" dirty="0"/>
              <a:t>To better understand these differences, the characteristics of the individual drive cycles are analyzed in more detail.”</a:t>
            </a:r>
          </a:p>
          <a:p>
            <a:r>
              <a:rPr lang="en-GB"/>
              <a:t>For </a:t>
            </a:r>
            <a:r>
              <a:rPr lang="en-GB" dirty="0"/>
              <a:t>most cases, all LUT-based methods underestimate the BCDC drive cycle losses due to its strong stop-and-go </a:t>
            </a:r>
            <a:r>
              <a:rPr lang="en-GB" dirty="0" err="1"/>
              <a:t>behavior</a:t>
            </a:r>
            <a:r>
              <a:rPr lang="en-GB" dirty="0"/>
              <a:t> and transient effects, which cannot be fully captured by steady-state efficiency maps.</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17</a:t>
            </a:fld>
            <a:endParaRPr lang="de-DE"/>
          </a:p>
        </p:txBody>
      </p:sp>
    </p:spTree>
    <p:extLst>
      <p:ext uri="{BB962C8B-B14F-4D97-AF65-F5344CB8AC3E}">
        <p14:creationId xmlns:p14="http://schemas.microsoft.com/office/powerpoint/2010/main" val="259280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GB" sz="1800" dirty="0"/>
              <a:t>These results suggest that an optimal grid density exists, beyond which further refinement does not necessarily improve accuracy and may even introduce local artifacts.</a:t>
            </a:r>
          </a:p>
          <a:p>
            <a:endParaRPr lang="en-GB" sz="1800" dirty="0"/>
          </a:p>
          <a:p>
            <a:r>
              <a:rPr lang="en-GB" sz="1800" dirty="0"/>
              <a:t>Based on these observation we can summarizes the main findings of the steady-state LUT-based approaches.</a:t>
            </a:r>
          </a:p>
          <a:p>
            <a:endParaRPr lang="en-GB" sz="1800" b="1" dirty="0"/>
          </a:p>
          <a:p>
            <a:r>
              <a:rPr lang="en-GB" sz="1800" dirty="0"/>
              <a:t>Among the investigated approaches, the FEA-based LUT achieved the lowest average MAE, while the experimental LUT showed the largest deviations. However, the analytic LUT was the fastest method and still provided an accuracy comparable to FEA</a:t>
            </a:r>
          </a:p>
          <a:p>
            <a:endParaRPr lang="en-GB" sz="1800" b="1" dirty="0"/>
          </a:p>
          <a:p>
            <a:r>
              <a:rPr lang="en-GB" sz="1800" b="1" dirty="0"/>
              <a:t>low-torque</a:t>
            </a:r>
            <a:r>
              <a:rPr lang="en-GB" sz="1800" dirty="0">
                <a:solidFill>
                  <a:srgbClr val="636363"/>
                </a:solidFill>
              </a:rPr>
              <a:t> and </a:t>
            </a:r>
            <a:r>
              <a:rPr lang="en-GB" sz="1800" b="1" dirty="0"/>
              <a:t>generating </a:t>
            </a:r>
            <a:r>
              <a:rPr lang="en-GB" sz="1800" dirty="0">
                <a:solidFill>
                  <a:srgbClr val="636363"/>
                </a:solidFill>
              </a:rPr>
              <a:t>regions due to </a:t>
            </a:r>
            <a:r>
              <a:rPr lang="en-GB" sz="1800" b="1" dirty="0"/>
              <a:t>interpolation</a:t>
            </a:r>
            <a:r>
              <a:rPr lang="en-GB" sz="1800" dirty="0">
                <a:solidFill>
                  <a:srgbClr val="636363"/>
                </a:solidFill>
              </a:rPr>
              <a:t>, </a:t>
            </a:r>
            <a:r>
              <a:rPr lang="en-GB" sz="1800" b="1" dirty="0"/>
              <a:t>power-flow</a:t>
            </a:r>
            <a:r>
              <a:rPr lang="en-GB" sz="1800" dirty="0">
                <a:solidFill>
                  <a:srgbClr val="636363"/>
                </a:solidFill>
              </a:rPr>
              <a:t> sensitivity, and </a:t>
            </a:r>
            <a:r>
              <a:rPr lang="en-GB" sz="1800" b="1" dirty="0"/>
              <a:t>loss-</a:t>
            </a:r>
            <a:r>
              <a:rPr lang="en-GB" sz="1800" b="1" dirty="0" err="1"/>
              <a:t>modeling</a:t>
            </a:r>
            <a:r>
              <a:rPr lang="en-GB" sz="1800" b="1" dirty="0"/>
              <a:t> </a:t>
            </a:r>
            <a:r>
              <a:rPr lang="en-GB" sz="1800" dirty="0">
                <a:solidFill>
                  <a:srgbClr val="636363"/>
                </a:solidFill>
              </a:rPr>
              <a:t>uncertainties</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18</a:t>
            </a:fld>
            <a:endParaRPr lang="de-DE"/>
          </a:p>
        </p:txBody>
      </p:sp>
    </p:spTree>
    <p:extLst>
      <p:ext uri="{BB962C8B-B14F-4D97-AF65-F5344CB8AC3E}">
        <p14:creationId xmlns:p14="http://schemas.microsoft.com/office/powerpoint/2010/main" val="65726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t>
            </a:r>
            <a:r>
              <a:rPr lang="en-GB" dirty="0" err="1"/>
              <a:t>analyzing</a:t>
            </a:r>
            <a:r>
              <a:rPr lang="en-GB" dirty="0"/>
              <a:t> the steady-state methods themselves, the next step is to investigate the factors influencing the efficiency maps.</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19</a:t>
            </a:fld>
            <a:endParaRPr lang="de-DE"/>
          </a:p>
        </p:txBody>
      </p:sp>
    </p:spTree>
    <p:extLst>
      <p:ext uri="{BB962C8B-B14F-4D97-AF65-F5344CB8AC3E}">
        <p14:creationId xmlns:p14="http://schemas.microsoft.com/office/powerpoint/2010/main" val="452630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misalignments directly propagate into the resulting efficiency maps and amplify interpolation errors, As a result, this method exhibits larger efficiency-map deviations compared to other methods.</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20</a:t>
            </a:fld>
            <a:endParaRPr lang="de-DE"/>
          </a:p>
        </p:txBody>
      </p:sp>
    </p:spTree>
    <p:extLst>
      <p:ext uri="{BB962C8B-B14F-4D97-AF65-F5344CB8AC3E}">
        <p14:creationId xmlns:p14="http://schemas.microsoft.com/office/powerpoint/2010/main" val="220307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CREATOR is a German-Austrian research center focused on advanced computational electric-machine analysis and design.</a:t>
            </a:r>
            <a:endParaRPr lang="en-US" sz="170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endParaRPr lang="en-US" sz="1700" b="1"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The overall objective is to improve both modeling accuracy and computational efficiency for modern electric-machine systems.</a:t>
            </a:r>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I will now briefly introduce the motivation behind this work.</a:t>
            </a:r>
            <a:endParaRPr lang="en-US" sz="170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endParaRPr lang="en-US" sz="17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2</a:t>
            </a:fld>
            <a:endParaRPr lang="de-DE"/>
          </a:p>
        </p:txBody>
      </p:sp>
    </p:spTree>
    <p:extLst>
      <p:ext uri="{BB962C8B-B14F-4D97-AF65-F5344CB8AC3E}">
        <p14:creationId xmlns:p14="http://schemas.microsoft.com/office/powerpoint/2010/main" val="2877548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9411-FEA1-37D6-808C-939256297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15E45-E9D7-2C0B-D7AA-755DECD4A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FF7FE-1ED2-569A-2CF3-90D00AD69CDE}"/>
              </a:ext>
            </a:extLst>
          </p:cNvPr>
          <p:cNvSpPr>
            <a:spLocks noGrp="1"/>
          </p:cNvSpPr>
          <p:nvPr>
            <p:ph type="body" idx="1"/>
          </p:nvPr>
        </p:nvSpPr>
        <p:spPr/>
        <p:txBody>
          <a:bodyPr/>
          <a:lstStyle/>
          <a:p>
            <a:r>
              <a:rPr lang="en-US" sz="1700" b="1" kern="1200" dirty="0">
                <a:solidFill>
                  <a:schemeClr val="tx1"/>
                </a:solidFill>
                <a:effectLst/>
                <a:latin typeface="+mn-lt"/>
                <a:ea typeface="+mn-ea"/>
                <a:cs typeface="+mn-cs"/>
              </a:rPr>
              <a:t>Temperature effects were also investigated using maps generated at different temperatures.</a:t>
            </a:r>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Increasing temperature reduced efficiency mainly due to increased copper and rotor losses.</a:t>
            </a:r>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The largest deviations occurred at 100 degrees because this condition differed most strongly from the experimental operating temperature.</a:t>
            </a:r>
            <a:endParaRPr lang="en-US" sz="17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46688C6-B513-290B-F40A-C11A9DB6CACA}"/>
              </a:ext>
            </a:extLst>
          </p:cNvPr>
          <p:cNvSpPr>
            <a:spLocks noGrp="1"/>
          </p:cNvSpPr>
          <p:nvPr>
            <p:ph type="sldNum" sz="quarter" idx="5"/>
          </p:nvPr>
        </p:nvSpPr>
        <p:spPr/>
        <p:txBody>
          <a:bodyPr/>
          <a:lstStyle/>
          <a:p>
            <a:fld id="{5DACABA8-235B-9747-A3D2-12573A6AFA9D}" type="slidenum">
              <a:rPr lang="de-DE" smtClean="0"/>
              <a:t>21</a:t>
            </a:fld>
            <a:endParaRPr lang="de-DE"/>
          </a:p>
        </p:txBody>
      </p:sp>
    </p:spTree>
    <p:extLst>
      <p:ext uri="{BB962C8B-B14F-4D97-AF65-F5344CB8AC3E}">
        <p14:creationId xmlns:p14="http://schemas.microsoft.com/office/powerpoint/2010/main" val="372877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06C5-6825-BACA-2C3F-CFB18F821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0A6FF-B531-6E03-5BF5-A21574C23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72F70-08AD-32C0-F11B-6B3D4B6FAB40}"/>
              </a:ext>
            </a:extLst>
          </p:cNvPr>
          <p:cNvSpPr>
            <a:spLocks noGrp="1"/>
          </p:cNvSpPr>
          <p:nvPr>
            <p:ph type="body" idx="1"/>
          </p:nvPr>
        </p:nvSpPr>
        <p:spPr/>
        <p:txBody>
          <a:bodyPr/>
          <a:lstStyle/>
          <a:p>
            <a:r>
              <a:rPr lang="en-US" sz="1700" b="1" kern="1200" dirty="0">
                <a:solidFill>
                  <a:schemeClr val="tx1"/>
                </a:solidFill>
                <a:effectLst/>
                <a:latin typeface="+mn-lt"/>
                <a:ea typeface="+mn-ea"/>
                <a:cs typeface="+mn-cs"/>
              </a:rPr>
              <a:t>Finally, the thesis systematically quantified the trade-off between:</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accuracy,  confidence,  and computational effort. </a:t>
            </a:r>
          </a:p>
          <a:p>
            <a:pPr lvl="0"/>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The results showed that:</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interpolation dominates LUT uncertainty,  </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while friction and iron-loss modeling dominate direct-method accuracy. </a:t>
            </a:r>
          </a:p>
          <a:p>
            <a:pPr lvl="0"/>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Overall,, analytical time-stepping provided the highest predictive reliability.</a:t>
            </a:r>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However, optimized analytical LUTs achieved a very strong balance between:</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computational efficiency,  </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and prediction accuracy.</a:t>
            </a:r>
          </a:p>
          <a:p>
            <a:pPr lvl="0"/>
            <a:r>
              <a:rPr lang="en-US" sz="1700" b="1" kern="1200" dirty="0">
                <a:solidFill>
                  <a:schemeClr val="tx1"/>
                </a:solidFill>
                <a:effectLst/>
                <a:latin typeface="+mn-lt"/>
                <a:ea typeface="+mn-ea"/>
                <a:cs typeface="+mn-cs"/>
              </a:rPr>
              <a:t> from this work, </a:t>
            </a:r>
            <a:r>
              <a:rPr lang="en-US" sz="1700" b="1" kern="1200" dirty="0" err="1">
                <a:solidFill>
                  <a:schemeClr val="tx1"/>
                </a:solidFill>
                <a:effectLst/>
                <a:latin typeface="+mn-lt"/>
                <a:ea typeface="+mn-ea"/>
                <a:cs typeface="+mn-cs"/>
              </a:rPr>
              <a:t>i</a:t>
            </a:r>
            <a:r>
              <a:rPr lang="en-GB" dirty="0"/>
              <a:t>t can be concluded that…</a:t>
            </a:r>
            <a:endParaRPr lang="en-US" sz="17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DCE6F8-798C-A35F-3192-8C4BA8E4F813}"/>
              </a:ext>
            </a:extLst>
          </p:cNvPr>
          <p:cNvSpPr>
            <a:spLocks noGrp="1"/>
          </p:cNvSpPr>
          <p:nvPr>
            <p:ph type="sldNum" sz="quarter" idx="5"/>
          </p:nvPr>
        </p:nvSpPr>
        <p:spPr/>
        <p:txBody>
          <a:bodyPr/>
          <a:lstStyle/>
          <a:p>
            <a:fld id="{5DACABA8-235B-9747-A3D2-12573A6AFA9D}" type="slidenum">
              <a:rPr lang="de-DE" smtClean="0"/>
              <a:t>22</a:t>
            </a:fld>
            <a:endParaRPr lang="de-DE"/>
          </a:p>
        </p:txBody>
      </p:sp>
    </p:spTree>
    <p:extLst>
      <p:ext uri="{BB962C8B-B14F-4D97-AF65-F5344CB8AC3E}">
        <p14:creationId xmlns:p14="http://schemas.microsoft.com/office/powerpoint/2010/main" val="193942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this thesis established a confidence-oriented framework for induction-motor drive-cycle analysis.</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23</a:t>
            </a:fld>
            <a:endParaRPr lang="de-DE"/>
          </a:p>
        </p:txBody>
      </p:sp>
    </p:spTree>
    <p:extLst>
      <p:ext uri="{BB962C8B-B14F-4D97-AF65-F5344CB8AC3E}">
        <p14:creationId xmlns:p14="http://schemas.microsoft.com/office/powerpoint/2010/main" val="121470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very much for your attention throughout this presentation  and again for attending my dissertation </a:t>
            </a:r>
            <a:r>
              <a:rPr lang="en-GB" dirty="0" err="1"/>
              <a:t>defense</a:t>
            </a:r>
            <a:r>
              <a:rPr lang="en-GB" dirty="0"/>
              <a:t> today.</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24</a:t>
            </a:fld>
            <a:endParaRPr lang="de-DE"/>
          </a:p>
        </p:txBody>
      </p:sp>
    </p:spTree>
    <p:extLst>
      <p:ext uri="{BB962C8B-B14F-4D97-AF65-F5344CB8AC3E}">
        <p14:creationId xmlns:p14="http://schemas.microsoft.com/office/powerpoint/2010/main" val="119165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a:solidFill>
                  <a:schemeClr val="tx1"/>
                </a:solidFill>
                <a:effectLst/>
                <a:latin typeface="+mn-lt"/>
                <a:ea typeface="+mn-ea"/>
                <a:cs typeface="+mn-cs"/>
              </a:rPr>
              <a:t>Transportation electrification is continuously expanding Unlike conventional industrial drives, EV traction systems operate over highly dynamic and wide torque-speed ranges.</a:t>
            </a:r>
          </a:p>
          <a:p>
            <a:r>
              <a:rPr lang="en-US" sz="900" b="0" kern="1200" dirty="0">
                <a:solidFill>
                  <a:schemeClr val="tx1"/>
                </a:solidFill>
                <a:effectLst/>
                <a:latin typeface="+mn-lt"/>
                <a:ea typeface="+mn-ea"/>
                <a:cs typeface="+mn-cs"/>
              </a:rPr>
              <a:t>Their real operating behavior is represented through drive cycles</a:t>
            </a:r>
          </a:p>
          <a:p>
            <a:pPr marL="0" marR="0" lvl="0" indent="0" algn="l" defTabSz="648081"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Therefore, drive cycle analysis plays a central role in evaluating electric-machine performance.</a:t>
            </a:r>
          </a:p>
          <a:p>
            <a:endParaRPr lang="en-US" sz="900" b="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r>
              <a:rPr lang="en-GB" sz="900" b="0" dirty="0"/>
              <a:t>Among different machine types, Induction motors are increasingly used in EV propulsion due to their rare-earth-free design, reduced supply-chain dependency, and high robustness under thermal and dynamic loading.</a:t>
            </a:r>
          </a:p>
          <a:p>
            <a:pPr marL="0" marR="0" lvl="0" indent="0" algn="l" defTabSz="648081" rtl="0" eaLnBrk="1" fontAlgn="auto" latinLnBrk="0" hangingPunct="1">
              <a:lnSpc>
                <a:spcPct val="100000"/>
              </a:lnSpc>
              <a:spcBef>
                <a:spcPts val="0"/>
              </a:spcBef>
              <a:spcAft>
                <a:spcPts val="0"/>
              </a:spcAft>
              <a:buClrTx/>
              <a:buSzTx/>
              <a:buFontTx/>
              <a:buNone/>
              <a:tabLst/>
              <a:defRPr/>
            </a:pPr>
            <a:r>
              <a:rPr lang="en-GB" sz="900" b="0" dirty="0"/>
              <a:t>it is seeing growing adoption in future EV platforms</a:t>
            </a:r>
            <a:r>
              <a:rPr lang="fa-IR" sz="900" b="0" dirty="0"/>
              <a:t>  </a:t>
            </a:r>
            <a:r>
              <a:rPr lang="en-US" sz="900" b="0" dirty="0"/>
              <a:t>can be seen in </a:t>
            </a:r>
            <a:r>
              <a:rPr lang="en-GB" sz="900" b="0" dirty="0"/>
              <a:t>this trend, showing that around 4 out of 19 million EV motor productions in 2035 are expected to be induction motors. </a:t>
            </a:r>
            <a:br>
              <a:rPr lang="en-GB" sz="900" b="0" dirty="0"/>
            </a:br>
            <a:r>
              <a:rPr lang="en-GB" sz="900" b="0" dirty="0"/>
              <a:t>Therefore, the induction motor was selected as the benchmark machine for this study.”</a:t>
            </a:r>
          </a:p>
          <a:p>
            <a:br>
              <a:rPr lang="en-GB" dirty="0"/>
            </a:br>
            <a:endParaRPr lang="en-US" sz="17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3</a:t>
            </a:fld>
            <a:endParaRPr lang="de-DE"/>
          </a:p>
        </p:txBody>
      </p:sp>
    </p:spTree>
    <p:extLst>
      <p:ext uri="{BB962C8B-B14F-4D97-AF65-F5344CB8AC3E}">
        <p14:creationId xmlns:p14="http://schemas.microsoft.com/office/powerpoint/2010/main" val="329484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kern="1200" dirty="0">
                <a:solidFill>
                  <a:schemeClr val="tx1"/>
                </a:solidFill>
                <a:effectLst/>
                <a:latin typeface="+mn-lt"/>
                <a:ea typeface="+mn-ea"/>
                <a:cs typeface="+mn-cs"/>
              </a:rPr>
              <a:t>Finally, data-driven approaches offer fast predictions, but they strongly depend on training data </a:t>
            </a:r>
            <a:endParaRPr lang="en-US" sz="1700" kern="1200" dirty="0">
              <a:solidFill>
                <a:schemeClr val="tx1"/>
              </a:solidFill>
              <a:effectLst/>
              <a:latin typeface="+mn-lt"/>
              <a:ea typeface="+mn-ea"/>
              <a:cs typeface="+mn-cs"/>
            </a:endParaRPr>
          </a:p>
          <a:p>
            <a:r>
              <a:rPr lang="en-US" sz="1700" b="1" kern="1200" dirty="0">
                <a:solidFill>
                  <a:schemeClr val="tx1"/>
                </a:solidFill>
                <a:effectLst/>
                <a:latin typeface="+mn-lt"/>
                <a:ea typeface="+mn-ea"/>
                <a:cs typeface="+mn-cs"/>
              </a:rPr>
              <a:t>In parallel, laboratory drive-cycle emulation also remains challenging because full-scale EV test benches are expensive and inflexible.</a:t>
            </a:r>
            <a:endParaRPr lang="en-US" sz="1700" kern="1200" dirty="0">
              <a:solidFill>
                <a:schemeClr val="tx1"/>
              </a:solidFill>
              <a:effectLst/>
              <a:latin typeface="+mn-lt"/>
              <a:ea typeface="+mn-ea"/>
              <a:cs typeface="+mn-cs"/>
            </a:endParaRPr>
          </a:p>
          <a:p>
            <a:endParaRPr lang="fa-IR" dirty="0"/>
          </a:p>
          <a:p>
            <a:r>
              <a:rPr lang="en-US" sz="1700" b="0" kern="1200" dirty="0">
                <a:solidFill>
                  <a:schemeClr val="tx1"/>
                </a:solidFill>
                <a:effectLst/>
                <a:latin typeface="+mn-lt"/>
                <a:ea typeface="+mn-ea"/>
                <a:cs typeface="+mn-cs"/>
              </a:rPr>
              <a:t>Based on the literature review, several research gaps were identified:</a:t>
            </a:r>
          </a:p>
          <a:p>
            <a:pPr lvl="0"/>
            <a:r>
              <a:rPr lang="en-US" sz="1700" b="0" kern="1200" dirty="0">
                <a:solidFill>
                  <a:schemeClr val="tx1"/>
                </a:solidFill>
                <a:effectLst/>
                <a:latin typeface="+mn-lt"/>
                <a:ea typeface="+mn-ea"/>
                <a:cs typeface="+mn-cs"/>
              </a:rPr>
              <a:t>lack of systematic comparison between methods,</a:t>
            </a:r>
          </a:p>
          <a:p>
            <a:pPr lvl="0"/>
            <a:r>
              <a:rPr lang="en-US" sz="1700" b="0" kern="1200" dirty="0">
                <a:solidFill>
                  <a:schemeClr val="tx1"/>
                </a:solidFill>
                <a:effectLst/>
                <a:latin typeface="+mn-lt"/>
                <a:ea typeface="+mn-ea"/>
                <a:cs typeface="+mn-cs"/>
              </a:rPr>
              <a:t>limited experimental validation under real drive cycles,   </a:t>
            </a:r>
          </a:p>
          <a:p>
            <a:pPr lvl="0"/>
            <a:r>
              <a:rPr lang="en-US" sz="1700" b="0" kern="1200" dirty="0">
                <a:solidFill>
                  <a:schemeClr val="tx1"/>
                </a:solidFill>
                <a:effectLst/>
                <a:latin typeface="+mn-lt"/>
                <a:ea typeface="+mn-ea"/>
                <a:cs typeface="+mn-cs"/>
              </a:rPr>
              <a:t>insufficient quantification of interpolation uncertainty, </a:t>
            </a:r>
          </a:p>
          <a:p>
            <a:pPr lvl="0"/>
            <a:r>
              <a:rPr lang="en-US" sz="1700" b="0" kern="1200" dirty="0">
                <a:solidFill>
                  <a:schemeClr val="tx1"/>
                </a:solidFill>
                <a:effectLst/>
                <a:latin typeface="+mn-lt"/>
                <a:ea typeface="+mn-ea"/>
                <a:cs typeface="+mn-cs"/>
              </a:rPr>
              <a:t>and limited physically consistent laboratory emulation strategies. </a:t>
            </a:r>
          </a:p>
          <a:p>
            <a:pPr lvl="0"/>
            <a:endParaRPr lang="en-US" sz="1700" b="0" kern="1200" dirty="0">
              <a:solidFill>
                <a:schemeClr val="tx1"/>
              </a:solidFill>
              <a:effectLst/>
              <a:latin typeface="+mn-lt"/>
              <a:ea typeface="+mn-ea"/>
              <a:cs typeface="+mn-cs"/>
            </a:endParaRPr>
          </a:p>
          <a:p>
            <a:endParaRPr lang="fa-IR" dirty="0"/>
          </a:p>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Based on these gaps, the following research questions were formulated.</a:t>
            </a:r>
            <a:endParaRPr lang="en-US" sz="17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4</a:t>
            </a:fld>
            <a:endParaRPr lang="de-DE"/>
          </a:p>
        </p:txBody>
      </p:sp>
    </p:spTree>
    <p:extLst>
      <p:ext uri="{BB962C8B-B14F-4D97-AF65-F5344CB8AC3E}">
        <p14:creationId xmlns:p14="http://schemas.microsoft.com/office/powerpoint/2010/main" val="220462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group focuses on the accuracy and confidence of efficiency-map-based and time-stepping drive-cycle analysis, including the influence of map generation methods, grid density, temperature, and model assumptions.</a:t>
            </a:r>
          </a:p>
          <a:p>
            <a:r>
              <a:rPr lang="en-GB" dirty="0"/>
              <a:t>The second group focuses on practical implementation aspects, such as the </a:t>
            </a:r>
            <a:r>
              <a:rPr lang="en-GB" dirty="0" err="1"/>
              <a:t>tradeoff</a:t>
            </a:r>
            <a:r>
              <a:rPr lang="en-GB" dirty="0"/>
              <a:t> between computational cost and accuracy, as well as physically consistent down-scaling methods for laboratory reproduction of real drive-cycle </a:t>
            </a:r>
            <a:r>
              <a:rPr lang="en-GB" dirty="0" err="1"/>
              <a:t>behavior</a:t>
            </a:r>
            <a:r>
              <a:rPr lang="en-GB" dirty="0"/>
              <a:t>.”</a:t>
            </a: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5</a:t>
            </a:fld>
            <a:endParaRPr lang="de-DE"/>
          </a:p>
        </p:txBody>
      </p:sp>
    </p:spTree>
    <p:extLst>
      <p:ext uri="{BB962C8B-B14F-4D97-AF65-F5344CB8AC3E}">
        <p14:creationId xmlns:p14="http://schemas.microsoft.com/office/powerpoint/2010/main" val="233879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shown, the large rating difference between the EVs and the laboratory motor motivates the application of the down-scaling approach</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6</a:t>
            </a:fld>
            <a:endParaRPr lang="de-DE"/>
          </a:p>
        </p:txBody>
      </p:sp>
    </p:spTree>
    <p:extLst>
      <p:ext uri="{BB962C8B-B14F-4D97-AF65-F5344CB8AC3E}">
        <p14:creationId xmlns:p14="http://schemas.microsoft.com/office/powerpoint/2010/main" val="394501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 presents the proposed transient-consistent down-scaling approach</a:t>
            </a:r>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7</a:t>
            </a:fld>
            <a:endParaRPr lang="de-DE"/>
          </a:p>
        </p:txBody>
      </p:sp>
    </p:spTree>
    <p:extLst>
      <p:ext uri="{BB962C8B-B14F-4D97-AF65-F5344CB8AC3E}">
        <p14:creationId xmlns:p14="http://schemas.microsoft.com/office/powerpoint/2010/main" val="424419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However, this alone does not preserve transient behavior. </a:t>
            </a:r>
          </a:p>
          <a:p>
            <a:r>
              <a:rPr lang="en-US" sz="1700" b="1" kern="1200" dirty="0">
                <a:solidFill>
                  <a:schemeClr val="tx1"/>
                </a:solidFill>
                <a:effectLst/>
                <a:latin typeface="+mn-lt"/>
                <a:ea typeface="+mn-ea"/>
                <a:cs typeface="+mn-cs"/>
              </a:rPr>
              <a:t>this allowed preservation of:</a:t>
            </a:r>
            <a:endParaRPr lang="en-US" sz="1700" kern="1200" dirty="0">
              <a:solidFill>
                <a:schemeClr val="tx1"/>
              </a:solidFill>
              <a:effectLst/>
              <a:latin typeface="+mn-lt"/>
              <a:ea typeface="+mn-ea"/>
              <a:cs typeface="+mn-cs"/>
            </a:endParaRPr>
          </a:p>
          <a:p>
            <a:pPr lvl="0"/>
            <a:r>
              <a:rPr lang="en-US" sz="1700" b="1" kern="1200" dirty="0">
                <a:solidFill>
                  <a:schemeClr val="tx1"/>
                </a:solidFill>
                <a:effectLst/>
                <a:latin typeface="+mn-lt"/>
                <a:ea typeface="+mn-ea"/>
                <a:cs typeface="+mn-cs"/>
              </a:rPr>
              <a:t>acceleration behavior,  transient operating-point evolution, </a:t>
            </a:r>
            <a:endParaRPr lang="en-US" sz="170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endParaRPr lang="en-US" sz="170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endParaRPr lang="en-GB" sz="1800" b="1" dirty="0">
              <a:solidFill>
                <a:schemeClr val="tx1"/>
              </a:solidFill>
            </a:endParaRPr>
          </a:p>
          <a:p>
            <a:r>
              <a:rPr lang="en-US" dirty="0"/>
              <a:t>“</a:t>
            </a:r>
            <a:r>
              <a:rPr lang="en-GB" dirty="0"/>
              <a:t>Thermal behaviour cannot be scaled identically, since torque and power scale with machine volume, while heat dissipation scales with surface area. Due to the large thermal mass and lower losses of the laboratory motor, only limited thermal dynamics were observed during the investigated drive cycles.</a:t>
            </a:r>
          </a:p>
          <a:p>
            <a:endParaRPr lang="en-GB" dirty="0"/>
          </a:p>
          <a:p>
            <a:r>
              <a:rPr lang="en-GB" dirty="0"/>
              <a:t>“With these scaling considerations in mind, the experimental test rig used for the laboratory investigations is introduced next.”</a:t>
            </a:r>
          </a:p>
        </p:txBody>
      </p:sp>
      <p:sp>
        <p:nvSpPr>
          <p:cNvPr id="4" name="Slide Number Placeholder 3"/>
          <p:cNvSpPr>
            <a:spLocks noGrp="1"/>
          </p:cNvSpPr>
          <p:nvPr>
            <p:ph type="sldNum" sz="quarter" idx="5"/>
          </p:nvPr>
        </p:nvSpPr>
        <p:spPr/>
        <p:txBody>
          <a:bodyPr/>
          <a:lstStyle/>
          <a:p>
            <a:fld id="{5DACABA8-235B-9747-A3D2-12573A6AFA9D}" type="slidenum">
              <a:rPr lang="de-DE" smtClean="0"/>
              <a:t>8</a:t>
            </a:fld>
            <a:endParaRPr lang="de-DE"/>
          </a:p>
        </p:txBody>
      </p:sp>
    </p:spTree>
    <p:extLst>
      <p:ext uri="{BB962C8B-B14F-4D97-AF65-F5344CB8AC3E}">
        <p14:creationId xmlns:p14="http://schemas.microsoft.com/office/powerpoint/2010/main" val="261371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8081"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effectLst/>
                <a:latin typeface="+mn-lt"/>
                <a:ea typeface="+mn-ea"/>
                <a:cs typeface="+mn-cs"/>
              </a:rPr>
              <a:t>To experimentally reproduce the drive cycles, the laboratory test rig was modified.</a:t>
            </a:r>
            <a:endParaRPr lang="en-US" sz="1700" kern="1200" dirty="0">
              <a:solidFill>
                <a:schemeClr val="tx1"/>
              </a:solidFill>
              <a:effectLst/>
              <a:latin typeface="+mn-lt"/>
              <a:ea typeface="+mn-ea"/>
              <a:cs typeface="+mn-cs"/>
            </a:endParaRPr>
          </a:p>
          <a:p>
            <a:pPr marL="0" marR="0" lvl="0" indent="0" algn="l" defTabSz="648081" rtl="0" eaLnBrk="1" fontAlgn="auto" latinLnBrk="0" hangingPunct="1">
              <a:lnSpc>
                <a:spcPct val="100000"/>
              </a:lnSpc>
              <a:spcBef>
                <a:spcPts val="0"/>
              </a:spcBef>
              <a:spcAft>
                <a:spcPts val="0"/>
              </a:spcAft>
              <a:buClrTx/>
              <a:buSzTx/>
              <a:buFontTx/>
              <a:buNone/>
              <a:tabLst/>
              <a:defRPr/>
            </a:pPr>
            <a:endParaRPr lang="en-GB" dirty="0"/>
          </a:p>
          <a:p>
            <a:pPr marL="0" marR="0" lvl="0" indent="0" algn="l" defTabSz="648081" rtl="0" eaLnBrk="1" fontAlgn="auto" latinLnBrk="0" hangingPunct="1">
              <a:lnSpc>
                <a:spcPct val="100000"/>
              </a:lnSpc>
              <a:spcBef>
                <a:spcPts val="0"/>
              </a:spcBef>
              <a:spcAft>
                <a:spcPts val="0"/>
              </a:spcAft>
              <a:buClrTx/>
              <a:buSzTx/>
              <a:buFontTx/>
              <a:buNone/>
              <a:tabLst/>
              <a:defRPr/>
            </a:pPr>
            <a:r>
              <a:rPr lang="en-GB" dirty="0"/>
              <a:t>We performed a no-load frictional torque test to model the friction losses as a function of speed, and this model was then integrated into our simulations.</a:t>
            </a:r>
          </a:p>
          <a:p>
            <a:endParaRPr lang="en-US" dirty="0"/>
          </a:p>
        </p:txBody>
      </p:sp>
      <p:sp>
        <p:nvSpPr>
          <p:cNvPr id="4" name="Slide Number Placeholder 3"/>
          <p:cNvSpPr>
            <a:spLocks noGrp="1"/>
          </p:cNvSpPr>
          <p:nvPr>
            <p:ph type="sldNum" sz="quarter" idx="5"/>
          </p:nvPr>
        </p:nvSpPr>
        <p:spPr/>
        <p:txBody>
          <a:bodyPr/>
          <a:lstStyle/>
          <a:p>
            <a:fld id="{5DACABA8-235B-9747-A3D2-12573A6AFA9D}" type="slidenum">
              <a:rPr lang="de-DE" smtClean="0"/>
              <a:t>9</a:t>
            </a:fld>
            <a:endParaRPr lang="de-DE"/>
          </a:p>
        </p:txBody>
      </p:sp>
    </p:spTree>
    <p:extLst>
      <p:ext uri="{BB962C8B-B14F-4D97-AF65-F5344CB8AC3E}">
        <p14:creationId xmlns:p14="http://schemas.microsoft.com/office/powerpoint/2010/main" val="214637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ith institute shortcut">
    <p:bg>
      <p:bgRef idx="1001">
        <a:schemeClr val="bg1"/>
      </p:bgRef>
    </p:bg>
    <p:spTree>
      <p:nvGrpSpPr>
        <p:cNvPr id="1" name=""/>
        <p:cNvGrpSpPr/>
        <p:nvPr/>
      </p:nvGrpSpPr>
      <p:grpSpPr>
        <a:xfrm>
          <a:off x="0" y="0"/>
          <a:ext cx="0" cy="0"/>
          <a:chOff x="0" y="0"/>
          <a:chExt cx="0" cy="0"/>
        </a:xfrm>
      </p:grpSpPr>
      <p:grpSp>
        <p:nvGrpSpPr>
          <p:cNvPr id="3" name="Gruppieren 2"/>
          <p:cNvGrpSpPr/>
          <p:nvPr userDrawn="1"/>
        </p:nvGrpSpPr>
        <p:grpSpPr>
          <a:xfrm>
            <a:off x="0" y="1"/>
            <a:ext cx="12938125" cy="6706140"/>
            <a:chOff x="0" y="0"/>
            <a:chExt cx="9144000" cy="4715255"/>
          </a:xfrm>
        </p:grpSpPr>
        <p:pic>
          <p:nvPicPr>
            <p:cNvPr id="11" name="Bild 18"/>
            <p:cNvPicPr>
              <a:picLocks noChangeAspect="1"/>
            </p:cNvPicPr>
            <p:nvPr userDrawn="1"/>
          </p:nvPicPr>
          <p:blipFill rotWithShape="1">
            <a:blip r:embed="rId2">
              <a:extLst>
                <a:ext uri="{28A0092B-C50C-407E-A947-70E740481C1C}">
                  <a14:useLocalDpi xmlns:a14="http://schemas.microsoft.com/office/drawing/2010/main" val="0"/>
                </a:ext>
              </a:extLst>
            </a:blip>
            <a:srcRect t="46825"/>
            <a:stretch/>
          </p:blipFill>
          <p:spPr>
            <a:xfrm>
              <a:off x="0" y="2207941"/>
              <a:ext cx="9144000" cy="2507314"/>
            </a:xfrm>
            <a:prstGeom prst="rect">
              <a:avLst/>
            </a:prstGeom>
          </p:spPr>
        </p:pic>
        <p:pic>
          <p:nvPicPr>
            <p:cNvPr id="9" name="Bild 18"/>
            <p:cNvPicPr>
              <a:picLocks noChangeAspect="1"/>
            </p:cNvPicPr>
            <p:nvPr userDrawn="1"/>
          </p:nvPicPr>
          <p:blipFill rotWithShape="1">
            <a:blip r:embed="rId2">
              <a:extLst>
                <a:ext uri="{28A0092B-C50C-407E-A947-70E740481C1C}">
                  <a14:useLocalDpi xmlns:a14="http://schemas.microsoft.com/office/drawing/2010/main" val="0"/>
                </a:ext>
              </a:extLst>
            </a:blip>
            <a:srcRect l="5285"/>
            <a:stretch/>
          </p:blipFill>
          <p:spPr>
            <a:xfrm>
              <a:off x="0" y="0"/>
              <a:ext cx="9144000" cy="4715255"/>
            </a:xfrm>
            <a:prstGeom prst="rect">
              <a:avLst/>
            </a:prstGeom>
          </p:spPr>
        </p:pic>
      </p:grpSp>
      <p:sp>
        <p:nvSpPr>
          <p:cNvPr id="2" name="Titel 1"/>
          <p:cNvSpPr>
            <a:spLocks noGrp="1"/>
          </p:cNvSpPr>
          <p:nvPr>
            <p:ph type="ctrTitle" hasCustomPrompt="1"/>
          </p:nvPr>
        </p:nvSpPr>
        <p:spPr>
          <a:xfrm>
            <a:off x="880589" y="1392640"/>
            <a:ext cx="8659375" cy="2426880"/>
          </a:xfrm>
        </p:spPr>
        <p:txBody>
          <a:bodyPr anchor="b">
            <a:normAutofit/>
          </a:bodyPr>
          <a:lstStyle>
            <a:lvl1pPr>
              <a:defRPr sz="5100">
                <a:solidFill>
                  <a:srgbClr val="005EA8"/>
                </a:solidFill>
              </a:defRPr>
            </a:lvl1pPr>
          </a:lstStyle>
          <a:p>
            <a:r>
              <a:rPr lang="de-DE" dirty="0"/>
              <a:t>Click </a:t>
            </a:r>
            <a:r>
              <a:rPr lang="de-DE" dirty="0" err="1"/>
              <a:t>to</a:t>
            </a:r>
            <a:r>
              <a:rPr lang="de-DE" dirty="0"/>
              <a:t> </a:t>
            </a:r>
            <a:r>
              <a:rPr lang="de-DE" dirty="0" err="1"/>
              <a:t>add</a:t>
            </a:r>
            <a:r>
              <a:rPr lang="de-DE" dirty="0"/>
              <a:t> </a:t>
            </a:r>
            <a:br>
              <a:rPr lang="de-DE" dirty="0"/>
            </a:br>
            <a:r>
              <a:rPr lang="de-DE" dirty="0"/>
              <a:t>a </a:t>
            </a:r>
            <a:r>
              <a:rPr lang="de-DE" dirty="0" err="1"/>
              <a:t>cover</a:t>
            </a:r>
            <a:r>
              <a:rPr lang="de-DE" dirty="0"/>
              <a:t> </a:t>
            </a:r>
            <a:r>
              <a:rPr lang="de-DE" dirty="0" err="1"/>
              <a:t>slide</a:t>
            </a:r>
            <a:r>
              <a:rPr lang="de-DE" dirty="0"/>
              <a:t> </a:t>
            </a:r>
            <a:r>
              <a:rPr lang="de-DE" dirty="0" err="1"/>
              <a:t>headline</a:t>
            </a:r>
            <a:endParaRPr lang="de-DE" dirty="0"/>
          </a:p>
        </p:txBody>
      </p:sp>
      <p:sp>
        <p:nvSpPr>
          <p:cNvPr id="5" name="Datumsplatzhalter 4"/>
          <p:cNvSpPr>
            <a:spLocks noGrp="1"/>
          </p:cNvSpPr>
          <p:nvPr>
            <p:ph type="dt" sz="half" idx="10"/>
          </p:nvPr>
        </p:nvSpPr>
        <p:spPr>
          <a:xfrm>
            <a:off x="880583" y="4802560"/>
            <a:ext cx="8659375" cy="358400"/>
          </a:xfrm>
          <a:prstGeom prst="rect">
            <a:avLst/>
          </a:prstGeom>
        </p:spPr>
        <p:txBody>
          <a:bodyPr anchor="b" anchorCtr="0"/>
          <a:lstStyle>
            <a:lvl1pPr>
              <a:defRPr sz="2300">
                <a:solidFill>
                  <a:srgbClr val="636363"/>
                </a:solidFill>
              </a:defRPr>
            </a:lvl1pPr>
          </a:lstStyle>
          <a:p>
            <a:r>
              <a:rPr lang="de-DE"/>
              <a:t>22.05.2026</a:t>
            </a:r>
            <a:endParaRPr lang="de-AT" dirty="0"/>
          </a:p>
        </p:txBody>
      </p:sp>
      <p:sp>
        <p:nvSpPr>
          <p:cNvPr id="6" name="Fußzeilenplatzhalter 5"/>
          <p:cNvSpPr>
            <a:spLocks noGrp="1"/>
          </p:cNvSpPr>
          <p:nvPr>
            <p:ph type="ftr" sz="quarter" idx="11"/>
          </p:nvPr>
        </p:nvSpPr>
        <p:spPr>
          <a:xfrm>
            <a:off x="880585" y="3865600"/>
            <a:ext cx="8659375" cy="803840"/>
          </a:xfrm>
          <a:prstGeom prst="rect">
            <a:avLst/>
          </a:prstGeom>
        </p:spPr>
        <p:txBody>
          <a:bodyPr anchor="b" anchorCtr="0"/>
          <a:lstStyle>
            <a:lvl1pPr>
              <a:defRPr sz="2300">
                <a:solidFill>
                  <a:srgbClr val="636363"/>
                </a:solidFill>
              </a:defRPr>
            </a:lvl1pPr>
          </a:lstStyle>
          <a:p>
            <a:r>
              <a:rPr lang="en-US"/>
              <a:t>Kourosh Heidarikani | Confidence Levels of Performance Map Based Drive Cycle Analysis for Induction Motors</a:t>
            </a:r>
            <a:endParaRPr lang="de-AT" dirty="0"/>
          </a:p>
        </p:txBody>
      </p:sp>
      <p:sp>
        <p:nvSpPr>
          <p:cNvPr id="12" name="Textfeld 271"/>
          <p:cNvSpPr txBox="1">
            <a:spLocks noChangeArrowheads="1"/>
          </p:cNvSpPr>
          <p:nvPr userDrawn="1"/>
        </p:nvSpPr>
        <p:spPr bwMode="auto">
          <a:xfrm>
            <a:off x="10569532" y="1218837"/>
            <a:ext cx="2037691" cy="787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1700" spc="128" baseline="0" dirty="0">
                <a:cs typeface="Arial" charset="0"/>
              </a:rPr>
              <a:t>SCIENCE</a:t>
            </a:r>
          </a:p>
          <a:p>
            <a:pPr algn="r" eaLnBrk="1" hangingPunct="1"/>
            <a:r>
              <a:rPr lang="de-DE" sz="1700" spc="128" baseline="0" dirty="0">
                <a:cs typeface="Arial" charset="0"/>
              </a:rPr>
              <a:t>PASSION</a:t>
            </a:r>
            <a:br>
              <a:rPr lang="de-DE" sz="1700" spc="128" baseline="0" dirty="0">
                <a:cs typeface="Arial" charset="0"/>
              </a:rPr>
            </a:br>
            <a:r>
              <a:rPr lang="de-DE" sz="1700" spc="128" baseline="0" dirty="0">
                <a:cs typeface="Arial" charset="0"/>
              </a:rPr>
              <a:t>TECHNOLOGY</a:t>
            </a:r>
          </a:p>
        </p:txBody>
      </p:sp>
      <p:sp>
        <p:nvSpPr>
          <p:cNvPr id="10" name="Textplatzhalter 2"/>
          <p:cNvSpPr>
            <a:spLocks noGrp="1"/>
          </p:cNvSpPr>
          <p:nvPr>
            <p:ph type="body" sz="quarter" idx="18" hasCustomPrompt="1"/>
          </p:nvPr>
        </p:nvSpPr>
        <p:spPr>
          <a:xfrm>
            <a:off x="880512" y="6839321"/>
            <a:ext cx="10521108" cy="284523"/>
          </a:xfrm>
        </p:spPr>
        <p:txBody>
          <a:bodyPr wrap="square">
            <a:noAutofit/>
          </a:bodyPr>
          <a:lstStyle>
            <a:lvl1pPr>
              <a:defRPr sz="1800">
                <a:solidFill>
                  <a:srgbClr val="636363"/>
                </a:solidFill>
              </a:defRPr>
            </a:lvl1pPr>
          </a:lstStyle>
          <a:p>
            <a:pPr lvl="0"/>
            <a:r>
              <a:rPr lang="de-DE" dirty="0"/>
              <a:t>w</a:t>
            </a:r>
            <a:r>
              <a:rPr lang="de-AT" dirty="0"/>
              <a:t>ww.eals.tugraz.at</a:t>
            </a:r>
            <a:endParaRPr lang="de-DE" dirty="0"/>
          </a:p>
        </p:txBody>
      </p:sp>
    </p:spTree>
    <p:extLst>
      <p:ext uri="{BB962C8B-B14F-4D97-AF65-F5344CB8AC3E}">
        <p14:creationId xmlns:p14="http://schemas.microsoft.com/office/powerpoint/2010/main" val="512166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Datumsplatzhalter 6"/>
          <p:cNvSpPr>
            <a:spLocks noGrp="1"/>
          </p:cNvSpPr>
          <p:nvPr>
            <p:ph type="dt" sz="half" idx="10"/>
          </p:nvPr>
        </p:nvSpPr>
        <p:spPr/>
        <p:txBody>
          <a:bodyPr/>
          <a:lstStyle/>
          <a:p>
            <a:r>
              <a:rPr lang="de-DE" dirty="0"/>
              <a:t>22.05.2026</a:t>
            </a:r>
          </a:p>
        </p:txBody>
      </p:sp>
      <p:sp>
        <p:nvSpPr>
          <p:cNvPr id="8" name="Fußzeilenplatzhalter 7"/>
          <p:cNvSpPr>
            <a:spLocks noGrp="1"/>
          </p:cNvSpPr>
          <p:nvPr>
            <p:ph type="ftr" sz="quarter" idx="11"/>
          </p:nvPr>
        </p:nvSpPr>
        <p:spPr/>
        <p:txBody>
          <a:bodyPr/>
          <a:lstStyle>
            <a:lvl1pPr>
              <a:defRPr>
                <a:solidFill>
                  <a:srgbClr val="636363"/>
                </a:solidFill>
              </a:defRPr>
            </a:lvl1pPr>
          </a:lstStyle>
          <a:p>
            <a:r>
              <a:rPr lang="en-US" dirty="0"/>
              <a:t>Kourosh </a:t>
            </a:r>
            <a:r>
              <a:rPr lang="en-US" dirty="0" err="1"/>
              <a:t>Heidarikani</a:t>
            </a:r>
            <a:r>
              <a:rPr lang="en-US" dirty="0"/>
              <a:t> | Confidence Levels of Performance Map Based Drive Cycle Analysis for Induction Motors</a:t>
            </a:r>
            <a:endParaRPr lang="de-DE" dirty="0"/>
          </a:p>
        </p:txBody>
      </p:sp>
      <p:sp>
        <p:nvSpPr>
          <p:cNvPr id="9" name="Foliennummernplatzhalter 8"/>
          <p:cNvSpPr>
            <a:spLocks noGrp="1"/>
          </p:cNvSpPr>
          <p:nvPr>
            <p:ph type="sldNum" sz="quarter" idx="12"/>
          </p:nvPr>
        </p:nvSpPr>
        <p:spPr/>
        <p:txBody>
          <a:bodyPr/>
          <a:lstStyle/>
          <a:p>
            <a:fld id="{4B64EC4D-37E3-EF42-B9AB-6337577588CB}" type="slidenum">
              <a:rPr lang="de-DE" smtClean="0"/>
              <a:pPr/>
              <a:t>‹#›</a:t>
            </a:fld>
            <a:endParaRPr lang="de-DE" dirty="0"/>
          </a:p>
        </p:txBody>
      </p:sp>
      <p:sp>
        <p:nvSpPr>
          <p:cNvPr id="10" name="Textplatzhalter 8"/>
          <p:cNvSpPr>
            <a:spLocks noGrp="1"/>
          </p:cNvSpPr>
          <p:nvPr>
            <p:ph type="body" sz="quarter" idx="13"/>
          </p:nvPr>
        </p:nvSpPr>
        <p:spPr>
          <a:xfrm>
            <a:off x="880588" y="349998"/>
            <a:ext cx="10187500" cy="286720"/>
          </a:xfrm>
        </p:spPr>
        <p:txBody>
          <a:bodyPr wrap="square" anchor="b" anchorCtr="0">
            <a:noAutofit/>
          </a:bodyPr>
          <a:lstStyle>
            <a:lvl1pPr>
              <a:defRPr sz="1800"/>
            </a:lvl1pPr>
          </a:lstStyle>
          <a:p>
            <a:pPr lvl="0"/>
            <a:r>
              <a:rPr lang="en-US"/>
              <a:t>Click to edit Master text styles</a:t>
            </a:r>
          </a:p>
        </p:txBody>
      </p:sp>
    </p:spTree>
    <p:extLst>
      <p:ext uri="{BB962C8B-B14F-4D97-AF65-F5344CB8AC3E}">
        <p14:creationId xmlns:p14="http://schemas.microsoft.com/office/powerpoint/2010/main" val="359448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2023" y="2080860"/>
            <a:ext cx="10997406" cy="1452880"/>
          </a:xfrm>
        </p:spPr>
        <p:txBody>
          <a:bodyPr anchor="b"/>
          <a:lstStyle>
            <a:lvl1pPr algn="ctr">
              <a:defRPr sz="5700" b="0" cap="none"/>
            </a:lvl1pPr>
          </a:lstStyle>
          <a:p>
            <a:r>
              <a:rPr lang="en-US"/>
              <a:t>Click to edit Master title style</a:t>
            </a:r>
            <a:endParaRPr lang="de-DE" dirty="0"/>
          </a:p>
        </p:txBody>
      </p:sp>
      <p:sp>
        <p:nvSpPr>
          <p:cNvPr id="3" name="Textplatzhalter 2"/>
          <p:cNvSpPr>
            <a:spLocks noGrp="1"/>
          </p:cNvSpPr>
          <p:nvPr>
            <p:ph type="body" idx="1"/>
          </p:nvPr>
        </p:nvSpPr>
        <p:spPr>
          <a:xfrm>
            <a:off x="1022023" y="3842183"/>
            <a:ext cx="10997406" cy="1600199"/>
          </a:xfrm>
        </p:spPr>
        <p:txBody>
          <a:bodyPr anchor="t"/>
          <a:lstStyle>
            <a:lvl1pPr marL="0" indent="0" algn="ctr">
              <a:buNone/>
              <a:defRPr sz="2800">
                <a:solidFill>
                  <a:srgbClr val="636363"/>
                </a:solidFill>
              </a:defRPr>
            </a:lvl1pPr>
            <a:lvl2pPr marL="648081" indent="0">
              <a:buNone/>
              <a:defRPr sz="2600">
                <a:solidFill>
                  <a:schemeClr val="tx1">
                    <a:tint val="75000"/>
                  </a:schemeClr>
                </a:solidFill>
              </a:defRPr>
            </a:lvl2pPr>
            <a:lvl3pPr marL="1296162" indent="0">
              <a:buNone/>
              <a:defRPr sz="2300">
                <a:solidFill>
                  <a:schemeClr val="tx1">
                    <a:tint val="75000"/>
                  </a:schemeClr>
                </a:solidFill>
              </a:defRPr>
            </a:lvl3pPr>
            <a:lvl4pPr marL="1944243" indent="0">
              <a:buNone/>
              <a:defRPr sz="2000">
                <a:solidFill>
                  <a:schemeClr val="tx1">
                    <a:tint val="75000"/>
                  </a:schemeClr>
                </a:solidFill>
              </a:defRPr>
            </a:lvl4pPr>
            <a:lvl5pPr marL="2592324" indent="0">
              <a:buNone/>
              <a:defRPr sz="2000">
                <a:solidFill>
                  <a:schemeClr val="tx1">
                    <a:tint val="75000"/>
                  </a:schemeClr>
                </a:solidFill>
              </a:defRPr>
            </a:lvl5pPr>
            <a:lvl6pPr marL="3240405" indent="0">
              <a:buNone/>
              <a:defRPr sz="2000">
                <a:solidFill>
                  <a:schemeClr val="tx1">
                    <a:tint val="75000"/>
                  </a:schemeClr>
                </a:solidFill>
              </a:defRPr>
            </a:lvl6pPr>
            <a:lvl7pPr marL="3888486" indent="0">
              <a:buNone/>
              <a:defRPr sz="2000">
                <a:solidFill>
                  <a:schemeClr val="tx1">
                    <a:tint val="75000"/>
                  </a:schemeClr>
                </a:solidFill>
              </a:defRPr>
            </a:lvl7pPr>
            <a:lvl8pPr marL="4536567" indent="0">
              <a:buNone/>
              <a:defRPr sz="2000">
                <a:solidFill>
                  <a:schemeClr val="tx1">
                    <a:tint val="75000"/>
                  </a:schemeClr>
                </a:solidFill>
              </a:defRPr>
            </a:lvl8pPr>
            <a:lvl9pPr marL="5184648" indent="0">
              <a:buNone/>
              <a:defRPr sz="2000">
                <a:solidFill>
                  <a:schemeClr val="tx1">
                    <a:tint val="75000"/>
                  </a:schemeClr>
                </a:solidFill>
              </a:defRPr>
            </a:lvl9pPr>
          </a:lstStyle>
          <a:p>
            <a:pPr lvl="0"/>
            <a:r>
              <a:rPr lang="en-US"/>
              <a:t>Click to edit Master text styles</a:t>
            </a:r>
          </a:p>
        </p:txBody>
      </p:sp>
      <p:sp>
        <p:nvSpPr>
          <p:cNvPr id="7" name="Datumsplatzhalter 6"/>
          <p:cNvSpPr>
            <a:spLocks noGrp="1"/>
          </p:cNvSpPr>
          <p:nvPr>
            <p:ph type="dt" sz="half" idx="10"/>
          </p:nvPr>
        </p:nvSpPr>
        <p:spPr/>
        <p:txBody>
          <a:bodyPr/>
          <a:lstStyle/>
          <a:p>
            <a:r>
              <a:rPr lang="de-DE"/>
              <a:t>22.05.2026</a:t>
            </a:r>
            <a:endParaRPr lang="de-DE" dirty="0"/>
          </a:p>
        </p:txBody>
      </p:sp>
      <p:sp>
        <p:nvSpPr>
          <p:cNvPr id="8" name="Fußzeilenplatzhalter 7"/>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9" name="Foliennummernplatzhalter 8"/>
          <p:cNvSpPr>
            <a:spLocks noGrp="1"/>
          </p:cNvSpPr>
          <p:nvPr>
            <p:ph type="sldNum" sz="quarter" idx="12"/>
          </p:nvPr>
        </p:nvSpPr>
        <p:spPr/>
        <p:txBody>
          <a:bodyPr/>
          <a:lstStyle/>
          <a:p>
            <a:fld id="{4B64EC4D-37E3-EF42-B9AB-6337577588CB}" type="slidenum">
              <a:rPr lang="de-DE" smtClean="0"/>
              <a:pPr/>
              <a:t>‹#›</a:t>
            </a:fld>
            <a:endParaRPr lang="de-DE" dirty="0"/>
          </a:p>
        </p:txBody>
      </p:sp>
      <p:sp>
        <p:nvSpPr>
          <p:cNvPr id="10" name="Textplatzhalter 8"/>
          <p:cNvSpPr>
            <a:spLocks noGrp="1"/>
          </p:cNvSpPr>
          <p:nvPr>
            <p:ph type="body" sz="quarter" idx="13"/>
          </p:nvPr>
        </p:nvSpPr>
        <p:spPr>
          <a:xfrm>
            <a:off x="880588" y="349998"/>
            <a:ext cx="10187500" cy="286720"/>
          </a:xfrm>
        </p:spPr>
        <p:txBody>
          <a:bodyPr wrap="square" anchor="b" anchorCtr="0">
            <a:noAutofit/>
          </a:bodyPr>
          <a:lstStyle>
            <a:lvl1pPr>
              <a:defRPr sz="1800"/>
            </a:lvl1pPr>
          </a:lstStyle>
          <a:p>
            <a:pPr lvl="0"/>
            <a:r>
              <a:rPr lang="en-US"/>
              <a:t>Click to edit Master text styles</a:t>
            </a:r>
          </a:p>
        </p:txBody>
      </p:sp>
    </p:spTree>
    <p:extLst>
      <p:ext uri="{BB962C8B-B14F-4D97-AF65-F5344CB8AC3E}">
        <p14:creationId xmlns:p14="http://schemas.microsoft.com/office/powerpoint/2010/main" val="3418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sz="half" idx="1"/>
          </p:nvPr>
        </p:nvSpPr>
        <p:spPr>
          <a:xfrm>
            <a:off x="880586" y="2252801"/>
            <a:ext cx="5755935" cy="4439915"/>
          </a:xfrm>
        </p:spPr>
        <p:txBody>
          <a:bodyPr>
            <a:normAutofit/>
          </a:bodyPr>
          <a:lstStyle>
            <a:lvl1pPr>
              <a:defRPr sz="2800"/>
            </a:lvl1pPr>
            <a:lvl2pPr>
              <a:defRPr sz="28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7002493" y="2252801"/>
            <a:ext cx="5755935" cy="4439915"/>
          </a:xfrm>
        </p:spPr>
        <p:txBody>
          <a:bodyPr>
            <a:normAutofit/>
          </a:bodyPr>
          <a:lstStyle>
            <a:lvl1pPr>
              <a:defRPr sz="2800"/>
            </a:lvl1pPr>
            <a:lvl2pPr>
              <a:defRPr sz="28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0"/>
          </p:nvPr>
        </p:nvSpPr>
        <p:spPr/>
        <p:txBody>
          <a:bodyPr/>
          <a:lstStyle/>
          <a:p>
            <a:r>
              <a:rPr lang="de-DE"/>
              <a:t>22.05.2026</a:t>
            </a:r>
            <a:endParaRPr lang="de-DE" dirty="0"/>
          </a:p>
        </p:txBody>
      </p:sp>
      <p:sp>
        <p:nvSpPr>
          <p:cNvPr id="9" name="Fußzeilenplatzhalter 8"/>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10" name="Foliennummernplatzhalter 9"/>
          <p:cNvSpPr>
            <a:spLocks noGrp="1"/>
          </p:cNvSpPr>
          <p:nvPr>
            <p:ph type="sldNum" sz="quarter" idx="12"/>
          </p:nvPr>
        </p:nvSpPr>
        <p:spPr/>
        <p:txBody>
          <a:bodyPr/>
          <a:lstStyle/>
          <a:p>
            <a:fld id="{4B64EC4D-37E3-EF42-B9AB-6337577588CB}" type="slidenum">
              <a:rPr lang="de-DE" smtClean="0"/>
              <a:pPr/>
              <a:t>‹#›</a:t>
            </a:fld>
            <a:endParaRPr lang="de-DE" dirty="0"/>
          </a:p>
        </p:txBody>
      </p:sp>
      <p:sp>
        <p:nvSpPr>
          <p:cNvPr id="11" name="Textplatzhalter 8"/>
          <p:cNvSpPr>
            <a:spLocks noGrp="1"/>
          </p:cNvSpPr>
          <p:nvPr>
            <p:ph type="body" sz="quarter" idx="13"/>
          </p:nvPr>
        </p:nvSpPr>
        <p:spPr>
          <a:xfrm>
            <a:off x="880588" y="349998"/>
            <a:ext cx="10187500" cy="286720"/>
          </a:xfrm>
        </p:spPr>
        <p:txBody>
          <a:bodyPr wrap="square" anchor="b" anchorCtr="0">
            <a:noAutofit/>
          </a:bodyPr>
          <a:lstStyle>
            <a:lvl1pPr>
              <a:defRPr sz="1800"/>
            </a:lvl1pPr>
          </a:lstStyle>
          <a:p>
            <a:pPr lvl="0"/>
            <a:r>
              <a:rPr lang="en-US"/>
              <a:t>Click to edit Master text styles</a:t>
            </a:r>
          </a:p>
        </p:txBody>
      </p:sp>
    </p:spTree>
    <p:extLst>
      <p:ext uri="{BB962C8B-B14F-4D97-AF65-F5344CB8AC3E}">
        <p14:creationId xmlns:p14="http://schemas.microsoft.com/office/powerpoint/2010/main" val="140462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ohne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6" name="Datumsplatzhalter 5"/>
          <p:cNvSpPr>
            <a:spLocks noGrp="1"/>
          </p:cNvSpPr>
          <p:nvPr>
            <p:ph type="dt" sz="half" idx="10"/>
          </p:nvPr>
        </p:nvSpPr>
        <p:spPr/>
        <p:txBody>
          <a:bodyPr/>
          <a:lstStyle/>
          <a:p>
            <a:r>
              <a:rPr lang="de-DE"/>
              <a:t>22.05.2026</a:t>
            </a:r>
            <a:endParaRPr lang="de-DE" dirty="0"/>
          </a:p>
        </p:txBody>
      </p:sp>
      <p:sp>
        <p:nvSpPr>
          <p:cNvPr id="7" name="Fußzeilenplatzhalter 6"/>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8" name="Foliennummernplatzhalter 7"/>
          <p:cNvSpPr>
            <a:spLocks noGrp="1"/>
          </p:cNvSpPr>
          <p:nvPr>
            <p:ph type="sldNum" sz="quarter" idx="12"/>
          </p:nvPr>
        </p:nvSpPr>
        <p:spPr/>
        <p:txBody>
          <a:bodyPr/>
          <a:lstStyle/>
          <a:p>
            <a:fld id="{4B64EC4D-37E3-EF42-B9AB-6337577588CB}" type="slidenum">
              <a:rPr lang="de-DE" smtClean="0"/>
              <a:pPr/>
              <a:t>‹#›</a:t>
            </a:fld>
            <a:endParaRPr lang="de-DE" dirty="0"/>
          </a:p>
        </p:txBody>
      </p:sp>
      <p:sp>
        <p:nvSpPr>
          <p:cNvPr id="9" name="Textplatzhalter 8"/>
          <p:cNvSpPr>
            <a:spLocks noGrp="1"/>
          </p:cNvSpPr>
          <p:nvPr>
            <p:ph type="body" sz="quarter" idx="13"/>
          </p:nvPr>
        </p:nvSpPr>
        <p:spPr>
          <a:xfrm>
            <a:off x="880588" y="349998"/>
            <a:ext cx="10187500" cy="286720"/>
          </a:xfrm>
        </p:spPr>
        <p:txBody>
          <a:bodyPr wrap="square" anchor="b" anchorCtr="0">
            <a:noAutofit/>
          </a:bodyPr>
          <a:lstStyle>
            <a:lvl1pPr>
              <a:defRPr sz="1800"/>
            </a:lvl1pPr>
          </a:lstStyle>
          <a:p>
            <a:pPr lvl="0"/>
            <a:r>
              <a:rPr lang="en-US"/>
              <a:t>Click to edit Master text styles</a:t>
            </a:r>
          </a:p>
        </p:txBody>
      </p:sp>
    </p:spTree>
    <p:extLst>
      <p:ext uri="{BB962C8B-B14F-4D97-AF65-F5344CB8AC3E}">
        <p14:creationId xmlns:p14="http://schemas.microsoft.com/office/powerpoint/2010/main" val="97943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hne Inhalt">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3113879" y="5728519"/>
            <a:ext cx="11715625" cy="218863"/>
          </a:xfrm>
        </p:spPr>
        <p:txBody>
          <a:bodyPr/>
          <a:lstStyle/>
          <a:p>
            <a:r>
              <a:rPr lang="de-DE"/>
              <a:t>22.05.2026</a:t>
            </a:r>
            <a:endParaRPr lang="de-DE" dirty="0"/>
          </a:p>
        </p:txBody>
      </p:sp>
      <p:sp>
        <p:nvSpPr>
          <p:cNvPr id="6" name="Fußzeilenplatzhalter 5"/>
          <p:cNvSpPr>
            <a:spLocks noGrp="1"/>
          </p:cNvSpPr>
          <p:nvPr>
            <p:ph type="ftr" sz="quarter" idx="11"/>
          </p:nvPr>
        </p:nvSpPr>
        <p:spPr>
          <a:xfrm>
            <a:off x="3113248" y="5503239"/>
            <a:ext cx="11715625" cy="220160"/>
          </a:xfrm>
        </p:spPr>
        <p:txBody>
          <a:bodyPr/>
          <a:lstStyle/>
          <a:p>
            <a:r>
              <a:rPr lang="en-US"/>
              <a:t>Kourosh Heidarikani | Confidence Levels of Performance Map Based Drive Cycle Analysis for Induction Motors</a:t>
            </a:r>
            <a:endParaRPr lang="de-DE" dirty="0"/>
          </a:p>
        </p:txBody>
      </p:sp>
      <p:sp>
        <p:nvSpPr>
          <p:cNvPr id="3" name="Rechteck 2">
            <a:extLst>
              <a:ext uri="{FF2B5EF4-FFF2-40B4-BE49-F238E27FC236}">
                <a16:creationId xmlns:a16="http://schemas.microsoft.com/office/drawing/2014/main" id="{3151FDE0-783B-9606-71EB-573D6E9B640B}"/>
              </a:ext>
            </a:extLst>
          </p:cNvPr>
          <p:cNvSpPr/>
          <p:nvPr userDrawn="1"/>
        </p:nvSpPr>
        <p:spPr>
          <a:xfrm>
            <a:off x="0" y="0"/>
            <a:ext cx="12938125" cy="6778414"/>
          </a:xfrm>
          <a:prstGeom prst="rect">
            <a:avLst/>
          </a:prstGeom>
          <a:gradFill>
            <a:gsLst>
              <a:gs pos="0">
                <a:schemeClr val="bg1">
                  <a:lumMod val="85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defRPr/>
            </a:pPr>
            <a:endParaRPr lang="de-DE" sz="2773"/>
          </a:p>
        </p:txBody>
      </p:sp>
      <p:sp>
        <p:nvSpPr>
          <p:cNvPr id="4" name="Textfeld 271">
            <a:extLst>
              <a:ext uri="{FF2B5EF4-FFF2-40B4-BE49-F238E27FC236}">
                <a16:creationId xmlns:a16="http://schemas.microsoft.com/office/drawing/2014/main" id="{C81EE9C4-C0D7-2524-7208-83A0742A7A2A}"/>
              </a:ext>
            </a:extLst>
          </p:cNvPr>
          <p:cNvSpPr txBox="1">
            <a:spLocks noChangeArrowheads="1"/>
          </p:cNvSpPr>
          <p:nvPr userDrawn="1"/>
        </p:nvSpPr>
        <p:spPr bwMode="auto">
          <a:xfrm>
            <a:off x="1019776" y="646607"/>
            <a:ext cx="9615993" cy="243143"/>
          </a:xfrm>
          <a:prstGeom prst="rect">
            <a:avLst/>
          </a:prstGeom>
          <a:noFill/>
          <a:ln>
            <a:noFill/>
          </a:ln>
        </p:spPr>
        <p:txBody>
          <a:bodyPr lIns="0" bIns="0">
            <a:spAutoFit/>
          </a:bodyPr>
          <a:lstStyle>
            <a:defPPr>
              <a:defRPr lang="de-DE"/>
            </a:defPPr>
            <a:lvl1pPr marL="0" algn="l" defTabSz="648081" rtl="0" eaLnBrk="1" latinLnBrk="0" hangingPunct="1">
              <a:defRPr sz="2600" kern="1200">
                <a:solidFill>
                  <a:schemeClr val="tx1"/>
                </a:solidFill>
                <a:latin typeface="Arial" charset="0"/>
                <a:ea typeface="ＭＳ Ｐゴシック" charset="0"/>
                <a:cs typeface="ＭＳ Ｐゴシック" charset="0"/>
              </a:defRPr>
            </a:lvl1pPr>
            <a:lvl2pPr marL="742950" indent="-285750" algn="l" defTabSz="648081" rtl="0" eaLnBrk="1" latinLnBrk="0" hangingPunct="1">
              <a:defRPr sz="2600" kern="1200">
                <a:solidFill>
                  <a:schemeClr val="tx1"/>
                </a:solidFill>
                <a:latin typeface="Arial" charset="0"/>
                <a:ea typeface="ＭＳ Ｐゴシック" charset="0"/>
                <a:cs typeface="+mn-cs"/>
              </a:defRPr>
            </a:lvl2pPr>
            <a:lvl3pPr marL="1143000" indent="-228600" algn="l" defTabSz="648081" rtl="0" eaLnBrk="1" latinLnBrk="0" hangingPunct="1">
              <a:defRPr sz="2600" kern="1200">
                <a:solidFill>
                  <a:schemeClr val="tx1"/>
                </a:solidFill>
                <a:latin typeface="Arial" charset="0"/>
                <a:ea typeface="ＭＳ Ｐゴシック" charset="0"/>
                <a:cs typeface="+mn-cs"/>
              </a:defRPr>
            </a:lvl3pPr>
            <a:lvl4pPr marL="1600200" indent="-228600" algn="l" defTabSz="648081" rtl="0" eaLnBrk="1" latinLnBrk="0" hangingPunct="1">
              <a:defRPr sz="2600" kern="1200">
                <a:solidFill>
                  <a:schemeClr val="tx1"/>
                </a:solidFill>
                <a:latin typeface="Arial" charset="0"/>
                <a:ea typeface="ＭＳ Ｐゴシック" charset="0"/>
                <a:cs typeface="+mn-cs"/>
              </a:defRPr>
            </a:lvl4pPr>
            <a:lvl5pPr marL="2057400" indent="-228600" algn="l" defTabSz="648081" rtl="0" eaLnBrk="1" latinLnBrk="0" hangingPunct="1">
              <a:defRPr sz="2600" kern="1200">
                <a:solidFill>
                  <a:schemeClr val="tx1"/>
                </a:solidFill>
                <a:latin typeface="Arial" charset="0"/>
                <a:ea typeface="ＭＳ Ｐゴシック" charset="0"/>
                <a:cs typeface="+mn-cs"/>
              </a:defRPr>
            </a:lvl5pPr>
            <a:lvl6pPr marL="2514600" indent="-228600" algn="l" defTabSz="648081" rtl="0" eaLnBrk="1" fontAlgn="base" latinLnBrk="0" hangingPunct="1">
              <a:spcBef>
                <a:spcPct val="0"/>
              </a:spcBef>
              <a:spcAft>
                <a:spcPct val="0"/>
              </a:spcAft>
              <a:defRPr sz="2600" kern="1200">
                <a:solidFill>
                  <a:schemeClr val="tx1"/>
                </a:solidFill>
                <a:latin typeface="Arial" charset="0"/>
                <a:ea typeface="ＭＳ Ｐゴシック" charset="0"/>
                <a:cs typeface="+mn-cs"/>
              </a:defRPr>
            </a:lvl6pPr>
            <a:lvl7pPr marL="2971800" indent="-228600" algn="l" defTabSz="648081" rtl="0" eaLnBrk="1" fontAlgn="base" latinLnBrk="0" hangingPunct="1">
              <a:spcBef>
                <a:spcPct val="0"/>
              </a:spcBef>
              <a:spcAft>
                <a:spcPct val="0"/>
              </a:spcAft>
              <a:defRPr sz="2600" kern="1200">
                <a:solidFill>
                  <a:schemeClr val="tx1"/>
                </a:solidFill>
                <a:latin typeface="Arial" charset="0"/>
                <a:ea typeface="ＭＳ Ｐゴシック" charset="0"/>
                <a:cs typeface="+mn-cs"/>
              </a:defRPr>
            </a:lvl7pPr>
            <a:lvl8pPr marL="3429000" indent="-228600" algn="l" defTabSz="648081" rtl="0" eaLnBrk="1" fontAlgn="base" latinLnBrk="0" hangingPunct="1">
              <a:spcBef>
                <a:spcPct val="0"/>
              </a:spcBef>
              <a:spcAft>
                <a:spcPct val="0"/>
              </a:spcAft>
              <a:defRPr sz="2600" kern="1200">
                <a:solidFill>
                  <a:schemeClr val="tx1"/>
                </a:solidFill>
                <a:latin typeface="Arial" charset="0"/>
                <a:ea typeface="ＭＳ Ｐゴシック" charset="0"/>
                <a:cs typeface="+mn-cs"/>
              </a:defRPr>
            </a:lvl8pPr>
            <a:lvl9pPr marL="3886200" indent="-228600" algn="l" defTabSz="648081" rtl="0" eaLnBrk="1" fontAlgn="base" latinLnBrk="0" hangingPunct="1">
              <a:spcBef>
                <a:spcPct val="0"/>
              </a:spcBef>
              <a:spcAft>
                <a:spcPct val="0"/>
              </a:spcAft>
              <a:defRPr sz="2600" kern="1200">
                <a:solidFill>
                  <a:schemeClr val="tx1"/>
                </a:solidFill>
                <a:latin typeface="Arial" charset="0"/>
                <a:ea typeface="ＭＳ Ｐゴシック" charset="0"/>
                <a:cs typeface="+mn-cs"/>
              </a:defRPr>
            </a:lvl9pPr>
          </a:lstStyle>
          <a:p>
            <a:pPr eaLnBrk="1" hangingPunct="1"/>
            <a:r>
              <a:rPr lang="de-DE" sz="1280" dirty="0">
                <a:cs typeface="Arial" charset="0"/>
              </a:rPr>
              <a:t>S   C   I   E   N   C   E      </a:t>
            </a:r>
            <a:r>
              <a:rPr lang="de-DE" sz="853" baseline="30000" dirty="0">
                <a:latin typeface="Wingdings" charset="0"/>
                <a:cs typeface="Wingdings" charset="0"/>
              </a:rPr>
              <a:t></a:t>
            </a:r>
            <a:r>
              <a:rPr lang="de-DE" sz="1280" baseline="30000" dirty="0">
                <a:cs typeface="Arial" charset="0"/>
              </a:rPr>
              <a:t> </a:t>
            </a:r>
            <a:r>
              <a:rPr lang="de-DE" sz="1280" dirty="0">
                <a:cs typeface="Arial" charset="0"/>
              </a:rPr>
              <a:t>     P   A   S   S   I   O   N      </a:t>
            </a:r>
            <a:r>
              <a:rPr lang="de-DE" sz="853" baseline="30000" dirty="0">
                <a:latin typeface="Wingdings" charset="0"/>
                <a:cs typeface="Wingdings" charset="0"/>
              </a:rPr>
              <a:t></a:t>
            </a:r>
            <a:r>
              <a:rPr lang="de-DE" sz="1280" baseline="30000" dirty="0">
                <a:cs typeface="Arial" charset="0"/>
              </a:rPr>
              <a:t> </a:t>
            </a:r>
            <a:r>
              <a:rPr lang="de-DE" sz="1280" dirty="0">
                <a:cs typeface="Arial" charset="0"/>
              </a:rPr>
              <a:t>    T   E   C   H   N   O   L   O   G   Y</a:t>
            </a:r>
          </a:p>
        </p:txBody>
      </p:sp>
      <p:pic>
        <p:nvPicPr>
          <p:cNvPr id="9" name="Picture 8" descr="Logo TU Graz">
            <a:extLst>
              <a:ext uri="{FF2B5EF4-FFF2-40B4-BE49-F238E27FC236}">
                <a16:creationId xmlns:a16="http://schemas.microsoft.com/office/drawing/2014/main" id="{CF1FF108-BA01-C228-7ADD-9D4AACCA0A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00" t="-1250" r="-500" b="-1250"/>
          <a:stretch>
            <a:fillRect/>
          </a:stretch>
        </p:blipFill>
        <p:spPr bwMode="auto">
          <a:xfrm>
            <a:off x="10451580" y="478967"/>
            <a:ext cx="1743053" cy="66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ntertitel 2">
            <a:extLst>
              <a:ext uri="{FF2B5EF4-FFF2-40B4-BE49-F238E27FC236}">
                <a16:creationId xmlns:a16="http://schemas.microsoft.com/office/drawing/2014/main" id="{804BF735-7332-94C8-4DC3-5EAE5C4A9F0C}"/>
              </a:ext>
            </a:extLst>
          </p:cNvPr>
          <p:cNvSpPr txBox="1">
            <a:spLocks/>
          </p:cNvSpPr>
          <p:nvPr userDrawn="1"/>
        </p:nvSpPr>
        <p:spPr bwMode="auto">
          <a:xfrm>
            <a:off x="433037" y="6950888"/>
            <a:ext cx="10321300" cy="306493"/>
          </a:xfrm>
          <a:prstGeom prst="rect">
            <a:avLst/>
          </a:prstGeom>
          <a:noFill/>
          <a:ln>
            <a:noFill/>
          </a:ln>
        </p:spPr>
        <p:txBody>
          <a:bodyPr lIns="0" tIns="0" rIns="0" bIns="0"/>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de-DE" sz="1067" dirty="0">
                <a:solidFill>
                  <a:srgbClr val="F70146"/>
                </a:solidFill>
                <a:latin typeface="Wingdings 3" charset="0"/>
                <a:cs typeface="Wingdings 3" charset="0"/>
              </a:rPr>
              <a:t>u</a:t>
            </a:r>
            <a:r>
              <a:rPr lang="de-DE" sz="1280" dirty="0">
                <a:solidFill>
                  <a:srgbClr val="595959"/>
                </a:solidFill>
              </a:rPr>
              <a:t> www.tugraz.at</a:t>
            </a:r>
          </a:p>
        </p:txBody>
      </p:sp>
      <p:pic>
        <p:nvPicPr>
          <p:cNvPr id="11" name="Bild 7" descr="AT_Pictogramm2.png">
            <a:extLst>
              <a:ext uri="{FF2B5EF4-FFF2-40B4-BE49-F238E27FC236}">
                <a16:creationId xmlns:a16="http://schemas.microsoft.com/office/drawing/2014/main" id="{BCFAD833-E7B1-4B61-BBAD-9136E1F5382D}"/>
              </a:ext>
            </a:extLst>
          </p:cNvPr>
          <p:cNvPicPr>
            <a:picLocks noChangeAspect="1"/>
          </p:cNvPicPr>
          <p:nvPr userDrawn="1"/>
        </p:nvPicPr>
        <p:blipFill>
          <a:blip r:embed="rId3">
            <a:alphaModFix amt="78000"/>
            <a:extLst>
              <a:ext uri="{28A0092B-C50C-407E-A947-70E740481C1C}">
                <a14:useLocalDpi xmlns:a14="http://schemas.microsoft.com/office/drawing/2010/main" val="0"/>
              </a:ext>
            </a:extLst>
          </a:blip>
          <a:srcRect b="7739"/>
          <a:stretch>
            <a:fillRect/>
          </a:stretch>
        </p:blipFill>
        <p:spPr bwMode="auto">
          <a:xfrm>
            <a:off x="-2722577" y="1057390"/>
            <a:ext cx="15406702" cy="5188373"/>
          </a:xfrm>
          <a:prstGeom prst="rect">
            <a:avLst/>
          </a:prstGeom>
          <a:noFill/>
          <a:ln>
            <a:noFill/>
          </a:ln>
          <a:extLst>
            <a:ext uri="{909E8E84-426E-40DD-AFC4-6F175D3DCCD1}">
              <a14:hiddenFill xmlns:a14="http://schemas.microsoft.com/office/drawing/2010/main">
                <a:solidFill>
                  <a:srgbClr val="FFFFFF">
                    <a:alpha val="78038"/>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85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svg"/><Relationship Id="rId1" Type="http://schemas.openxmlformats.org/officeDocument/2006/relationships/theme" Target="../theme/theme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585A03C-01B0-0EFC-B7B0-1E0A085676A0}"/>
              </a:ext>
            </a:extLst>
          </p:cNvPr>
          <p:cNvSpPr/>
          <p:nvPr userDrawn="1"/>
        </p:nvSpPr>
        <p:spPr>
          <a:xfrm>
            <a:off x="0" y="6707200"/>
            <a:ext cx="12938125" cy="6141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9616" tIns="64808" rIns="129616" bIns="64808" anchor="ctr"/>
          <a:lstStyle/>
          <a:p>
            <a:pPr algn="ctr" fontAlgn="auto">
              <a:spcBef>
                <a:spcPts val="0"/>
              </a:spcBef>
              <a:spcAft>
                <a:spcPts val="0"/>
              </a:spcAft>
              <a:defRPr/>
            </a:pPr>
            <a:endParaRPr lang="de-DE" dirty="0">
              <a:solidFill>
                <a:srgbClr val="FFFFFF"/>
              </a:solidFill>
              <a:ea typeface="ＭＳ Ｐゴシック" pitchFamily="-105" charset="-128"/>
              <a:cs typeface="ＭＳ Ｐゴシック" pitchFamily="-105" charset="-128"/>
            </a:endParaRPr>
          </a:p>
        </p:txBody>
      </p:sp>
      <p:sp>
        <p:nvSpPr>
          <p:cNvPr id="2" name="Titelplatzhalter 1"/>
          <p:cNvSpPr>
            <a:spLocks noGrp="1"/>
          </p:cNvSpPr>
          <p:nvPr>
            <p:ph type="title"/>
          </p:nvPr>
        </p:nvSpPr>
        <p:spPr>
          <a:xfrm>
            <a:off x="880588" y="886491"/>
            <a:ext cx="11877840" cy="1219200"/>
          </a:xfrm>
          <a:prstGeom prst="rect">
            <a:avLst/>
          </a:prstGeom>
        </p:spPr>
        <p:txBody>
          <a:bodyPr vert="horz" lIns="0" tIns="0" rIns="0" bIns="0" rtlCol="0" anchor="t">
            <a:normAutofit/>
          </a:bodyPr>
          <a:lstStyle/>
          <a:p>
            <a:r>
              <a:rPr lang="de-AT" dirty="0"/>
              <a:t>Mastertitelformat bearbeiten</a:t>
            </a:r>
            <a:endParaRPr lang="de-DE" dirty="0"/>
          </a:p>
        </p:txBody>
      </p:sp>
      <p:sp>
        <p:nvSpPr>
          <p:cNvPr id="3" name="Textplatzhalter 2"/>
          <p:cNvSpPr>
            <a:spLocks noGrp="1"/>
          </p:cNvSpPr>
          <p:nvPr>
            <p:ph type="body" idx="1"/>
          </p:nvPr>
        </p:nvSpPr>
        <p:spPr>
          <a:xfrm>
            <a:off x="880588" y="2251220"/>
            <a:ext cx="11877840" cy="4388625"/>
          </a:xfrm>
          <a:prstGeom prst="rect">
            <a:avLst/>
          </a:prstGeom>
        </p:spPr>
        <p:txBody>
          <a:bodyPr vert="horz" lIns="0" tIns="0" rIns="0" bIns="0" rtlCol="0" anchor="t">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
        <p:nvSpPr>
          <p:cNvPr id="6" name="Foliennummernplatzhalter 5"/>
          <p:cNvSpPr>
            <a:spLocks noGrp="1"/>
          </p:cNvSpPr>
          <p:nvPr>
            <p:ph type="sldNum" sz="quarter" idx="4"/>
          </p:nvPr>
        </p:nvSpPr>
        <p:spPr>
          <a:xfrm>
            <a:off x="1" y="855040"/>
            <a:ext cx="610968" cy="460800"/>
          </a:xfrm>
          <a:prstGeom prst="rect">
            <a:avLst/>
          </a:prstGeom>
        </p:spPr>
        <p:txBody>
          <a:bodyPr vert="horz" lIns="0" tIns="64808" rIns="0" bIns="64808" rtlCol="0" anchor="ctr"/>
          <a:lstStyle>
            <a:lvl1pPr algn="ctr">
              <a:defRPr sz="1400">
                <a:solidFill>
                  <a:schemeClr val="bg1"/>
                </a:solidFill>
              </a:defRPr>
            </a:lvl1pPr>
          </a:lstStyle>
          <a:p>
            <a:fld id="{4B64EC4D-37E3-EF42-B9AB-6337577588CB}" type="slidenum">
              <a:rPr lang="de-DE" smtClean="0"/>
              <a:pPr/>
              <a:t>‹#›</a:t>
            </a:fld>
            <a:endParaRPr lang="de-DE" dirty="0"/>
          </a:p>
        </p:txBody>
      </p:sp>
      <p:pic>
        <p:nvPicPr>
          <p:cNvPr id="22" name="Picture 9"/>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11346802" y="136325"/>
            <a:ext cx="1242439" cy="459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 name="Gerade Verbindung 8"/>
          <p:cNvCxnSpPr/>
          <p:nvPr userDrawn="1"/>
        </p:nvCxnSpPr>
        <p:spPr>
          <a:xfrm>
            <a:off x="880588" y="715716"/>
            <a:ext cx="11708722" cy="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Datumsplatzhalter 3"/>
          <p:cNvSpPr>
            <a:spLocks noGrp="1"/>
          </p:cNvSpPr>
          <p:nvPr>
            <p:ph type="dt" sz="half" idx="2"/>
          </p:nvPr>
        </p:nvSpPr>
        <p:spPr>
          <a:xfrm>
            <a:off x="881219" y="7009280"/>
            <a:ext cx="11715625" cy="218863"/>
          </a:xfrm>
          <a:prstGeom prst="rect">
            <a:avLst/>
          </a:prstGeom>
        </p:spPr>
        <p:txBody>
          <a:bodyPr vert="horz" lIns="0" tIns="0" rIns="0" bIns="0" rtlCol="0" anchor="ctr">
            <a:noAutofit/>
          </a:bodyPr>
          <a:lstStyle>
            <a:lvl1pPr algn="l">
              <a:defRPr sz="1300">
                <a:solidFill>
                  <a:srgbClr val="636363"/>
                </a:solidFill>
              </a:defRPr>
            </a:lvl1pPr>
          </a:lstStyle>
          <a:p>
            <a:r>
              <a:rPr lang="de-DE"/>
              <a:t>22.05.2026</a:t>
            </a:r>
            <a:endParaRPr lang="en-US" sz="1300" dirty="0"/>
          </a:p>
        </p:txBody>
      </p:sp>
      <p:sp>
        <p:nvSpPr>
          <p:cNvPr id="24" name="Fußzeilenplatzhalter 4"/>
          <p:cNvSpPr>
            <a:spLocks noGrp="1"/>
          </p:cNvSpPr>
          <p:nvPr>
            <p:ph type="ftr" sz="quarter" idx="3"/>
          </p:nvPr>
        </p:nvSpPr>
        <p:spPr>
          <a:xfrm>
            <a:off x="880588" y="6784000"/>
            <a:ext cx="11715625" cy="220160"/>
          </a:xfrm>
          <a:prstGeom prst="rect">
            <a:avLst/>
          </a:prstGeom>
        </p:spPr>
        <p:txBody>
          <a:bodyPr vert="horz" lIns="0" tIns="0" rIns="0" bIns="0" rtlCol="0" anchor="ctr">
            <a:noAutofit/>
          </a:bodyPr>
          <a:lstStyle>
            <a:lvl1pPr algn="l">
              <a:defRPr sz="1300">
                <a:solidFill>
                  <a:srgbClr val="636363"/>
                </a:solidFill>
              </a:defRPr>
            </a:lvl1pPr>
          </a:lstStyle>
          <a:p>
            <a:r>
              <a:rPr lang="en-US"/>
              <a:t>Kourosh Heidarikani | Confidence Levels of Performance Map Based Drive Cycle Analysis for Induction Motors</a:t>
            </a:r>
            <a:endParaRPr lang="en-US" sz="1300" dirty="0"/>
          </a:p>
        </p:txBody>
      </p:sp>
      <p:pic>
        <p:nvPicPr>
          <p:cNvPr id="4" name="Grafik 3">
            <a:extLst>
              <a:ext uri="{FF2B5EF4-FFF2-40B4-BE49-F238E27FC236}">
                <a16:creationId xmlns:a16="http://schemas.microsoft.com/office/drawing/2014/main" id="{0463DBC5-B34B-D00E-01B1-A7044F12AD94}"/>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1786307" y="6805476"/>
            <a:ext cx="1076462" cy="393192"/>
          </a:xfrm>
          <a:prstGeom prst="rect">
            <a:avLst/>
          </a:prstGeom>
        </p:spPr>
      </p:pic>
      <p:pic>
        <p:nvPicPr>
          <p:cNvPr id="8" name="Grafik 7">
            <a:extLst>
              <a:ext uri="{FF2B5EF4-FFF2-40B4-BE49-F238E27FC236}">
                <a16:creationId xmlns:a16="http://schemas.microsoft.com/office/drawing/2014/main" id="{282DA86D-9516-7DBC-3609-7FF3B69AA5DD}"/>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0" y="720000"/>
            <a:ext cx="612000" cy="612000"/>
          </a:xfrm>
          <a:prstGeom prst="rect">
            <a:avLst/>
          </a:prstGeom>
        </p:spPr>
      </p:pic>
      <p:pic>
        <p:nvPicPr>
          <p:cNvPr id="10" name="Picture 9">
            <a:extLst>
              <a:ext uri="{FF2B5EF4-FFF2-40B4-BE49-F238E27FC236}">
                <a16:creationId xmlns:a16="http://schemas.microsoft.com/office/drawing/2014/main" id="{058D191C-026F-9F0C-4FDF-BB05237801EF}"/>
              </a:ext>
            </a:extLst>
          </p:cNvPr>
          <p:cNvPicPr>
            <a:picLocks noChangeAspect="1"/>
          </p:cNvPicPr>
          <p:nvPr userDrawn="1"/>
        </p:nvPicPr>
        <p:blipFill>
          <a:blip r:embed="rId11"/>
          <a:stretch>
            <a:fillRect/>
          </a:stretch>
        </p:blipFill>
        <p:spPr>
          <a:xfrm>
            <a:off x="9916950" y="6805476"/>
            <a:ext cx="1771948" cy="373399"/>
          </a:xfrm>
          <a:prstGeom prst="rect">
            <a:avLst/>
          </a:prstGeom>
        </p:spPr>
      </p:pic>
    </p:spTree>
    <p:extLst>
      <p:ext uri="{BB962C8B-B14F-4D97-AF65-F5344CB8AC3E}">
        <p14:creationId xmlns:p14="http://schemas.microsoft.com/office/powerpoint/2010/main" val="3143820508"/>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1" r:id="rId3"/>
    <p:sldLayoutId id="2147483652" r:id="rId4"/>
    <p:sldLayoutId id="2147483654" r:id="rId5"/>
    <p:sldLayoutId id="2147483655" r:id="rId6"/>
  </p:sldLayoutIdLst>
  <p:hf hdr="0"/>
  <p:txStyles>
    <p:titleStyle>
      <a:lvl1pPr algn="l" defTabSz="648081" rtl="0" eaLnBrk="1" latinLnBrk="0" hangingPunct="1">
        <a:spcBef>
          <a:spcPct val="0"/>
        </a:spcBef>
        <a:buNone/>
        <a:defRPr sz="3400" kern="1200">
          <a:solidFill>
            <a:srgbClr val="005EA8"/>
          </a:solidFill>
          <a:latin typeface="+mj-lt"/>
          <a:ea typeface="+mj-ea"/>
          <a:cs typeface="+mj-cs"/>
        </a:defRPr>
      </a:lvl1pPr>
    </p:titleStyle>
    <p:body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B9EE678-D3BB-A699-E774-264289A5CEE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720000"/>
            <a:ext cx="612000" cy="2442608"/>
          </a:xfrm>
          <a:prstGeom prst="rect">
            <a:avLst/>
          </a:prstGeom>
        </p:spPr>
      </p:pic>
      <p:sp>
        <p:nvSpPr>
          <p:cNvPr id="5" name="Rechteck 4">
            <a:extLst>
              <a:ext uri="{FF2B5EF4-FFF2-40B4-BE49-F238E27FC236}">
                <a16:creationId xmlns:a16="http://schemas.microsoft.com/office/drawing/2014/main" id="{B585A03C-01B0-0EFC-B7B0-1E0A085676A0}"/>
              </a:ext>
            </a:extLst>
          </p:cNvPr>
          <p:cNvSpPr/>
          <p:nvPr userDrawn="1"/>
        </p:nvSpPr>
        <p:spPr>
          <a:xfrm>
            <a:off x="0" y="6707200"/>
            <a:ext cx="12938125" cy="6141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9616" tIns="64808" rIns="129616" bIns="64808" anchor="ctr"/>
          <a:lstStyle/>
          <a:p>
            <a:pPr algn="ctr" fontAlgn="auto">
              <a:spcBef>
                <a:spcPts val="0"/>
              </a:spcBef>
              <a:spcAft>
                <a:spcPts val="0"/>
              </a:spcAft>
              <a:defRPr/>
            </a:pPr>
            <a:endParaRPr lang="de-DE" dirty="0">
              <a:solidFill>
                <a:srgbClr val="FFFFFF"/>
              </a:solidFill>
              <a:ea typeface="ＭＳ Ｐゴシック" pitchFamily="-105" charset="-128"/>
              <a:cs typeface="ＭＳ Ｐゴシック" pitchFamily="-105" charset="-128"/>
            </a:endParaRPr>
          </a:p>
        </p:txBody>
      </p:sp>
      <p:sp>
        <p:nvSpPr>
          <p:cNvPr id="2" name="Titelplatzhalter 1"/>
          <p:cNvSpPr>
            <a:spLocks noGrp="1"/>
          </p:cNvSpPr>
          <p:nvPr>
            <p:ph type="title"/>
          </p:nvPr>
        </p:nvSpPr>
        <p:spPr>
          <a:xfrm>
            <a:off x="880588" y="886491"/>
            <a:ext cx="11877840" cy="1219200"/>
          </a:xfrm>
          <a:prstGeom prst="rect">
            <a:avLst/>
          </a:prstGeom>
        </p:spPr>
        <p:txBody>
          <a:bodyPr vert="horz" lIns="0" tIns="0" rIns="0" bIns="0" rtlCol="0" anchor="t">
            <a:normAutofit/>
          </a:bodyPr>
          <a:lstStyle/>
          <a:p>
            <a:r>
              <a:rPr lang="de-AT" dirty="0"/>
              <a:t>Mastertitelformat bearbeiten</a:t>
            </a:r>
            <a:endParaRPr lang="de-DE" dirty="0"/>
          </a:p>
        </p:txBody>
      </p:sp>
      <p:sp>
        <p:nvSpPr>
          <p:cNvPr id="3" name="Textplatzhalter 2"/>
          <p:cNvSpPr>
            <a:spLocks noGrp="1"/>
          </p:cNvSpPr>
          <p:nvPr>
            <p:ph type="body" idx="1"/>
          </p:nvPr>
        </p:nvSpPr>
        <p:spPr>
          <a:xfrm>
            <a:off x="880588" y="2251220"/>
            <a:ext cx="11877840" cy="4388625"/>
          </a:xfrm>
          <a:prstGeom prst="rect">
            <a:avLst/>
          </a:prstGeom>
        </p:spPr>
        <p:txBody>
          <a:bodyPr vert="horz" lIns="0" tIns="0" rIns="0" bIns="0" rtlCol="0" anchor="t">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
        <p:nvSpPr>
          <p:cNvPr id="6" name="Foliennummernplatzhalter 5"/>
          <p:cNvSpPr>
            <a:spLocks noGrp="1"/>
          </p:cNvSpPr>
          <p:nvPr>
            <p:ph type="sldNum" sz="quarter" idx="4"/>
          </p:nvPr>
        </p:nvSpPr>
        <p:spPr>
          <a:xfrm>
            <a:off x="1" y="855040"/>
            <a:ext cx="610968" cy="460800"/>
          </a:xfrm>
          <a:prstGeom prst="rect">
            <a:avLst/>
          </a:prstGeom>
        </p:spPr>
        <p:txBody>
          <a:bodyPr vert="horz" lIns="0" tIns="64808" rIns="0" bIns="64808" rtlCol="0" anchor="ctr"/>
          <a:lstStyle>
            <a:lvl1pPr algn="ctr">
              <a:defRPr sz="1400">
                <a:solidFill>
                  <a:schemeClr val="bg1"/>
                </a:solidFill>
              </a:defRPr>
            </a:lvl1pPr>
          </a:lstStyle>
          <a:p>
            <a:fld id="{4B64EC4D-37E3-EF42-B9AB-6337577588CB}" type="slidenum">
              <a:rPr lang="de-DE" smtClean="0"/>
              <a:pPr/>
              <a:t>‹#›</a:t>
            </a:fld>
            <a:endParaRPr lang="de-DE" dirty="0"/>
          </a:p>
        </p:txBody>
      </p:sp>
      <p:pic>
        <p:nvPicPr>
          <p:cNvPr id="22"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1346802" y="136325"/>
            <a:ext cx="1242439" cy="459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3" name="Gerade Verbindung 8"/>
          <p:cNvCxnSpPr/>
          <p:nvPr userDrawn="1"/>
        </p:nvCxnSpPr>
        <p:spPr>
          <a:xfrm>
            <a:off x="880588" y="715716"/>
            <a:ext cx="11708722" cy="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Datumsplatzhalter 3"/>
          <p:cNvSpPr>
            <a:spLocks noGrp="1"/>
          </p:cNvSpPr>
          <p:nvPr>
            <p:ph type="dt" sz="half" idx="2"/>
          </p:nvPr>
        </p:nvSpPr>
        <p:spPr>
          <a:xfrm>
            <a:off x="881219" y="7009280"/>
            <a:ext cx="11715625" cy="218863"/>
          </a:xfrm>
          <a:prstGeom prst="rect">
            <a:avLst/>
          </a:prstGeom>
        </p:spPr>
        <p:txBody>
          <a:bodyPr vert="horz" lIns="0" tIns="0" rIns="0" bIns="0" rtlCol="0" anchor="ctr">
            <a:noAutofit/>
          </a:bodyPr>
          <a:lstStyle>
            <a:lvl1pPr algn="l">
              <a:defRPr sz="1400">
                <a:solidFill>
                  <a:srgbClr val="636363"/>
                </a:solidFill>
              </a:defRPr>
            </a:lvl1pPr>
          </a:lstStyle>
          <a:p>
            <a:r>
              <a:rPr lang="en-AT"/>
              <a:t>07/05/2025 </a:t>
            </a:r>
            <a:endParaRPr lang="de-DE" dirty="0"/>
          </a:p>
        </p:txBody>
      </p:sp>
      <p:sp>
        <p:nvSpPr>
          <p:cNvPr id="24" name="Fußzeilenplatzhalter 4"/>
          <p:cNvSpPr>
            <a:spLocks noGrp="1"/>
          </p:cNvSpPr>
          <p:nvPr>
            <p:ph type="ftr" sz="quarter" idx="3"/>
          </p:nvPr>
        </p:nvSpPr>
        <p:spPr>
          <a:xfrm>
            <a:off x="880588" y="6784000"/>
            <a:ext cx="11715625" cy="220160"/>
          </a:xfrm>
          <a:prstGeom prst="rect">
            <a:avLst/>
          </a:prstGeom>
        </p:spPr>
        <p:txBody>
          <a:bodyPr vert="horz" lIns="0" tIns="0" rIns="0" bIns="0" rtlCol="0" anchor="ctr">
            <a:noAutofit/>
          </a:bodyPr>
          <a:lstStyle>
            <a:lvl1pPr algn="l">
              <a:defRPr sz="1400">
                <a:solidFill>
                  <a:srgbClr val="636363"/>
                </a:solidFill>
              </a:defRPr>
            </a:lvl1pPr>
          </a:lstStyle>
          <a:p>
            <a:r>
              <a:rPr lang="en-US"/>
              <a:t>Nejat Saed</a:t>
            </a:r>
            <a:endParaRPr lang="de-DE" dirty="0"/>
          </a:p>
        </p:txBody>
      </p:sp>
      <p:pic>
        <p:nvPicPr>
          <p:cNvPr id="4" name="Grafik 3">
            <a:extLst>
              <a:ext uri="{FF2B5EF4-FFF2-40B4-BE49-F238E27FC236}">
                <a16:creationId xmlns:a16="http://schemas.microsoft.com/office/drawing/2014/main" id="{0463DBC5-B34B-D00E-01B1-A7044F12AD9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462763" y="6806955"/>
            <a:ext cx="1084151" cy="396000"/>
          </a:xfrm>
          <a:prstGeom prst="rect">
            <a:avLst/>
          </a:prstGeom>
        </p:spPr>
      </p:pic>
    </p:spTree>
    <p:extLst>
      <p:ext uri="{BB962C8B-B14F-4D97-AF65-F5344CB8AC3E}">
        <p14:creationId xmlns:p14="http://schemas.microsoft.com/office/powerpoint/2010/main" val="10883463"/>
      </p:ext>
    </p:extLst>
  </p:cSld>
  <p:clrMap bg1="lt1" tx1="dk1" bg2="lt2" tx2="dk2" accent1="accent1" accent2="accent2" accent3="accent3" accent4="accent4" accent5="accent5" accent6="accent6" hlink="hlink" folHlink="folHlink"/>
  <p:hf hdr="0"/>
  <p:txStyles>
    <p:titleStyle>
      <a:lvl1pPr algn="l" defTabSz="648081" rtl="0" eaLnBrk="1" latinLnBrk="0" hangingPunct="1">
        <a:spcBef>
          <a:spcPct val="0"/>
        </a:spcBef>
        <a:buNone/>
        <a:defRPr sz="3400" kern="1200">
          <a:solidFill>
            <a:srgbClr val="005EA8"/>
          </a:solidFill>
          <a:latin typeface="+mj-lt"/>
          <a:ea typeface="+mj-ea"/>
          <a:cs typeface="+mj-cs"/>
        </a:defRPr>
      </a:lvl1pPr>
    </p:titleStyle>
    <p:body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package" Target="../embeddings/Microsoft_Visio_Drawing.vsdx"/></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1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60.emf"/><Relationship Id="rId7" Type="http://schemas.openxmlformats.org/officeDocument/2006/relationships/image" Target="../media/image61.emf"/><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65.emf"/><Relationship Id="rId5" Type="http://schemas.openxmlformats.org/officeDocument/2006/relationships/image" Target="../media/image67.png"/><Relationship Id="rId10" Type="http://schemas.openxmlformats.org/officeDocument/2006/relationships/image" Target="../media/image64.emf"/><Relationship Id="rId4" Type="http://schemas.openxmlformats.org/officeDocument/2006/relationships/image" Target="../media/image66.png"/><Relationship Id="rId9" Type="http://schemas.openxmlformats.org/officeDocument/2006/relationships/image" Target="../media/image63.emf"/></Relationships>
</file>

<file path=ppt/slides/_rels/slide1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 Id="rId9" Type="http://schemas.openxmlformats.org/officeDocument/2006/relationships/image" Target="../media/image76.emf"/></Relationships>
</file>

<file path=ppt/slides/_rels/slide1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16.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10" Type="http://schemas.openxmlformats.org/officeDocument/2006/relationships/image" Target="../media/image85.emf"/><Relationship Id="rId4" Type="http://schemas.openxmlformats.org/officeDocument/2006/relationships/image" Target="../media/image79.emf"/><Relationship Id="rId9" Type="http://schemas.openxmlformats.org/officeDocument/2006/relationships/image" Target="../media/image84.emf"/></Relationships>
</file>

<file path=ppt/slides/_rels/slide1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18.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19.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4.png"/><Relationship Id="rId7" Type="http://schemas.openxmlformats.org/officeDocument/2006/relationships/image" Target="../media/image9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creator.tugraz.at/" TargetMode="External"/><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2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6.emf"/><Relationship Id="rId4" Type="http://schemas.openxmlformats.org/officeDocument/2006/relationships/image" Target="../media/image10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3217/kh3v7-dhn9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3217/sns1d-77m4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42.emf"/></Relationships>
</file>

<file path=ppt/slides/_rels/slide2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14.emf"/></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2.xml"/><Relationship Id="rId5" Type="http://schemas.openxmlformats.org/officeDocument/2006/relationships/image" Target="../media/image142.emf"/><Relationship Id="rId4" Type="http://schemas.openxmlformats.org/officeDocument/2006/relationships/image" Target="../media/image141.emf"/></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39.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emf"/><Relationship Id="rId18" Type="http://schemas.openxmlformats.org/officeDocument/2006/relationships/image" Target="../media/image40.emf"/><Relationship Id="rId3" Type="http://schemas.openxmlformats.org/officeDocument/2006/relationships/image" Target="../media/image25.emf"/><Relationship Id="rId21" Type="http://schemas.openxmlformats.org/officeDocument/2006/relationships/image" Target="../media/image42.emf"/><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emf"/><Relationship Id="rId2" Type="http://schemas.openxmlformats.org/officeDocument/2006/relationships/notesSlide" Target="../notesSlides/notesSlide7.xml"/><Relationship Id="rId16" Type="http://schemas.openxmlformats.org/officeDocument/2006/relationships/image" Target="../media/image38.emf"/><Relationship Id="rId20"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3.emf"/><Relationship Id="rId24" Type="http://schemas.openxmlformats.org/officeDocument/2006/relationships/image" Target="../media/image45.emf"/><Relationship Id="rId5" Type="http://schemas.openxmlformats.org/officeDocument/2006/relationships/image" Target="../media/image27.emf"/><Relationship Id="rId15" Type="http://schemas.openxmlformats.org/officeDocument/2006/relationships/image" Target="../media/image37.emf"/><Relationship Id="rId23" Type="http://schemas.openxmlformats.org/officeDocument/2006/relationships/image" Target="../media/image44.emf"/><Relationship Id="rId10" Type="http://schemas.openxmlformats.org/officeDocument/2006/relationships/image" Target="../media/image32.emf"/><Relationship Id="rId19" Type="http://schemas.openxmlformats.org/officeDocument/2006/relationships/image" Target="../media/image41.png"/><Relationship Id="rId4" Type="http://schemas.openxmlformats.org/officeDocument/2006/relationships/image" Target="../media/image26.emf"/><Relationship Id="rId9" Type="http://schemas.openxmlformats.org/officeDocument/2006/relationships/image" Target="../media/image31.emf"/><Relationship Id="rId14" Type="http://schemas.openxmlformats.org/officeDocument/2006/relationships/image" Target="../media/image36.emf"/><Relationship Id="rId22" Type="http://schemas.openxmlformats.org/officeDocument/2006/relationships/image" Target="../media/image43.emf"/></Relationships>
</file>

<file path=ppt/slides/_rels/slide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emf"/></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701294" y="2153231"/>
            <a:ext cx="8819224" cy="1822913"/>
          </a:xfrm>
        </p:spPr>
        <p:txBody>
          <a:bodyPr>
            <a:noAutofit/>
          </a:bodyPr>
          <a:lstStyle/>
          <a:p>
            <a:r>
              <a:rPr lang="en-GB" sz="4000" b="1" dirty="0">
                <a:solidFill>
                  <a:srgbClr val="0070C0"/>
                </a:solidFill>
                <a:cs typeface="Times New Roman" panose="02020603050405020304" pitchFamily="18" charset="0"/>
              </a:rPr>
              <a:t>Confidence Levels of Performance Map Based Drive Cycle Analysis for Induction Motors</a:t>
            </a:r>
            <a:endParaRPr lang="de-DE" sz="3600" b="1" dirty="0"/>
          </a:p>
        </p:txBody>
      </p:sp>
      <p:sp>
        <p:nvSpPr>
          <p:cNvPr id="8" name="Textplatzhalter 7"/>
          <p:cNvSpPr>
            <a:spLocks noGrp="1"/>
          </p:cNvSpPr>
          <p:nvPr>
            <p:ph type="body" sz="quarter" idx="18"/>
          </p:nvPr>
        </p:nvSpPr>
        <p:spPr/>
        <p:txBody>
          <a:bodyPr/>
          <a:lstStyle/>
          <a:p>
            <a:endParaRPr lang="de-DE" dirty="0"/>
          </a:p>
        </p:txBody>
      </p:sp>
      <p:sp>
        <p:nvSpPr>
          <p:cNvPr id="2" name="Fußzeilenplatzhalter 3">
            <a:extLst>
              <a:ext uri="{FF2B5EF4-FFF2-40B4-BE49-F238E27FC236}">
                <a16:creationId xmlns:a16="http://schemas.microsoft.com/office/drawing/2014/main" id="{9075F1A5-6E1B-36F7-96A3-A7DDBDBF3F10}"/>
              </a:ext>
            </a:extLst>
          </p:cNvPr>
          <p:cNvSpPr txBox="1">
            <a:spLocks/>
          </p:cNvSpPr>
          <p:nvPr/>
        </p:nvSpPr>
        <p:spPr>
          <a:xfrm>
            <a:off x="701294" y="3996772"/>
            <a:ext cx="8229600" cy="2100716"/>
          </a:xfrm>
          <a:prstGeom prst="rect">
            <a:avLst/>
          </a:prstGeom>
        </p:spPr>
        <p:txBody>
          <a:bodyPr vert="horz" lIns="0" tIns="0" rIns="0" bIns="0" rtlCol="0" anchor="b" anchorCtr="0"/>
          <a:lstStyle>
            <a:defPPr>
              <a:defRPr lang="de-DE"/>
            </a:defPPr>
            <a:lvl1pPr marL="0" algn="l" defTabSz="457200" rtl="0" eaLnBrk="1" fontAlgn="auto" latinLnBrk="0" hangingPunct="1">
              <a:spcBef>
                <a:spcPts val="0"/>
              </a:spcBef>
              <a:spcAft>
                <a:spcPts val="0"/>
              </a:spcAft>
              <a:defRPr sz="2000" b="1" kern="1200">
                <a:solidFill>
                  <a:srgbClr val="000000"/>
                </a:solidFill>
                <a:latin typeface="+mn-lt"/>
                <a:ea typeface="+mn-ea"/>
                <a:cs typeface="+mn-cs"/>
              </a:defRPr>
            </a:lvl1pPr>
            <a:lvl2pPr marL="457200" algn="l" defTabSz="457200" rtl="0" eaLnBrk="1" fontAlgn="base" latinLnBrk="0" hangingPunct="1">
              <a:spcBef>
                <a:spcPct val="0"/>
              </a:spcBef>
              <a:spcAft>
                <a:spcPct val="0"/>
              </a:spcAft>
              <a:defRPr sz="2600" kern="1200">
                <a:solidFill>
                  <a:schemeClr val="tx1"/>
                </a:solidFill>
                <a:latin typeface="Arial" charset="0"/>
                <a:ea typeface="ＭＳ Ｐゴシック" charset="0"/>
                <a:cs typeface="ＭＳ Ｐゴシック" charset="0"/>
              </a:defRPr>
            </a:lvl2pPr>
            <a:lvl3pPr marL="914400" algn="l" defTabSz="457200" rtl="0" eaLnBrk="1" fontAlgn="base" latinLnBrk="0" hangingPunct="1">
              <a:spcBef>
                <a:spcPct val="0"/>
              </a:spcBef>
              <a:spcAft>
                <a:spcPct val="0"/>
              </a:spcAft>
              <a:defRPr sz="2600" kern="1200">
                <a:solidFill>
                  <a:schemeClr val="tx1"/>
                </a:solidFill>
                <a:latin typeface="Arial" charset="0"/>
                <a:ea typeface="ＭＳ Ｐゴシック" charset="0"/>
                <a:cs typeface="ＭＳ Ｐゴシック" charset="0"/>
              </a:defRPr>
            </a:lvl3pPr>
            <a:lvl4pPr marL="1371600" algn="l" defTabSz="457200" rtl="0" eaLnBrk="1" fontAlgn="base" latinLnBrk="0" hangingPunct="1">
              <a:spcBef>
                <a:spcPct val="0"/>
              </a:spcBef>
              <a:spcAft>
                <a:spcPct val="0"/>
              </a:spcAft>
              <a:defRPr sz="2600" kern="1200">
                <a:solidFill>
                  <a:schemeClr val="tx1"/>
                </a:solidFill>
                <a:latin typeface="Arial" charset="0"/>
                <a:ea typeface="ＭＳ Ｐゴシック" charset="0"/>
                <a:cs typeface="ＭＳ Ｐゴシック" charset="0"/>
              </a:defRPr>
            </a:lvl4pPr>
            <a:lvl5pPr marL="1828800" algn="l" defTabSz="457200" rtl="0" eaLnBrk="1" fontAlgn="base" latinLnBrk="0" hangingPunct="1">
              <a:spcBef>
                <a:spcPct val="0"/>
              </a:spcBef>
              <a:spcAft>
                <a:spcPct val="0"/>
              </a:spcAft>
              <a:defRPr sz="2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600" kern="1200">
                <a:solidFill>
                  <a:schemeClr val="tx1"/>
                </a:solidFill>
                <a:latin typeface="Arial" charset="0"/>
                <a:ea typeface="ＭＳ Ｐゴシック" charset="0"/>
                <a:cs typeface="ＭＳ Ｐゴシック" charset="0"/>
              </a:defRPr>
            </a:lvl9pPr>
          </a:lstStyle>
          <a:p>
            <a:pPr>
              <a:defRPr/>
            </a:pPr>
            <a:r>
              <a:rPr lang="en-US" dirty="0">
                <a:solidFill>
                  <a:schemeClr val="tx1"/>
                </a:solidFill>
                <a:cs typeface="Times New Roman" panose="02020603050405020304" pitchFamily="18" charset="0"/>
              </a:rPr>
              <a:t>Kourosh </a:t>
            </a:r>
            <a:r>
              <a:rPr lang="en-US" dirty="0" err="1">
                <a:solidFill>
                  <a:schemeClr val="tx1"/>
                </a:solidFill>
                <a:cs typeface="Times New Roman" panose="02020603050405020304" pitchFamily="18" charset="0"/>
              </a:rPr>
              <a:t>Heidarikani</a:t>
            </a:r>
            <a:endParaRPr lang="en-US" dirty="0">
              <a:solidFill>
                <a:schemeClr val="tx1"/>
              </a:solidFill>
              <a:cs typeface="Times New Roman" panose="02020603050405020304" pitchFamily="18" charset="0"/>
            </a:endParaRPr>
          </a:p>
          <a:p>
            <a:pPr algn="ctr">
              <a:defRPr/>
            </a:pPr>
            <a:endParaRPr lang="en-US" dirty="0">
              <a:solidFill>
                <a:schemeClr val="tx1"/>
              </a:solidFill>
              <a:cs typeface="Times New Roman" panose="02020603050405020304" pitchFamily="18" charset="0"/>
            </a:endParaRPr>
          </a:p>
          <a:p>
            <a:pPr>
              <a:defRPr/>
            </a:pPr>
            <a:r>
              <a:rPr lang="en-US" dirty="0">
                <a:solidFill>
                  <a:schemeClr val="tx1"/>
                </a:solidFill>
                <a:cs typeface="Times New Roman" panose="02020603050405020304" pitchFamily="18" charset="0"/>
              </a:rPr>
              <a:t>Electric Drives and Power Electronic Systems Institute</a:t>
            </a:r>
          </a:p>
          <a:p>
            <a:pPr>
              <a:defRPr/>
            </a:pPr>
            <a:r>
              <a:rPr lang="en-US" dirty="0">
                <a:solidFill>
                  <a:schemeClr val="tx1"/>
                </a:solidFill>
                <a:cs typeface="Times New Roman" panose="02020603050405020304" pitchFamily="18" charset="0"/>
              </a:rPr>
              <a:t>Graz University of Technology</a:t>
            </a:r>
          </a:p>
          <a:p>
            <a:pPr algn="ctr">
              <a:defRPr/>
            </a:pPr>
            <a:endParaRPr lang="en-US" dirty="0">
              <a:solidFill>
                <a:schemeClr val="tx1"/>
              </a:solidFill>
            </a:endParaRPr>
          </a:p>
          <a:p>
            <a:pPr>
              <a:defRPr/>
            </a:pPr>
            <a:r>
              <a:rPr lang="en-US" dirty="0">
                <a:solidFill>
                  <a:schemeClr val="tx1"/>
                </a:solidFill>
                <a:cs typeface="Times New Roman" panose="02020603050405020304" pitchFamily="18" charset="0"/>
              </a:rPr>
              <a:t>22. May 2026</a:t>
            </a:r>
            <a:endParaRPr lang="de-DE"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45257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CE79-6468-3F78-44F9-4BD4C50E85F6}"/>
              </a:ext>
            </a:extLst>
          </p:cNvPr>
          <p:cNvSpPr>
            <a:spLocks noGrp="1"/>
          </p:cNvSpPr>
          <p:nvPr>
            <p:ph type="title"/>
          </p:nvPr>
        </p:nvSpPr>
        <p:spPr>
          <a:xfrm>
            <a:off x="880588" y="865023"/>
            <a:ext cx="11877840" cy="660369"/>
          </a:xfrm>
        </p:spPr>
        <p:txBody>
          <a:bodyPr/>
          <a:lstStyle/>
          <a:p>
            <a:r>
              <a:rPr lang="en-US" dirty="0"/>
              <a:t>Performance Analysis Methods</a:t>
            </a:r>
          </a:p>
        </p:txBody>
      </p:sp>
      <p:sp>
        <p:nvSpPr>
          <p:cNvPr id="4" name="Date Placeholder 3">
            <a:extLst>
              <a:ext uri="{FF2B5EF4-FFF2-40B4-BE49-F238E27FC236}">
                <a16:creationId xmlns:a16="http://schemas.microsoft.com/office/drawing/2014/main" id="{A530D626-6FCC-84EF-40AF-259F3047D9A4}"/>
              </a:ext>
            </a:extLst>
          </p:cNvPr>
          <p:cNvSpPr>
            <a:spLocks noGrp="1"/>
          </p:cNvSpPr>
          <p:nvPr>
            <p:ph type="dt" sz="half" idx="10"/>
          </p:nvPr>
        </p:nvSpPr>
        <p:spPr/>
        <p:txBody>
          <a:bodyPr/>
          <a:lstStyle/>
          <a:p>
            <a:r>
              <a:rPr lang="de-DE" dirty="0"/>
              <a:t>22.05.2026</a:t>
            </a:r>
          </a:p>
        </p:txBody>
      </p:sp>
      <p:sp>
        <p:nvSpPr>
          <p:cNvPr id="5" name="Footer Placeholder 4">
            <a:extLst>
              <a:ext uri="{FF2B5EF4-FFF2-40B4-BE49-F238E27FC236}">
                <a16:creationId xmlns:a16="http://schemas.microsoft.com/office/drawing/2014/main" id="{2748F70C-A5D2-6736-3044-32AC34A6E0D9}"/>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4742A616-F052-C7EF-C9E5-2D46D25B4423}"/>
              </a:ext>
            </a:extLst>
          </p:cNvPr>
          <p:cNvSpPr>
            <a:spLocks noGrp="1"/>
          </p:cNvSpPr>
          <p:nvPr>
            <p:ph type="sldNum" sz="quarter" idx="12"/>
          </p:nvPr>
        </p:nvSpPr>
        <p:spPr/>
        <p:txBody>
          <a:bodyPr/>
          <a:lstStyle/>
          <a:p>
            <a:fld id="{4B64EC4D-37E3-EF42-B9AB-6337577588CB}" type="slidenum">
              <a:rPr lang="de-DE" smtClean="0"/>
              <a:pPr/>
              <a:t>10</a:t>
            </a:fld>
            <a:endParaRPr lang="de-DE" dirty="0"/>
          </a:p>
        </p:txBody>
      </p:sp>
      <p:sp>
        <p:nvSpPr>
          <p:cNvPr id="39" name="Rectangle: Rounded Corners 38">
            <a:extLst>
              <a:ext uri="{FF2B5EF4-FFF2-40B4-BE49-F238E27FC236}">
                <a16:creationId xmlns:a16="http://schemas.microsoft.com/office/drawing/2014/main" id="{C199ECDF-2C1F-72D5-8053-C2FDAF8DECAC}"/>
              </a:ext>
            </a:extLst>
          </p:cNvPr>
          <p:cNvSpPr/>
          <p:nvPr/>
        </p:nvSpPr>
        <p:spPr>
          <a:xfrm>
            <a:off x="7995521" y="1973567"/>
            <a:ext cx="4851164" cy="4594746"/>
          </a:xfrm>
          <a:prstGeom prst="roundRect">
            <a:avLst>
              <a:gd name="adj" fmla="val 5730"/>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5F5246B-8F13-0B30-E9F0-A9DA1C7E728A}"/>
              </a:ext>
            </a:extLst>
          </p:cNvPr>
          <p:cNvSpPr>
            <a:spLocks noGrp="1"/>
          </p:cNvSpPr>
          <p:nvPr>
            <p:ph type="body" sz="quarter" idx="13"/>
          </p:nvPr>
        </p:nvSpPr>
        <p:spPr/>
        <p:txBody>
          <a:bodyPr/>
          <a:lstStyle/>
          <a:p>
            <a:r>
              <a:rPr lang="en-US" dirty="0"/>
              <a:t>Analysis Methodologies and Modeling Setups</a:t>
            </a:r>
          </a:p>
        </p:txBody>
      </p:sp>
      <p:sp>
        <p:nvSpPr>
          <p:cNvPr id="12" name="TextBox 11">
            <a:extLst>
              <a:ext uri="{FF2B5EF4-FFF2-40B4-BE49-F238E27FC236}">
                <a16:creationId xmlns:a16="http://schemas.microsoft.com/office/drawing/2014/main" id="{5040D807-A02C-A38D-59F5-14C5952124E4}"/>
              </a:ext>
            </a:extLst>
          </p:cNvPr>
          <p:cNvSpPr txBox="1"/>
          <p:nvPr/>
        </p:nvSpPr>
        <p:spPr>
          <a:xfrm>
            <a:off x="8742190" y="2010561"/>
            <a:ext cx="3590493" cy="307777"/>
          </a:xfrm>
          <a:prstGeom prst="rect">
            <a:avLst/>
          </a:prstGeom>
          <a:solidFill>
            <a:schemeClr val="bg1"/>
          </a:solid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US" dirty="0"/>
              <a:t>Overall performance analysis framework</a:t>
            </a:r>
          </a:p>
        </p:txBody>
      </p:sp>
      <p:sp>
        <p:nvSpPr>
          <p:cNvPr id="13" name="Content Placeholder 2">
            <a:extLst>
              <a:ext uri="{FF2B5EF4-FFF2-40B4-BE49-F238E27FC236}">
                <a16:creationId xmlns:a16="http://schemas.microsoft.com/office/drawing/2014/main" id="{528AD810-B13A-1586-BDF0-C7FD2F4EE86E}"/>
              </a:ext>
            </a:extLst>
          </p:cNvPr>
          <p:cNvSpPr>
            <a:spLocks noGrp="1"/>
          </p:cNvSpPr>
          <p:nvPr>
            <p:ph idx="1"/>
          </p:nvPr>
        </p:nvSpPr>
        <p:spPr>
          <a:xfrm>
            <a:off x="305485" y="1497394"/>
            <a:ext cx="7261175" cy="5506309"/>
          </a:xfrm>
        </p:spPr>
        <p:txBody>
          <a:bodyPr>
            <a:normAutofit/>
          </a:bodyPr>
          <a:lstStyle/>
          <a:p>
            <a:pPr marL="180000" indent="-180000">
              <a:lnSpc>
                <a:spcPct val="150000"/>
              </a:lnSpc>
              <a:buFont typeface="Arial" panose="020B0604020202020204" pitchFamily="34" charset="0"/>
              <a:buChar char="•"/>
            </a:pPr>
            <a:r>
              <a:rPr lang="en-GB" sz="1600" b="1" dirty="0">
                <a:solidFill>
                  <a:schemeClr val="tx1"/>
                </a:solidFill>
              </a:rPr>
              <a:t>Steady-state efficiency map (look-up table, LUT) methods:</a:t>
            </a:r>
            <a:r>
              <a:rPr lang="en-GB" sz="1600" dirty="0"/>
              <a:t> </a:t>
            </a:r>
          </a:p>
          <a:p>
            <a:pPr marL="585051" lvl="1" indent="-180000">
              <a:lnSpc>
                <a:spcPct val="150000"/>
              </a:lnSpc>
              <a:buClr>
                <a:schemeClr val="tx1"/>
              </a:buClr>
              <a:buFont typeface="Arial" panose="020B0604020202020204" pitchFamily="34" charset="0"/>
              <a:buChar char="•"/>
            </a:pPr>
            <a:r>
              <a:rPr lang="en-GB" sz="1400" dirty="0"/>
              <a:t>5 grid densities (</a:t>
            </a:r>
            <a:r>
              <a:rPr lang="en-GB" sz="1400" b="1" dirty="0">
                <a:solidFill>
                  <a:schemeClr val="tx1"/>
                </a:solidFill>
              </a:rPr>
              <a:t>22, 44, 66, 87, and 113 </a:t>
            </a:r>
            <a:r>
              <a:rPr lang="en-GB" sz="1400" dirty="0"/>
              <a:t>OPs) × 2 operating conditions</a:t>
            </a:r>
          </a:p>
          <a:p>
            <a:pPr marL="180000" indent="-180000">
              <a:lnSpc>
                <a:spcPct val="150000"/>
              </a:lnSpc>
              <a:buFont typeface="Arial" panose="020B0604020202020204" pitchFamily="34" charset="0"/>
              <a:buChar char="•"/>
            </a:pPr>
            <a:endParaRPr lang="en-GB" sz="1600" b="1" dirty="0">
              <a:solidFill>
                <a:schemeClr val="tx1"/>
              </a:solidFill>
            </a:endParaRPr>
          </a:p>
          <a:p>
            <a:pPr marL="180000" indent="-180000">
              <a:lnSpc>
                <a:spcPct val="150000"/>
              </a:lnSpc>
              <a:buFont typeface="Arial" panose="020B0604020202020204" pitchFamily="34" charset="0"/>
              <a:buChar char="•"/>
            </a:pPr>
            <a:endParaRPr lang="en-GB" sz="1600" b="1" dirty="0">
              <a:solidFill>
                <a:schemeClr val="tx1"/>
              </a:solidFill>
            </a:endParaRPr>
          </a:p>
          <a:p>
            <a:pPr marL="180000" indent="-180000">
              <a:lnSpc>
                <a:spcPct val="150000"/>
              </a:lnSpc>
              <a:buFont typeface="Arial" panose="020B0604020202020204" pitchFamily="34" charset="0"/>
              <a:buChar char="•"/>
            </a:pPr>
            <a:endParaRPr lang="en-GB" sz="1600" b="1" dirty="0">
              <a:solidFill>
                <a:schemeClr val="tx1"/>
              </a:solidFill>
            </a:endParaRPr>
          </a:p>
          <a:p>
            <a:pPr>
              <a:lnSpc>
                <a:spcPct val="150000"/>
              </a:lnSpc>
            </a:pPr>
            <a:r>
              <a:rPr lang="en-GB" sz="1600" b="1" dirty="0">
                <a:solidFill>
                  <a:schemeClr val="tx1"/>
                </a:solidFill>
              </a:rPr>
              <a:t>	</a:t>
            </a:r>
            <a:endParaRPr lang="en-US" sz="1600" b="1" dirty="0">
              <a:solidFill>
                <a:schemeClr val="tx1"/>
              </a:solidFill>
            </a:endParaRPr>
          </a:p>
        </p:txBody>
      </p:sp>
      <p:sp>
        <p:nvSpPr>
          <p:cNvPr id="23" name="TextBox 22">
            <a:extLst>
              <a:ext uri="{FF2B5EF4-FFF2-40B4-BE49-F238E27FC236}">
                <a16:creationId xmlns:a16="http://schemas.microsoft.com/office/drawing/2014/main" id="{0BF8A7DF-E76B-E989-CF06-9CB55422751B}"/>
              </a:ext>
            </a:extLst>
          </p:cNvPr>
          <p:cNvSpPr txBox="1"/>
          <p:nvPr/>
        </p:nvSpPr>
        <p:spPr>
          <a:xfrm>
            <a:off x="3606296" y="5865428"/>
            <a:ext cx="6469380" cy="307777"/>
          </a:xfrm>
          <a:prstGeom prst="rect">
            <a:avLst/>
          </a:prstGeom>
          <a:noFill/>
        </p:spPr>
        <p:txBody>
          <a:bodyPr wrap="square">
            <a:spAutoFit/>
          </a:bodyPr>
          <a:lstStyle/>
          <a:p>
            <a:pPr marL="180000" indent="-180000">
              <a:buClr>
                <a:schemeClr val="tx1"/>
              </a:buClr>
              <a:buFont typeface="Arial" panose="020B0604020202020204" pitchFamily="34" charset="0"/>
              <a:buChar char="•"/>
            </a:pPr>
            <a:r>
              <a:rPr lang="en-GB" sz="1400" dirty="0"/>
              <a:t>Individual drive cycle OP efficiencies</a:t>
            </a:r>
            <a:endParaRPr lang="en-US" sz="1400" dirty="0"/>
          </a:p>
        </p:txBody>
      </p:sp>
      <p:sp>
        <p:nvSpPr>
          <p:cNvPr id="34" name="TextBox 33">
            <a:extLst>
              <a:ext uri="{FF2B5EF4-FFF2-40B4-BE49-F238E27FC236}">
                <a16:creationId xmlns:a16="http://schemas.microsoft.com/office/drawing/2014/main" id="{4D79FA19-1900-BCA8-030F-B71B6572F8FF}"/>
              </a:ext>
            </a:extLst>
          </p:cNvPr>
          <p:cNvSpPr txBox="1"/>
          <p:nvPr/>
        </p:nvSpPr>
        <p:spPr>
          <a:xfrm>
            <a:off x="223334" y="5392329"/>
            <a:ext cx="6470650" cy="744884"/>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solidFill>
                  <a:schemeClr val="tx1"/>
                </a:solidFill>
              </a:rPr>
              <a:t>Performance of methods evaluated using:</a:t>
            </a:r>
          </a:p>
          <a:p>
            <a:pPr marL="585051" lvl="1" indent="-180000">
              <a:lnSpc>
                <a:spcPct val="150000"/>
              </a:lnSpc>
              <a:buFont typeface="Arial" panose="020B0604020202020204" pitchFamily="34" charset="0"/>
              <a:buChar char="•"/>
            </a:pPr>
            <a:r>
              <a:rPr lang="en-GB" sz="1400" dirty="0">
                <a:solidFill>
                  <a:schemeClr val="tx1"/>
                </a:solidFill>
              </a:rPr>
              <a:t>Drive cycle energy efficiency</a:t>
            </a:r>
            <a:endParaRPr lang="en-US" dirty="0"/>
          </a:p>
        </p:txBody>
      </p:sp>
      <p:sp>
        <p:nvSpPr>
          <p:cNvPr id="38" name="TextBox 37">
            <a:extLst>
              <a:ext uri="{FF2B5EF4-FFF2-40B4-BE49-F238E27FC236}">
                <a16:creationId xmlns:a16="http://schemas.microsoft.com/office/drawing/2014/main" id="{7155F260-0465-1A9A-01FA-052196010BCC}"/>
              </a:ext>
            </a:extLst>
          </p:cNvPr>
          <p:cNvSpPr txBox="1"/>
          <p:nvPr/>
        </p:nvSpPr>
        <p:spPr>
          <a:xfrm>
            <a:off x="223334" y="4151708"/>
            <a:ext cx="7690035" cy="1068049"/>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solidFill>
                  <a:schemeClr val="tx1"/>
                </a:solidFill>
              </a:rPr>
              <a:t>Direct time-stepping (T-S) approaches</a:t>
            </a:r>
            <a:r>
              <a:rPr lang="en-GB" sz="1600" dirty="0"/>
              <a:t>:</a:t>
            </a:r>
          </a:p>
          <a:p>
            <a:pPr marL="585051" lvl="1" indent="-180000">
              <a:lnSpc>
                <a:spcPct val="150000"/>
              </a:lnSpc>
              <a:buClr>
                <a:schemeClr val="tx1"/>
              </a:buClr>
              <a:buFont typeface="Arial" panose="020B0604020202020204" pitchFamily="34" charset="0"/>
              <a:buChar char="•"/>
            </a:pPr>
            <a:r>
              <a:rPr lang="en-GB" sz="1400" dirty="0">
                <a:solidFill>
                  <a:srgbClr val="636363"/>
                </a:solidFill>
              </a:rPr>
              <a:t>Electro-thermal </a:t>
            </a:r>
            <a:r>
              <a:rPr lang="en-GB" sz="1400" b="1" dirty="0"/>
              <a:t>analytic model </a:t>
            </a:r>
            <a:r>
              <a:rPr lang="en-GB" sz="1400" dirty="0">
                <a:solidFill>
                  <a:srgbClr val="636363"/>
                </a:solidFill>
              </a:rPr>
              <a:t>and direct 2D-magnetic </a:t>
            </a:r>
            <a:r>
              <a:rPr lang="en-GB" sz="1400" b="1" dirty="0"/>
              <a:t>FEA</a:t>
            </a:r>
          </a:p>
          <a:p>
            <a:pPr marL="585051" lvl="1" indent="-180000">
              <a:lnSpc>
                <a:spcPct val="150000"/>
              </a:lnSpc>
              <a:buClr>
                <a:schemeClr val="tx1"/>
              </a:buClr>
              <a:buFont typeface="Arial" panose="020B0604020202020204" pitchFamily="34" charset="0"/>
              <a:buChar char="•"/>
            </a:pPr>
            <a:r>
              <a:rPr lang="en-GB" sz="1400" dirty="0">
                <a:solidFill>
                  <a:srgbClr val="636363"/>
                </a:solidFill>
              </a:rPr>
              <a:t>Measurements of </a:t>
            </a:r>
            <a:r>
              <a:rPr lang="en-GB" sz="1400" b="1" dirty="0"/>
              <a:t>2 vehicle</a:t>
            </a:r>
            <a:r>
              <a:rPr lang="en-GB" sz="1400" dirty="0">
                <a:solidFill>
                  <a:srgbClr val="636363"/>
                </a:solidFill>
              </a:rPr>
              <a:t>-based ×</a:t>
            </a:r>
            <a:r>
              <a:rPr lang="en-GB" sz="1400" dirty="0">
                <a:solidFill>
                  <a:schemeClr val="bg1">
                    <a:lumMod val="50000"/>
                  </a:schemeClr>
                </a:solidFill>
              </a:rPr>
              <a:t> </a:t>
            </a:r>
            <a:r>
              <a:rPr lang="en-GB" sz="1400" b="1" dirty="0"/>
              <a:t>3 down-scaled drive cycles </a:t>
            </a:r>
            <a:r>
              <a:rPr lang="en-GB" sz="1400" dirty="0">
                <a:solidFill>
                  <a:schemeClr val="bg1">
                    <a:lumMod val="50000"/>
                  </a:schemeClr>
                </a:solidFill>
              </a:rPr>
              <a:t>used as benchmark</a:t>
            </a:r>
            <a:endParaRPr lang="en-US" sz="1400" dirty="0">
              <a:solidFill>
                <a:schemeClr val="bg1">
                  <a:lumMod val="50000"/>
                </a:schemeClr>
              </a:solidFill>
            </a:endParaRPr>
          </a:p>
        </p:txBody>
      </p:sp>
      <p:pic>
        <p:nvPicPr>
          <p:cNvPr id="48" name="Picture 47">
            <a:extLst>
              <a:ext uri="{FF2B5EF4-FFF2-40B4-BE49-F238E27FC236}">
                <a16:creationId xmlns:a16="http://schemas.microsoft.com/office/drawing/2014/main" id="{2DF09B1E-BB17-1FD5-D300-80EA967A57BB}"/>
              </a:ext>
            </a:extLst>
          </p:cNvPr>
          <p:cNvPicPr>
            <a:picLocks noChangeAspect="1"/>
          </p:cNvPicPr>
          <p:nvPr/>
        </p:nvPicPr>
        <p:blipFill>
          <a:blip r:embed="rId3"/>
          <a:stretch>
            <a:fillRect/>
          </a:stretch>
        </p:blipFill>
        <p:spPr>
          <a:xfrm>
            <a:off x="8077883" y="2355332"/>
            <a:ext cx="4655958" cy="4159768"/>
          </a:xfrm>
          <a:prstGeom prst="rect">
            <a:avLst/>
          </a:prstGeom>
        </p:spPr>
      </p:pic>
      <p:graphicFrame>
        <p:nvGraphicFramePr>
          <p:cNvPr id="53" name="Object 52">
            <a:extLst>
              <a:ext uri="{FF2B5EF4-FFF2-40B4-BE49-F238E27FC236}">
                <a16:creationId xmlns:a16="http://schemas.microsoft.com/office/drawing/2014/main" id="{F2CE4318-9F26-594F-4894-1899F6E78472}"/>
              </a:ext>
            </a:extLst>
          </p:cNvPr>
          <p:cNvGraphicFramePr>
            <a:graphicFrameLocks noChangeAspect="1"/>
          </p:cNvGraphicFramePr>
          <p:nvPr>
            <p:extLst>
              <p:ext uri="{D42A27DB-BD31-4B8C-83A1-F6EECF244321}">
                <p14:modId xmlns:p14="http://schemas.microsoft.com/office/powerpoint/2010/main" val="3152027554"/>
              </p:ext>
            </p:extLst>
          </p:nvPr>
        </p:nvGraphicFramePr>
        <p:xfrm>
          <a:off x="158483" y="2349286"/>
          <a:ext cx="7766317" cy="1796845"/>
        </p:xfrm>
        <a:graphic>
          <a:graphicData uri="http://schemas.openxmlformats.org/presentationml/2006/ole">
            <mc:AlternateContent xmlns:mc="http://schemas.openxmlformats.org/markup-compatibility/2006">
              <mc:Choice xmlns:v="urn:schemas-microsoft-com:vml" Requires="v">
                <p:oleObj name="Visio" r:id="rId4" imgW="15887612" imgH="3676650" progId="Visio.Drawing.15">
                  <p:embed/>
                </p:oleObj>
              </mc:Choice>
              <mc:Fallback>
                <p:oleObj name="Visio" r:id="rId4" imgW="15887612" imgH="3676650" progId="Visio.Drawing.15">
                  <p:embed/>
                  <p:pic>
                    <p:nvPicPr>
                      <p:cNvPr id="0" name=""/>
                      <p:cNvPicPr/>
                      <p:nvPr/>
                    </p:nvPicPr>
                    <p:blipFill>
                      <a:blip r:embed="rId5"/>
                      <a:stretch>
                        <a:fillRect/>
                      </a:stretch>
                    </p:blipFill>
                    <p:spPr>
                      <a:xfrm>
                        <a:off x="158483" y="2349286"/>
                        <a:ext cx="7766317" cy="1796845"/>
                      </a:xfrm>
                      <a:prstGeom prst="rect">
                        <a:avLst/>
                      </a:prstGeom>
                    </p:spPr>
                  </p:pic>
                </p:oleObj>
              </mc:Fallback>
            </mc:AlternateContent>
          </a:graphicData>
        </a:graphic>
      </p:graphicFrame>
      <p:grpSp>
        <p:nvGrpSpPr>
          <p:cNvPr id="56" name="Group 55">
            <a:extLst>
              <a:ext uri="{FF2B5EF4-FFF2-40B4-BE49-F238E27FC236}">
                <a16:creationId xmlns:a16="http://schemas.microsoft.com/office/drawing/2014/main" id="{8E3F3B64-7B8C-3A8B-3F71-4681377E5C99}"/>
              </a:ext>
            </a:extLst>
          </p:cNvPr>
          <p:cNvGrpSpPr/>
          <p:nvPr/>
        </p:nvGrpSpPr>
        <p:grpSpPr>
          <a:xfrm>
            <a:off x="8034338" y="2318338"/>
            <a:ext cx="4745304" cy="1399571"/>
            <a:chOff x="8034338" y="2318338"/>
            <a:chExt cx="4745304" cy="1399571"/>
          </a:xfrm>
        </p:grpSpPr>
        <p:sp>
          <p:nvSpPr>
            <p:cNvPr id="54" name="Rectangle: Rounded Corners 53">
              <a:extLst>
                <a:ext uri="{FF2B5EF4-FFF2-40B4-BE49-F238E27FC236}">
                  <a16:creationId xmlns:a16="http://schemas.microsoft.com/office/drawing/2014/main" id="{F6B1D5B8-EA39-4A3D-30A6-8821CFAAABD3}"/>
                </a:ext>
              </a:extLst>
            </p:cNvPr>
            <p:cNvSpPr/>
            <p:nvPr/>
          </p:nvSpPr>
          <p:spPr>
            <a:xfrm>
              <a:off x="8034338" y="2318338"/>
              <a:ext cx="4745304" cy="1282112"/>
            </a:xfrm>
            <a:prstGeom prst="roundRect">
              <a:avLst/>
            </a:prstGeom>
            <a:noFill/>
            <a:ln w="31750">
              <a:solidFill>
                <a:srgbClr val="2121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170871A1-BD43-ADFC-EAD2-0B240E9C93C2}"/>
                </a:ext>
              </a:extLst>
            </p:cNvPr>
            <p:cNvSpPr txBox="1"/>
            <p:nvPr/>
          </p:nvSpPr>
          <p:spPr>
            <a:xfrm>
              <a:off x="8353661" y="3410132"/>
              <a:ext cx="955939" cy="307777"/>
            </a:xfrm>
            <a:prstGeom prst="rect">
              <a:avLst/>
            </a:prstGeom>
            <a:solidFill>
              <a:srgbClr val="FFFDFC"/>
            </a:solidFill>
            <a:ln w="28575">
              <a:noFill/>
            </a:ln>
          </p:spPr>
          <p:txBody>
            <a:bodyPr wrap="square" lIns="0" rIns="0">
              <a:spAutoFit/>
            </a:bodyPr>
            <a:lstStyle>
              <a:defPPr>
                <a:defRPr lang="de-DE"/>
              </a:defPPr>
              <a:lvl1pPr>
                <a:defRPr sz="1400" b="1">
                  <a:cs typeface="Times New Roman" panose="02020603050405020304" pitchFamily="18" charset="0"/>
                </a:defRPr>
              </a:lvl1pPr>
            </a:lstStyle>
            <a:p>
              <a:pPr algn="ctr"/>
              <a:r>
                <a:rPr lang="en-US" dirty="0">
                  <a:solidFill>
                    <a:srgbClr val="2121FF"/>
                  </a:solidFill>
                </a:rPr>
                <a:t>Baseline</a:t>
              </a:r>
            </a:p>
          </p:txBody>
        </p:sp>
      </p:grpSp>
    </p:spTree>
    <p:extLst>
      <p:ext uri="{BB962C8B-B14F-4D97-AF65-F5344CB8AC3E}">
        <p14:creationId xmlns:p14="http://schemas.microsoft.com/office/powerpoint/2010/main" val="60310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1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1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4A14-1F3C-15F8-90D5-307AFDDE1B50}"/>
              </a:ext>
            </a:extLst>
          </p:cNvPr>
          <p:cNvSpPr>
            <a:spLocks noGrp="1"/>
          </p:cNvSpPr>
          <p:nvPr>
            <p:ph type="title"/>
          </p:nvPr>
        </p:nvSpPr>
        <p:spPr>
          <a:xfrm>
            <a:off x="880588" y="886491"/>
            <a:ext cx="3351751" cy="691100"/>
          </a:xfrm>
        </p:spPr>
        <p:txBody>
          <a:bodyPr/>
          <a:lstStyle/>
          <a:p>
            <a:r>
              <a:rPr lang="en-US" dirty="0"/>
              <a:t>Analytic model</a:t>
            </a:r>
          </a:p>
        </p:txBody>
      </p:sp>
      <p:sp>
        <p:nvSpPr>
          <p:cNvPr id="4" name="Date Placeholder 3">
            <a:extLst>
              <a:ext uri="{FF2B5EF4-FFF2-40B4-BE49-F238E27FC236}">
                <a16:creationId xmlns:a16="http://schemas.microsoft.com/office/drawing/2014/main" id="{7244D593-9C63-B73B-83A4-4715A46D9EE6}"/>
              </a:ext>
            </a:extLst>
          </p:cNvPr>
          <p:cNvSpPr>
            <a:spLocks noGrp="1"/>
          </p:cNvSpPr>
          <p:nvPr>
            <p:ph type="dt" sz="half" idx="10"/>
          </p:nvPr>
        </p:nvSpPr>
        <p:spPr/>
        <p:txBody>
          <a:bodyPr/>
          <a:lstStyle/>
          <a:p>
            <a:r>
              <a:rPr lang="de-DE" dirty="0"/>
              <a:t>22.05.2026</a:t>
            </a:r>
          </a:p>
        </p:txBody>
      </p:sp>
      <p:sp>
        <p:nvSpPr>
          <p:cNvPr id="5" name="Footer Placeholder 4">
            <a:extLst>
              <a:ext uri="{FF2B5EF4-FFF2-40B4-BE49-F238E27FC236}">
                <a16:creationId xmlns:a16="http://schemas.microsoft.com/office/drawing/2014/main" id="{95F70176-9022-7C70-A8BF-1BF7048790D4}"/>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E64939BF-D831-4558-BF35-52FB43EE7198}"/>
              </a:ext>
            </a:extLst>
          </p:cNvPr>
          <p:cNvSpPr>
            <a:spLocks noGrp="1"/>
          </p:cNvSpPr>
          <p:nvPr>
            <p:ph type="sldNum" sz="quarter" idx="12"/>
          </p:nvPr>
        </p:nvSpPr>
        <p:spPr/>
        <p:txBody>
          <a:bodyPr/>
          <a:lstStyle/>
          <a:p>
            <a:fld id="{4B64EC4D-37E3-EF42-B9AB-6337577588CB}" type="slidenum">
              <a:rPr lang="de-DE" smtClean="0"/>
              <a:pPr/>
              <a:t>11</a:t>
            </a:fld>
            <a:endParaRPr lang="de-DE" dirty="0"/>
          </a:p>
        </p:txBody>
      </p:sp>
      <p:sp>
        <p:nvSpPr>
          <p:cNvPr id="7" name="Text Placeholder 6">
            <a:extLst>
              <a:ext uri="{FF2B5EF4-FFF2-40B4-BE49-F238E27FC236}">
                <a16:creationId xmlns:a16="http://schemas.microsoft.com/office/drawing/2014/main" id="{F019B869-228B-CCDD-8224-181DBA41542C}"/>
              </a:ext>
            </a:extLst>
          </p:cNvPr>
          <p:cNvSpPr>
            <a:spLocks noGrp="1"/>
          </p:cNvSpPr>
          <p:nvPr>
            <p:ph type="body" sz="quarter" idx="13"/>
          </p:nvPr>
        </p:nvSpPr>
        <p:spPr/>
        <p:txBody>
          <a:bodyPr/>
          <a:lstStyle/>
          <a:p>
            <a:r>
              <a:rPr lang="en-US" dirty="0"/>
              <a:t>Analysis Methodologies and Modeling Setups</a:t>
            </a:r>
          </a:p>
        </p:txBody>
      </p:sp>
      <p:sp>
        <p:nvSpPr>
          <p:cNvPr id="8" name="TextBox 7">
            <a:extLst>
              <a:ext uri="{FF2B5EF4-FFF2-40B4-BE49-F238E27FC236}">
                <a16:creationId xmlns:a16="http://schemas.microsoft.com/office/drawing/2014/main" id="{01E91D97-793C-FC24-C2B0-48D03330799D}"/>
              </a:ext>
            </a:extLst>
          </p:cNvPr>
          <p:cNvSpPr txBox="1"/>
          <p:nvPr/>
        </p:nvSpPr>
        <p:spPr>
          <a:xfrm>
            <a:off x="913580" y="1533273"/>
            <a:ext cx="8017317" cy="1893339"/>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t>Equivalent circuit model (ECM</a:t>
            </a:r>
            <a:r>
              <a:rPr lang="en-GB" sz="1600" dirty="0"/>
              <a:t>) </a:t>
            </a:r>
            <a:r>
              <a:rPr lang="en-GB" sz="1600" dirty="0">
                <a:solidFill>
                  <a:srgbClr val="636363"/>
                </a:solidFill>
              </a:rPr>
              <a:t>of the IM built in MATLAB/Simulink</a:t>
            </a:r>
          </a:p>
          <a:p>
            <a:pPr marL="180000" indent="-180000">
              <a:lnSpc>
                <a:spcPct val="150000"/>
              </a:lnSpc>
              <a:buFont typeface="Arial" panose="020B0604020202020204" pitchFamily="34" charset="0"/>
              <a:buChar char="•"/>
            </a:pPr>
            <a:r>
              <a:rPr lang="en-GB" sz="1600" b="1" dirty="0"/>
              <a:t>RFOC</a:t>
            </a:r>
            <a:r>
              <a:rPr lang="en-GB" sz="1600" dirty="0">
                <a:solidFill>
                  <a:schemeClr val="bg1">
                    <a:lumMod val="50000"/>
                  </a:schemeClr>
                </a:solidFill>
              </a:rPr>
              <a:t> </a:t>
            </a:r>
            <a:r>
              <a:rPr lang="en-GB" sz="1600" dirty="0">
                <a:solidFill>
                  <a:srgbClr val="636363"/>
                </a:solidFill>
              </a:rPr>
              <a:t>is used</a:t>
            </a:r>
          </a:p>
          <a:p>
            <a:pPr marL="180000" indent="-180000">
              <a:lnSpc>
                <a:spcPct val="150000"/>
              </a:lnSpc>
              <a:buFont typeface="Arial" panose="020B0604020202020204" pitchFamily="34" charset="0"/>
              <a:buChar char="•"/>
            </a:pPr>
            <a:r>
              <a:rPr lang="en-GB" sz="1600" b="1" dirty="0"/>
              <a:t>Coupled electro (ECM)–thermal (LPTN) </a:t>
            </a:r>
            <a:r>
              <a:rPr lang="en-GB" sz="1600" dirty="0">
                <a:solidFill>
                  <a:srgbClr val="636363"/>
                </a:solidFill>
              </a:rPr>
              <a:t>analysis</a:t>
            </a:r>
          </a:p>
          <a:p>
            <a:pPr marL="180000" indent="-180000">
              <a:lnSpc>
                <a:spcPct val="150000"/>
              </a:lnSpc>
              <a:buClr>
                <a:schemeClr val="tx1"/>
              </a:buClr>
              <a:buFont typeface="Arial" panose="020B0604020202020204" pitchFamily="34" charset="0"/>
              <a:buChar char="•"/>
            </a:pPr>
            <a:r>
              <a:rPr lang="en-GB" sz="1600" dirty="0">
                <a:solidFill>
                  <a:srgbClr val="636363"/>
                </a:solidFill>
              </a:rPr>
              <a:t>All</a:t>
            </a:r>
            <a:r>
              <a:rPr lang="en-GB" sz="1600" dirty="0">
                <a:solidFill>
                  <a:schemeClr val="bg1">
                    <a:lumMod val="50000"/>
                  </a:schemeClr>
                </a:solidFill>
              </a:rPr>
              <a:t> </a:t>
            </a:r>
            <a:r>
              <a:rPr lang="en-GB" sz="1600" b="1" dirty="0"/>
              <a:t>losses</a:t>
            </a:r>
            <a:r>
              <a:rPr lang="en-GB" sz="1600" dirty="0">
                <a:solidFill>
                  <a:schemeClr val="bg1">
                    <a:lumMod val="50000"/>
                  </a:schemeClr>
                </a:solidFill>
              </a:rPr>
              <a:t> </a:t>
            </a:r>
            <a:r>
              <a:rPr lang="en-GB" sz="1600" dirty="0">
                <a:solidFill>
                  <a:srgbClr val="636363"/>
                </a:solidFill>
              </a:rPr>
              <a:t>are modelled based on </a:t>
            </a:r>
            <a:r>
              <a:rPr lang="en-GB" sz="1600" b="1" dirty="0"/>
              <a:t>experimental tests</a:t>
            </a:r>
            <a:endParaRPr lang="en-GB" sz="1600" dirty="0">
              <a:solidFill>
                <a:schemeClr val="bg1">
                  <a:lumMod val="50000"/>
                </a:schemeClr>
              </a:solidFill>
            </a:endParaRPr>
          </a:p>
          <a:p>
            <a:pPr marL="180000" indent="-180000">
              <a:lnSpc>
                <a:spcPct val="150000"/>
              </a:lnSpc>
              <a:buFont typeface="Arial" panose="020B0604020202020204" pitchFamily="34" charset="0"/>
              <a:buChar char="•"/>
            </a:pPr>
            <a:endParaRPr lang="en-GB" sz="1600" dirty="0">
              <a:solidFill>
                <a:schemeClr val="bg1">
                  <a:lumMod val="50000"/>
                </a:schemeClr>
              </a:solidFill>
            </a:endParaRPr>
          </a:p>
        </p:txBody>
      </p:sp>
      <p:grpSp>
        <p:nvGrpSpPr>
          <p:cNvPr id="25" name="Group 24">
            <a:extLst>
              <a:ext uri="{FF2B5EF4-FFF2-40B4-BE49-F238E27FC236}">
                <a16:creationId xmlns:a16="http://schemas.microsoft.com/office/drawing/2014/main" id="{8F3F9A08-7E0A-649E-54E5-C245A7F291D3}"/>
              </a:ext>
            </a:extLst>
          </p:cNvPr>
          <p:cNvGrpSpPr/>
          <p:nvPr/>
        </p:nvGrpSpPr>
        <p:grpSpPr>
          <a:xfrm>
            <a:off x="10067272" y="3687268"/>
            <a:ext cx="2505075" cy="3096732"/>
            <a:chOff x="9777412" y="3659031"/>
            <a:chExt cx="2505075" cy="3096732"/>
          </a:xfrm>
        </p:grpSpPr>
        <p:sp>
          <p:nvSpPr>
            <p:cNvPr id="15" name="Rectangle: Rounded Corners 14">
              <a:extLst>
                <a:ext uri="{FF2B5EF4-FFF2-40B4-BE49-F238E27FC236}">
                  <a16:creationId xmlns:a16="http://schemas.microsoft.com/office/drawing/2014/main" id="{B8FB3B81-0C92-8608-4159-ABD47B5EF6D8}"/>
                </a:ext>
              </a:extLst>
            </p:cNvPr>
            <p:cNvSpPr/>
            <p:nvPr/>
          </p:nvSpPr>
          <p:spPr>
            <a:xfrm>
              <a:off x="9777412" y="3663265"/>
              <a:ext cx="2505075" cy="3028048"/>
            </a:xfrm>
            <a:prstGeom prst="roundRect">
              <a:avLst>
                <a:gd name="adj" fmla="val 3872"/>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EFCC433-098E-F0F0-722C-29BE3E3EF806}"/>
                </a:ext>
              </a:extLst>
            </p:cNvPr>
            <p:cNvPicPr>
              <a:picLocks noChangeAspect="1"/>
            </p:cNvPicPr>
            <p:nvPr/>
          </p:nvPicPr>
          <p:blipFill>
            <a:blip r:embed="rId3"/>
            <a:srcRect r="29794" b="31194"/>
            <a:stretch>
              <a:fillRect/>
            </a:stretch>
          </p:blipFill>
          <p:spPr>
            <a:xfrm>
              <a:off x="9824462" y="3925113"/>
              <a:ext cx="2144931" cy="2830650"/>
            </a:xfrm>
            <a:prstGeom prst="rect">
              <a:avLst/>
            </a:prstGeom>
          </p:spPr>
        </p:pic>
        <p:sp>
          <p:nvSpPr>
            <p:cNvPr id="16" name="TextBox 15">
              <a:extLst>
                <a:ext uri="{FF2B5EF4-FFF2-40B4-BE49-F238E27FC236}">
                  <a16:creationId xmlns:a16="http://schemas.microsoft.com/office/drawing/2014/main" id="{23AB7C07-57B4-E3C8-5DA5-4B4D0853CB76}"/>
                </a:ext>
              </a:extLst>
            </p:cNvPr>
            <p:cNvSpPr txBox="1"/>
            <p:nvPr/>
          </p:nvSpPr>
          <p:spPr>
            <a:xfrm>
              <a:off x="10052733" y="3659031"/>
              <a:ext cx="2144932" cy="307777"/>
            </a:xfrm>
            <a:prstGeom prst="rect">
              <a:avLst/>
            </a:prstGeom>
            <a:noFill/>
            <a:ln w="28575">
              <a:noFill/>
            </a:ln>
          </p:spPr>
          <p:txBody>
            <a:bodyPr wrap="square" lIns="0" rIns="0">
              <a:spAutoFit/>
            </a:bodyPr>
            <a:lstStyle/>
            <a:p>
              <a:r>
                <a:rPr lang="en-US" sz="1400" b="1" dirty="0">
                  <a:cs typeface="Times New Roman" panose="02020603050405020304" pitchFamily="18" charset="0"/>
                </a:rPr>
                <a:t>Simple LPTN for the IM</a:t>
              </a:r>
              <a:endParaRPr lang="en-US" sz="1400" b="1" dirty="0"/>
            </a:p>
          </p:txBody>
        </p:sp>
      </p:grpSp>
      <p:graphicFrame>
        <p:nvGraphicFramePr>
          <p:cNvPr id="19" name="Table 18">
            <a:extLst>
              <a:ext uri="{FF2B5EF4-FFF2-40B4-BE49-F238E27FC236}">
                <a16:creationId xmlns:a16="http://schemas.microsoft.com/office/drawing/2014/main" id="{A3B37587-99C6-3D97-BA14-0C4958066449}"/>
              </a:ext>
            </a:extLst>
          </p:cNvPr>
          <p:cNvGraphicFramePr>
            <a:graphicFrameLocks noGrp="1"/>
          </p:cNvGraphicFramePr>
          <p:nvPr>
            <p:extLst>
              <p:ext uri="{D42A27DB-BD31-4B8C-83A1-F6EECF244321}">
                <p14:modId xmlns:p14="http://schemas.microsoft.com/office/powerpoint/2010/main" val="4210248560"/>
              </p:ext>
            </p:extLst>
          </p:nvPr>
        </p:nvGraphicFramePr>
        <p:xfrm>
          <a:off x="11304631" y="4094571"/>
          <a:ext cx="1235344" cy="923310"/>
        </p:xfrm>
        <a:graphic>
          <a:graphicData uri="http://schemas.openxmlformats.org/drawingml/2006/table">
            <a:tbl>
              <a:tblPr firstRow="1" bandRow="1">
                <a:tableStyleId>{5940675A-B579-460E-94D1-54222C63F5DA}</a:tableStyleId>
              </a:tblPr>
              <a:tblGrid>
                <a:gridCol w="400560">
                  <a:extLst>
                    <a:ext uri="{9D8B030D-6E8A-4147-A177-3AD203B41FA5}">
                      <a16:colId xmlns:a16="http://schemas.microsoft.com/office/drawing/2014/main" val="1691452381"/>
                    </a:ext>
                  </a:extLst>
                </a:gridCol>
                <a:gridCol w="834784">
                  <a:extLst>
                    <a:ext uri="{9D8B030D-6E8A-4147-A177-3AD203B41FA5}">
                      <a16:colId xmlns:a16="http://schemas.microsoft.com/office/drawing/2014/main" val="2295263110"/>
                    </a:ext>
                  </a:extLst>
                </a:gridCol>
              </a:tblGrid>
              <a:tr h="153885">
                <a:tc>
                  <a:txBody>
                    <a:bodyPr/>
                    <a:lstStyle/>
                    <a:p>
                      <a:pPr algn="ctr"/>
                      <a:r>
                        <a:rPr lang="en-US" sz="1000" dirty="0"/>
                        <a:t>Node</a:t>
                      </a:r>
                    </a:p>
                  </a:txBody>
                  <a:tcPr marL="0" marR="0" marT="0" marB="0" anchor="ctr"/>
                </a:tc>
                <a:tc>
                  <a:txBody>
                    <a:bodyPr/>
                    <a:lstStyle/>
                    <a:p>
                      <a:pPr algn="ctr"/>
                      <a:r>
                        <a:rPr lang="en-US" sz="1000" dirty="0"/>
                        <a:t>Component</a:t>
                      </a:r>
                    </a:p>
                  </a:txBody>
                  <a:tcPr marL="0" marR="0" marT="0" marB="0" anchor="ctr"/>
                </a:tc>
                <a:extLst>
                  <a:ext uri="{0D108BD9-81ED-4DB2-BD59-A6C34878D82A}">
                    <a16:rowId xmlns:a16="http://schemas.microsoft.com/office/drawing/2014/main" val="2316917097"/>
                  </a:ext>
                </a:extLst>
              </a:tr>
              <a:tr h="153885">
                <a:tc>
                  <a:txBody>
                    <a:bodyPr/>
                    <a:lstStyle/>
                    <a:p>
                      <a:pPr algn="ctr"/>
                      <a:r>
                        <a:rPr lang="en-US" sz="1000" dirty="0"/>
                        <a:t>0</a:t>
                      </a:r>
                    </a:p>
                  </a:txBody>
                  <a:tcPr marL="0" marR="0" marT="0" marB="0" anchor="ctr"/>
                </a:tc>
                <a:tc>
                  <a:txBody>
                    <a:bodyPr/>
                    <a:lstStyle/>
                    <a:p>
                      <a:pPr algn="ctr"/>
                      <a:r>
                        <a:rPr lang="en-US" sz="1000" dirty="0"/>
                        <a:t>Cooling jacket</a:t>
                      </a:r>
                    </a:p>
                  </a:txBody>
                  <a:tcPr marL="0" marR="0" marT="0" marB="0" anchor="ctr"/>
                </a:tc>
                <a:extLst>
                  <a:ext uri="{0D108BD9-81ED-4DB2-BD59-A6C34878D82A}">
                    <a16:rowId xmlns:a16="http://schemas.microsoft.com/office/drawing/2014/main" val="1629593970"/>
                  </a:ext>
                </a:extLst>
              </a:tr>
              <a:tr h="153885">
                <a:tc>
                  <a:txBody>
                    <a:bodyPr/>
                    <a:lstStyle/>
                    <a:p>
                      <a:pPr algn="ctr"/>
                      <a:r>
                        <a:rPr lang="en-US" sz="1000" dirty="0"/>
                        <a:t>1</a:t>
                      </a:r>
                    </a:p>
                  </a:txBody>
                  <a:tcPr marL="0" marR="0" marT="0" marB="0" anchor="ctr"/>
                </a:tc>
                <a:tc>
                  <a:txBody>
                    <a:bodyPr/>
                    <a:lstStyle/>
                    <a:p>
                      <a:pPr algn="ctr"/>
                      <a:r>
                        <a:rPr lang="en-US" sz="1000" dirty="0"/>
                        <a:t>Stator yoke</a:t>
                      </a:r>
                    </a:p>
                  </a:txBody>
                  <a:tcPr marL="0" marR="0" marT="0" marB="0" anchor="ctr"/>
                </a:tc>
                <a:extLst>
                  <a:ext uri="{0D108BD9-81ED-4DB2-BD59-A6C34878D82A}">
                    <a16:rowId xmlns:a16="http://schemas.microsoft.com/office/drawing/2014/main" val="2252631194"/>
                  </a:ext>
                </a:extLst>
              </a:tr>
              <a:tr h="153885">
                <a:tc>
                  <a:txBody>
                    <a:bodyPr/>
                    <a:lstStyle/>
                    <a:p>
                      <a:pPr algn="ctr"/>
                      <a:r>
                        <a:rPr lang="en-US" sz="1000" dirty="0"/>
                        <a:t>2</a:t>
                      </a:r>
                    </a:p>
                  </a:txBody>
                  <a:tcPr marL="0" marR="0" marT="0" marB="0" anchor="ctr"/>
                </a:tc>
                <a:tc>
                  <a:txBody>
                    <a:bodyPr/>
                    <a:lstStyle/>
                    <a:p>
                      <a:pPr algn="ctr"/>
                      <a:r>
                        <a:rPr lang="en-US" sz="1000" dirty="0"/>
                        <a:t>Stator teeth</a:t>
                      </a:r>
                    </a:p>
                  </a:txBody>
                  <a:tcPr marL="0" marR="0" marT="0" marB="0" anchor="ctr"/>
                </a:tc>
                <a:extLst>
                  <a:ext uri="{0D108BD9-81ED-4DB2-BD59-A6C34878D82A}">
                    <a16:rowId xmlns:a16="http://schemas.microsoft.com/office/drawing/2014/main" val="2326683753"/>
                  </a:ext>
                </a:extLst>
              </a:tr>
              <a:tr h="153885">
                <a:tc>
                  <a:txBody>
                    <a:bodyPr/>
                    <a:lstStyle/>
                    <a:p>
                      <a:pPr algn="ctr"/>
                      <a:r>
                        <a:rPr lang="en-US" sz="1000" dirty="0"/>
                        <a:t>3</a:t>
                      </a:r>
                    </a:p>
                  </a:txBody>
                  <a:tcPr marL="0" marR="0" marT="0" marB="0" anchor="ctr"/>
                </a:tc>
                <a:tc>
                  <a:txBody>
                    <a:bodyPr/>
                    <a:lstStyle/>
                    <a:p>
                      <a:pPr algn="ctr"/>
                      <a:r>
                        <a:rPr lang="en-US" sz="1000" dirty="0"/>
                        <a:t>Stator winding</a:t>
                      </a:r>
                    </a:p>
                  </a:txBody>
                  <a:tcPr marL="0" marR="0" marT="0" marB="0" anchor="ctr"/>
                </a:tc>
                <a:extLst>
                  <a:ext uri="{0D108BD9-81ED-4DB2-BD59-A6C34878D82A}">
                    <a16:rowId xmlns:a16="http://schemas.microsoft.com/office/drawing/2014/main" val="610935166"/>
                  </a:ext>
                </a:extLst>
              </a:tr>
              <a:tr h="153885">
                <a:tc>
                  <a:txBody>
                    <a:bodyPr/>
                    <a:lstStyle/>
                    <a:p>
                      <a:pPr algn="ctr"/>
                      <a:r>
                        <a:rPr lang="en-US" sz="1000" dirty="0"/>
                        <a:t>4</a:t>
                      </a:r>
                    </a:p>
                  </a:txBody>
                  <a:tcPr marL="0" marR="0" marT="0" marB="0" anchor="ctr"/>
                </a:tc>
                <a:tc>
                  <a:txBody>
                    <a:bodyPr/>
                    <a:lstStyle/>
                    <a:p>
                      <a:pPr algn="ctr"/>
                      <a:r>
                        <a:rPr lang="en-US" sz="1000" dirty="0"/>
                        <a:t>Rotor</a:t>
                      </a:r>
                    </a:p>
                  </a:txBody>
                  <a:tcPr marL="0" marR="0" marT="0" marB="0" anchor="ctr"/>
                </a:tc>
                <a:extLst>
                  <a:ext uri="{0D108BD9-81ED-4DB2-BD59-A6C34878D82A}">
                    <a16:rowId xmlns:a16="http://schemas.microsoft.com/office/drawing/2014/main" val="3942897265"/>
                  </a:ext>
                </a:extLst>
              </a:tr>
            </a:tbl>
          </a:graphicData>
        </a:graphic>
      </p:graphicFrame>
      <p:grpSp>
        <p:nvGrpSpPr>
          <p:cNvPr id="31" name="Group 30">
            <a:extLst>
              <a:ext uri="{FF2B5EF4-FFF2-40B4-BE49-F238E27FC236}">
                <a16:creationId xmlns:a16="http://schemas.microsoft.com/office/drawing/2014/main" id="{4FF3792A-DEA6-A310-3C49-DDF3BCFBBCE5}"/>
              </a:ext>
            </a:extLst>
          </p:cNvPr>
          <p:cNvGrpSpPr/>
          <p:nvPr/>
        </p:nvGrpSpPr>
        <p:grpSpPr>
          <a:xfrm>
            <a:off x="9394270" y="1254462"/>
            <a:ext cx="3574362" cy="1975606"/>
            <a:chOff x="8868824" y="1478305"/>
            <a:chExt cx="3574362" cy="1975606"/>
          </a:xfrm>
        </p:grpSpPr>
        <p:sp>
          <p:nvSpPr>
            <p:cNvPr id="12" name="Rectangle: Rounded Corners 11">
              <a:extLst>
                <a:ext uri="{FF2B5EF4-FFF2-40B4-BE49-F238E27FC236}">
                  <a16:creationId xmlns:a16="http://schemas.microsoft.com/office/drawing/2014/main" id="{B0FB296A-381F-986A-21A2-911F9104F2A0}"/>
                </a:ext>
              </a:extLst>
            </p:cNvPr>
            <p:cNvSpPr/>
            <p:nvPr/>
          </p:nvSpPr>
          <p:spPr>
            <a:xfrm>
              <a:off x="8868824" y="1506314"/>
              <a:ext cx="3351751" cy="1923522"/>
            </a:xfrm>
            <a:prstGeom prst="roundRect">
              <a:avLst>
                <a:gd name="adj" fmla="val 10691"/>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D7A4673-841E-B434-A93E-9EB8CE32EF3E}"/>
                </a:ext>
              </a:extLst>
            </p:cNvPr>
            <p:cNvSpPr txBox="1"/>
            <p:nvPr/>
          </p:nvSpPr>
          <p:spPr>
            <a:xfrm>
              <a:off x="9693652" y="1478305"/>
              <a:ext cx="1966498" cy="307777"/>
            </a:xfrm>
            <a:prstGeom prst="rect">
              <a:avLst/>
            </a:prstGeom>
            <a:noFill/>
            <a:ln w="28575">
              <a:noFill/>
            </a:ln>
          </p:spPr>
          <p:txBody>
            <a:bodyPr wrap="square" lIns="0" rIns="0">
              <a:spAutoFit/>
            </a:bodyPr>
            <a:lstStyle/>
            <a:p>
              <a:r>
                <a:rPr lang="en-US" sz="1400" b="1" dirty="0">
                  <a:cs typeface="Times New Roman" panose="02020603050405020304" pitchFamily="18" charset="0"/>
                </a:rPr>
                <a:t>ECM of the IM in SRF</a:t>
              </a:r>
              <a:endParaRPr lang="en-US" sz="1400" b="1" dirty="0"/>
            </a:p>
          </p:txBody>
        </p:sp>
        <p:pic>
          <p:nvPicPr>
            <p:cNvPr id="24" name="Picture 23">
              <a:extLst>
                <a:ext uri="{FF2B5EF4-FFF2-40B4-BE49-F238E27FC236}">
                  <a16:creationId xmlns:a16="http://schemas.microsoft.com/office/drawing/2014/main" id="{CF73D76F-4F4C-8BB0-9174-2345156DA989}"/>
                </a:ext>
              </a:extLst>
            </p:cNvPr>
            <p:cNvPicPr>
              <a:picLocks noChangeAspect="1"/>
            </p:cNvPicPr>
            <p:nvPr/>
          </p:nvPicPr>
          <p:blipFill>
            <a:blip r:embed="rId4"/>
            <a:srcRect r="28335" b="29268"/>
            <a:stretch>
              <a:fillRect/>
            </a:stretch>
          </p:blipFill>
          <p:spPr>
            <a:xfrm>
              <a:off x="9091435" y="1729529"/>
              <a:ext cx="3351751" cy="1724382"/>
            </a:xfrm>
            <a:prstGeom prst="rect">
              <a:avLst/>
            </a:prstGeom>
          </p:spPr>
        </p:pic>
      </p:grpSp>
      <p:sp>
        <p:nvSpPr>
          <p:cNvPr id="30" name="Arrow: Up-Down 29">
            <a:extLst>
              <a:ext uri="{FF2B5EF4-FFF2-40B4-BE49-F238E27FC236}">
                <a16:creationId xmlns:a16="http://schemas.microsoft.com/office/drawing/2014/main" id="{7D74867B-DC50-E3FB-9AA0-BCDA9AAF4ED1}"/>
              </a:ext>
            </a:extLst>
          </p:cNvPr>
          <p:cNvSpPr/>
          <p:nvPr/>
        </p:nvSpPr>
        <p:spPr>
          <a:xfrm>
            <a:off x="11053870" y="3197398"/>
            <a:ext cx="542548" cy="461065"/>
          </a:xfrm>
          <a:prstGeom prst="upDownArrow">
            <a:avLst>
              <a:gd name="adj1" fmla="val 24251"/>
              <a:gd name="adj2" fmla="val 2717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9EF81D3-36A2-80F9-1D50-D9D3CA7F1CEB}"/>
              </a:ext>
            </a:extLst>
          </p:cNvPr>
          <p:cNvGrpSpPr/>
          <p:nvPr/>
        </p:nvGrpSpPr>
        <p:grpSpPr>
          <a:xfrm>
            <a:off x="1131512" y="3334712"/>
            <a:ext cx="7378333" cy="3326250"/>
            <a:chOff x="694321" y="3349823"/>
            <a:chExt cx="7425187" cy="3356332"/>
          </a:xfrm>
        </p:grpSpPr>
        <p:sp>
          <p:nvSpPr>
            <p:cNvPr id="36" name="Rectangle: Rounded Corners 35">
              <a:extLst>
                <a:ext uri="{FF2B5EF4-FFF2-40B4-BE49-F238E27FC236}">
                  <a16:creationId xmlns:a16="http://schemas.microsoft.com/office/drawing/2014/main" id="{F7DB6870-9EEA-1E50-B124-9DEA89D6AF56}"/>
                </a:ext>
              </a:extLst>
            </p:cNvPr>
            <p:cNvSpPr/>
            <p:nvPr/>
          </p:nvSpPr>
          <p:spPr>
            <a:xfrm>
              <a:off x="694321" y="3359690"/>
              <a:ext cx="7425187" cy="3316383"/>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6FC7BA0-8ACD-F61F-4954-C63175896811}"/>
                </a:ext>
              </a:extLst>
            </p:cNvPr>
            <p:cNvSpPr txBox="1"/>
            <p:nvPr/>
          </p:nvSpPr>
          <p:spPr>
            <a:xfrm>
              <a:off x="3191830" y="3349823"/>
              <a:ext cx="3087960" cy="307777"/>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US" dirty="0"/>
                <a:t>Overall analytic model structure</a:t>
              </a:r>
            </a:p>
          </p:txBody>
        </p:sp>
        <p:pic>
          <p:nvPicPr>
            <p:cNvPr id="9" name="Picture 8">
              <a:extLst>
                <a:ext uri="{FF2B5EF4-FFF2-40B4-BE49-F238E27FC236}">
                  <a16:creationId xmlns:a16="http://schemas.microsoft.com/office/drawing/2014/main" id="{1CF074C3-3D2D-5F4D-1B11-C214AEC6F964}"/>
                </a:ext>
              </a:extLst>
            </p:cNvPr>
            <p:cNvPicPr>
              <a:picLocks noChangeAspect="1"/>
            </p:cNvPicPr>
            <p:nvPr/>
          </p:nvPicPr>
          <p:blipFill>
            <a:blip r:embed="rId5"/>
            <a:stretch>
              <a:fillRect/>
            </a:stretch>
          </p:blipFill>
          <p:spPr>
            <a:xfrm>
              <a:off x="814506" y="3586344"/>
              <a:ext cx="7258148" cy="3119811"/>
            </a:xfrm>
            <a:prstGeom prst="rect">
              <a:avLst/>
            </a:prstGeom>
          </p:spPr>
        </p:pic>
      </p:grpSp>
    </p:spTree>
    <p:extLst>
      <p:ext uri="{BB962C8B-B14F-4D97-AF65-F5344CB8AC3E}">
        <p14:creationId xmlns:p14="http://schemas.microsoft.com/office/powerpoint/2010/main" val="1503634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B79524D0-C2C5-557C-B2E7-9D618B8CF2D8}"/>
              </a:ext>
            </a:extLst>
          </p:cNvPr>
          <p:cNvSpPr/>
          <p:nvPr/>
        </p:nvSpPr>
        <p:spPr>
          <a:xfrm>
            <a:off x="6141485" y="1689488"/>
            <a:ext cx="6491154" cy="4882132"/>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9DF46BE-021C-4650-1253-320E19E59E25}"/>
              </a:ext>
            </a:extLst>
          </p:cNvPr>
          <p:cNvSpPr/>
          <p:nvPr/>
        </p:nvSpPr>
        <p:spPr>
          <a:xfrm>
            <a:off x="305486" y="3577213"/>
            <a:ext cx="5582263" cy="2994407"/>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131FE-B9A8-B3C1-A309-466958ABFA53}"/>
              </a:ext>
            </a:extLst>
          </p:cNvPr>
          <p:cNvSpPr>
            <a:spLocks noGrp="1"/>
          </p:cNvSpPr>
          <p:nvPr>
            <p:ph type="title"/>
          </p:nvPr>
        </p:nvSpPr>
        <p:spPr>
          <a:xfrm>
            <a:off x="880588" y="886491"/>
            <a:ext cx="11877840" cy="590617"/>
          </a:xfrm>
        </p:spPr>
        <p:txBody>
          <a:bodyPr/>
          <a:lstStyle/>
          <a:p>
            <a:r>
              <a:rPr lang="en-US" dirty="0"/>
              <a:t>FEA Model</a:t>
            </a:r>
          </a:p>
        </p:txBody>
      </p:sp>
      <p:sp>
        <p:nvSpPr>
          <p:cNvPr id="4" name="Date Placeholder 3">
            <a:extLst>
              <a:ext uri="{FF2B5EF4-FFF2-40B4-BE49-F238E27FC236}">
                <a16:creationId xmlns:a16="http://schemas.microsoft.com/office/drawing/2014/main" id="{091E19BE-8146-D6EB-4B9A-A4B2B014E240}"/>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40A867CE-21AC-F821-743C-CCA00CFFF106}"/>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462448E3-075A-EA45-0F59-305EEA5FBB4E}"/>
              </a:ext>
            </a:extLst>
          </p:cNvPr>
          <p:cNvSpPr>
            <a:spLocks noGrp="1"/>
          </p:cNvSpPr>
          <p:nvPr>
            <p:ph type="sldNum" sz="quarter" idx="12"/>
          </p:nvPr>
        </p:nvSpPr>
        <p:spPr/>
        <p:txBody>
          <a:bodyPr/>
          <a:lstStyle/>
          <a:p>
            <a:fld id="{4B64EC4D-37E3-EF42-B9AB-6337577588CB}" type="slidenum">
              <a:rPr lang="de-DE" smtClean="0"/>
              <a:pPr/>
              <a:t>12</a:t>
            </a:fld>
            <a:endParaRPr lang="de-DE" dirty="0"/>
          </a:p>
        </p:txBody>
      </p:sp>
      <p:sp>
        <p:nvSpPr>
          <p:cNvPr id="7" name="Text Placeholder 6">
            <a:extLst>
              <a:ext uri="{FF2B5EF4-FFF2-40B4-BE49-F238E27FC236}">
                <a16:creationId xmlns:a16="http://schemas.microsoft.com/office/drawing/2014/main" id="{DB7868DA-4345-9CF9-85A0-93666CA6A94F}"/>
              </a:ext>
            </a:extLst>
          </p:cNvPr>
          <p:cNvSpPr>
            <a:spLocks noGrp="1"/>
          </p:cNvSpPr>
          <p:nvPr>
            <p:ph type="body" sz="quarter" idx="13"/>
          </p:nvPr>
        </p:nvSpPr>
        <p:spPr/>
        <p:txBody>
          <a:bodyPr/>
          <a:lstStyle/>
          <a:p>
            <a:r>
              <a:rPr lang="en-US" dirty="0"/>
              <a:t>Analysis Methodologies and Modeling Setups</a:t>
            </a:r>
          </a:p>
        </p:txBody>
      </p:sp>
      <p:sp>
        <p:nvSpPr>
          <p:cNvPr id="8" name="TextBox 7">
            <a:extLst>
              <a:ext uri="{FF2B5EF4-FFF2-40B4-BE49-F238E27FC236}">
                <a16:creationId xmlns:a16="http://schemas.microsoft.com/office/drawing/2014/main" id="{E8203355-D363-BD42-3569-B42BE01D5F3E}"/>
              </a:ext>
            </a:extLst>
          </p:cNvPr>
          <p:cNvSpPr txBox="1"/>
          <p:nvPr/>
        </p:nvSpPr>
        <p:spPr>
          <a:xfrm>
            <a:off x="913580" y="1533273"/>
            <a:ext cx="8017317" cy="1524007"/>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t>2D</a:t>
            </a:r>
            <a:r>
              <a:rPr lang="en-GB" sz="1600" dirty="0"/>
              <a:t> </a:t>
            </a:r>
            <a:r>
              <a:rPr lang="en-GB" sz="1600" dirty="0">
                <a:solidFill>
                  <a:srgbClr val="636363"/>
                </a:solidFill>
              </a:rPr>
              <a:t>and</a:t>
            </a:r>
            <a:r>
              <a:rPr lang="en-GB" sz="1600" dirty="0"/>
              <a:t> </a:t>
            </a:r>
            <a:r>
              <a:rPr lang="en-GB" sz="1600" b="1" dirty="0"/>
              <a:t>3D </a:t>
            </a:r>
            <a:r>
              <a:rPr lang="en-GB" sz="1600" dirty="0">
                <a:solidFill>
                  <a:srgbClr val="636363"/>
                </a:solidFill>
              </a:rPr>
              <a:t>models developed in JMAG</a:t>
            </a:r>
          </a:p>
          <a:p>
            <a:pPr marL="180000" indent="-180000">
              <a:lnSpc>
                <a:spcPct val="150000"/>
              </a:lnSpc>
              <a:buClr>
                <a:schemeClr val="tx1"/>
              </a:buClr>
              <a:buFont typeface="Arial" panose="020B0604020202020204" pitchFamily="34" charset="0"/>
              <a:buChar char="•"/>
            </a:pPr>
            <a:r>
              <a:rPr lang="en-GB" sz="1600" dirty="0">
                <a:solidFill>
                  <a:srgbClr val="636363"/>
                </a:solidFill>
              </a:rPr>
              <a:t>Mesh sensitivity analysis</a:t>
            </a:r>
          </a:p>
          <a:p>
            <a:pPr marL="180000" indent="-180000">
              <a:lnSpc>
                <a:spcPct val="150000"/>
              </a:lnSpc>
              <a:buClr>
                <a:schemeClr val="tx1"/>
              </a:buClr>
              <a:buFont typeface="Arial" panose="020B0604020202020204" pitchFamily="34" charset="0"/>
              <a:buChar char="•"/>
            </a:pPr>
            <a:r>
              <a:rPr lang="en-GB" sz="1600" dirty="0">
                <a:solidFill>
                  <a:srgbClr val="636363"/>
                </a:solidFill>
              </a:rPr>
              <a:t>Development of an </a:t>
            </a:r>
            <a:r>
              <a:rPr lang="en-GB" sz="1600" b="1" dirty="0"/>
              <a:t>electro-thermal</a:t>
            </a:r>
            <a:r>
              <a:rPr lang="en-GB" sz="1600" dirty="0">
                <a:solidFill>
                  <a:schemeClr val="bg1">
                    <a:lumMod val="50000"/>
                  </a:schemeClr>
                </a:solidFill>
              </a:rPr>
              <a:t> </a:t>
            </a:r>
            <a:r>
              <a:rPr lang="en-GB" sz="1600" dirty="0">
                <a:solidFill>
                  <a:srgbClr val="636363"/>
                </a:solidFill>
              </a:rPr>
              <a:t>analysis workflow</a:t>
            </a:r>
          </a:p>
          <a:p>
            <a:pPr marL="828081" lvl="1" indent="-180000">
              <a:lnSpc>
                <a:spcPct val="150000"/>
              </a:lnSpc>
              <a:buFont typeface="Arial" panose="020B0604020202020204" pitchFamily="34" charset="0"/>
              <a:buChar char="•"/>
            </a:pPr>
            <a:r>
              <a:rPr lang="en-GB" sz="1600" dirty="0">
                <a:solidFill>
                  <a:srgbClr val="FF0000"/>
                </a:solidFill>
              </a:rPr>
              <a:t>Very high computational cost</a:t>
            </a:r>
          </a:p>
        </p:txBody>
      </p:sp>
      <p:pic>
        <p:nvPicPr>
          <p:cNvPr id="10" name="Picture 9">
            <a:extLst>
              <a:ext uri="{FF2B5EF4-FFF2-40B4-BE49-F238E27FC236}">
                <a16:creationId xmlns:a16="http://schemas.microsoft.com/office/drawing/2014/main" id="{E4EA6DC6-9814-522F-AD36-44809312B98A}"/>
              </a:ext>
            </a:extLst>
          </p:cNvPr>
          <p:cNvPicPr>
            <a:picLocks noChangeAspect="1"/>
          </p:cNvPicPr>
          <p:nvPr/>
        </p:nvPicPr>
        <p:blipFill>
          <a:blip r:embed="rId2"/>
          <a:stretch>
            <a:fillRect/>
          </a:stretch>
        </p:blipFill>
        <p:spPr>
          <a:xfrm>
            <a:off x="6210377" y="2072136"/>
            <a:ext cx="6358856" cy="4220308"/>
          </a:xfrm>
          <a:prstGeom prst="rect">
            <a:avLst/>
          </a:prstGeom>
        </p:spPr>
      </p:pic>
      <p:pic>
        <p:nvPicPr>
          <p:cNvPr id="12" name="Picture 11">
            <a:extLst>
              <a:ext uri="{FF2B5EF4-FFF2-40B4-BE49-F238E27FC236}">
                <a16:creationId xmlns:a16="http://schemas.microsoft.com/office/drawing/2014/main" id="{87CA0463-4064-2A5C-992B-50DEADD828BF}"/>
              </a:ext>
            </a:extLst>
          </p:cNvPr>
          <p:cNvPicPr>
            <a:picLocks noChangeAspect="1"/>
          </p:cNvPicPr>
          <p:nvPr/>
        </p:nvPicPr>
        <p:blipFill>
          <a:blip r:embed="rId3"/>
          <a:stretch>
            <a:fillRect/>
          </a:stretch>
        </p:blipFill>
        <p:spPr>
          <a:xfrm>
            <a:off x="305486" y="4221456"/>
            <a:ext cx="2347280" cy="2242725"/>
          </a:xfrm>
          <a:prstGeom prst="rect">
            <a:avLst/>
          </a:prstGeom>
        </p:spPr>
      </p:pic>
      <p:pic>
        <p:nvPicPr>
          <p:cNvPr id="17" name="Picture 16">
            <a:extLst>
              <a:ext uri="{FF2B5EF4-FFF2-40B4-BE49-F238E27FC236}">
                <a16:creationId xmlns:a16="http://schemas.microsoft.com/office/drawing/2014/main" id="{4F67D552-FC08-CA51-F39F-4A6069D55E58}"/>
              </a:ext>
            </a:extLst>
          </p:cNvPr>
          <p:cNvPicPr>
            <a:picLocks noChangeAspect="1"/>
          </p:cNvPicPr>
          <p:nvPr/>
        </p:nvPicPr>
        <p:blipFill>
          <a:blip r:embed="rId4"/>
          <a:stretch>
            <a:fillRect/>
          </a:stretch>
        </p:blipFill>
        <p:spPr>
          <a:xfrm>
            <a:off x="2906502" y="4095456"/>
            <a:ext cx="2633395" cy="2411168"/>
          </a:xfrm>
          <a:prstGeom prst="rect">
            <a:avLst/>
          </a:prstGeom>
        </p:spPr>
      </p:pic>
      <p:sp>
        <p:nvSpPr>
          <p:cNvPr id="18" name="TextBox 17">
            <a:extLst>
              <a:ext uri="{FF2B5EF4-FFF2-40B4-BE49-F238E27FC236}">
                <a16:creationId xmlns:a16="http://schemas.microsoft.com/office/drawing/2014/main" id="{5762477D-4A54-8AD7-BAD9-F0D773326B1B}"/>
              </a:ext>
            </a:extLst>
          </p:cNvPr>
          <p:cNvSpPr txBox="1"/>
          <p:nvPr/>
        </p:nvSpPr>
        <p:spPr>
          <a:xfrm>
            <a:off x="491997" y="3555198"/>
            <a:ext cx="1974258" cy="338554"/>
          </a:xfrm>
          <a:prstGeom prst="rect">
            <a:avLst/>
          </a:prstGeom>
          <a:noFill/>
        </p:spPr>
        <p:txBody>
          <a:bodyPr wrap="none" lIns="0" rtlCol="0">
            <a:spAutoFit/>
          </a:bodyPr>
          <a:lstStyle/>
          <a:p>
            <a:r>
              <a:rPr lang="en-GB" sz="1600" b="1" dirty="0"/>
              <a:t>2D magnetic model</a:t>
            </a:r>
          </a:p>
        </p:txBody>
      </p:sp>
      <p:sp>
        <p:nvSpPr>
          <p:cNvPr id="19" name="TextBox 18">
            <a:extLst>
              <a:ext uri="{FF2B5EF4-FFF2-40B4-BE49-F238E27FC236}">
                <a16:creationId xmlns:a16="http://schemas.microsoft.com/office/drawing/2014/main" id="{128142AE-35AA-8CA3-A77B-B8F786DEE797}"/>
              </a:ext>
            </a:extLst>
          </p:cNvPr>
          <p:cNvSpPr txBox="1"/>
          <p:nvPr/>
        </p:nvSpPr>
        <p:spPr>
          <a:xfrm>
            <a:off x="2924928" y="3548716"/>
            <a:ext cx="2952090" cy="338554"/>
          </a:xfrm>
          <a:prstGeom prst="rect">
            <a:avLst/>
          </a:prstGeom>
          <a:noFill/>
        </p:spPr>
        <p:txBody>
          <a:bodyPr wrap="none" lIns="0" rtlCol="0">
            <a:spAutoFit/>
          </a:bodyPr>
          <a:lstStyle/>
          <a:p>
            <a:r>
              <a:rPr lang="en-GB" sz="1600" b="1" dirty="0"/>
              <a:t>3D magnetic + thermal model</a:t>
            </a:r>
          </a:p>
        </p:txBody>
      </p:sp>
      <p:sp>
        <p:nvSpPr>
          <p:cNvPr id="21" name="TextBox 20">
            <a:extLst>
              <a:ext uri="{FF2B5EF4-FFF2-40B4-BE49-F238E27FC236}">
                <a16:creationId xmlns:a16="http://schemas.microsoft.com/office/drawing/2014/main" id="{E545FCAE-3362-9B18-C4D8-6420B7A33F10}"/>
              </a:ext>
            </a:extLst>
          </p:cNvPr>
          <p:cNvSpPr txBox="1"/>
          <p:nvPr/>
        </p:nvSpPr>
        <p:spPr>
          <a:xfrm>
            <a:off x="7679382" y="1631404"/>
            <a:ext cx="3415359" cy="338554"/>
          </a:xfrm>
          <a:prstGeom prst="rect">
            <a:avLst/>
          </a:prstGeom>
          <a:noFill/>
        </p:spPr>
        <p:txBody>
          <a:bodyPr wrap="none" lIns="0" rtlCol="0">
            <a:spAutoFit/>
          </a:bodyPr>
          <a:lstStyle/>
          <a:p>
            <a:r>
              <a:rPr lang="en-GB" sz="1600" b="1" dirty="0"/>
              <a:t>Electro-thermal analysis workflow</a:t>
            </a:r>
          </a:p>
        </p:txBody>
      </p:sp>
      <p:grpSp>
        <p:nvGrpSpPr>
          <p:cNvPr id="23" name="Group 22">
            <a:extLst>
              <a:ext uri="{FF2B5EF4-FFF2-40B4-BE49-F238E27FC236}">
                <a16:creationId xmlns:a16="http://schemas.microsoft.com/office/drawing/2014/main" id="{2D646F5B-DF34-BC1B-6FD5-650AD7208F7D}"/>
              </a:ext>
            </a:extLst>
          </p:cNvPr>
          <p:cNvGrpSpPr/>
          <p:nvPr/>
        </p:nvGrpSpPr>
        <p:grpSpPr>
          <a:xfrm>
            <a:off x="7052309" y="1809650"/>
            <a:ext cx="4945379" cy="3695900"/>
            <a:chOff x="4579620" y="2423161"/>
            <a:chExt cx="4945379" cy="3695900"/>
          </a:xfrm>
        </p:grpSpPr>
        <p:pic>
          <p:nvPicPr>
            <p:cNvPr id="14" name="Picture 13">
              <a:extLst>
                <a:ext uri="{FF2B5EF4-FFF2-40B4-BE49-F238E27FC236}">
                  <a16:creationId xmlns:a16="http://schemas.microsoft.com/office/drawing/2014/main" id="{3C887AE3-8D5B-10F5-6E72-73FC88C7E1CA}"/>
                </a:ext>
              </a:extLst>
            </p:cNvPr>
            <p:cNvPicPr>
              <a:picLocks noChangeAspect="1"/>
            </p:cNvPicPr>
            <p:nvPr/>
          </p:nvPicPr>
          <p:blipFill>
            <a:blip r:embed="rId5"/>
            <a:stretch>
              <a:fillRect/>
            </a:stretch>
          </p:blipFill>
          <p:spPr>
            <a:xfrm>
              <a:off x="4900220" y="2747210"/>
              <a:ext cx="3838575" cy="3371850"/>
            </a:xfrm>
            <a:prstGeom prst="rect">
              <a:avLst/>
            </a:prstGeom>
          </p:spPr>
        </p:pic>
        <p:sp>
          <p:nvSpPr>
            <p:cNvPr id="16" name="Rectangle: Rounded Corners 15">
              <a:extLst>
                <a:ext uri="{FF2B5EF4-FFF2-40B4-BE49-F238E27FC236}">
                  <a16:creationId xmlns:a16="http://schemas.microsoft.com/office/drawing/2014/main" id="{CDBFC13F-8AF9-5C0F-5EF9-16F2700F0BB8}"/>
                </a:ext>
              </a:extLst>
            </p:cNvPr>
            <p:cNvSpPr/>
            <p:nvPr/>
          </p:nvSpPr>
          <p:spPr>
            <a:xfrm>
              <a:off x="4579620" y="2423161"/>
              <a:ext cx="4495799" cy="369590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6C255-95A6-6528-AE4C-4F0CFB21146D}"/>
                </a:ext>
              </a:extLst>
            </p:cNvPr>
            <p:cNvSpPr txBox="1"/>
            <p:nvPr/>
          </p:nvSpPr>
          <p:spPr>
            <a:xfrm>
              <a:off x="4765916" y="2446420"/>
              <a:ext cx="4759083" cy="307777"/>
            </a:xfrm>
            <a:prstGeom prst="rect">
              <a:avLst/>
            </a:prstGeom>
            <a:noFill/>
          </p:spPr>
          <p:txBody>
            <a:bodyPr wrap="square" lIns="0" rtlCol="0">
              <a:spAutoFit/>
            </a:bodyPr>
            <a:lstStyle/>
            <a:p>
              <a:r>
                <a:rPr lang="en-GB" sz="1400" b="1" dirty="0"/>
                <a:t>Effect of mesh resolution on accuracy and runtime</a:t>
              </a:r>
            </a:p>
          </p:txBody>
        </p:sp>
      </p:grpSp>
      <p:sp>
        <p:nvSpPr>
          <p:cNvPr id="24" name="TextBox 23">
            <a:extLst>
              <a:ext uri="{FF2B5EF4-FFF2-40B4-BE49-F238E27FC236}">
                <a16:creationId xmlns:a16="http://schemas.microsoft.com/office/drawing/2014/main" id="{FB221C2C-C10B-FBFC-2F56-06827F6EC322}"/>
              </a:ext>
            </a:extLst>
          </p:cNvPr>
          <p:cNvSpPr txBox="1"/>
          <p:nvPr/>
        </p:nvSpPr>
        <p:spPr>
          <a:xfrm>
            <a:off x="7224909" y="5749239"/>
            <a:ext cx="4424737" cy="338554"/>
          </a:xfrm>
          <a:prstGeom prst="rect">
            <a:avLst/>
          </a:prstGeom>
          <a:noFill/>
        </p:spPr>
        <p:txBody>
          <a:bodyPr wrap="none" lIns="0" rtlCol="0">
            <a:spAutoFit/>
          </a:bodyPr>
          <a:lstStyle/>
          <a:p>
            <a:r>
              <a:rPr lang="en-US" sz="1600" b="1" dirty="0"/>
              <a:t>OP : 15.5 Nm , 1550 rpm, efficiency= 86.26 %</a:t>
            </a:r>
            <a:endParaRPr lang="en-GB" sz="1600" b="1" dirty="0"/>
          </a:p>
        </p:txBody>
      </p:sp>
    </p:spTree>
    <p:extLst>
      <p:ext uri="{BB962C8B-B14F-4D97-AF65-F5344CB8AC3E}">
        <p14:creationId xmlns:p14="http://schemas.microsoft.com/office/powerpoint/2010/main" val="83870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
                                        <p:tgtEl>
                                          <p:spTgt spid="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
                                        <p:tgtEl>
                                          <p:spTgt spid="21"/>
                                        </p:tgtEl>
                                      </p:cBhvr>
                                    </p:animEffect>
                                  </p:childTnLst>
                                </p:cTn>
                              </p:par>
                              <p:par>
                                <p:cTn id="31" presetID="10" presetClass="exit" presetSubtype="0" fill="hold" nodeType="withEffect">
                                  <p:stCondLst>
                                    <p:cond delay="0"/>
                                  </p:stCondLst>
                                  <p:childTnLst>
                                    <p:animEffect transition="out" filter="fade">
                                      <p:cBhvr>
                                        <p:cTn id="32" dur="10"/>
                                        <p:tgtEl>
                                          <p:spTgt spid="23"/>
                                        </p:tgtEl>
                                      </p:cBhvr>
                                    </p:animEffect>
                                    <p:set>
                                      <p:cBhvr>
                                        <p:cTn id="33" dur="1" fill="hold">
                                          <p:stCondLst>
                                            <p:cond delay="9"/>
                                          </p:stCondLst>
                                        </p:cTn>
                                        <p:tgtEl>
                                          <p:spTgt spid="2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
                                        <p:tgtEl>
                                          <p:spTgt spid="24"/>
                                        </p:tgtEl>
                                      </p:cBhvr>
                                    </p:animEffect>
                                    <p:set>
                                      <p:cBhvr>
                                        <p:cTn id="36" dur="1" fill="hold">
                                          <p:stCondLst>
                                            <p:cond delay="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p:bldP spid="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D042E8DE-C8B0-3DFE-A17D-F573A38C2A47}"/>
              </a:ext>
            </a:extLst>
          </p:cNvPr>
          <p:cNvSpPr/>
          <p:nvPr/>
        </p:nvSpPr>
        <p:spPr>
          <a:xfrm>
            <a:off x="7705617" y="2336569"/>
            <a:ext cx="4974023" cy="208358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E5EC8B-8587-FE05-2093-4A309A8915AD}"/>
              </a:ext>
            </a:extLst>
          </p:cNvPr>
          <p:cNvSpPr>
            <a:spLocks noGrp="1"/>
          </p:cNvSpPr>
          <p:nvPr>
            <p:ph type="title"/>
          </p:nvPr>
        </p:nvSpPr>
        <p:spPr>
          <a:xfrm>
            <a:off x="834801" y="785289"/>
            <a:ext cx="11877840" cy="922212"/>
          </a:xfrm>
        </p:spPr>
        <p:txBody>
          <a:bodyPr/>
          <a:lstStyle/>
          <a:p>
            <a:r>
              <a:rPr lang="en-US" dirty="0"/>
              <a:t>Benchmark and Evaluation Methods</a:t>
            </a:r>
          </a:p>
        </p:txBody>
      </p:sp>
      <p:sp>
        <p:nvSpPr>
          <p:cNvPr id="4" name="Date Placeholder 3">
            <a:extLst>
              <a:ext uri="{FF2B5EF4-FFF2-40B4-BE49-F238E27FC236}">
                <a16:creationId xmlns:a16="http://schemas.microsoft.com/office/drawing/2014/main" id="{6824570E-8069-D769-6044-55A17C04B5B8}"/>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6DE302CF-536A-5B34-FF64-3EB4BB98777B}"/>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E325EE36-FD4C-3EB8-AB5E-86156D0EE9F8}"/>
              </a:ext>
            </a:extLst>
          </p:cNvPr>
          <p:cNvSpPr>
            <a:spLocks noGrp="1"/>
          </p:cNvSpPr>
          <p:nvPr>
            <p:ph type="sldNum" sz="quarter" idx="12"/>
          </p:nvPr>
        </p:nvSpPr>
        <p:spPr/>
        <p:txBody>
          <a:bodyPr/>
          <a:lstStyle/>
          <a:p>
            <a:fld id="{4B64EC4D-37E3-EF42-B9AB-6337577588CB}" type="slidenum">
              <a:rPr lang="de-DE" smtClean="0"/>
              <a:pPr/>
              <a:t>13</a:t>
            </a:fld>
            <a:endParaRPr lang="de-DE" dirty="0"/>
          </a:p>
        </p:txBody>
      </p:sp>
      <p:sp>
        <p:nvSpPr>
          <p:cNvPr id="7" name="Text Placeholder 6">
            <a:extLst>
              <a:ext uri="{FF2B5EF4-FFF2-40B4-BE49-F238E27FC236}">
                <a16:creationId xmlns:a16="http://schemas.microsoft.com/office/drawing/2014/main" id="{9EF7E089-6270-2424-BA41-F422B99839D8}"/>
              </a:ext>
            </a:extLst>
          </p:cNvPr>
          <p:cNvSpPr>
            <a:spLocks noGrp="1"/>
          </p:cNvSpPr>
          <p:nvPr>
            <p:ph type="body" sz="quarter" idx="13"/>
          </p:nvPr>
        </p:nvSpPr>
        <p:spPr/>
        <p:txBody>
          <a:bodyPr/>
          <a:lstStyle/>
          <a:p>
            <a:r>
              <a:rPr lang="en-US" dirty="0"/>
              <a:t>Performance Evaluation and Accuracy Assessment</a:t>
            </a:r>
          </a:p>
        </p:txBody>
      </p:sp>
      <p:sp>
        <p:nvSpPr>
          <p:cNvPr id="8" name="TextBox 7">
            <a:extLst>
              <a:ext uri="{FF2B5EF4-FFF2-40B4-BE49-F238E27FC236}">
                <a16:creationId xmlns:a16="http://schemas.microsoft.com/office/drawing/2014/main" id="{C06C0FF2-EE39-4CB9-440F-72E65D65B19B}"/>
              </a:ext>
            </a:extLst>
          </p:cNvPr>
          <p:cNvSpPr txBox="1"/>
          <p:nvPr/>
        </p:nvSpPr>
        <p:spPr>
          <a:xfrm>
            <a:off x="737595" y="1409686"/>
            <a:ext cx="8211370" cy="785343"/>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t>Time-stepping measurement </a:t>
            </a:r>
            <a:r>
              <a:rPr lang="en-GB" sz="1600" dirty="0">
                <a:solidFill>
                  <a:srgbClr val="636363"/>
                </a:solidFill>
              </a:rPr>
              <a:t>of the </a:t>
            </a:r>
            <a:r>
              <a:rPr lang="en-GB" sz="1600" b="1" dirty="0"/>
              <a:t>6 down-scaled </a:t>
            </a:r>
            <a:r>
              <a:rPr lang="en-GB" sz="1600" dirty="0">
                <a:solidFill>
                  <a:srgbClr val="636363"/>
                </a:solidFill>
              </a:rPr>
              <a:t>drive cycles</a:t>
            </a:r>
          </a:p>
          <a:p>
            <a:pPr marL="180000" indent="-180000">
              <a:lnSpc>
                <a:spcPct val="150000"/>
              </a:lnSpc>
              <a:buClr>
                <a:schemeClr val="tx1"/>
              </a:buClr>
              <a:buFont typeface="Arial" panose="020B0604020202020204" pitchFamily="34" charset="0"/>
              <a:buChar char="•"/>
            </a:pPr>
            <a:r>
              <a:rPr lang="en-GB" sz="1600" dirty="0">
                <a:solidFill>
                  <a:srgbClr val="636363"/>
                </a:solidFill>
              </a:rPr>
              <a:t>Negligible </a:t>
            </a:r>
            <a:r>
              <a:rPr lang="en-GB" sz="1600" b="1" dirty="0"/>
              <a:t>temperature rise</a:t>
            </a:r>
            <a:r>
              <a:rPr lang="en-GB" sz="1600" dirty="0">
                <a:solidFill>
                  <a:srgbClr val="636363"/>
                </a:solidFill>
              </a:rPr>
              <a:t> due to low thermal utilization of down-scaling</a:t>
            </a:r>
          </a:p>
        </p:txBody>
      </p:sp>
      <p:grpSp>
        <p:nvGrpSpPr>
          <p:cNvPr id="70" name="Group 69">
            <a:extLst>
              <a:ext uri="{FF2B5EF4-FFF2-40B4-BE49-F238E27FC236}">
                <a16:creationId xmlns:a16="http://schemas.microsoft.com/office/drawing/2014/main" id="{5D445F85-87DF-5E04-FFC5-2B5E9276FA33}"/>
              </a:ext>
            </a:extLst>
          </p:cNvPr>
          <p:cNvGrpSpPr/>
          <p:nvPr/>
        </p:nvGrpSpPr>
        <p:grpSpPr>
          <a:xfrm>
            <a:off x="305485" y="2335796"/>
            <a:ext cx="6879870" cy="2080733"/>
            <a:chOff x="305485" y="2120042"/>
            <a:chExt cx="6879870" cy="2080733"/>
          </a:xfrm>
        </p:grpSpPr>
        <p:sp>
          <p:nvSpPr>
            <p:cNvPr id="45" name="Rectangle: Rounded Corners 44">
              <a:extLst>
                <a:ext uri="{FF2B5EF4-FFF2-40B4-BE49-F238E27FC236}">
                  <a16:creationId xmlns:a16="http://schemas.microsoft.com/office/drawing/2014/main" id="{496EBAAD-FEB8-EA44-9A5D-1A51887C2051}"/>
                </a:ext>
              </a:extLst>
            </p:cNvPr>
            <p:cNvSpPr/>
            <p:nvPr/>
          </p:nvSpPr>
          <p:spPr>
            <a:xfrm>
              <a:off x="321158" y="2127676"/>
              <a:ext cx="6864197" cy="2073099"/>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3906D18-E4F3-CFCF-99B3-588650CA4437}"/>
                </a:ext>
              </a:extLst>
            </p:cNvPr>
            <p:cNvGrpSpPr/>
            <p:nvPr/>
          </p:nvGrpSpPr>
          <p:grpSpPr>
            <a:xfrm>
              <a:off x="815603" y="2483250"/>
              <a:ext cx="6318622" cy="250734"/>
              <a:chOff x="930336" y="2401602"/>
              <a:chExt cx="6690515" cy="307779"/>
            </a:xfrm>
          </p:grpSpPr>
          <p:sp>
            <p:nvSpPr>
              <p:cNvPr id="15" name="TextBox 14">
                <a:extLst>
                  <a:ext uri="{FF2B5EF4-FFF2-40B4-BE49-F238E27FC236}">
                    <a16:creationId xmlns:a16="http://schemas.microsoft.com/office/drawing/2014/main" id="{37165EC6-5FB3-7231-06CD-4A2A67EB11F4}"/>
                  </a:ext>
                </a:extLst>
              </p:cNvPr>
              <p:cNvSpPr txBox="1"/>
              <p:nvPr/>
            </p:nvSpPr>
            <p:spPr>
              <a:xfrm>
                <a:off x="930336" y="2401603"/>
                <a:ext cx="1793401" cy="307778"/>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US" sz="1100" dirty="0"/>
                  <a:t>WLTP (with BMW i3)</a:t>
                </a:r>
              </a:p>
            </p:txBody>
          </p:sp>
          <p:sp>
            <p:nvSpPr>
              <p:cNvPr id="17" name="TextBox 16">
                <a:extLst>
                  <a:ext uri="{FF2B5EF4-FFF2-40B4-BE49-F238E27FC236}">
                    <a16:creationId xmlns:a16="http://schemas.microsoft.com/office/drawing/2014/main" id="{BB3EC301-76A6-631D-BBCC-F6F68C33299D}"/>
                  </a:ext>
                </a:extLst>
              </p:cNvPr>
              <p:cNvSpPr txBox="1"/>
              <p:nvPr/>
            </p:nvSpPr>
            <p:spPr>
              <a:xfrm>
                <a:off x="3192790" y="2401602"/>
                <a:ext cx="2029619" cy="307778"/>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US" sz="1100" dirty="0"/>
                  <a:t>Artemis (with BMW i3)</a:t>
                </a:r>
              </a:p>
            </p:txBody>
          </p:sp>
          <p:sp>
            <p:nvSpPr>
              <p:cNvPr id="18" name="TextBox 17">
                <a:extLst>
                  <a:ext uri="{FF2B5EF4-FFF2-40B4-BE49-F238E27FC236}">
                    <a16:creationId xmlns:a16="http://schemas.microsoft.com/office/drawing/2014/main" id="{43EE3E68-1EAD-09A3-7B2C-9B4B61B7769A}"/>
                  </a:ext>
                </a:extLst>
              </p:cNvPr>
              <p:cNvSpPr txBox="1"/>
              <p:nvPr/>
            </p:nvSpPr>
            <p:spPr>
              <a:xfrm>
                <a:off x="5591232" y="2401603"/>
                <a:ext cx="2029619" cy="307778"/>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US" sz="1100" dirty="0"/>
                  <a:t>BCDC (with BMW i3)</a:t>
                </a:r>
              </a:p>
            </p:txBody>
          </p:sp>
        </p:grpSp>
        <p:sp>
          <p:nvSpPr>
            <p:cNvPr id="31" name="TextBox 30">
              <a:extLst>
                <a:ext uri="{FF2B5EF4-FFF2-40B4-BE49-F238E27FC236}">
                  <a16:creationId xmlns:a16="http://schemas.microsoft.com/office/drawing/2014/main" id="{709348E6-08AE-83BB-8DBD-3986A030AEFE}"/>
                </a:ext>
              </a:extLst>
            </p:cNvPr>
            <p:cNvSpPr txBox="1"/>
            <p:nvPr/>
          </p:nvSpPr>
          <p:spPr>
            <a:xfrm>
              <a:off x="1250418" y="2120042"/>
              <a:ext cx="5634828" cy="307777"/>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GB" dirty="0"/>
                <a:t>Efficiency plot of the IM Ops during direct measurement</a:t>
              </a:r>
              <a:endParaRPr lang="en-US" dirty="0"/>
            </a:p>
          </p:txBody>
        </p:sp>
        <p:pic>
          <p:nvPicPr>
            <p:cNvPr id="53" name="Picture 52">
              <a:extLst>
                <a:ext uri="{FF2B5EF4-FFF2-40B4-BE49-F238E27FC236}">
                  <a16:creationId xmlns:a16="http://schemas.microsoft.com/office/drawing/2014/main" id="{92DE21A9-5742-E4AC-B6F7-6BCEDD5D9E91}"/>
                </a:ext>
              </a:extLst>
            </p:cNvPr>
            <p:cNvPicPr>
              <a:picLocks noChangeAspect="1"/>
            </p:cNvPicPr>
            <p:nvPr/>
          </p:nvPicPr>
          <p:blipFill>
            <a:blip r:embed="rId3"/>
            <a:stretch>
              <a:fillRect/>
            </a:stretch>
          </p:blipFill>
          <p:spPr>
            <a:xfrm>
              <a:off x="305485" y="2589130"/>
              <a:ext cx="6864197" cy="1604301"/>
            </a:xfrm>
            <a:prstGeom prst="rect">
              <a:avLst/>
            </a:prstGeom>
          </p:spPr>
        </p:pic>
      </p:grpSp>
      <p:grpSp>
        <p:nvGrpSpPr>
          <p:cNvPr id="71" name="Group 70">
            <a:extLst>
              <a:ext uri="{FF2B5EF4-FFF2-40B4-BE49-F238E27FC236}">
                <a16:creationId xmlns:a16="http://schemas.microsoft.com/office/drawing/2014/main" id="{D31D3E12-1C8C-8C10-AE47-2C70D2D94867}"/>
              </a:ext>
            </a:extLst>
          </p:cNvPr>
          <p:cNvGrpSpPr/>
          <p:nvPr/>
        </p:nvGrpSpPr>
        <p:grpSpPr>
          <a:xfrm>
            <a:off x="280240" y="4377322"/>
            <a:ext cx="6967644" cy="2293838"/>
            <a:chOff x="280240" y="4223212"/>
            <a:chExt cx="6967644" cy="2293838"/>
          </a:xfrm>
        </p:grpSpPr>
        <p:sp>
          <p:nvSpPr>
            <p:cNvPr id="54" name="Rectangle: Rounded Corners 53">
              <a:extLst>
                <a:ext uri="{FF2B5EF4-FFF2-40B4-BE49-F238E27FC236}">
                  <a16:creationId xmlns:a16="http://schemas.microsoft.com/office/drawing/2014/main" id="{5787029E-E305-97CF-6E34-06B233E6EFAB}"/>
                </a:ext>
              </a:extLst>
            </p:cNvPr>
            <p:cNvSpPr/>
            <p:nvPr/>
          </p:nvSpPr>
          <p:spPr>
            <a:xfrm>
              <a:off x="321158" y="4325860"/>
              <a:ext cx="6864198" cy="219119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38E6F1E-AB7D-70EA-524E-C594612B43DE}"/>
                </a:ext>
              </a:extLst>
            </p:cNvPr>
            <p:cNvSpPr txBox="1"/>
            <p:nvPr/>
          </p:nvSpPr>
          <p:spPr>
            <a:xfrm>
              <a:off x="280240" y="4769099"/>
              <a:ext cx="3089686" cy="785343"/>
            </a:xfrm>
            <a:prstGeom prst="rect">
              <a:avLst/>
            </a:prstGeom>
            <a:noFill/>
          </p:spPr>
          <p:txBody>
            <a:bodyPr wrap="square">
              <a:spAutoFit/>
            </a:bodyPr>
            <a:lstStyle/>
            <a:p>
              <a:pPr marL="180000" lvl="1" indent="-180000">
                <a:lnSpc>
                  <a:spcPct val="150000"/>
                </a:lnSpc>
                <a:buFont typeface="Arial" panose="020B0604020202020204" pitchFamily="34" charset="0"/>
                <a:buChar char="•"/>
              </a:pPr>
              <a:r>
                <a:rPr lang="en-GB" sz="1600" b="1" dirty="0"/>
                <a:t>Drive cycle energy conversion efficiency (loss)</a:t>
              </a: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502D05B2-D26C-202E-9CBF-1DA312691D1A}"/>
                    </a:ext>
                  </a:extLst>
                </p:cNvPr>
                <p:cNvSpPr/>
                <p:nvPr/>
              </p:nvSpPr>
              <p:spPr>
                <a:xfrm>
                  <a:off x="3049069" y="5668652"/>
                  <a:ext cx="3704410" cy="7846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𝑀𝐴𝐸</m:t>
                        </m:r>
                        <m:r>
                          <a:rPr lang="en-GB" sz="1600" b="0" i="1" smtClean="0">
                            <a:latin typeface="Cambria Math" panose="02040503050406030204" pitchFamily="18" charset="0"/>
                          </a:rPr>
                          <m:t>= </m:t>
                        </m:r>
                        <m:f>
                          <m:fPr>
                            <m:ctrlPr>
                              <a:rPr lang="en-GB" sz="1600" i="1" dirty="0" smtClean="0">
                                <a:latin typeface="Cambria Math" panose="02040503050406030204" pitchFamily="18" charset="0"/>
                              </a:rPr>
                            </m:ctrlPr>
                          </m:fPr>
                          <m:num>
                            <m:r>
                              <a:rPr lang="en-GB" sz="1600" dirty="0">
                                <a:latin typeface="Cambria Math" panose="02040503050406030204" pitchFamily="18" charset="0"/>
                              </a:rPr>
                              <m:t>1</m:t>
                            </m:r>
                          </m:num>
                          <m:den>
                            <m:r>
                              <a:rPr lang="en-GB" sz="1600" i="1" dirty="0">
                                <a:latin typeface="Cambria Math" panose="02040503050406030204" pitchFamily="18" charset="0"/>
                              </a:rPr>
                              <m:t>𝑁</m:t>
                            </m:r>
                          </m:den>
                        </m:f>
                        <m:nary>
                          <m:naryPr>
                            <m:chr m:val="∑"/>
                            <m:ctrlPr>
                              <a:rPr lang="en-AT" sz="1600" i="1" dirty="0" smtClean="0">
                                <a:latin typeface="Cambria Math" panose="02040503050406030204" pitchFamily="18" charset="0"/>
                              </a:rPr>
                            </m:ctrlPr>
                          </m:naryPr>
                          <m:sub>
                            <m:r>
                              <m:rPr>
                                <m:brk m:alnAt="23"/>
                              </m:rPr>
                              <a:rPr lang="en-GB" sz="1600" b="0" i="1" dirty="0" smtClean="0">
                                <a:latin typeface="Cambria Math" panose="02040503050406030204" pitchFamily="18" charset="0"/>
                              </a:rPr>
                              <m:t>𝑖</m:t>
                            </m:r>
                            <m:r>
                              <a:rPr lang="en-GB" sz="1600" b="0" i="1" dirty="0" smtClean="0">
                                <a:latin typeface="Cambria Math" panose="02040503050406030204" pitchFamily="18" charset="0"/>
                              </a:rPr>
                              <m:t>=</m:t>
                            </m:r>
                            <m:r>
                              <a:rPr lang="en-GB" sz="1600" b="0" i="1" dirty="0" smtClean="0">
                                <a:latin typeface="Cambria Math" panose="02040503050406030204" pitchFamily="18" charset="0"/>
                              </a:rPr>
                              <m:t>1</m:t>
                            </m:r>
                          </m:sub>
                          <m:sup>
                            <m:r>
                              <a:rPr lang="en-GB" sz="1600" b="0" i="1" dirty="0" smtClean="0">
                                <a:latin typeface="Cambria Math" panose="02040503050406030204" pitchFamily="18" charset="0"/>
                              </a:rPr>
                              <m:t>𝑁</m:t>
                            </m:r>
                          </m:sup>
                          <m:e>
                            <m:d>
                              <m:dPr>
                                <m:begChr m:val="|"/>
                                <m:endChr m:val="|"/>
                                <m:ctrlPr>
                                  <a:rPr lang="en-AT" sz="1600" i="1" dirty="0" smtClean="0">
                                    <a:latin typeface="Cambria Math" panose="02040503050406030204" pitchFamily="18" charset="0"/>
                                  </a:rPr>
                                </m:ctrlPr>
                              </m:dPr>
                              <m:e>
                                <m:sSub>
                                  <m:sSubPr>
                                    <m:ctrlPr>
                                      <a:rPr lang="en-AT" sz="1600" i="1" dirty="0" smtClean="0">
                                        <a:latin typeface="Cambria Math" panose="02040503050406030204" pitchFamily="18" charset="0"/>
                                      </a:rPr>
                                    </m:ctrlPr>
                                  </m:sSubPr>
                                  <m:e>
                                    <m:r>
                                      <a:rPr lang="en-GB" sz="1600" b="0" i="1" dirty="0" smtClean="0">
                                        <a:latin typeface="Cambria Math" panose="02040503050406030204" pitchFamily="18" charset="0"/>
                                      </a:rPr>
                                      <m:t>𝐴</m:t>
                                    </m:r>
                                  </m:e>
                                  <m:sub>
                                    <m:r>
                                      <m:rPr>
                                        <m:sty m:val="p"/>
                                      </m:rPr>
                                      <a:rPr lang="en-GB" sz="1600" b="0" i="0" dirty="0" smtClean="0">
                                        <a:latin typeface="Cambria Math" panose="02040503050406030204" pitchFamily="18" charset="0"/>
                                      </a:rPr>
                                      <m:t>i</m:t>
                                    </m:r>
                                  </m:sub>
                                </m:sSub>
                                <m:r>
                                  <a:rPr lang="en-AT" sz="1600" i="1" dirty="0" smtClean="0">
                                    <a:latin typeface="Cambria Math" panose="02040503050406030204" pitchFamily="18" charset="0"/>
                                  </a:rPr>
                                  <m:t>−</m:t>
                                </m:r>
                                <m:sSub>
                                  <m:sSubPr>
                                    <m:ctrlPr>
                                      <a:rPr lang="en-AT" sz="1600" i="1" dirty="0" smtClean="0">
                                        <a:latin typeface="Cambria Math" panose="02040503050406030204" pitchFamily="18" charset="0"/>
                                      </a:rPr>
                                    </m:ctrlPr>
                                  </m:sSubPr>
                                  <m:e>
                                    <m:r>
                                      <a:rPr lang="en-AT" sz="1600" i="1" dirty="0" smtClean="0">
                                        <a:latin typeface="Cambria Math" panose="02040503050406030204" pitchFamily="18" charset="0"/>
                                      </a:rPr>
                                      <m:t>𝐹</m:t>
                                    </m:r>
                                  </m:e>
                                  <m:sub>
                                    <m:r>
                                      <m:rPr>
                                        <m:sty m:val="p"/>
                                      </m:rPr>
                                      <a:rPr lang="en-GB" sz="1600" b="0" i="0" dirty="0" smtClean="0">
                                        <a:latin typeface="Cambria Math" panose="02040503050406030204" pitchFamily="18" charset="0"/>
                                      </a:rPr>
                                      <m:t>i</m:t>
                                    </m:r>
                                  </m:sub>
                                </m:sSub>
                              </m:e>
                            </m:d>
                          </m:e>
                        </m:nary>
                      </m:oMath>
                    </m:oMathPara>
                  </a14:m>
                  <a:endParaRPr lang="en-GB" sz="1600" dirty="0"/>
                </a:p>
              </p:txBody>
            </p:sp>
          </mc:Choice>
          <mc:Fallback xmlns="">
            <p:sp>
              <p:nvSpPr>
                <p:cNvPr id="33" name="Rectangle 32">
                  <a:extLst>
                    <a:ext uri="{FF2B5EF4-FFF2-40B4-BE49-F238E27FC236}">
                      <a16:creationId xmlns:a16="http://schemas.microsoft.com/office/drawing/2014/main" id="{502D05B2-D26C-202E-9CBF-1DA312691D1A}"/>
                    </a:ext>
                  </a:extLst>
                </p:cNvPr>
                <p:cNvSpPr>
                  <a:spLocks noRot="1" noChangeAspect="1" noMove="1" noResize="1" noEditPoints="1" noAdjustHandles="1" noChangeArrowheads="1" noChangeShapeType="1" noTextEdit="1"/>
                </p:cNvSpPr>
                <p:nvPr/>
              </p:nvSpPr>
              <p:spPr>
                <a:xfrm>
                  <a:off x="3049069" y="5668652"/>
                  <a:ext cx="3704410" cy="78463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48D665EB-0C3B-661B-F953-D91CA7EC579C}"/>
                    </a:ext>
                  </a:extLst>
                </p:cNvPr>
                <p:cNvSpPr/>
                <p:nvPr/>
              </p:nvSpPr>
              <p:spPr>
                <a:xfrm>
                  <a:off x="5278691" y="4934211"/>
                  <a:ext cx="1969193"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m:rPr>
                                    <m:sty m:val="p"/>
                                  </m:rPr>
                                  <a:rPr lang="en-US" sz="1600" b="0" i="0" smtClean="0">
                                    <a:latin typeface="Cambria Math" panose="02040503050406030204" pitchFamily="18" charset="0"/>
                                  </a:rPr>
                                  <m:t>loss</m:t>
                                </m:r>
                              </m:sub>
                            </m:sSub>
                            <m:r>
                              <a:rPr lang="en-US" sz="1600" b="0" i="1" smtClean="0">
                                <a:latin typeface="Cambria Math" panose="02040503050406030204" pitchFamily="18" charset="0"/>
                              </a:rPr>
                              <m:t>=</m:t>
                            </m:r>
                            <m:r>
                              <a:rPr lang="en-GB" sz="1600" b="0" i="1" smtClean="0">
                                <a:latin typeface="Cambria Math" panose="02040503050406030204" pitchFamily="18" charset="0"/>
                              </a:rPr>
                              <m:t>𝑊</m:t>
                            </m:r>
                          </m:e>
                          <m:sub>
                            <m:r>
                              <m:rPr>
                                <m:sty m:val="p"/>
                              </m:rPr>
                              <a:rPr lang="en-GB" sz="1600" b="0" i="0" smtClean="0">
                                <a:latin typeface="Cambria Math" panose="02040503050406030204" pitchFamily="18" charset="0"/>
                              </a:rPr>
                              <m:t>in</m:t>
                            </m:r>
                          </m:sub>
                        </m:sSub>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𝑊</m:t>
                            </m:r>
                          </m:e>
                          <m:sub>
                            <m:r>
                              <m:rPr>
                                <m:sty m:val="p"/>
                              </m:rPr>
                              <a:rPr lang="en-GB" sz="1600" b="0" i="0" smtClean="0">
                                <a:latin typeface="Cambria Math" panose="02040503050406030204" pitchFamily="18" charset="0"/>
                              </a:rPr>
                              <m:t>out</m:t>
                            </m:r>
                          </m:sub>
                        </m:sSub>
                      </m:oMath>
                    </m:oMathPara>
                  </a14:m>
                  <a:endParaRPr lang="en-GB" sz="1600" dirty="0"/>
                </a:p>
              </p:txBody>
            </p:sp>
          </mc:Choice>
          <mc:Fallback xmlns="">
            <p:sp>
              <p:nvSpPr>
                <p:cNvPr id="34" name="Rectangle 33">
                  <a:extLst>
                    <a:ext uri="{FF2B5EF4-FFF2-40B4-BE49-F238E27FC236}">
                      <a16:creationId xmlns:a16="http://schemas.microsoft.com/office/drawing/2014/main" id="{48D665EB-0C3B-661B-F953-D91CA7EC579C}"/>
                    </a:ext>
                  </a:extLst>
                </p:cNvPr>
                <p:cNvSpPr>
                  <a:spLocks noRot="1" noChangeAspect="1" noMove="1" noResize="1" noEditPoints="1" noAdjustHandles="1" noChangeArrowheads="1" noChangeShapeType="1" noTextEdit="1"/>
                </p:cNvSpPr>
                <p:nvPr/>
              </p:nvSpPr>
              <p:spPr>
                <a:xfrm>
                  <a:off x="5278691" y="4934211"/>
                  <a:ext cx="1969193"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A6A99D1-9313-CB15-C407-40456E537B9A}"/>
                    </a:ext>
                  </a:extLst>
                </p:cNvPr>
                <p:cNvSpPr txBox="1"/>
                <p:nvPr/>
              </p:nvSpPr>
              <p:spPr>
                <a:xfrm>
                  <a:off x="3049069" y="4822325"/>
                  <a:ext cx="2292150" cy="5949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𝜂</m:t>
                            </m:r>
                          </m:e>
                          <m:sub>
                            <m:r>
                              <a:rPr lang="en-US" sz="1600" b="0" i="1" smtClean="0">
                                <a:latin typeface="Cambria Math" panose="02040503050406030204" pitchFamily="18" charset="0"/>
                              </a:rPr>
                              <m:t>𝑒𝑐</m:t>
                            </m:r>
                          </m:sub>
                        </m:sSub>
                        <m:r>
                          <a:rPr lang="en-US" sz="1600" b="0" i="1" smtClean="0">
                            <a:latin typeface="Cambria Math" panose="02040503050406030204" pitchFamily="18" charset="0"/>
                          </a:rPr>
                          <m:t>=</m:t>
                        </m:r>
                        <m:f>
                          <m:fPr>
                            <m:ctrlPr>
                              <a:rPr lang="en-GB" sz="1600" i="1" smtClean="0">
                                <a:latin typeface="Cambria Math" panose="02040503050406030204" pitchFamily="18" charset="0"/>
                              </a:rPr>
                            </m:ctrlPr>
                          </m:fPr>
                          <m:num>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𝑜𝑢𝑡</m:t>
                                </m:r>
                              </m:sub>
                            </m:sSub>
                          </m:num>
                          <m:den>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𝑖𝑛</m:t>
                                </m:r>
                              </m:sub>
                            </m:sSub>
                          </m:den>
                        </m:f>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100</m:t>
                        </m:r>
                        <m:r>
                          <a:rPr lang="en-US"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37" name="TextBox 36">
                  <a:extLst>
                    <a:ext uri="{FF2B5EF4-FFF2-40B4-BE49-F238E27FC236}">
                      <a16:creationId xmlns:a16="http://schemas.microsoft.com/office/drawing/2014/main" id="{8A6A99D1-9313-CB15-C407-40456E537B9A}"/>
                    </a:ext>
                  </a:extLst>
                </p:cNvPr>
                <p:cNvSpPr txBox="1">
                  <a:spLocks noRot="1" noChangeAspect="1" noMove="1" noResize="1" noEditPoints="1" noAdjustHandles="1" noChangeArrowheads="1" noChangeShapeType="1" noTextEdit="1"/>
                </p:cNvSpPr>
                <p:nvPr/>
              </p:nvSpPr>
              <p:spPr>
                <a:xfrm>
                  <a:off x="3049069" y="4822325"/>
                  <a:ext cx="2292150" cy="594906"/>
                </a:xfrm>
                <a:prstGeom prst="rect">
                  <a:avLst/>
                </a:prstGeom>
                <a:blipFill>
                  <a:blip r:embed="rId6"/>
                  <a:stretch>
                    <a:fillRect/>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A1FB67EB-1495-0359-9924-8D39CDBA9075}"/>
                </a:ext>
              </a:extLst>
            </p:cNvPr>
            <p:cNvSpPr txBox="1"/>
            <p:nvPr/>
          </p:nvSpPr>
          <p:spPr>
            <a:xfrm>
              <a:off x="2803776" y="4223212"/>
              <a:ext cx="2108994" cy="416011"/>
            </a:xfrm>
            <a:prstGeom prst="rect">
              <a:avLst/>
            </a:prstGeom>
            <a:noFill/>
          </p:spPr>
          <p:txBody>
            <a:bodyPr wrap="square">
              <a:spAutoFit/>
            </a:bodyPr>
            <a:lstStyle/>
            <a:p>
              <a:pPr>
                <a:lnSpc>
                  <a:spcPct val="150000"/>
                </a:lnSpc>
              </a:pPr>
              <a:r>
                <a:rPr lang="en-GB" sz="1600" b="1" dirty="0"/>
                <a:t>Evaluation metrics</a:t>
              </a:r>
            </a:p>
          </p:txBody>
        </p:sp>
        <p:sp>
          <p:nvSpPr>
            <p:cNvPr id="58" name="TextBox 57">
              <a:extLst>
                <a:ext uri="{FF2B5EF4-FFF2-40B4-BE49-F238E27FC236}">
                  <a16:creationId xmlns:a16="http://schemas.microsoft.com/office/drawing/2014/main" id="{8ACA87BA-5DE6-E785-C253-1D20B09E1E56}"/>
                </a:ext>
              </a:extLst>
            </p:cNvPr>
            <p:cNvSpPr txBox="1"/>
            <p:nvPr/>
          </p:nvSpPr>
          <p:spPr>
            <a:xfrm>
              <a:off x="280240" y="5636906"/>
              <a:ext cx="3089686" cy="785343"/>
            </a:xfrm>
            <a:prstGeom prst="rect">
              <a:avLst/>
            </a:prstGeom>
            <a:noFill/>
          </p:spPr>
          <p:txBody>
            <a:bodyPr wrap="square">
              <a:spAutoFit/>
            </a:bodyPr>
            <a:lstStyle>
              <a:defPPr>
                <a:defRPr lang="de-DE"/>
              </a:defPPr>
              <a:lvl2pPr marL="180000" lvl="1" indent="-180000">
                <a:lnSpc>
                  <a:spcPct val="150000"/>
                </a:lnSpc>
                <a:buFont typeface="Arial" panose="020B0604020202020204" pitchFamily="34" charset="0"/>
                <a:buChar char="•"/>
                <a:defRPr sz="1600" b="1"/>
              </a:lvl2pPr>
            </a:lstStyle>
            <a:p>
              <a:pPr lvl="1"/>
              <a:r>
                <a:rPr lang="en-GB" dirty="0"/>
                <a:t>Mean absolute efficiency error (MAE per OP)</a:t>
              </a:r>
            </a:p>
          </p:txBody>
        </p:sp>
      </p:grpSp>
      <p:grpSp>
        <p:nvGrpSpPr>
          <p:cNvPr id="30" name="Group 29">
            <a:extLst>
              <a:ext uri="{FF2B5EF4-FFF2-40B4-BE49-F238E27FC236}">
                <a16:creationId xmlns:a16="http://schemas.microsoft.com/office/drawing/2014/main" id="{C461C9AA-CA4C-9906-027A-1EB789FA57F8}"/>
              </a:ext>
            </a:extLst>
          </p:cNvPr>
          <p:cNvGrpSpPr/>
          <p:nvPr/>
        </p:nvGrpSpPr>
        <p:grpSpPr>
          <a:xfrm>
            <a:off x="7730167" y="2310445"/>
            <a:ext cx="5911528" cy="672417"/>
            <a:chOff x="7947828" y="1221371"/>
            <a:chExt cx="5911528" cy="672417"/>
          </a:xfrm>
        </p:grpSpPr>
        <p:pic>
          <p:nvPicPr>
            <p:cNvPr id="27" name="Picture 26">
              <a:extLst>
                <a:ext uri="{FF2B5EF4-FFF2-40B4-BE49-F238E27FC236}">
                  <a16:creationId xmlns:a16="http://schemas.microsoft.com/office/drawing/2014/main" id="{B5DC663F-27AB-D713-27A7-42389E443850}"/>
                </a:ext>
              </a:extLst>
            </p:cNvPr>
            <p:cNvPicPr>
              <a:picLocks noChangeAspect="1"/>
            </p:cNvPicPr>
            <p:nvPr/>
          </p:nvPicPr>
          <p:blipFill>
            <a:blip r:embed="rId7"/>
            <a:srcRect l="51121"/>
            <a:stretch>
              <a:fillRect/>
            </a:stretch>
          </p:blipFill>
          <p:spPr>
            <a:xfrm>
              <a:off x="7947828" y="1587079"/>
              <a:ext cx="4886800" cy="306709"/>
            </a:xfrm>
            <a:prstGeom prst="rect">
              <a:avLst/>
            </a:prstGeom>
          </p:spPr>
        </p:pic>
        <p:sp>
          <p:nvSpPr>
            <p:cNvPr id="29" name="TextBox 28">
              <a:extLst>
                <a:ext uri="{FF2B5EF4-FFF2-40B4-BE49-F238E27FC236}">
                  <a16:creationId xmlns:a16="http://schemas.microsoft.com/office/drawing/2014/main" id="{AEF310BF-2C49-FCED-699B-43F7D7E0C448}"/>
                </a:ext>
              </a:extLst>
            </p:cNvPr>
            <p:cNvSpPr txBox="1"/>
            <p:nvPr/>
          </p:nvSpPr>
          <p:spPr>
            <a:xfrm>
              <a:off x="8224528" y="1221371"/>
              <a:ext cx="5634828" cy="307777"/>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GB" dirty="0"/>
                <a:t>Temperature rise profile during WLTP (with BMW i3)</a:t>
              </a:r>
              <a:endParaRPr lang="en-US" dirty="0"/>
            </a:p>
          </p:txBody>
        </p:sp>
      </p:grpSp>
      <p:pic>
        <p:nvPicPr>
          <p:cNvPr id="50" name="Picture 49">
            <a:extLst>
              <a:ext uri="{FF2B5EF4-FFF2-40B4-BE49-F238E27FC236}">
                <a16:creationId xmlns:a16="http://schemas.microsoft.com/office/drawing/2014/main" id="{6AD395DE-7853-89B7-A1F7-0F6E93A48621}"/>
              </a:ext>
            </a:extLst>
          </p:cNvPr>
          <p:cNvPicPr>
            <a:picLocks noChangeAspect="1"/>
          </p:cNvPicPr>
          <p:nvPr/>
        </p:nvPicPr>
        <p:blipFill>
          <a:blip r:embed="rId8"/>
          <a:stretch>
            <a:fillRect/>
          </a:stretch>
        </p:blipFill>
        <p:spPr>
          <a:xfrm>
            <a:off x="8025355" y="2984050"/>
            <a:ext cx="4077745" cy="1489945"/>
          </a:xfrm>
          <a:prstGeom prst="rect">
            <a:avLst/>
          </a:prstGeom>
        </p:spPr>
      </p:pic>
      <p:sp>
        <p:nvSpPr>
          <p:cNvPr id="66" name="TextBox 65">
            <a:extLst>
              <a:ext uri="{FF2B5EF4-FFF2-40B4-BE49-F238E27FC236}">
                <a16:creationId xmlns:a16="http://schemas.microsoft.com/office/drawing/2014/main" id="{0611CD51-5C88-E8FA-695B-3920F37BFF70}"/>
              </a:ext>
            </a:extLst>
          </p:cNvPr>
          <p:cNvSpPr txBox="1"/>
          <p:nvPr/>
        </p:nvSpPr>
        <p:spPr>
          <a:xfrm rot="16200000">
            <a:off x="6861259" y="3185543"/>
            <a:ext cx="2108994" cy="295145"/>
          </a:xfrm>
          <a:prstGeom prst="rect">
            <a:avLst/>
          </a:prstGeom>
          <a:noFill/>
        </p:spPr>
        <p:txBody>
          <a:bodyPr wrap="square">
            <a:spAutoFit/>
          </a:bodyPr>
          <a:lstStyle/>
          <a:p>
            <a:pPr>
              <a:lnSpc>
                <a:spcPct val="150000"/>
              </a:lnSpc>
            </a:pPr>
            <a:r>
              <a:rPr lang="en-GB" sz="1000" dirty="0">
                <a:latin typeface="Georgia" panose="02040502050405020303" pitchFamily="18" charset="0"/>
              </a:rPr>
              <a:t>Temperature rise in K</a:t>
            </a:r>
          </a:p>
        </p:txBody>
      </p:sp>
      <p:grpSp>
        <p:nvGrpSpPr>
          <p:cNvPr id="74" name="Group 73">
            <a:extLst>
              <a:ext uri="{FF2B5EF4-FFF2-40B4-BE49-F238E27FC236}">
                <a16:creationId xmlns:a16="http://schemas.microsoft.com/office/drawing/2014/main" id="{554256B6-95D8-7DC4-1C72-3C3759C20097}"/>
              </a:ext>
            </a:extLst>
          </p:cNvPr>
          <p:cNvGrpSpPr/>
          <p:nvPr/>
        </p:nvGrpSpPr>
        <p:grpSpPr>
          <a:xfrm>
            <a:off x="7705617" y="4464112"/>
            <a:ext cx="6912038" cy="2279669"/>
            <a:chOff x="7705617" y="4321237"/>
            <a:chExt cx="6912038" cy="2279669"/>
          </a:xfrm>
        </p:grpSpPr>
        <p:sp>
          <p:nvSpPr>
            <p:cNvPr id="65" name="Rectangle: Rounded Corners 64">
              <a:extLst>
                <a:ext uri="{FF2B5EF4-FFF2-40B4-BE49-F238E27FC236}">
                  <a16:creationId xmlns:a16="http://schemas.microsoft.com/office/drawing/2014/main" id="{DF65A3C6-4D24-3BB4-56D5-060A9A79B338}"/>
                </a:ext>
              </a:extLst>
            </p:cNvPr>
            <p:cNvSpPr/>
            <p:nvPr/>
          </p:nvSpPr>
          <p:spPr>
            <a:xfrm>
              <a:off x="7705617" y="4325860"/>
              <a:ext cx="4974023" cy="2204051"/>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57445AD-D069-88C4-CEF5-5DD0AE3A31E1}"/>
                </a:ext>
              </a:extLst>
            </p:cNvPr>
            <p:cNvSpPr txBox="1"/>
            <p:nvPr/>
          </p:nvSpPr>
          <p:spPr>
            <a:xfrm>
              <a:off x="7934806" y="4321237"/>
              <a:ext cx="6682849" cy="307777"/>
            </a:xfrm>
            <a:prstGeom prst="rect">
              <a:avLst/>
            </a:prstGeom>
            <a:noFill/>
            <a:ln w="28575">
              <a:noFill/>
            </a:ln>
          </p:spPr>
          <p:txBody>
            <a:bodyPr wrap="square" lIns="0" rIns="0">
              <a:spAutoFit/>
            </a:bodyPr>
            <a:lstStyle>
              <a:defPPr>
                <a:defRPr lang="de-DE"/>
              </a:defPPr>
              <a:lvl1pPr>
                <a:defRPr sz="1400" b="1">
                  <a:cs typeface="Times New Roman" panose="02020603050405020304" pitchFamily="18" charset="0"/>
                </a:defRPr>
              </a:lvl1pPr>
            </a:lstStyle>
            <a:p>
              <a:r>
                <a:rPr lang="en-GB" dirty="0"/>
                <a:t>Drive cycle output and input energy evolution (WLTP)</a:t>
              </a:r>
              <a:endParaRPr lang="en-US" dirty="0"/>
            </a:p>
          </p:txBody>
        </p:sp>
        <p:pic>
          <p:nvPicPr>
            <p:cNvPr id="64" name="Picture 63">
              <a:extLst>
                <a:ext uri="{FF2B5EF4-FFF2-40B4-BE49-F238E27FC236}">
                  <a16:creationId xmlns:a16="http://schemas.microsoft.com/office/drawing/2014/main" id="{C8EAA68C-0DBB-C966-DC01-C004AFAC5093}"/>
                </a:ext>
              </a:extLst>
            </p:cNvPr>
            <p:cNvPicPr>
              <a:picLocks noChangeAspect="1"/>
            </p:cNvPicPr>
            <p:nvPr/>
          </p:nvPicPr>
          <p:blipFill>
            <a:blip r:embed="rId9"/>
            <a:stretch>
              <a:fillRect/>
            </a:stretch>
          </p:blipFill>
          <p:spPr>
            <a:xfrm>
              <a:off x="8307857" y="4679677"/>
              <a:ext cx="3798962" cy="367341"/>
            </a:xfrm>
            <a:prstGeom prst="rect">
              <a:avLst/>
            </a:prstGeom>
          </p:spPr>
        </p:pic>
        <p:pic>
          <p:nvPicPr>
            <p:cNvPr id="68" name="Picture 67">
              <a:extLst>
                <a:ext uri="{FF2B5EF4-FFF2-40B4-BE49-F238E27FC236}">
                  <a16:creationId xmlns:a16="http://schemas.microsoft.com/office/drawing/2014/main" id="{2633CD11-0658-A36A-5213-CA2F9AA41AD3}"/>
                </a:ext>
              </a:extLst>
            </p:cNvPr>
            <p:cNvPicPr>
              <a:picLocks noChangeAspect="1"/>
            </p:cNvPicPr>
            <p:nvPr/>
          </p:nvPicPr>
          <p:blipFill>
            <a:blip r:embed="rId10"/>
            <a:stretch>
              <a:fillRect/>
            </a:stretch>
          </p:blipFill>
          <p:spPr>
            <a:xfrm>
              <a:off x="8246418" y="4951930"/>
              <a:ext cx="3550346" cy="1648976"/>
            </a:xfrm>
            <a:prstGeom prst="rect">
              <a:avLst/>
            </a:prstGeom>
          </p:spPr>
        </p:pic>
        <p:sp>
          <p:nvSpPr>
            <p:cNvPr id="69" name="TextBox 68">
              <a:extLst>
                <a:ext uri="{FF2B5EF4-FFF2-40B4-BE49-F238E27FC236}">
                  <a16:creationId xmlns:a16="http://schemas.microsoft.com/office/drawing/2014/main" id="{76E94FB1-2313-69AA-A347-375183862870}"/>
                </a:ext>
              </a:extLst>
            </p:cNvPr>
            <p:cNvSpPr txBox="1"/>
            <p:nvPr/>
          </p:nvSpPr>
          <p:spPr>
            <a:xfrm rot="16200000">
              <a:off x="7667229" y="5600740"/>
              <a:ext cx="1361191" cy="202812"/>
            </a:xfrm>
            <a:prstGeom prst="rect">
              <a:avLst/>
            </a:prstGeom>
            <a:solidFill>
              <a:srgbClr val="FFFDFC"/>
            </a:solidFill>
          </p:spPr>
          <p:txBody>
            <a:bodyPr wrap="square" lIns="0" tIns="0" rIns="0" bIns="0">
              <a:spAutoFit/>
            </a:bodyPr>
            <a:lstStyle/>
            <a:p>
              <a:pPr>
                <a:lnSpc>
                  <a:spcPct val="150000"/>
                </a:lnSpc>
              </a:pPr>
              <a:r>
                <a:rPr lang="en-GB" sz="1000" dirty="0">
                  <a:latin typeface="Georgia" panose="02040502050405020303" pitchFamily="18" charset="0"/>
                </a:rPr>
                <a:t>Cumulative energy in kJ</a:t>
              </a:r>
            </a:p>
          </p:txBody>
        </p:sp>
      </p:grpSp>
      <p:pic>
        <p:nvPicPr>
          <p:cNvPr id="76" name="Picture 75">
            <a:extLst>
              <a:ext uri="{FF2B5EF4-FFF2-40B4-BE49-F238E27FC236}">
                <a16:creationId xmlns:a16="http://schemas.microsoft.com/office/drawing/2014/main" id="{EDCB2CD6-8BCA-D159-401F-A4866982E349}"/>
              </a:ext>
            </a:extLst>
          </p:cNvPr>
          <p:cNvPicPr>
            <a:picLocks noChangeAspect="1"/>
          </p:cNvPicPr>
          <p:nvPr/>
        </p:nvPicPr>
        <p:blipFill>
          <a:blip r:embed="rId11"/>
          <a:stretch>
            <a:fillRect/>
          </a:stretch>
        </p:blipFill>
        <p:spPr>
          <a:xfrm>
            <a:off x="6493723" y="4037081"/>
            <a:ext cx="391523" cy="238734"/>
          </a:xfrm>
          <a:prstGeom prst="rect">
            <a:avLst/>
          </a:prstGeom>
        </p:spPr>
      </p:pic>
      <p:pic>
        <p:nvPicPr>
          <p:cNvPr id="78" name="Picture 77">
            <a:extLst>
              <a:ext uri="{FF2B5EF4-FFF2-40B4-BE49-F238E27FC236}">
                <a16:creationId xmlns:a16="http://schemas.microsoft.com/office/drawing/2014/main" id="{376FA364-2E18-6A44-8841-F4662F43985A}"/>
              </a:ext>
            </a:extLst>
          </p:cNvPr>
          <p:cNvPicPr>
            <a:picLocks noChangeAspect="1"/>
          </p:cNvPicPr>
          <p:nvPr/>
        </p:nvPicPr>
        <p:blipFill>
          <a:blip r:embed="rId12"/>
          <a:stretch>
            <a:fillRect/>
          </a:stretch>
        </p:blipFill>
        <p:spPr>
          <a:xfrm>
            <a:off x="11796764" y="5462147"/>
            <a:ext cx="419299" cy="198378"/>
          </a:xfrm>
          <a:prstGeom prst="rect">
            <a:avLst/>
          </a:prstGeom>
        </p:spPr>
      </p:pic>
    </p:spTree>
    <p:extLst>
      <p:ext uri="{BB962C8B-B14F-4D97-AF65-F5344CB8AC3E}">
        <p14:creationId xmlns:p14="http://schemas.microsoft.com/office/powerpoint/2010/main" val="34045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10"/>
                                        <p:tgtEl>
                                          <p:spTgt spid="71"/>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10"/>
                                        <p:tgtEl>
                                          <p:spTgt spid="74"/>
                                        </p:tgtEl>
                                      </p:cBhvr>
                                    </p:animEffect>
                                  </p:childTnLst>
                                </p:cTn>
                              </p:par>
                              <p:par>
                                <p:cTn id="28" presetID="10" presetClass="entr" presetSubtype="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id="{5E5D0BD1-03D2-1982-8957-354532CFD84E}"/>
              </a:ext>
            </a:extLst>
          </p:cNvPr>
          <p:cNvSpPr/>
          <p:nvPr/>
        </p:nvSpPr>
        <p:spPr>
          <a:xfrm>
            <a:off x="861323" y="4221857"/>
            <a:ext cx="5256372" cy="2334427"/>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Rounded Corners 54">
            <a:extLst>
              <a:ext uri="{FF2B5EF4-FFF2-40B4-BE49-F238E27FC236}">
                <a16:creationId xmlns:a16="http://schemas.microsoft.com/office/drawing/2014/main" id="{08366E6E-4F05-5E55-FCF6-8355A01E962D}"/>
              </a:ext>
            </a:extLst>
          </p:cNvPr>
          <p:cNvSpPr/>
          <p:nvPr/>
        </p:nvSpPr>
        <p:spPr>
          <a:xfrm>
            <a:off x="6629400" y="4221858"/>
            <a:ext cx="5948955" cy="2324575"/>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C8D107-DB6D-C698-8125-C7FA4A0691A0}"/>
              </a:ext>
            </a:extLst>
          </p:cNvPr>
          <p:cNvSpPr>
            <a:spLocks noGrp="1"/>
          </p:cNvSpPr>
          <p:nvPr>
            <p:ph type="title"/>
          </p:nvPr>
        </p:nvSpPr>
        <p:spPr>
          <a:xfrm>
            <a:off x="880588" y="827581"/>
            <a:ext cx="11877840" cy="1219200"/>
          </a:xfrm>
        </p:spPr>
        <p:txBody>
          <a:bodyPr/>
          <a:lstStyle/>
          <a:p>
            <a:r>
              <a:rPr lang="en-US" dirty="0"/>
              <a:t>Time-Stepping (Direct) Methods</a:t>
            </a:r>
          </a:p>
        </p:txBody>
      </p:sp>
      <p:sp>
        <p:nvSpPr>
          <p:cNvPr id="4" name="Date Placeholder 3">
            <a:extLst>
              <a:ext uri="{FF2B5EF4-FFF2-40B4-BE49-F238E27FC236}">
                <a16:creationId xmlns:a16="http://schemas.microsoft.com/office/drawing/2014/main" id="{2129A09C-ACF9-FFEF-8AFA-3B49022C2C9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67D3730F-CC7C-845F-9B25-AE66A78F24C4}"/>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CC19D57F-5AEF-41DB-4440-5AD201D37C13}"/>
              </a:ext>
            </a:extLst>
          </p:cNvPr>
          <p:cNvSpPr>
            <a:spLocks noGrp="1"/>
          </p:cNvSpPr>
          <p:nvPr>
            <p:ph type="sldNum" sz="quarter" idx="12"/>
          </p:nvPr>
        </p:nvSpPr>
        <p:spPr/>
        <p:txBody>
          <a:bodyPr/>
          <a:lstStyle/>
          <a:p>
            <a:fld id="{4B64EC4D-37E3-EF42-B9AB-6337577588CB}" type="slidenum">
              <a:rPr lang="de-DE" smtClean="0"/>
              <a:pPr/>
              <a:t>14</a:t>
            </a:fld>
            <a:endParaRPr lang="de-DE" dirty="0"/>
          </a:p>
        </p:txBody>
      </p:sp>
      <p:sp>
        <p:nvSpPr>
          <p:cNvPr id="7" name="Text Placeholder 6">
            <a:extLst>
              <a:ext uri="{FF2B5EF4-FFF2-40B4-BE49-F238E27FC236}">
                <a16:creationId xmlns:a16="http://schemas.microsoft.com/office/drawing/2014/main" id="{ECFA3B52-A844-10F8-3328-B45689509860}"/>
              </a:ext>
            </a:extLst>
          </p:cNvPr>
          <p:cNvSpPr>
            <a:spLocks noGrp="1"/>
          </p:cNvSpPr>
          <p:nvPr>
            <p:ph type="body" sz="quarter" idx="13"/>
          </p:nvPr>
        </p:nvSpPr>
        <p:spPr/>
        <p:txBody>
          <a:bodyPr/>
          <a:lstStyle/>
          <a:p>
            <a:r>
              <a:rPr lang="en-US" dirty="0"/>
              <a:t>Performance Evaluation and Accuracy Assessment</a:t>
            </a:r>
          </a:p>
        </p:txBody>
      </p:sp>
      <p:grpSp>
        <p:nvGrpSpPr>
          <p:cNvPr id="77" name="Group 76">
            <a:extLst>
              <a:ext uri="{FF2B5EF4-FFF2-40B4-BE49-F238E27FC236}">
                <a16:creationId xmlns:a16="http://schemas.microsoft.com/office/drawing/2014/main" id="{A8AF9F9A-C0AF-908F-55BB-1A61A653B642}"/>
              </a:ext>
            </a:extLst>
          </p:cNvPr>
          <p:cNvGrpSpPr/>
          <p:nvPr/>
        </p:nvGrpSpPr>
        <p:grpSpPr>
          <a:xfrm>
            <a:off x="861323" y="1530338"/>
            <a:ext cx="5256372" cy="2502420"/>
            <a:chOff x="861323" y="1530338"/>
            <a:chExt cx="5256372" cy="2502420"/>
          </a:xfrm>
        </p:grpSpPr>
        <p:sp>
          <p:nvSpPr>
            <p:cNvPr id="18" name="Rectangle: Rounded Corners 17">
              <a:extLst>
                <a:ext uri="{FF2B5EF4-FFF2-40B4-BE49-F238E27FC236}">
                  <a16:creationId xmlns:a16="http://schemas.microsoft.com/office/drawing/2014/main" id="{68486BC6-22D6-2824-3332-2A5E87020528}"/>
                </a:ext>
              </a:extLst>
            </p:cNvPr>
            <p:cNvSpPr/>
            <p:nvPr/>
          </p:nvSpPr>
          <p:spPr>
            <a:xfrm>
              <a:off x="861323" y="1555312"/>
              <a:ext cx="5256372" cy="245430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459A69B-1D8C-77CD-F098-263A8E7E6835}"/>
                </a:ext>
              </a:extLst>
            </p:cNvPr>
            <p:cNvPicPr>
              <a:picLocks noChangeAspect="1"/>
            </p:cNvPicPr>
            <p:nvPr/>
          </p:nvPicPr>
          <p:blipFill>
            <a:blip r:embed="rId3"/>
            <a:stretch>
              <a:fillRect/>
            </a:stretch>
          </p:blipFill>
          <p:spPr>
            <a:xfrm>
              <a:off x="3348034" y="1944758"/>
              <a:ext cx="2273224" cy="2088000"/>
            </a:xfrm>
            <a:prstGeom prst="rect">
              <a:avLst/>
            </a:prstGeom>
          </p:spPr>
        </p:pic>
        <p:pic>
          <p:nvPicPr>
            <p:cNvPr id="11" name="Picture 10">
              <a:extLst>
                <a:ext uri="{FF2B5EF4-FFF2-40B4-BE49-F238E27FC236}">
                  <a16:creationId xmlns:a16="http://schemas.microsoft.com/office/drawing/2014/main" id="{639B408E-A1E8-0A05-FDA2-C3F8A4E4BB12}"/>
                </a:ext>
              </a:extLst>
            </p:cNvPr>
            <p:cNvPicPr>
              <a:picLocks noChangeAspect="1"/>
            </p:cNvPicPr>
            <p:nvPr/>
          </p:nvPicPr>
          <p:blipFill>
            <a:blip r:embed="rId3"/>
            <a:stretch>
              <a:fillRect/>
            </a:stretch>
          </p:blipFill>
          <p:spPr>
            <a:xfrm>
              <a:off x="892423" y="1921611"/>
              <a:ext cx="2273224" cy="2088000"/>
            </a:xfrm>
            <a:prstGeom prst="rect">
              <a:avLst/>
            </a:prstGeom>
          </p:spPr>
        </p:pic>
        <p:sp>
          <p:nvSpPr>
            <p:cNvPr id="20" name="TextBox 30">
              <a:extLst>
                <a:ext uri="{FF2B5EF4-FFF2-40B4-BE49-F238E27FC236}">
                  <a16:creationId xmlns:a16="http://schemas.microsoft.com/office/drawing/2014/main" id="{709348E6-08AE-83BB-8DBD-3986A030AEFE}"/>
                </a:ext>
              </a:extLst>
            </p:cNvPr>
            <p:cNvSpPr txBox="1"/>
            <p:nvPr/>
          </p:nvSpPr>
          <p:spPr>
            <a:xfrm>
              <a:off x="1838677" y="1777094"/>
              <a:ext cx="927972" cy="276999"/>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Analytic</a:t>
              </a:r>
              <a:endParaRPr lang="en-US" sz="1200" dirty="0"/>
            </a:p>
          </p:txBody>
        </p:sp>
        <p:sp>
          <p:nvSpPr>
            <p:cNvPr id="21" name="TextBox 30">
              <a:extLst>
                <a:ext uri="{FF2B5EF4-FFF2-40B4-BE49-F238E27FC236}">
                  <a16:creationId xmlns:a16="http://schemas.microsoft.com/office/drawing/2014/main" id="{0F74A5D3-F2DF-C854-8786-6119141A935B}"/>
                </a:ext>
              </a:extLst>
            </p:cNvPr>
            <p:cNvSpPr txBox="1"/>
            <p:nvPr/>
          </p:nvSpPr>
          <p:spPr>
            <a:xfrm>
              <a:off x="4392936" y="1777094"/>
              <a:ext cx="927972" cy="276999"/>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FEA</a:t>
              </a:r>
              <a:endParaRPr lang="en-US" sz="1200" dirty="0"/>
            </a:p>
          </p:txBody>
        </p:sp>
        <p:pic>
          <p:nvPicPr>
            <p:cNvPr id="23" name="Picture 22">
              <a:extLst>
                <a:ext uri="{FF2B5EF4-FFF2-40B4-BE49-F238E27FC236}">
                  <a16:creationId xmlns:a16="http://schemas.microsoft.com/office/drawing/2014/main" id="{35842D1D-9423-A614-F4F9-6EAA54DD94BD}"/>
                </a:ext>
              </a:extLst>
            </p:cNvPr>
            <p:cNvPicPr>
              <a:picLocks noChangeAspect="1"/>
            </p:cNvPicPr>
            <p:nvPr/>
          </p:nvPicPr>
          <p:blipFill>
            <a:blip r:embed="rId4"/>
            <a:stretch>
              <a:fillRect/>
            </a:stretch>
          </p:blipFill>
          <p:spPr>
            <a:xfrm>
              <a:off x="5384459" y="1807186"/>
              <a:ext cx="668610" cy="1898834"/>
            </a:xfrm>
            <a:prstGeom prst="rect">
              <a:avLst/>
            </a:prstGeom>
          </p:spPr>
        </p:pic>
        <p:sp>
          <p:nvSpPr>
            <p:cNvPr id="36" name="TextBox 30">
              <a:extLst>
                <a:ext uri="{FF2B5EF4-FFF2-40B4-BE49-F238E27FC236}">
                  <a16:creationId xmlns:a16="http://schemas.microsoft.com/office/drawing/2014/main" id="{C801570C-A5B4-9309-18B3-B6B0A3CEC946}"/>
                </a:ext>
              </a:extLst>
            </p:cNvPr>
            <p:cNvSpPr txBox="1"/>
            <p:nvPr/>
          </p:nvSpPr>
          <p:spPr>
            <a:xfrm>
              <a:off x="1590676" y="1530338"/>
              <a:ext cx="4030582"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Efficiency plots of the IM Ops (WLTP, BMW i3)</a:t>
              </a:r>
              <a:endParaRPr lang="en-US" dirty="0"/>
            </a:p>
          </p:txBody>
        </p:sp>
      </p:grpSp>
      <p:sp>
        <p:nvSpPr>
          <p:cNvPr id="74" name="TextBox 30">
            <a:extLst>
              <a:ext uri="{FF2B5EF4-FFF2-40B4-BE49-F238E27FC236}">
                <a16:creationId xmlns:a16="http://schemas.microsoft.com/office/drawing/2014/main" id="{D44B0DFA-8083-BB7B-848C-299F0EC80C30}"/>
              </a:ext>
            </a:extLst>
          </p:cNvPr>
          <p:cNvSpPr txBox="1"/>
          <p:nvPr/>
        </p:nvSpPr>
        <p:spPr>
          <a:xfrm>
            <a:off x="1097280" y="4260474"/>
            <a:ext cx="5003593"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Drive cycle energy conversion efficiency of T-S methods</a:t>
            </a:r>
          </a:p>
        </p:txBody>
      </p:sp>
      <p:grpSp>
        <p:nvGrpSpPr>
          <p:cNvPr id="44" name="Group 43">
            <a:extLst>
              <a:ext uri="{FF2B5EF4-FFF2-40B4-BE49-F238E27FC236}">
                <a16:creationId xmlns:a16="http://schemas.microsoft.com/office/drawing/2014/main" id="{95AC7297-8055-5BA9-4FCD-C8B834AFB1E1}"/>
              </a:ext>
            </a:extLst>
          </p:cNvPr>
          <p:cNvGrpSpPr/>
          <p:nvPr/>
        </p:nvGrpSpPr>
        <p:grpSpPr>
          <a:xfrm>
            <a:off x="7273027" y="1530013"/>
            <a:ext cx="5266703" cy="2525145"/>
            <a:chOff x="7273027" y="1996738"/>
            <a:chExt cx="5266703" cy="2525145"/>
          </a:xfrm>
        </p:grpSpPr>
        <p:sp>
          <p:nvSpPr>
            <p:cNvPr id="16" name="Rectangle: Rounded Corners 15">
              <a:extLst>
                <a:ext uri="{FF2B5EF4-FFF2-40B4-BE49-F238E27FC236}">
                  <a16:creationId xmlns:a16="http://schemas.microsoft.com/office/drawing/2014/main" id="{72AAE3D6-B54A-06BD-3C1A-F5341719343A}"/>
                </a:ext>
              </a:extLst>
            </p:cNvPr>
            <p:cNvSpPr/>
            <p:nvPr/>
          </p:nvSpPr>
          <p:spPr>
            <a:xfrm>
              <a:off x="7283358" y="2012512"/>
              <a:ext cx="5256372" cy="2474396"/>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1DB1DC4-784E-92F5-3E79-615ABCAF975B}"/>
                </a:ext>
              </a:extLst>
            </p:cNvPr>
            <p:cNvPicPr>
              <a:picLocks noChangeAspect="1"/>
            </p:cNvPicPr>
            <p:nvPr/>
          </p:nvPicPr>
          <p:blipFill>
            <a:blip r:embed="rId5"/>
            <a:stretch>
              <a:fillRect/>
            </a:stretch>
          </p:blipFill>
          <p:spPr>
            <a:xfrm>
              <a:off x="9733032" y="2425024"/>
              <a:ext cx="2093673" cy="2088000"/>
            </a:xfrm>
            <a:prstGeom prst="rect">
              <a:avLst/>
            </a:prstGeom>
          </p:spPr>
        </p:pic>
        <p:pic>
          <p:nvPicPr>
            <p:cNvPr id="15" name="Picture 14">
              <a:extLst>
                <a:ext uri="{FF2B5EF4-FFF2-40B4-BE49-F238E27FC236}">
                  <a16:creationId xmlns:a16="http://schemas.microsoft.com/office/drawing/2014/main" id="{A4E2F6BD-482D-7692-A87A-B428B7024160}"/>
                </a:ext>
              </a:extLst>
            </p:cNvPr>
            <p:cNvPicPr>
              <a:picLocks noChangeAspect="1"/>
            </p:cNvPicPr>
            <p:nvPr/>
          </p:nvPicPr>
          <p:blipFill>
            <a:blip r:embed="rId6"/>
            <a:stretch>
              <a:fillRect/>
            </a:stretch>
          </p:blipFill>
          <p:spPr>
            <a:xfrm>
              <a:off x="7273027" y="2433883"/>
              <a:ext cx="2326305" cy="2088000"/>
            </a:xfrm>
            <a:prstGeom prst="rect">
              <a:avLst/>
            </a:prstGeom>
          </p:spPr>
        </p:pic>
        <p:pic>
          <p:nvPicPr>
            <p:cNvPr id="25" name="Picture 24">
              <a:extLst>
                <a:ext uri="{FF2B5EF4-FFF2-40B4-BE49-F238E27FC236}">
                  <a16:creationId xmlns:a16="http://schemas.microsoft.com/office/drawing/2014/main" id="{9883185E-169F-0F9A-0E4F-D1BBB87AE609}"/>
                </a:ext>
              </a:extLst>
            </p:cNvPr>
            <p:cNvPicPr>
              <a:picLocks noChangeAspect="1"/>
            </p:cNvPicPr>
            <p:nvPr/>
          </p:nvPicPr>
          <p:blipFill>
            <a:blip r:embed="rId7"/>
            <a:stretch>
              <a:fillRect/>
            </a:stretch>
          </p:blipFill>
          <p:spPr>
            <a:xfrm>
              <a:off x="11730624" y="2297065"/>
              <a:ext cx="809106" cy="1917137"/>
            </a:xfrm>
            <a:prstGeom prst="rect">
              <a:avLst/>
            </a:prstGeom>
          </p:spPr>
        </p:pic>
        <p:sp>
          <p:nvSpPr>
            <p:cNvPr id="33" name="TextBox 30">
              <a:extLst>
                <a:ext uri="{FF2B5EF4-FFF2-40B4-BE49-F238E27FC236}">
                  <a16:creationId xmlns:a16="http://schemas.microsoft.com/office/drawing/2014/main" id="{11836E69-5FBE-A19A-34F9-D715BA8CB749}"/>
                </a:ext>
              </a:extLst>
            </p:cNvPr>
            <p:cNvSpPr txBox="1"/>
            <p:nvPr/>
          </p:nvSpPr>
          <p:spPr>
            <a:xfrm>
              <a:off x="8208615" y="2306084"/>
              <a:ext cx="927972" cy="276999"/>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Analytic</a:t>
              </a:r>
              <a:endParaRPr lang="en-US" sz="1200" dirty="0"/>
            </a:p>
          </p:txBody>
        </p:sp>
        <p:sp>
          <p:nvSpPr>
            <p:cNvPr id="34" name="TextBox 30">
              <a:extLst>
                <a:ext uri="{FF2B5EF4-FFF2-40B4-BE49-F238E27FC236}">
                  <a16:creationId xmlns:a16="http://schemas.microsoft.com/office/drawing/2014/main" id="{4F97EA3B-E402-DB7C-BD20-5E384DC5F022}"/>
                </a:ext>
              </a:extLst>
            </p:cNvPr>
            <p:cNvSpPr txBox="1"/>
            <p:nvPr/>
          </p:nvSpPr>
          <p:spPr>
            <a:xfrm>
              <a:off x="10762874" y="2306084"/>
              <a:ext cx="927972" cy="276999"/>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FEA</a:t>
              </a:r>
              <a:endParaRPr lang="en-US" sz="1200" dirty="0"/>
            </a:p>
          </p:txBody>
        </p:sp>
        <p:sp>
          <p:nvSpPr>
            <p:cNvPr id="38" name="TextBox 30">
              <a:extLst>
                <a:ext uri="{FF2B5EF4-FFF2-40B4-BE49-F238E27FC236}">
                  <a16:creationId xmlns:a16="http://schemas.microsoft.com/office/drawing/2014/main" id="{07915B35-4435-6ED4-F768-E759A97CCE58}"/>
                </a:ext>
              </a:extLst>
            </p:cNvPr>
            <p:cNvSpPr txBox="1"/>
            <p:nvPr/>
          </p:nvSpPr>
          <p:spPr>
            <a:xfrm>
              <a:off x="7769464" y="1996738"/>
              <a:ext cx="4423905"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Absolute OP efficiency difference (WLTP, BMW i3)</a:t>
              </a:r>
              <a:endParaRPr lang="en-US" dirty="0"/>
            </a:p>
          </p:txBody>
        </p:sp>
      </p:grpSp>
      <p:cxnSp>
        <p:nvCxnSpPr>
          <p:cNvPr id="39" name="Straight Connector 38">
            <a:extLst>
              <a:ext uri="{FF2B5EF4-FFF2-40B4-BE49-F238E27FC236}">
                <a16:creationId xmlns:a16="http://schemas.microsoft.com/office/drawing/2014/main" id="{94430783-8520-0D8D-196B-64959EE67E2C}"/>
              </a:ext>
            </a:extLst>
          </p:cNvPr>
          <p:cNvCxnSpPr>
            <a:cxnSpLocks/>
          </p:cNvCxnSpPr>
          <p:nvPr/>
        </p:nvCxnSpPr>
        <p:spPr>
          <a:xfrm>
            <a:off x="6278860" y="2756603"/>
            <a:ext cx="809823" cy="0"/>
          </a:xfrm>
          <a:prstGeom prst="line">
            <a:avLst/>
          </a:prstGeom>
          <a:ln w="7620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
        <p:nvSpPr>
          <p:cNvPr id="58" name="TextBox 30">
            <a:extLst>
              <a:ext uri="{FF2B5EF4-FFF2-40B4-BE49-F238E27FC236}">
                <a16:creationId xmlns:a16="http://schemas.microsoft.com/office/drawing/2014/main" id="{EE5EAE52-C755-AE8E-1E8D-9746080C1CE5}"/>
              </a:ext>
            </a:extLst>
          </p:cNvPr>
          <p:cNvSpPr txBox="1"/>
          <p:nvPr/>
        </p:nvSpPr>
        <p:spPr>
          <a:xfrm>
            <a:off x="8058150" y="4226977"/>
            <a:ext cx="3231913"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Loss energy analysis of T-S methods</a:t>
            </a:r>
            <a:endParaRPr lang="en-US" dirty="0"/>
          </a:p>
        </p:txBody>
      </p:sp>
      <p:graphicFrame>
        <p:nvGraphicFramePr>
          <p:cNvPr id="59" name="Table 58">
            <a:extLst>
              <a:ext uri="{FF2B5EF4-FFF2-40B4-BE49-F238E27FC236}">
                <a16:creationId xmlns:a16="http://schemas.microsoft.com/office/drawing/2014/main" id="{2B834899-40E9-AC1F-45E7-80498E257CB0}"/>
              </a:ext>
            </a:extLst>
          </p:cNvPr>
          <p:cNvGraphicFramePr>
            <a:graphicFrameLocks noGrp="1"/>
          </p:cNvGraphicFramePr>
          <p:nvPr>
            <p:extLst>
              <p:ext uri="{D42A27DB-BD31-4B8C-83A1-F6EECF244321}">
                <p14:modId xmlns:p14="http://schemas.microsoft.com/office/powerpoint/2010/main" val="3107869730"/>
              </p:ext>
            </p:extLst>
          </p:nvPr>
        </p:nvGraphicFramePr>
        <p:xfrm>
          <a:off x="1242230" y="4705774"/>
          <a:ext cx="4507277" cy="1673803"/>
        </p:xfrm>
        <a:graphic>
          <a:graphicData uri="http://schemas.openxmlformats.org/drawingml/2006/table">
            <a:tbl>
              <a:tblPr firstRow="1" bandRow="1">
                <a:tableStyleId>{5940675A-B579-460E-94D1-54222C63F5DA}</a:tableStyleId>
              </a:tblPr>
              <a:tblGrid>
                <a:gridCol w="882927">
                  <a:extLst>
                    <a:ext uri="{9D8B030D-6E8A-4147-A177-3AD203B41FA5}">
                      <a16:colId xmlns:a16="http://schemas.microsoft.com/office/drawing/2014/main" val="758363089"/>
                    </a:ext>
                  </a:extLst>
                </a:gridCol>
                <a:gridCol w="565150">
                  <a:extLst>
                    <a:ext uri="{9D8B030D-6E8A-4147-A177-3AD203B41FA5}">
                      <a16:colId xmlns:a16="http://schemas.microsoft.com/office/drawing/2014/main" val="2040961694"/>
                    </a:ext>
                  </a:extLst>
                </a:gridCol>
                <a:gridCol w="571500">
                  <a:extLst>
                    <a:ext uri="{9D8B030D-6E8A-4147-A177-3AD203B41FA5}">
                      <a16:colId xmlns:a16="http://schemas.microsoft.com/office/drawing/2014/main" val="707163396"/>
                    </a:ext>
                  </a:extLst>
                </a:gridCol>
                <a:gridCol w="574675">
                  <a:extLst>
                    <a:ext uri="{9D8B030D-6E8A-4147-A177-3AD203B41FA5}">
                      <a16:colId xmlns:a16="http://schemas.microsoft.com/office/drawing/2014/main" val="338704895"/>
                    </a:ext>
                  </a:extLst>
                </a:gridCol>
                <a:gridCol w="609600">
                  <a:extLst>
                    <a:ext uri="{9D8B030D-6E8A-4147-A177-3AD203B41FA5}">
                      <a16:colId xmlns:a16="http://schemas.microsoft.com/office/drawing/2014/main" val="1794882574"/>
                    </a:ext>
                  </a:extLst>
                </a:gridCol>
                <a:gridCol w="683345">
                  <a:extLst>
                    <a:ext uri="{9D8B030D-6E8A-4147-A177-3AD203B41FA5}">
                      <a16:colId xmlns:a16="http://schemas.microsoft.com/office/drawing/2014/main" val="3266662869"/>
                    </a:ext>
                  </a:extLst>
                </a:gridCol>
                <a:gridCol w="620080">
                  <a:extLst>
                    <a:ext uri="{9D8B030D-6E8A-4147-A177-3AD203B41FA5}">
                      <a16:colId xmlns:a16="http://schemas.microsoft.com/office/drawing/2014/main" val="473204459"/>
                    </a:ext>
                  </a:extLst>
                </a:gridCol>
              </a:tblGrid>
              <a:tr h="330966">
                <a:tc rowSpan="2">
                  <a:txBody>
                    <a:bodyPr/>
                    <a:lstStyle/>
                    <a:p>
                      <a:pPr algn="ctr"/>
                      <a:r>
                        <a:rPr lang="en-US" sz="1200" b="1" dirty="0"/>
                        <a:t>Method</a:t>
                      </a:r>
                      <a:endParaRPr lang="en-US" sz="1100" b="1" dirty="0">
                        <a:latin typeface="+mn-lt"/>
                        <a:cs typeface="Times New Roman" panose="02020603050405020304" pitchFamily="18" charset="0"/>
                      </a:endParaRPr>
                    </a:p>
                  </a:txBody>
                  <a:tcPr marL="0" marR="0" marT="0" marB="0" anchor="ctr"/>
                </a:tc>
                <a:tc gridSpan="3">
                  <a:txBody>
                    <a:bodyPr/>
                    <a:lstStyle/>
                    <a:p>
                      <a:pPr algn="ctr"/>
                      <a:r>
                        <a:rPr lang="en-US" sz="1200" b="1" dirty="0"/>
                        <a:t>BMW i3</a:t>
                      </a:r>
                      <a:endParaRPr lang="en-US" sz="1200" b="1" dirty="0">
                        <a:latin typeface="+mn-lt"/>
                        <a:cs typeface="Times New Roman" panose="02020603050405020304" pitchFamily="18" charset="0"/>
                      </a:endParaRPr>
                    </a:p>
                  </a:txBody>
                  <a:tcPr marL="0" marR="0" marT="0" marB="0" anchor="ctr">
                    <a:lnR w="28575" cap="flat" cmpd="sng" algn="ctr">
                      <a:solidFill>
                        <a:schemeClr val="tx1"/>
                      </a:solidFill>
                      <a:prstDash val="solid"/>
                      <a:round/>
                      <a:headEnd type="none" w="med" len="med"/>
                      <a:tailEnd type="none" w="med" len="med"/>
                    </a:lnR>
                    <a:solidFill>
                      <a:schemeClr val="accent1">
                        <a:lumMod val="20000"/>
                        <a:lumOff val="80000"/>
                        <a:alpha val="34000"/>
                      </a:schemeClr>
                    </a:solidFill>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200" b="1" dirty="0"/>
                        <a:t>Smart EQ</a:t>
                      </a:r>
                      <a:endParaRPr lang="en-US" sz="1200" b="1" dirty="0">
                        <a:latin typeface="+mn-lt"/>
                        <a:cs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solidFill>
                      <a:schemeClr val="accent4">
                        <a:lumMod val="20000"/>
                        <a:lumOff val="80000"/>
                        <a:alpha val="34000"/>
                      </a:schemeClr>
                    </a:solidFill>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753761"/>
                  </a:ext>
                </a:extLst>
              </a:tr>
              <a:tr h="330966">
                <a:tc vMerge="1">
                  <a:txBody>
                    <a:bodyPr/>
                    <a:lstStyle/>
                    <a:p>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WLTP</a:t>
                      </a:r>
                      <a:endParaRPr lang="en-US" sz="1100" b="1" dirty="0">
                        <a:latin typeface="+mn-lt"/>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algn="ctr"/>
                      <a:r>
                        <a:rPr lang="en-US" sz="1100" b="1" dirty="0"/>
                        <a:t>Artemis</a:t>
                      </a:r>
                      <a:endParaRPr lang="en-US" sz="1100" b="1" dirty="0">
                        <a:latin typeface="+mn-lt"/>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algn="ctr"/>
                      <a:r>
                        <a:rPr lang="en-US" sz="1100" b="1" dirty="0"/>
                        <a:t>BCDC</a:t>
                      </a:r>
                      <a:endParaRPr lang="en-US" sz="1100" b="1" dirty="0">
                        <a:latin typeface="+mn-lt"/>
                        <a:cs typeface="Times New Roman" panose="02020603050405020304" pitchFamily="18" charset="0"/>
                      </a:endParaRPr>
                    </a:p>
                  </a:txBody>
                  <a:tcPr marL="0" marR="0" marT="0" marB="0" anchor="ctr">
                    <a:lnR w="28575" cap="flat" cmpd="sng" algn="ctr">
                      <a:solidFill>
                        <a:schemeClr val="tx1"/>
                      </a:solidFill>
                      <a:prstDash val="solid"/>
                      <a:round/>
                      <a:headEnd type="none" w="med" len="med"/>
                      <a:tailEnd type="none" w="med" len="med"/>
                    </a:lnR>
                    <a:solidFill>
                      <a:schemeClr val="accent1">
                        <a:lumMod val="20000"/>
                        <a:lumOff val="80000"/>
                        <a:alpha val="34000"/>
                      </a:schemeClr>
                    </a:solidFill>
                  </a:tcPr>
                </a:tc>
                <a:tc>
                  <a:txBody>
                    <a:bodyPr/>
                    <a:lstStyle/>
                    <a:p>
                      <a:pPr algn="ctr"/>
                      <a:r>
                        <a:rPr lang="en-US" sz="1100" b="1" dirty="0"/>
                        <a:t>WLTP</a:t>
                      </a:r>
                      <a:endParaRPr lang="en-US" sz="1100" b="1" dirty="0">
                        <a:latin typeface="+mn-lt"/>
                        <a:cs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solidFill>
                      <a:schemeClr val="accent4">
                        <a:lumMod val="20000"/>
                        <a:lumOff val="80000"/>
                        <a:alpha val="34000"/>
                      </a:schemeClr>
                    </a:solidFill>
                  </a:tcPr>
                </a:tc>
                <a:tc>
                  <a:txBody>
                    <a:bodyPr/>
                    <a:lstStyle/>
                    <a:p>
                      <a:pPr algn="ctr"/>
                      <a:r>
                        <a:rPr lang="en-US" sz="1100" b="1" dirty="0"/>
                        <a:t>Artemis</a:t>
                      </a:r>
                      <a:endParaRPr lang="en-US" sz="1100" b="1" dirty="0">
                        <a:latin typeface="+mn-lt"/>
                        <a:cs typeface="Times New Roman" panose="02020603050405020304" pitchFamily="18" charset="0"/>
                      </a:endParaRPr>
                    </a:p>
                  </a:txBody>
                  <a:tcPr marL="0" marR="0" marT="0" marB="0" anchor="ctr">
                    <a:solidFill>
                      <a:schemeClr val="accent4">
                        <a:lumMod val="20000"/>
                        <a:lumOff val="80000"/>
                        <a:alpha val="34000"/>
                      </a:schemeClr>
                    </a:solidFill>
                  </a:tcPr>
                </a:tc>
                <a:tc>
                  <a:txBody>
                    <a:bodyPr/>
                    <a:lstStyle/>
                    <a:p>
                      <a:pPr algn="ctr"/>
                      <a:r>
                        <a:rPr lang="en-US" sz="1100" b="1" dirty="0"/>
                        <a:t>BCDC</a:t>
                      </a:r>
                      <a:endParaRPr lang="en-US" sz="1100" b="1" dirty="0">
                        <a:latin typeface="+mn-lt"/>
                        <a:cs typeface="Times New Roman" panose="02020603050405020304" pitchFamily="18" charset="0"/>
                      </a:endParaRPr>
                    </a:p>
                  </a:txBody>
                  <a:tcPr marL="0" marR="0" marT="0" marB="0" anchor="ctr">
                    <a:solidFill>
                      <a:schemeClr val="accent4">
                        <a:lumMod val="20000"/>
                        <a:lumOff val="80000"/>
                        <a:alpha val="34000"/>
                      </a:schemeClr>
                    </a:solidFill>
                  </a:tcPr>
                </a:tc>
                <a:extLst>
                  <a:ext uri="{0D108BD9-81ED-4DB2-BD59-A6C34878D82A}">
                    <a16:rowId xmlns:a16="http://schemas.microsoft.com/office/drawing/2014/main" val="1468519120"/>
                  </a:ext>
                </a:extLst>
              </a:tr>
              <a:tr h="369759">
                <a:tc>
                  <a:txBody>
                    <a:bodyPr/>
                    <a:lstStyle/>
                    <a:p>
                      <a:pPr algn="ctr"/>
                      <a:r>
                        <a:rPr lang="en-US" sz="1200" b="1" dirty="0"/>
                        <a:t>Analytic</a:t>
                      </a:r>
                      <a:endParaRPr lang="en-US" sz="12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tx1"/>
                          </a:solidFill>
                          <a:effectLst/>
                        </a:rPr>
                        <a:t>52.7 %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69.3 %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29.3 %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R w="28575" cap="flat" cmpd="sng" algn="ctr">
                      <a:solidFill>
                        <a:schemeClr val="tx1"/>
                      </a:solidFill>
                      <a:prstDash val="solid"/>
                      <a:round/>
                      <a:headEnd type="none" w="med" len="med"/>
                      <a:tailEnd type="none" w="med" len="med"/>
                    </a:lnR>
                    <a:solidFill>
                      <a:schemeClr val="accent1">
                        <a:lumMod val="20000"/>
                        <a:lumOff val="80000"/>
                        <a:alpha val="34000"/>
                      </a:schemeClr>
                    </a:solidFill>
                  </a:tcPr>
                </a:tc>
                <a:tc>
                  <a:txBody>
                    <a:bodyPr/>
                    <a:lstStyle/>
                    <a:p>
                      <a:pPr algn="ctr"/>
                      <a:r>
                        <a:rPr lang="en-US" sz="1100" b="1" kern="1200" dirty="0">
                          <a:solidFill>
                            <a:schemeClr val="tx1"/>
                          </a:solidFill>
                          <a:effectLst/>
                        </a:rPr>
                        <a:t>57.5 %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solidFill>
                      <a:schemeClr val="accent4">
                        <a:lumMod val="20000"/>
                        <a:lumOff val="80000"/>
                        <a:alpha val="34000"/>
                      </a:schemeClr>
                    </a:solidFill>
                  </a:tcPr>
                </a:tc>
                <a:tc>
                  <a:txBody>
                    <a:bodyPr/>
                    <a:lstStyle/>
                    <a:p>
                      <a:pPr algn="ctr"/>
                      <a:r>
                        <a:rPr lang="en-US" sz="1100" b="1" kern="1200" dirty="0">
                          <a:solidFill>
                            <a:schemeClr val="tx1"/>
                          </a:solidFill>
                          <a:effectLst/>
                        </a:rPr>
                        <a:t>73.0 %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4">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37.3 %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4">
                        <a:lumMod val="20000"/>
                        <a:lumOff val="80000"/>
                        <a:alpha val="34000"/>
                      </a:schemeClr>
                    </a:solidFill>
                  </a:tcPr>
                </a:tc>
                <a:extLst>
                  <a:ext uri="{0D108BD9-81ED-4DB2-BD59-A6C34878D82A}">
                    <a16:rowId xmlns:a16="http://schemas.microsoft.com/office/drawing/2014/main" val="3530135292"/>
                  </a:ext>
                </a:extLst>
              </a:tr>
              <a:tr h="311146">
                <a:tc>
                  <a:txBody>
                    <a:bodyPr/>
                    <a:lstStyle/>
                    <a:p>
                      <a:pPr algn="ctr"/>
                      <a:r>
                        <a:rPr lang="en-US" sz="1200" b="1" dirty="0"/>
                        <a:t>FEA</a:t>
                      </a:r>
                      <a:endParaRPr lang="en-US" sz="12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tx1"/>
                          </a:solidFill>
                          <a:effectLst/>
                        </a:rPr>
                        <a:t>55.2 %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71.8 %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1">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32.4 %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R w="28575" cap="flat" cmpd="sng" algn="ctr">
                      <a:solidFill>
                        <a:schemeClr val="tx1"/>
                      </a:solidFill>
                      <a:prstDash val="solid"/>
                      <a:round/>
                      <a:headEnd type="none" w="med" len="med"/>
                      <a:tailEnd type="none" w="med" len="med"/>
                    </a:lnR>
                    <a:solidFill>
                      <a:schemeClr val="accent1">
                        <a:lumMod val="20000"/>
                        <a:lumOff val="80000"/>
                        <a:alpha val="34000"/>
                      </a:schemeClr>
                    </a:solidFill>
                  </a:tcPr>
                </a:tc>
                <a:tc>
                  <a:txBody>
                    <a:bodyPr/>
                    <a:lstStyle/>
                    <a:p>
                      <a:pPr algn="ctr"/>
                      <a:r>
                        <a:rPr lang="en-US" sz="1100" b="1" kern="1200" dirty="0">
                          <a:solidFill>
                            <a:schemeClr val="tx1"/>
                          </a:solidFill>
                          <a:effectLst/>
                        </a:rPr>
                        <a:t>62.0 %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solidFill>
                      <a:schemeClr val="accent4">
                        <a:lumMod val="20000"/>
                        <a:lumOff val="80000"/>
                        <a:alpha val="34000"/>
                      </a:schemeClr>
                    </a:solidFill>
                  </a:tcPr>
                </a:tc>
                <a:tc>
                  <a:txBody>
                    <a:bodyPr/>
                    <a:lstStyle/>
                    <a:p>
                      <a:pPr algn="ctr"/>
                      <a:r>
                        <a:rPr lang="en-US" sz="1100" b="1" kern="1200" dirty="0">
                          <a:solidFill>
                            <a:schemeClr val="tx1"/>
                          </a:solidFill>
                          <a:effectLst/>
                        </a:rPr>
                        <a:t>73.5 %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4">
                        <a:lumMod val="20000"/>
                        <a:lumOff val="80000"/>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40.5 %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chemeClr val="accent4">
                        <a:lumMod val="20000"/>
                        <a:lumOff val="80000"/>
                        <a:alpha val="34000"/>
                      </a:schemeClr>
                    </a:solidFill>
                  </a:tcPr>
                </a:tc>
                <a:extLst>
                  <a:ext uri="{0D108BD9-81ED-4DB2-BD59-A6C34878D82A}">
                    <a16:rowId xmlns:a16="http://schemas.microsoft.com/office/drawing/2014/main" val="1177864990"/>
                  </a:ext>
                </a:extLst>
              </a:tr>
              <a:tr h="330966">
                <a:tc>
                  <a:txBody>
                    <a:bodyPr/>
                    <a:lstStyle/>
                    <a:p>
                      <a:pPr algn="ctr"/>
                      <a:r>
                        <a:rPr lang="en-US" sz="1200" b="1" dirty="0"/>
                        <a:t>Experiment</a:t>
                      </a:r>
                      <a:endParaRPr lang="en-US" sz="12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tx1"/>
                          </a:solidFill>
                          <a:effectLst/>
                        </a:rPr>
                        <a:t>52.5 %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rgbClr val="00B050"/>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70.6 %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rgbClr val="00B050"/>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28.4 %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R w="28575" cap="flat" cmpd="sng" algn="ctr">
                      <a:solidFill>
                        <a:schemeClr val="tx1"/>
                      </a:solidFill>
                      <a:prstDash val="solid"/>
                      <a:round/>
                      <a:headEnd type="none" w="med" len="med"/>
                      <a:tailEnd type="none" w="med" len="med"/>
                    </a:lnR>
                    <a:solidFill>
                      <a:srgbClr val="00B050"/>
                    </a:solidFill>
                  </a:tcPr>
                </a:tc>
                <a:tc>
                  <a:txBody>
                    <a:bodyPr/>
                    <a:lstStyle/>
                    <a:p>
                      <a:pPr algn="ctr"/>
                      <a:r>
                        <a:rPr lang="en-US" sz="1100" b="1" kern="1200" dirty="0">
                          <a:solidFill>
                            <a:schemeClr val="tx1"/>
                          </a:solidFill>
                          <a:effectLst/>
                        </a:rPr>
                        <a:t>58.2 %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lnL w="28575" cap="flat" cmpd="sng" algn="ctr">
                      <a:solidFill>
                        <a:schemeClr val="tx1"/>
                      </a:solidFill>
                      <a:prstDash val="solid"/>
                      <a:round/>
                      <a:headEnd type="none" w="med" len="med"/>
                      <a:tailEnd type="none" w="med" len="med"/>
                    </a:lnL>
                    <a:solidFill>
                      <a:srgbClr val="00B050"/>
                    </a:solidFill>
                  </a:tcPr>
                </a:tc>
                <a:tc>
                  <a:txBody>
                    <a:bodyPr/>
                    <a:lstStyle/>
                    <a:p>
                      <a:pPr algn="ctr"/>
                      <a:r>
                        <a:rPr lang="en-US" sz="1100" b="1" kern="1200" dirty="0">
                          <a:solidFill>
                            <a:schemeClr val="tx1"/>
                          </a:solidFill>
                          <a:effectLst/>
                        </a:rPr>
                        <a:t>73.6%</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rgbClr val="00B050"/>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37.8 % </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solidFill>
                      <a:srgbClr val="00B050"/>
                    </a:solidFill>
                  </a:tcPr>
                </a:tc>
                <a:extLst>
                  <a:ext uri="{0D108BD9-81ED-4DB2-BD59-A6C34878D82A}">
                    <a16:rowId xmlns:a16="http://schemas.microsoft.com/office/drawing/2014/main" val="1587243755"/>
                  </a:ext>
                </a:extLst>
              </a:tr>
            </a:tbl>
          </a:graphicData>
        </a:graphic>
      </p:graphicFrame>
      <p:pic>
        <p:nvPicPr>
          <p:cNvPr id="64" name="Picture 63">
            <a:extLst>
              <a:ext uri="{FF2B5EF4-FFF2-40B4-BE49-F238E27FC236}">
                <a16:creationId xmlns:a16="http://schemas.microsoft.com/office/drawing/2014/main" id="{62F5B5A8-FBCB-895B-109E-432D80DEFFD8}"/>
              </a:ext>
            </a:extLst>
          </p:cNvPr>
          <p:cNvPicPr>
            <a:picLocks noChangeAspect="1"/>
          </p:cNvPicPr>
          <p:nvPr/>
        </p:nvPicPr>
        <p:blipFill>
          <a:blip r:embed="rId8"/>
          <a:stretch>
            <a:fillRect/>
          </a:stretch>
        </p:blipFill>
        <p:spPr>
          <a:xfrm>
            <a:off x="6748462" y="4539873"/>
            <a:ext cx="5718809" cy="1947745"/>
          </a:xfrm>
          <a:prstGeom prst="rect">
            <a:avLst/>
          </a:prstGeom>
        </p:spPr>
      </p:pic>
      <p:cxnSp>
        <p:nvCxnSpPr>
          <p:cNvPr id="75" name="Straight Connector 74">
            <a:extLst>
              <a:ext uri="{FF2B5EF4-FFF2-40B4-BE49-F238E27FC236}">
                <a16:creationId xmlns:a16="http://schemas.microsoft.com/office/drawing/2014/main" id="{90DD4483-E020-AB50-60BF-523854460AF3}"/>
              </a:ext>
            </a:extLst>
          </p:cNvPr>
          <p:cNvCxnSpPr>
            <a:cxnSpLocks/>
          </p:cNvCxnSpPr>
          <p:nvPr/>
        </p:nvCxnSpPr>
        <p:spPr>
          <a:xfrm>
            <a:off x="6175375" y="5132657"/>
            <a:ext cx="406400" cy="0"/>
          </a:xfrm>
          <a:prstGeom prst="line">
            <a:avLst/>
          </a:prstGeom>
          <a:ln w="7620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9E241D8-E108-6429-F965-D6A57ED1F1FB}"/>
              </a:ext>
            </a:extLst>
          </p:cNvPr>
          <p:cNvPicPr>
            <a:picLocks noChangeAspect="1"/>
          </p:cNvPicPr>
          <p:nvPr/>
        </p:nvPicPr>
        <p:blipFill>
          <a:blip r:embed="rId9"/>
          <a:stretch>
            <a:fillRect/>
          </a:stretch>
        </p:blipFill>
        <p:spPr>
          <a:xfrm>
            <a:off x="10222526" y="5456573"/>
            <a:ext cx="1327395" cy="543435"/>
          </a:xfrm>
          <a:prstGeom prst="rect">
            <a:avLst/>
          </a:prstGeom>
        </p:spPr>
      </p:pic>
    </p:spTree>
    <p:extLst>
      <p:ext uri="{BB962C8B-B14F-4D97-AF65-F5344CB8AC3E}">
        <p14:creationId xmlns:p14="http://schemas.microsoft.com/office/powerpoint/2010/main" val="384457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1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10"/>
                                        <p:tgtEl>
                                          <p:spTgt spid="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1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
                                        <p:tgtEl>
                                          <p:spTgt spid="58"/>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10"/>
                                        <p:tgtEl>
                                          <p:spTgt spid="64"/>
                                        </p:tgtEl>
                                      </p:cBhvr>
                                    </p:animEffect>
                                  </p:childTnLst>
                                </p:cTn>
                              </p:par>
                              <p:par>
                                <p:cTn id="31" presetID="10"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
                                        <p:tgtEl>
                                          <p:spTgt spid="75"/>
                                        </p:tgtEl>
                                      </p:cBhvr>
                                    </p:animEffect>
                                  </p:childTnLst>
                                </p:cTn>
                              </p:par>
                              <p:par>
                                <p:cTn id="34" presetID="1" presetClass="entr" presetSubtype="0" fill="hold" nodeType="withEffect">
                                  <p:stCondLst>
                                    <p:cond delay="0"/>
                                  </p:stCondLst>
                                  <p:childTnLst>
                                    <p:set>
                                      <p:cBhvr>
                                        <p:cTn id="35"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5" grpId="0" animBg="1"/>
      <p:bldP spid="74"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1E991-E242-5BB3-D1D4-10E7E2B56D2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0DA17BD-4FF9-962D-3BA3-5447E9CF6C52}"/>
              </a:ext>
            </a:extLst>
          </p:cNvPr>
          <p:cNvSpPr/>
          <p:nvPr/>
        </p:nvSpPr>
        <p:spPr>
          <a:xfrm>
            <a:off x="7602903" y="3717753"/>
            <a:ext cx="5256372" cy="2625579"/>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36B158E4-82ED-A1D2-2B3F-7C895657F7DC}"/>
              </a:ext>
            </a:extLst>
          </p:cNvPr>
          <p:cNvSpPr/>
          <p:nvPr/>
        </p:nvSpPr>
        <p:spPr>
          <a:xfrm>
            <a:off x="7565215" y="1093590"/>
            <a:ext cx="5256372" cy="2492457"/>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6A40A6-E21C-14FD-DF26-783FC1359885}"/>
              </a:ext>
            </a:extLst>
          </p:cNvPr>
          <p:cNvSpPr>
            <a:spLocks noGrp="1"/>
          </p:cNvSpPr>
          <p:nvPr>
            <p:ph type="title"/>
          </p:nvPr>
        </p:nvSpPr>
        <p:spPr>
          <a:xfrm>
            <a:off x="880588" y="827581"/>
            <a:ext cx="11877840" cy="1219200"/>
          </a:xfrm>
        </p:spPr>
        <p:txBody>
          <a:bodyPr/>
          <a:lstStyle/>
          <a:p>
            <a:r>
              <a:rPr lang="en-US" dirty="0"/>
              <a:t>Time-Stepping (Direct) Methods</a:t>
            </a:r>
          </a:p>
        </p:txBody>
      </p:sp>
      <p:sp>
        <p:nvSpPr>
          <p:cNvPr id="4" name="Date Placeholder 3">
            <a:extLst>
              <a:ext uri="{FF2B5EF4-FFF2-40B4-BE49-F238E27FC236}">
                <a16:creationId xmlns:a16="http://schemas.microsoft.com/office/drawing/2014/main" id="{DE829970-CC6F-F9D3-2947-B99E835FE35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2D259669-0EBE-E778-A183-927366597BFB}"/>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F6A719D1-BA5C-FBED-F8CE-262004725F32}"/>
              </a:ext>
            </a:extLst>
          </p:cNvPr>
          <p:cNvSpPr>
            <a:spLocks noGrp="1"/>
          </p:cNvSpPr>
          <p:nvPr>
            <p:ph type="sldNum" sz="quarter" idx="12"/>
          </p:nvPr>
        </p:nvSpPr>
        <p:spPr/>
        <p:txBody>
          <a:bodyPr/>
          <a:lstStyle/>
          <a:p>
            <a:fld id="{4B64EC4D-37E3-EF42-B9AB-6337577588CB}" type="slidenum">
              <a:rPr lang="de-DE" smtClean="0"/>
              <a:pPr/>
              <a:t>15</a:t>
            </a:fld>
            <a:endParaRPr lang="de-DE" dirty="0"/>
          </a:p>
        </p:txBody>
      </p:sp>
      <p:sp>
        <p:nvSpPr>
          <p:cNvPr id="7" name="Text Placeholder 6">
            <a:extLst>
              <a:ext uri="{FF2B5EF4-FFF2-40B4-BE49-F238E27FC236}">
                <a16:creationId xmlns:a16="http://schemas.microsoft.com/office/drawing/2014/main" id="{F92F02D4-4863-6382-5C6B-BD43464B805E}"/>
              </a:ext>
            </a:extLst>
          </p:cNvPr>
          <p:cNvSpPr>
            <a:spLocks noGrp="1"/>
          </p:cNvSpPr>
          <p:nvPr>
            <p:ph type="body" sz="quarter" idx="13"/>
          </p:nvPr>
        </p:nvSpPr>
        <p:spPr/>
        <p:txBody>
          <a:bodyPr/>
          <a:lstStyle/>
          <a:p>
            <a:r>
              <a:rPr lang="en-US" dirty="0"/>
              <a:t>Performance Evaluation and Accuracy Assessment</a:t>
            </a:r>
          </a:p>
        </p:txBody>
      </p:sp>
      <p:pic>
        <p:nvPicPr>
          <p:cNvPr id="17" name="Picture 16">
            <a:extLst>
              <a:ext uri="{FF2B5EF4-FFF2-40B4-BE49-F238E27FC236}">
                <a16:creationId xmlns:a16="http://schemas.microsoft.com/office/drawing/2014/main" id="{785CAE32-4DEB-69D9-F74B-0570F6A00BE3}"/>
              </a:ext>
            </a:extLst>
          </p:cNvPr>
          <p:cNvPicPr>
            <a:picLocks noChangeAspect="1"/>
          </p:cNvPicPr>
          <p:nvPr/>
        </p:nvPicPr>
        <p:blipFill>
          <a:blip r:embed="rId3"/>
          <a:stretch>
            <a:fillRect/>
          </a:stretch>
        </p:blipFill>
        <p:spPr>
          <a:xfrm>
            <a:off x="8118791" y="1434813"/>
            <a:ext cx="4086062" cy="2222787"/>
          </a:xfrm>
          <a:prstGeom prst="rect">
            <a:avLst/>
          </a:prstGeom>
        </p:spPr>
      </p:pic>
      <p:sp>
        <p:nvSpPr>
          <p:cNvPr id="19" name="TextBox 18">
            <a:extLst>
              <a:ext uri="{FF2B5EF4-FFF2-40B4-BE49-F238E27FC236}">
                <a16:creationId xmlns:a16="http://schemas.microsoft.com/office/drawing/2014/main" id="{3AE883FA-68F2-23E6-5514-848EEDF63536}"/>
              </a:ext>
            </a:extLst>
          </p:cNvPr>
          <p:cNvSpPr txBox="1"/>
          <p:nvPr/>
        </p:nvSpPr>
        <p:spPr>
          <a:xfrm>
            <a:off x="790966" y="1650590"/>
            <a:ext cx="6709333" cy="3562514"/>
          </a:xfrm>
          <a:prstGeom prst="rect">
            <a:avLst/>
          </a:prstGeom>
          <a:noFill/>
        </p:spPr>
        <p:txBody>
          <a:bodyPr wrap="square">
            <a:spAutoFit/>
          </a:bodyPr>
          <a:lstStyle/>
          <a:p>
            <a:pPr marL="180000" indent="-180000">
              <a:lnSpc>
                <a:spcPts val="2160"/>
              </a:lnSpc>
              <a:spcBef>
                <a:spcPts val="600"/>
              </a:spcBef>
              <a:buFont typeface="Arial" panose="020B0604020202020204" pitchFamily="34" charset="0"/>
              <a:buChar char="•"/>
            </a:pPr>
            <a:r>
              <a:rPr lang="en-GB" sz="1600" b="1" dirty="0"/>
              <a:t>Analytic T-S </a:t>
            </a:r>
            <a:r>
              <a:rPr lang="en-GB" sz="1600" dirty="0">
                <a:solidFill>
                  <a:srgbClr val="636363"/>
                </a:solidFill>
              </a:rPr>
              <a:t>→ </a:t>
            </a:r>
            <a:r>
              <a:rPr lang="en-GB" sz="1600" b="1" dirty="0"/>
              <a:t>higher </a:t>
            </a:r>
            <a:r>
              <a:rPr lang="en-GB" sz="1600" dirty="0">
                <a:solidFill>
                  <a:srgbClr val="636363"/>
                </a:solidFill>
              </a:rPr>
              <a:t>accuracy in both metrics.</a:t>
            </a:r>
          </a:p>
          <a:p>
            <a:pPr marL="180000" indent="-180000">
              <a:lnSpc>
                <a:spcPts val="2160"/>
              </a:lnSpc>
              <a:spcBef>
                <a:spcPts val="2400"/>
              </a:spcBef>
              <a:buClr>
                <a:schemeClr val="tx1"/>
              </a:buClr>
              <a:buFont typeface="Arial" panose="020B0604020202020204" pitchFamily="34" charset="0"/>
              <a:buChar char="•"/>
            </a:pPr>
            <a:r>
              <a:rPr lang="en-GB" sz="1600" dirty="0">
                <a:solidFill>
                  <a:srgbClr val="636363"/>
                </a:solidFill>
              </a:rPr>
              <a:t>Analytic</a:t>
            </a:r>
            <a:r>
              <a:rPr lang="en-GB" sz="1600" b="1" dirty="0"/>
              <a:t> loss error → friction loss instability</a:t>
            </a:r>
          </a:p>
          <a:p>
            <a:pPr marL="180000" indent="-180000">
              <a:lnSpc>
                <a:spcPts val="2160"/>
              </a:lnSpc>
              <a:spcBef>
                <a:spcPts val="2400"/>
              </a:spcBef>
              <a:buFont typeface="Arial" panose="020B0604020202020204" pitchFamily="34" charset="0"/>
              <a:buChar char="•"/>
            </a:pPr>
            <a:r>
              <a:rPr lang="en-GB" sz="1600" b="1" dirty="0"/>
              <a:t>Direct FEA </a:t>
            </a:r>
            <a:r>
              <a:rPr lang="en-GB" sz="1600" dirty="0">
                <a:solidFill>
                  <a:srgbClr val="636363"/>
                </a:solidFill>
              </a:rPr>
              <a:t>loss underestimation → </a:t>
            </a:r>
            <a:r>
              <a:rPr lang="en-GB" sz="1600" b="1" dirty="0"/>
              <a:t>iron loss</a:t>
            </a:r>
            <a:r>
              <a:rPr lang="en-GB" sz="1600" b="1" dirty="0">
                <a:solidFill>
                  <a:srgbClr val="636363"/>
                </a:solidFill>
              </a:rPr>
              <a:t> </a:t>
            </a:r>
            <a:r>
              <a:rPr lang="en-GB" sz="1600" dirty="0" err="1">
                <a:solidFill>
                  <a:srgbClr val="636363"/>
                </a:solidFill>
              </a:rPr>
              <a:t>modeling</a:t>
            </a:r>
            <a:r>
              <a:rPr lang="en-GB" sz="1600" dirty="0">
                <a:solidFill>
                  <a:srgbClr val="636363"/>
                </a:solidFill>
              </a:rPr>
              <a:t> and </a:t>
            </a:r>
            <a:r>
              <a:rPr lang="en-GB" sz="1600" b="1" dirty="0"/>
              <a:t>friction loss </a:t>
            </a:r>
            <a:r>
              <a:rPr lang="en-GB" sz="1600" dirty="0">
                <a:solidFill>
                  <a:srgbClr val="636363"/>
                </a:solidFill>
              </a:rPr>
              <a:t>uncertainties</a:t>
            </a:r>
          </a:p>
          <a:p>
            <a:pPr marL="180000" indent="-180000">
              <a:lnSpc>
                <a:spcPts val="2160"/>
              </a:lnSpc>
              <a:spcBef>
                <a:spcPts val="2400"/>
              </a:spcBef>
              <a:buFont typeface="Arial" panose="020B0604020202020204" pitchFamily="34" charset="0"/>
              <a:buChar char="•"/>
            </a:pPr>
            <a:r>
              <a:rPr lang="en-GB" sz="1600" b="1" dirty="0"/>
              <a:t>Largest deviations </a:t>
            </a:r>
            <a:r>
              <a:rPr lang="en-GB" sz="1600" dirty="0">
                <a:solidFill>
                  <a:srgbClr val="636363"/>
                </a:solidFill>
              </a:rPr>
              <a:t>area → </a:t>
            </a:r>
            <a:r>
              <a:rPr lang="en-GB" sz="1600" b="1" dirty="0"/>
              <a:t>negative torque and low-speed/high negative torque </a:t>
            </a:r>
            <a:r>
              <a:rPr lang="en-GB" sz="1600" dirty="0">
                <a:solidFill>
                  <a:srgbClr val="636363"/>
                </a:solidFill>
              </a:rPr>
              <a:t>regions</a:t>
            </a:r>
            <a:endParaRPr lang="en-GB" sz="1600" b="1" dirty="0"/>
          </a:p>
          <a:p>
            <a:pPr marL="180000" indent="-180000">
              <a:lnSpc>
                <a:spcPts val="2160"/>
              </a:lnSpc>
              <a:spcBef>
                <a:spcPts val="2400"/>
              </a:spcBef>
              <a:buFont typeface="Arial" panose="020B0604020202020204" pitchFamily="34" charset="0"/>
              <a:buChar char="•"/>
            </a:pPr>
            <a:r>
              <a:rPr lang="en-GB" sz="1600" b="1" dirty="0"/>
              <a:t>Analytic T-S </a:t>
            </a:r>
            <a:r>
              <a:rPr lang="en-GB" sz="1600" dirty="0">
                <a:solidFill>
                  <a:srgbClr val="636363"/>
                </a:solidFill>
              </a:rPr>
              <a:t>computationally </a:t>
            </a:r>
            <a:r>
              <a:rPr lang="en-GB" sz="1600" b="1" dirty="0"/>
              <a:t>efficient</a:t>
            </a:r>
            <a:r>
              <a:rPr lang="en-GB" sz="1600" dirty="0">
                <a:solidFill>
                  <a:srgbClr val="636363"/>
                </a:solidFill>
              </a:rPr>
              <a:t>; </a:t>
            </a:r>
            <a:r>
              <a:rPr lang="en-GB" sz="1600" b="1" dirty="0"/>
              <a:t>direct FEA </a:t>
            </a:r>
            <a:r>
              <a:rPr lang="en-GB" sz="1600" dirty="0">
                <a:solidFill>
                  <a:srgbClr val="636363"/>
                </a:solidFill>
              </a:rPr>
              <a:t>computationally </a:t>
            </a:r>
            <a:r>
              <a:rPr lang="en-GB" sz="1600" b="1" dirty="0"/>
              <a:t>expensive </a:t>
            </a:r>
          </a:p>
        </p:txBody>
      </p:sp>
      <p:graphicFrame>
        <p:nvGraphicFramePr>
          <p:cNvPr id="22" name="Table 21">
            <a:extLst>
              <a:ext uri="{FF2B5EF4-FFF2-40B4-BE49-F238E27FC236}">
                <a16:creationId xmlns:a16="http://schemas.microsoft.com/office/drawing/2014/main" id="{D5667638-9B05-2B31-CEA2-095C4E5D8701}"/>
              </a:ext>
            </a:extLst>
          </p:cNvPr>
          <p:cNvGraphicFramePr>
            <a:graphicFrameLocks noGrp="1"/>
          </p:cNvGraphicFramePr>
          <p:nvPr>
            <p:extLst>
              <p:ext uri="{D42A27DB-BD31-4B8C-83A1-F6EECF244321}">
                <p14:modId xmlns:p14="http://schemas.microsoft.com/office/powerpoint/2010/main" val="4095323647"/>
              </p:ext>
            </p:extLst>
          </p:nvPr>
        </p:nvGraphicFramePr>
        <p:xfrm>
          <a:off x="7752181" y="4210050"/>
          <a:ext cx="4812625" cy="2076132"/>
        </p:xfrm>
        <a:graphic>
          <a:graphicData uri="http://schemas.openxmlformats.org/drawingml/2006/table">
            <a:tbl>
              <a:tblPr firstRow="1" bandRow="1">
                <a:tableStyleId>{5940675A-B579-460E-94D1-54222C63F5DA}</a:tableStyleId>
              </a:tblPr>
              <a:tblGrid>
                <a:gridCol w="834133">
                  <a:extLst>
                    <a:ext uri="{9D8B030D-6E8A-4147-A177-3AD203B41FA5}">
                      <a16:colId xmlns:a16="http://schemas.microsoft.com/office/drawing/2014/main" val="758363089"/>
                    </a:ext>
                  </a:extLst>
                </a:gridCol>
                <a:gridCol w="808305">
                  <a:extLst>
                    <a:ext uri="{9D8B030D-6E8A-4147-A177-3AD203B41FA5}">
                      <a16:colId xmlns:a16="http://schemas.microsoft.com/office/drawing/2014/main" val="2040961694"/>
                    </a:ext>
                  </a:extLst>
                </a:gridCol>
                <a:gridCol w="1104582">
                  <a:extLst>
                    <a:ext uri="{9D8B030D-6E8A-4147-A177-3AD203B41FA5}">
                      <a16:colId xmlns:a16="http://schemas.microsoft.com/office/drawing/2014/main" val="707163396"/>
                    </a:ext>
                  </a:extLst>
                </a:gridCol>
                <a:gridCol w="1449479">
                  <a:extLst>
                    <a:ext uri="{9D8B030D-6E8A-4147-A177-3AD203B41FA5}">
                      <a16:colId xmlns:a16="http://schemas.microsoft.com/office/drawing/2014/main" val="878720054"/>
                    </a:ext>
                  </a:extLst>
                </a:gridCol>
                <a:gridCol w="616126">
                  <a:extLst>
                    <a:ext uri="{9D8B030D-6E8A-4147-A177-3AD203B41FA5}">
                      <a16:colId xmlns:a16="http://schemas.microsoft.com/office/drawing/2014/main" val="1794882574"/>
                    </a:ext>
                  </a:extLst>
                </a:gridCol>
              </a:tblGrid>
              <a:tr h="508110">
                <a:tc>
                  <a:txBody>
                    <a:bodyPr/>
                    <a:lstStyle/>
                    <a:p>
                      <a:pPr algn="ctr"/>
                      <a:r>
                        <a:rPr lang="en-US" sz="1100" b="1" dirty="0"/>
                        <a:t>Method</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dirty="0"/>
                        <a:t>Drive cycle</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dirty="0"/>
                        <a:t>Computational </a:t>
                      </a:r>
                      <a:br>
                        <a:rPr lang="en-US" sz="1100" b="1" dirty="0"/>
                      </a:br>
                      <a:r>
                        <a:rPr lang="en-US" sz="1100" b="1" dirty="0"/>
                        <a:t>time</a:t>
                      </a:r>
                      <a:endParaRPr lang="en-US" sz="1100" b="1" dirty="0">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100" b="1" dirty="0"/>
                        <a:t>Average energy </a:t>
                      </a:r>
                      <a:br>
                        <a:rPr lang="en-US" sz="1100" b="1" dirty="0"/>
                      </a:br>
                      <a:r>
                        <a:rPr lang="en-US" sz="1100" b="1" dirty="0"/>
                        <a:t>efficiency difference</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dirty="0"/>
                        <a:t>Average MAE</a:t>
                      </a:r>
                      <a:endParaRPr lang="en-US" sz="1100" b="1" dirty="0">
                        <a:latin typeface="+mn-lt"/>
                        <a:cs typeface="Times New Roman" panose="02020603050405020304" pitchFamily="18" charset="0"/>
                      </a:endParaRPr>
                    </a:p>
                  </a:txBody>
                  <a:tcPr marL="0" marR="0" marT="0" marB="0" anchor="ctr"/>
                </a:tc>
                <a:extLst>
                  <a:ext uri="{0D108BD9-81ED-4DB2-BD59-A6C34878D82A}">
                    <a16:rowId xmlns:a16="http://schemas.microsoft.com/office/drawing/2014/main" val="1168753761"/>
                  </a:ext>
                </a:extLst>
              </a:tr>
              <a:tr h="283833">
                <a:tc rowSpan="3">
                  <a:txBody>
                    <a:bodyPr/>
                    <a:lstStyle/>
                    <a:p>
                      <a:pPr algn="ctr"/>
                      <a:r>
                        <a:rPr lang="en-US" sz="1100" b="1" dirty="0"/>
                        <a:t>Analytic</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tx1"/>
                          </a:solidFill>
                          <a:effectLst/>
                        </a:rPr>
                        <a:t>WLTP</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8 min</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rowSpan="3">
                  <a:txBody>
                    <a:bodyPr/>
                    <a:lstStyle/>
                    <a:p>
                      <a:pPr algn="ctr"/>
                      <a:r>
                        <a:rPr lang="en-US" sz="1200" b="1" kern="1200" dirty="0">
                          <a:solidFill>
                            <a:schemeClr val="tx1"/>
                          </a:solidFill>
                          <a:effectLst/>
                        </a:rPr>
                        <a:t>0.68 %</a:t>
                      </a:r>
                      <a:endParaRPr lang="en-US" sz="2400" b="1" dirty="0">
                        <a:solidFill>
                          <a:schemeClr val="tx1"/>
                        </a:solidFill>
                      </a:endParaRPr>
                    </a:p>
                  </a:txBody>
                  <a:tcPr marL="0" marR="0" marT="0" marB="0" anchor="ctr"/>
                </a:tc>
                <a:tc rowSpan="3">
                  <a:txBody>
                    <a:bodyPr/>
                    <a:lstStyle/>
                    <a:p>
                      <a:pPr algn="ctr"/>
                      <a:r>
                        <a:rPr lang="en-US" sz="1200" b="1" kern="1200" dirty="0">
                          <a:solidFill>
                            <a:schemeClr val="tx1"/>
                          </a:solidFill>
                          <a:effectLst/>
                        </a:rPr>
                        <a:t>1.18 %</a:t>
                      </a:r>
                      <a:endParaRPr lang="en-US" sz="1200" b="1" i="0" kern="1200" dirty="0">
                        <a:solidFill>
                          <a:schemeClr val="tx1"/>
                        </a:solidFill>
                        <a:effectLst/>
                        <a:latin typeface="+mn-lt"/>
                        <a:ea typeface="+mn-ea"/>
                        <a:cs typeface="Times New Roman" panose="02020603050405020304" pitchFamily="18" charset="0"/>
                      </a:endParaRPr>
                    </a:p>
                  </a:txBody>
                  <a:tcPr marL="0" marR="0" marT="0" marB="0" anchor="ctr"/>
                </a:tc>
                <a:extLst>
                  <a:ext uri="{0D108BD9-81ED-4DB2-BD59-A6C34878D82A}">
                    <a16:rowId xmlns:a16="http://schemas.microsoft.com/office/drawing/2014/main" val="3530135292"/>
                  </a:ext>
                </a:extLst>
              </a:tr>
              <a:tr h="283833">
                <a:tc vMerge="1">
                  <a:txBody>
                    <a:bodyPr/>
                    <a:lstStyle/>
                    <a:p>
                      <a:pPr algn="ctr"/>
                      <a:endParaRPr lang="en-US" sz="1200" b="1" dirty="0">
                        <a:latin typeface="+mn-lt"/>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Artemis</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4 min</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vMerge="1">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0" i="0" kern="1200" dirty="0">
                        <a:solidFill>
                          <a:schemeClr val="tx1"/>
                        </a:solidFill>
                        <a:effectLst/>
                        <a:latin typeface="+mn-lt"/>
                        <a:ea typeface="+mn-ea"/>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297155"/>
                  </a:ext>
                </a:extLst>
              </a:tr>
              <a:tr h="283833">
                <a:tc vMerge="1">
                  <a:txBody>
                    <a:bodyPr/>
                    <a:lstStyle/>
                    <a:p>
                      <a:pPr algn="ctr"/>
                      <a:endParaRPr lang="en-US" sz="1200" b="1" dirty="0">
                        <a:latin typeface="+mn-lt"/>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BCDC</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7 min</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vMerge="1">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0" i="0" kern="1200" dirty="0">
                        <a:solidFill>
                          <a:schemeClr val="tx1"/>
                        </a:solidFill>
                        <a:effectLst/>
                        <a:latin typeface="+mn-lt"/>
                        <a:ea typeface="+mn-ea"/>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249014"/>
                  </a:ext>
                </a:extLst>
              </a:tr>
              <a:tr h="238841">
                <a:tc rowSpan="3">
                  <a:txBody>
                    <a:bodyPr/>
                    <a:lstStyle/>
                    <a:p>
                      <a:pPr algn="ctr"/>
                      <a:r>
                        <a:rPr lang="en-US" sz="1100" b="1" dirty="0"/>
                        <a:t>FEA</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tx1"/>
                          </a:solidFill>
                          <a:effectLst/>
                        </a:rPr>
                        <a:t>WLTP</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 24 hours</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rowSpan="3">
                  <a:txBody>
                    <a:bodyPr/>
                    <a:lstStyle/>
                    <a:p>
                      <a:pPr algn="ctr"/>
                      <a:r>
                        <a:rPr lang="en-US" sz="1200" b="1" kern="1200" dirty="0">
                          <a:solidFill>
                            <a:schemeClr val="tx1"/>
                          </a:solidFill>
                          <a:effectLst/>
                        </a:rPr>
                        <a:t>2.40 %</a:t>
                      </a:r>
                      <a:endParaRPr lang="en-US" sz="2400" b="1" dirty="0">
                        <a:solidFill>
                          <a:schemeClr val="tx1"/>
                        </a:solidFill>
                      </a:endParaRPr>
                    </a:p>
                  </a:txBody>
                  <a:tcPr marL="0" marR="0" marT="0" marB="0" anchor="ctr"/>
                </a:tc>
                <a:tc rowSpan="3">
                  <a:txBody>
                    <a:bodyPr/>
                    <a:lstStyle/>
                    <a:p>
                      <a:pPr algn="ctr"/>
                      <a:r>
                        <a:rPr lang="en-US" sz="1200" b="1" kern="1200" dirty="0">
                          <a:solidFill>
                            <a:schemeClr val="tx1"/>
                          </a:solidFill>
                          <a:effectLst/>
                        </a:rPr>
                        <a:t>2.68 %</a:t>
                      </a:r>
                      <a:endParaRPr lang="en-US" sz="1200" b="1" i="0" kern="1200" dirty="0">
                        <a:solidFill>
                          <a:schemeClr val="tx1"/>
                        </a:solidFill>
                        <a:effectLst/>
                        <a:latin typeface="+mn-lt"/>
                        <a:ea typeface="+mn-ea"/>
                        <a:cs typeface="Times New Roman" panose="02020603050405020304" pitchFamily="18" charset="0"/>
                      </a:endParaRPr>
                    </a:p>
                  </a:txBody>
                  <a:tcPr marL="0" marR="0" marT="0" marB="0" anchor="ctr"/>
                </a:tc>
                <a:extLst>
                  <a:ext uri="{0D108BD9-81ED-4DB2-BD59-A6C34878D82A}">
                    <a16:rowId xmlns:a16="http://schemas.microsoft.com/office/drawing/2014/main" val="1177864990"/>
                  </a:ext>
                </a:extLst>
              </a:tr>
              <a:tr h="238841">
                <a:tc vMerge="1">
                  <a:txBody>
                    <a:bodyPr/>
                    <a:lstStyle/>
                    <a:p>
                      <a:pPr algn="ctr"/>
                      <a:endParaRPr lang="en-US" sz="1200" b="1" dirty="0">
                        <a:latin typeface="+mn-lt"/>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Artemis</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 15 hours</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vMerge="1">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0" i="0" kern="1200" dirty="0">
                        <a:solidFill>
                          <a:schemeClr val="tx1"/>
                        </a:solidFill>
                        <a:effectLst/>
                        <a:latin typeface="+mn-lt"/>
                        <a:ea typeface="+mn-ea"/>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980309"/>
                  </a:ext>
                </a:extLst>
              </a:tr>
              <a:tr h="238841">
                <a:tc vMerge="1">
                  <a:txBody>
                    <a:bodyPr/>
                    <a:lstStyle/>
                    <a:p>
                      <a:pPr algn="ctr"/>
                      <a:endParaRPr lang="en-US" sz="1200" b="1" dirty="0">
                        <a:latin typeface="+mn-lt"/>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BCDC</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rPr>
                        <a:t>~ 22 hours</a:t>
                      </a:r>
                      <a:endParaRPr lang="en-US" sz="1100" b="1" i="0" kern="1200" dirty="0">
                        <a:solidFill>
                          <a:schemeClr val="tx1"/>
                        </a:solidFill>
                        <a:effectLst/>
                        <a:latin typeface="+mn-lt"/>
                        <a:ea typeface="+mn-ea"/>
                        <a:cs typeface="Times New Roman" panose="02020603050405020304" pitchFamily="18" charset="0"/>
                      </a:endParaRPr>
                    </a:p>
                  </a:txBody>
                  <a:tcPr marL="0" marR="0" marT="0" marB="0" anchor="ctr"/>
                </a:tc>
                <a:tc vMerge="1">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0" i="0" kern="1200" dirty="0">
                        <a:solidFill>
                          <a:schemeClr val="tx1"/>
                        </a:solidFill>
                        <a:effectLst/>
                        <a:latin typeface="+mn-lt"/>
                        <a:ea typeface="+mn-ea"/>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27087"/>
                  </a:ext>
                </a:extLst>
              </a:tr>
            </a:tbl>
          </a:graphicData>
        </a:graphic>
      </p:graphicFrame>
      <p:sp>
        <p:nvSpPr>
          <p:cNvPr id="40" name="Oval 39">
            <a:extLst>
              <a:ext uri="{FF2B5EF4-FFF2-40B4-BE49-F238E27FC236}">
                <a16:creationId xmlns:a16="http://schemas.microsoft.com/office/drawing/2014/main" id="{D95AEEDA-DBE2-6035-0248-B032364BA842}"/>
              </a:ext>
            </a:extLst>
          </p:cNvPr>
          <p:cNvSpPr/>
          <p:nvPr/>
        </p:nvSpPr>
        <p:spPr>
          <a:xfrm>
            <a:off x="10896552" y="4885364"/>
            <a:ext cx="586417" cy="47782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7186737-9A58-B7C3-FE01-60C337937CAF}"/>
              </a:ext>
            </a:extLst>
          </p:cNvPr>
          <p:cNvSpPr/>
          <p:nvPr/>
        </p:nvSpPr>
        <p:spPr>
          <a:xfrm>
            <a:off x="10906077" y="5685949"/>
            <a:ext cx="586417" cy="477820"/>
          </a:xfrm>
          <a:prstGeom prst="ellipse">
            <a:avLst/>
          </a:prstGeom>
          <a:no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A2E4FE-0084-2B1F-5B3C-DBAD23363E79}"/>
              </a:ext>
            </a:extLst>
          </p:cNvPr>
          <p:cNvSpPr/>
          <p:nvPr/>
        </p:nvSpPr>
        <p:spPr>
          <a:xfrm>
            <a:off x="11962183" y="4885364"/>
            <a:ext cx="586417" cy="47782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5355642-4F2C-64EE-7957-D1EF0E966778}"/>
              </a:ext>
            </a:extLst>
          </p:cNvPr>
          <p:cNvSpPr/>
          <p:nvPr/>
        </p:nvSpPr>
        <p:spPr>
          <a:xfrm>
            <a:off x="11936452" y="5682029"/>
            <a:ext cx="586417" cy="477820"/>
          </a:xfrm>
          <a:prstGeom prst="ellipse">
            <a:avLst/>
          </a:prstGeom>
          <a:no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30">
            <a:extLst>
              <a:ext uri="{FF2B5EF4-FFF2-40B4-BE49-F238E27FC236}">
                <a16:creationId xmlns:a16="http://schemas.microsoft.com/office/drawing/2014/main" id="{AD74F56D-E7C1-A149-6183-8DE8795C73B2}"/>
              </a:ext>
            </a:extLst>
          </p:cNvPr>
          <p:cNvSpPr txBox="1"/>
          <p:nvPr/>
        </p:nvSpPr>
        <p:spPr>
          <a:xfrm>
            <a:off x="8280519" y="1084002"/>
            <a:ext cx="3898900"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Mean absolute efficiency error of T-S methods</a:t>
            </a:r>
          </a:p>
        </p:txBody>
      </p:sp>
      <p:sp>
        <p:nvSpPr>
          <p:cNvPr id="50" name="TextBox 30">
            <a:extLst>
              <a:ext uri="{FF2B5EF4-FFF2-40B4-BE49-F238E27FC236}">
                <a16:creationId xmlns:a16="http://schemas.microsoft.com/office/drawing/2014/main" id="{0CFEADA3-9B86-C792-81F8-D243FEA64FB1}"/>
              </a:ext>
            </a:extLst>
          </p:cNvPr>
          <p:cNvSpPr txBox="1"/>
          <p:nvPr/>
        </p:nvSpPr>
        <p:spPr>
          <a:xfrm>
            <a:off x="8053874" y="3735486"/>
            <a:ext cx="4182907"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T-S methods: computational time vs. overall error</a:t>
            </a:r>
            <a:endParaRPr lang="en-US" dirty="0"/>
          </a:p>
        </p:txBody>
      </p:sp>
      <p:pic>
        <p:nvPicPr>
          <p:cNvPr id="51" name="Picture 50">
            <a:extLst>
              <a:ext uri="{FF2B5EF4-FFF2-40B4-BE49-F238E27FC236}">
                <a16:creationId xmlns:a16="http://schemas.microsoft.com/office/drawing/2014/main" id="{58293A01-E86E-4B8F-D8ED-45E408701D6F}"/>
              </a:ext>
            </a:extLst>
          </p:cNvPr>
          <p:cNvPicPr>
            <a:picLocks noChangeAspect="1"/>
          </p:cNvPicPr>
          <p:nvPr/>
        </p:nvPicPr>
        <p:blipFill>
          <a:blip r:embed="rId4"/>
          <a:stretch>
            <a:fillRect/>
          </a:stretch>
        </p:blipFill>
        <p:spPr>
          <a:xfrm>
            <a:off x="5278377" y="4302957"/>
            <a:ext cx="2273224" cy="2088000"/>
          </a:xfrm>
          <a:prstGeom prst="rect">
            <a:avLst/>
          </a:prstGeom>
        </p:spPr>
      </p:pic>
      <p:sp>
        <p:nvSpPr>
          <p:cNvPr id="52" name="Oval 51">
            <a:extLst>
              <a:ext uri="{FF2B5EF4-FFF2-40B4-BE49-F238E27FC236}">
                <a16:creationId xmlns:a16="http://schemas.microsoft.com/office/drawing/2014/main" id="{66C09BDF-0810-7461-21F4-C8B7D917AE05}"/>
              </a:ext>
            </a:extLst>
          </p:cNvPr>
          <p:cNvSpPr/>
          <p:nvPr/>
        </p:nvSpPr>
        <p:spPr>
          <a:xfrm>
            <a:off x="9518073" y="4726132"/>
            <a:ext cx="899265" cy="83716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14D5F34-EE27-10DE-A1C4-10A0125CE156}"/>
              </a:ext>
            </a:extLst>
          </p:cNvPr>
          <p:cNvSpPr/>
          <p:nvPr/>
        </p:nvSpPr>
        <p:spPr>
          <a:xfrm>
            <a:off x="9390820" y="5577146"/>
            <a:ext cx="1145561" cy="695182"/>
          </a:xfrm>
          <a:prstGeom prst="ellipse">
            <a:avLst/>
          </a:prstGeom>
          <a:no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CDA313-10ED-FEE4-7B93-8C47AE60F667}"/>
              </a:ext>
            </a:extLst>
          </p:cNvPr>
          <p:cNvSpPr txBox="1"/>
          <p:nvPr/>
        </p:nvSpPr>
        <p:spPr>
          <a:xfrm>
            <a:off x="95641" y="6454962"/>
            <a:ext cx="11243045" cy="230832"/>
          </a:xfrm>
          <a:prstGeom prst="rect">
            <a:avLst/>
          </a:prstGeom>
          <a:noFill/>
        </p:spPr>
        <p:txBody>
          <a:bodyPr wrap="square">
            <a:spAutoFit/>
          </a:bodyPr>
          <a:lstStyle/>
          <a:p>
            <a:r>
              <a:rPr lang="en-GB" sz="900" dirty="0"/>
              <a:t>[1] K. Heidarikani et al., “Comparative Study of Steady-State Efficiency Maps and Time-Stepping Methods for Induction Motor Drive Cycle Performance Analysis,” Energies, vol. 18, no. 22, p. 5928, Nov. 2025</a:t>
            </a:r>
            <a:endParaRPr lang="en-US" sz="900" dirty="0"/>
          </a:p>
        </p:txBody>
      </p:sp>
    </p:spTree>
    <p:extLst>
      <p:ext uri="{BB962C8B-B14F-4D97-AF65-F5344CB8AC3E}">
        <p14:creationId xmlns:p14="http://schemas.microsoft.com/office/powerpoint/2010/main" val="27865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25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25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10"/>
                                        <p:tgtEl>
                                          <p:spTgt spid="19">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25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25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10"/>
                                        <p:tgtEl>
                                          <p:spTgt spid="19">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4" end="4"/>
                                            </p:txEl>
                                          </p:spTgt>
                                        </p:tgtEl>
                                        <p:attrNameLst>
                                          <p:attrName>style.visibility</p:attrName>
                                        </p:attrNameLst>
                                      </p:cBhvr>
                                      <p:to>
                                        <p:strVal val="visible"/>
                                      </p:to>
                                    </p:set>
                                    <p:animEffect transition="in" filter="fade">
                                      <p:cBhvr>
                                        <p:cTn id="34" dur="10"/>
                                        <p:tgtEl>
                                          <p:spTgt spid="19">
                                            <p:txEl>
                                              <p:pRg st="4" end="4"/>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arn(inVertical)">
                                      <p:cBhvr>
                                        <p:cTn id="37" dur="250"/>
                                        <p:tgtEl>
                                          <p:spTgt spid="5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250"/>
                                        <p:tgtEl>
                                          <p:spTgt spid="53"/>
                                        </p:tgtEl>
                                      </p:cBhvr>
                                    </p:animEffect>
                                  </p:childTnLst>
                                </p:cTn>
                              </p:par>
                              <p:par>
                                <p:cTn id="41" presetID="10" presetClass="exit" presetSubtype="0" fill="hold" nodeType="withEffect">
                                  <p:stCondLst>
                                    <p:cond delay="0"/>
                                  </p:stCondLst>
                                  <p:childTnLst>
                                    <p:animEffect transition="out" filter="fade">
                                      <p:cBhvr>
                                        <p:cTn id="42" dur="10"/>
                                        <p:tgtEl>
                                          <p:spTgt spid="51"/>
                                        </p:tgtEl>
                                      </p:cBhvr>
                                    </p:animEffect>
                                    <p:set>
                                      <p:cBhvr>
                                        <p:cTn id="43" dur="1" fill="hold">
                                          <p:stCondLst>
                                            <p:cond delay="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5"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6D6C650D-B4DA-FF06-2E0B-DC11432921AF}"/>
              </a:ext>
            </a:extLst>
          </p:cNvPr>
          <p:cNvSpPr/>
          <p:nvPr/>
        </p:nvSpPr>
        <p:spPr>
          <a:xfrm>
            <a:off x="298035" y="1652128"/>
            <a:ext cx="2241323" cy="5011033"/>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39" name="Rectangle: Rounded Corners 38">
            <a:extLst>
              <a:ext uri="{FF2B5EF4-FFF2-40B4-BE49-F238E27FC236}">
                <a16:creationId xmlns:a16="http://schemas.microsoft.com/office/drawing/2014/main" id="{7D6F6681-AE88-2963-4B31-EC4CA7E32586}"/>
              </a:ext>
            </a:extLst>
          </p:cNvPr>
          <p:cNvSpPr/>
          <p:nvPr/>
        </p:nvSpPr>
        <p:spPr>
          <a:xfrm>
            <a:off x="5293980" y="1357095"/>
            <a:ext cx="2040269" cy="211788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38" name="Rectangle: Rounded Corners 37">
            <a:extLst>
              <a:ext uri="{FF2B5EF4-FFF2-40B4-BE49-F238E27FC236}">
                <a16:creationId xmlns:a16="http://schemas.microsoft.com/office/drawing/2014/main" id="{50DA17BD-4FF9-962D-3BA3-5447E9CF6C52}"/>
              </a:ext>
            </a:extLst>
          </p:cNvPr>
          <p:cNvSpPr/>
          <p:nvPr/>
        </p:nvSpPr>
        <p:spPr>
          <a:xfrm>
            <a:off x="3938678" y="3791517"/>
            <a:ext cx="4857567" cy="2625579"/>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D27922E2-5391-1E71-DDCB-374F115B8856}"/>
              </a:ext>
            </a:extLst>
          </p:cNvPr>
          <p:cNvSpPr>
            <a:spLocks noGrp="1"/>
          </p:cNvSpPr>
          <p:nvPr>
            <p:ph type="title"/>
          </p:nvPr>
        </p:nvSpPr>
        <p:spPr>
          <a:xfrm>
            <a:off x="880588" y="775794"/>
            <a:ext cx="11877840" cy="1219200"/>
          </a:xfrm>
        </p:spPr>
        <p:txBody>
          <a:bodyPr/>
          <a:lstStyle/>
          <a:p>
            <a:r>
              <a:rPr lang="en-US" dirty="0"/>
              <a:t>Steady-State Approaches</a:t>
            </a:r>
          </a:p>
        </p:txBody>
      </p:sp>
      <p:sp>
        <p:nvSpPr>
          <p:cNvPr id="4" name="Date Placeholder 3">
            <a:extLst>
              <a:ext uri="{FF2B5EF4-FFF2-40B4-BE49-F238E27FC236}">
                <a16:creationId xmlns:a16="http://schemas.microsoft.com/office/drawing/2014/main" id="{BEA786A4-4B20-C5F5-B044-27804BDDBCAB}"/>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149F4AAE-ED2D-F1DE-7DDD-E5A439558325}"/>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7171E4D8-6043-BA5D-2048-4EBD4DF2CB63}"/>
              </a:ext>
            </a:extLst>
          </p:cNvPr>
          <p:cNvSpPr>
            <a:spLocks noGrp="1"/>
          </p:cNvSpPr>
          <p:nvPr>
            <p:ph type="sldNum" sz="quarter" idx="12"/>
          </p:nvPr>
        </p:nvSpPr>
        <p:spPr/>
        <p:txBody>
          <a:bodyPr/>
          <a:lstStyle/>
          <a:p>
            <a:fld id="{4B64EC4D-37E3-EF42-B9AB-6337577588CB}" type="slidenum">
              <a:rPr lang="de-DE" smtClean="0"/>
              <a:pPr/>
              <a:t>16</a:t>
            </a:fld>
            <a:endParaRPr lang="de-DE" dirty="0"/>
          </a:p>
        </p:txBody>
      </p:sp>
      <p:sp>
        <p:nvSpPr>
          <p:cNvPr id="7" name="Text Placeholder 6">
            <a:extLst>
              <a:ext uri="{FF2B5EF4-FFF2-40B4-BE49-F238E27FC236}">
                <a16:creationId xmlns:a16="http://schemas.microsoft.com/office/drawing/2014/main" id="{4B0ECFCE-6040-D66C-8129-437D86BD35B9}"/>
              </a:ext>
            </a:extLst>
          </p:cNvPr>
          <p:cNvSpPr>
            <a:spLocks noGrp="1"/>
          </p:cNvSpPr>
          <p:nvPr>
            <p:ph type="body" sz="quarter" idx="13"/>
          </p:nvPr>
        </p:nvSpPr>
        <p:spPr/>
        <p:txBody>
          <a:bodyPr/>
          <a:lstStyle/>
          <a:p>
            <a:r>
              <a:rPr lang="en-US" dirty="0"/>
              <a:t>Performance Evaluation and Accuracy Assessment</a:t>
            </a:r>
          </a:p>
        </p:txBody>
      </p:sp>
      <p:pic>
        <p:nvPicPr>
          <p:cNvPr id="9" name="Picture 8">
            <a:extLst>
              <a:ext uri="{FF2B5EF4-FFF2-40B4-BE49-F238E27FC236}">
                <a16:creationId xmlns:a16="http://schemas.microsoft.com/office/drawing/2014/main" id="{4A52AB77-4099-D845-8BBE-4C14F6D846AC}"/>
              </a:ext>
            </a:extLst>
          </p:cNvPr>
          <p:cNvPicPr>
            <a:picLocks noChangeAspect="1"/>
          </p:cNvPicPr>
          <p:nvPr/>
        </p:nvPicPr>
        <p:blipFill>
          <a:blip r:embed="rId3"/>
          <a:stretch>
            <a:fillRect/>
          </a:stretch>
        </p:blipFill>
        <p:spPr>
          <a:xfrm>
            <a:off x="297534" y="2069007"/>
            <a:ext cx="2303100" cy="2286561"/>
          </a:xfrm>
          <a:prstGeom prst="rect">
            <a:avLst/>
          </a:prstGeom>
        </p:spPr>
      </p:pic>
      <p:grpSp>
        <p:nvGrpSpPr>
          <p:cNvPr id="16" name="Group 15">
            <a:extLst>
              <a:ext uri="{FF2B5EF4-FFF2-40B4-BE49-F238E27FC236}">
                <a16:creationId xmlns:a16="http://schemas.microsoft.com/office/drawing/2014/main" id="{A6242BDA-4FFA-8944-C7B9-F149F67F77B7}"/>
              </a:ext>
            </a:extLst>
          </p:cNvPr>
          <p:cNvGrpSpPr/>
          <p:nvPr/>
        </p:nvGrpSpPr>
        <p:grpSpPr>
          <a:xfrm>
            <a:off x="3938679" y="4103853"/>
            <a:ext cx="4857566" cy="2343859"/>
            <a:chOff x="3821112" y="2865651"/>
            <a:chExt cx="4857566" cy="2343859"/>
          </a:xfrm>
        </p:grpSpPr>
        <p:pic>
          <p:nvPicPr>
            <p:cNvPr id="13" name="Picture 12">
              <a:extLst>
                <a:ext uri="{FF2B5EF4-FFF2-40B4-BE49-F238E27FC236}">
                  <a16:creationId xmlns:a16="http://schemas.microsoft.com/office/drawing/2014/main" id="{C08DA82E-21B4-FD1A-F932-F41EA34B6A54}"/>
                </a:ext>
              </a:extLst>
            </p:cNvPr>
            <p:cNvPicPr>
              <a:picLocks noChangeAspect="1"/>
            </p:cNvPicPr>
            <p:nvPr/>
          </p:nvPicPr>
          <p:blipFill>
            <a:blip r:embed="rId4"/>
            <a:stretch>
              <a:fillRect/>
            </a:stretch>
          </p:blipFill>
          <p:spPr>
            <a:xfrm>
              <a:off x="3821112" y="2865651"/>
              <a:ext cx="2378076" cy="2338156"/>
            </a:xfrm>
            <a:prstGeom prst="rect">
              <a:avLst/>
            </a:prstGeom>
          </p:spPr>
        </p:pic>
        <p:pic>
          <p:nvPicPr>
            <p:cNvPr id="15" name="Picture 14">
              <a:extLst>
                <a:ext uri="{FF2B5EF4-FFF2-40B4-BE49-F238E27FC236}">
                  <a16:creationId xmlns:a16="http://schemas.microsoft.com/office/drawing/2014/main" id="{EBEC959C-D07E-573A-B107-1AFF2D2D6D97}"/>
                </a:ext>
              </a:extLst>
            </p:cNvPr>
            <p:cNvPicPr>
              <a:picLocks noChangeAspect="1"/>
            </p:cNvPicPr>
            <p:nvPr/>
          </p:nvPicPr>
          <p:blipFill>
            <a:blip r:embed="rId5"/>
            <a:stretch>
              <a:fillRect/>
            </a:stretch>
          </p:blipFill>
          <p:spPr>
            <a:xfrm>
              <a:off x="6163734" y="2865651"/>
              <a:ext cx="2514944" cy="2343859"/>
            </a:xfrm>
            <a:prstGeom prst="rect">
              <a:avLst/>
            </a:prstGeom>
          </p:spPr>
        </p:pic>
      </p:grpSp>
      <p:grpSp>
        <p:nvGrpSpPr>
          <p:cNvPr id="35" name="Group 34">
            <a:extLst>
              <a:ext uri="{FF2B5EF4-FFF2-40B4-BE49-F238E27FC236}">
                <a16:creationId xmlns:a16="http://schemas.microsoft.com/office/drawing/2014/main" id="{FBF9F6B8-0B77-73A8-9660-FC2E25C9219F}"/>
              </a:ext>
            </a:extLst>
          </p:cNvPr>
          <p:cNvGrpSpPr/>
          <p:nvPr/>
        </p:nvGrpSpPr>
        <p:grpSpPr>
          <a:xfrm>
            <a:off x="9974056" y="2030459"/>
            <a:ext cx="2456906" cy="4518156"/>
            <a:chOff x="9945481" y="1897109"/>
            <a:chExt cx="2456906" cy="4518156"/>
          </a:xfrm>
        </p:grpSpPr>
        <p:pic>
          <p:nvPicPr>
            <p:cNvPr id="20" name="Picture 19">
              <a:extLst>
                <a:ext uri="{FF2B5EF4-FFF2-40B4-BE49-F238E27FC236}">
                  <a16:creationId xmlns:a16="http://schemas.microsoft.com/office/drawing/2014/main" id="{BD0EDBDF-1CCC-3BF4-C09D-188CD46F86BD}"/>
                </a:ext>
              </a:extLst>
            </p:cNvPr>
            <p:cNvPicPr>
              <a:picLocks noChangeAspect="1"/>
            </p:cNvPicPr>
            <p:nvPr/>
          </p:nvPicPr>
          <p:blipFill>
            <a:blip r:embed="rId6"/>
            <a:stretch>
              <a:fillRect/>
            </a:stretch>
          </p:blipFill>
          <p:spPr>
            <a:xfrm>
              <a:off x="9962149" y="1897109"/>
              <a:ext cx="2211877" cy="2249826"/>
            </a:xfrm>
            <a:prstGeom prst="rect">
              <a:avLst/>
            </a:prstGeom>
          </p:spPr>
        </p:pic>
        <p:pic>
          <p:nvPicPr>
            <p:cNvPr id="22" name="Picture 21">
              <a:extLst>
                <a:ext uri="{FF2B5EF4-FFF2-40B4-BE49-F238E27FC236}">
                  <a16:creationId xmlns:a16="http://schemas.microsoft.com/office/drawing/2014/main" id="{39FB93C2-EB1C-4BEE-E4C0-4887D396B1D2}"/>
                </a:ext>
              </a:extLst>
            </p:cNvPr>
            <p:cNvPicPr>
              <a:picLocks noChangeAspect="1"/>
            </p:cNvPicPr>
            <p:nvPr/>
          </p:nvPicPr>
          <p:blipFill>
            <a:blip r:embed="rId7"/>
            <a:stretch>
              <a:fillRect/>
            </a:stretch>
          </p:blipFill>
          <p:spPr>
            <a:xfrm>
              <a:off x="9945481" y="4144284"/>
              <a:ext cx="2451566" cy="2270981"/>
            </a:xfrm>
            <a:prstGeom prst="rect">
              <a:avLst/>
            </a:prstGeom>
          </p:spPr>
        </p:pic>
        <p:pic>
          <p:nvPicPr>
            <p:cNvPr id="26" name="Picture 25">
              <a:extLst>
                <a:ext uri="{FF2B5EF4-FFF2-40B4-BE49-F238E27FC236}">
                  <a16:creationId xmlns:a16="http://schemas.microsoft.com/office/drawing/2014/main" id="{54825D5B-A0D4-D5CF-E589-2041CB47CA18}"/>
                </a:ext>
              </a:extLst>
            </p:cNvPr>
            <p:cNvPicPr>
              <a:picLocks noChangeAspect="1"/>
            </p:cNvPicPr>
            <p:nvPr/>
          </p:nvPicPr>
          <p:blipFill>
            <a:blip r:embed="rId8"/>
            <a:stretch>
              <a:fillRect/>
            </a:stretch>
          </p:blipFill>
          <p:spPr>
            <a:xfrm>
              <a:off x="11805031" y="1994013"/>
              <a:ext cx="597356" cy="1890712"/>
            </a:xfrm>
            <a:prstGeom prst="rect">
              <a:avLst/>
            </a:prstGeom>
          </p:spPr>
        </p:pic>
      </p:grpSp>
      <p:pic>
        <p:nvPicPr>
          <p:cNvPr id="34" name="Picture 33">
            <a:extLst>
              <a:ext uri="{FF2B5EF4-FFF2-40B4-BE49-F238E27FC236}">
                <a16:creationId xmlns:a16="http://schemas.microsoft.com/office/drawing/2014/main" id="{F56D5FB9-D765-FCC7-5D99-48214C26C83C}"/>
              </a:ext>
            </a:extLst>
          </p:cNvPr>
          <p:cNvPicPr>
            <a:picLocks noChangeAspect="1"/>
          </p:cNvPicPr>
          <p:nvPr/>
        </p:nvPicPr>
        <p:blipFill>
          <a:blip r:embed="rId9"/>
          <a:stretch>
            <a:fillRect/>
          </a:stretch>
        </p:blipFill>
        <p:spPr>
          <a:xfrm>
            <a:off x="5336859" y="1674563"/>
            <a:ext cx="1959791" cy="1819461"/>
          </a:xfrm>
          <a:prstGeom prst="rect">
            <a:avLst/>
          </a:prstGeom>
        </p:spPr>
      </p:pic>
      <p:pic>
        <p:nvPicPr>
          <p:cNvPr id="37" name="Picture 36">
            <a:extLst>
              <a:ext uri="{FF2B5EF4-FFF2-40B4-BE49-F238E27FC236}">
                <a16:creationId xmlns:a16="http://schemas.microsoft.com/office/drawing/2014/main" id="{DE715B6D-1990-5A38-79C6-0A1BB7F2376A}"/>
              </a:ext>
            </a:extLst>
          </p:cNvPr>
          <p:cNvPicPr>
            <a:picLocks noChangeAspect="1"/>
          </p:cNvPicPr>
          <p:nvPr/>
        </p:nvPicPr>
        <p:blipFill>
          <a:blip r:embed="rId10"/>
          <a:stretch>
            <a:fillRect/>
          </a:stretch>
        </p:blipFill>
        <p:spPr>
          <a:xfrm>
            <a:off x="372917" y="4376599"/>
            <a:ext cx="2212134" cy="2286561"/>
          </a:xfrm>
          <a:prstGeom prst="rect">
            <a:avLst/>
          </a:prstGeom>
        </p:spPr>
      </p:pic>
      <p:sp>
        <p:nvSpPr>
          <p:cNvPr id="41" name="Rectangle: Rounded Corners 40">
            <a:extLst>
              <a:ext uri="{FF2B5EF4-FFF2-40B4-BE49-F238E27FC236}">
                <a16:creationId xmlns:a16="http://schemas.microsoft.com/office/drawing/2014/main" id="{69FA7407-04C9-C9A5-2F07-539C14F53437}"/>
              </a:ext>
            </a:extLst>
          </p:cNvPr>
          <p:cNvSpPr/>
          <p:nvPr/>
        </p:nvSpPr>
        <p:spPr>
          <a:xfrm>
            <a:off x="9782984" y="1652127"/>
            <a:ext cx="2907315" cy="4896487"/>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43" name="TextBox 30">
            <a:extLst>
              <a:ext uri="{FF2B5EF4-FFF2-40B4-BE49-F238E27FC236}">
                <a16:creationId xmlns:a16="http://schemas.microsoft.com/office/drawing/2014/main" id="{5F2EF3FF-BA50-6DC6-8E65-9B20A69C5A43}"/>
              </a:ext>
            </a:extLst>
          </p:cNvPr>
          <p:cNvSpPr txBox="1"/>
          <p:nvPr/>
        </p:nvSpPr>
        <p:spPr>
          <a:xfrm>
            <a:off x="957417" y="1656845"/>
            <a:ext cx="1044351"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Grid points</a:t>
            </a:r>
          </a:p>
        </p:txBody>
      </p:sp>
      <p:sp>
        <p:nvSpPr>
          <p:cNvPr id="44" name="TextBox 30">
            <a:extLst>
              <a:ext uri="{FF2B5EF4-FFF2-40B4-BE49-F238E27FC236}">
                <a16:creationId xmlns:a16="http://schemas.microsoft.com/office/drawing/2014/main" id="{87F61FE3-4D74-4FDB-DEB2-FCC08F9220BF}"/>
              </a:ext>
            </a:extLst>
          </p:cNvPr>
          <p:cNvSpPr txBox="1"/>
          <p:nvPr/>
        </p:nvSpPr>
        <p:spPr>
          <a:xfrm>
            <a:off x="5702032" y="1414912"/>
            <a:ext cx="1551432"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Drive cycle OPs</a:t>
            </a:r>
          </a:p>
        </p:txBody>
      </p:sp>
      <p:sp>
        <p:nvSpPr>
          <p:cNvPr id="45" name="TextBox 30">
            <a:extLst>
              <a:ext uri="{FF2B5EF4-FFF2-40B4-BE49-F238E27FC236}">
                <a16:creationId xmlns:a16="http://schemas.microsoft.com/office/drawing/2014/main" id="{06D75481-1BCD-F8D0-0503-710C1090D2A5}"/>
              </a:ext>
            </a:extLst>
          </p:cNvPr>
          <p:cNvSpPr txBox="1"/>
          <p:nvPr/>
        </p:nvSpPr>
        <p:spPr>
          <a:xfrm>
            <a:off x="9923816" y="1691750"/>
            <a:ext cx="3100354"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Drive cycle OPs efficiency plots</a:t>
            </a:r>
          </a:p>
        </p:txBody>
      </p:sp>
      <p:sp>
        <p:nvSpPr>
          <p:cNvPr id="46" name="TextBox 30">
            <a:extLst>
              <a:ext uri="{FF2B5EF4-FFF2-40B4-BE49-F238E27FC236}">
                <a16:creationId xmlns:a16="http://schemas.microsoft.com/office/drawing/2014/main" id="{E68AEC2E-1603-CB8E-FD93-F644D832D57E}"/>
              </a:ext>
            </a:extLst>
          </p:cNvPr>
          <p:cNvSpPr txBox="1"/>
          <p:nvPr/>
        </p:nvSpPr>
        <p:spPr>
          <a:xfrm>
            <a:off x="5702032" y="3794677"/>
            <a:ext cx="1470225"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Efficiency maps </a:t>
            </a:r>
          </a:p>
        </p:txBody>
      </p:sp>
      <p:cxnSp>
        <p:nvCxnSpPr>
          <p:cNvPr id="47" name="Straight Connector 46">
            <a:extLst>
              <a:ext uri="{FF2B5EF4-FFF2-40B4-BE49-F238E27FC236}">
                <a16:creationId xmlns:a16="http://schemas.microsoft.com/office/drawing/2014/main" id="{91889FF0-6B2F-C2B8-6872-6CB873949CBA}"/>
              </a:ext>
            </a:extLst>
          </p:cNvPr>
          <p:cNvCxnSpPr>
            <a:cxnSpLocks/>
          </p:cNvCxnSpPr>
          <p:nvPr/>
        </p:nvCxnSpPr>
        <p:spPr>
          <a:xfrm>
            <a:off x="2539357" y="5017483"/>
            <a:ext cx="1399321" cy="0"/>
          </a:xfrm>
          <a:prstGeom prst="line">
            <a:avLst/>
          </a:prstGeom>
          <a:ln w="9525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
        <p:nvSpPr>
          <p:cNvPr id="49" name="TextBox 30">
            <a:extLst>
              <a:ext uri="{FF2B5EF4-FFF2-40B4-BE49-F238E27FC236}">
                <a16:creationId xmlns:a16="http://schemas.microsoft.com/office/drawing/2014/main" id="{7433BBAB-316C-BA9B-3D8B-C17081B613BF}"/>
              </a:ext>
            </a:extLst>
          </p:cNvPr>
          <p:cNvSpPr txBox="1"/>
          <p:nvPr/>
        </p:nvSpPr>
        <p:spPr>
          <a:xfrm>
            <a:off x="2638734" y="4051629"/>
            <a:ext cx="1316612" cy="738664"/>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Analytical</a:t>
            </a:r>
            <a:br>
              <a:rPr lang="en-US" dirty="0"/>
            </a:br>
            <a:r>
              <a:rPr lang="en-US" dirty="0"/>
              <a:t>FEA</a:t>
            </a:r>
            <a:br>
              <a:rPr lang="en-US" dirty="0"/>
            </a:br>
            <a:r>
              <a:rPr lang="en-US" dirty="0"/>
              <a:t>Experimental</a:t>
            </a:r>
          </a:p>
        </p:txBody>
      </p:sp>
      <p:sp>
        <p:nvSpPr>
          <p:cNvPr id="50" name="TextBox 30">
            <a:extLst>
              <a:ext uri="{FF2B5EF4-FFF2-40B4-BE49-F238E27FC236}">
                <a16:creationId xmlns:a16="http://schemas.microsoft.com/office/drawing/2014/main" id="{81308678-B7D6-3153-94B1-F236D75089A2}"/>
              </a:ext>
            </a:extLst>
          </p:cNvPr>
          <p:cNvSpPr txBox="1"/>
          <p:nvPr/>
        </p:nvSpPr>
        <p:spPr>
          <a:xfrm>
            <a:off x="2608408" y="5195203"/>
            <a:ext cx="1293186"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Interpolation</a:t>
            </a:r>
          </a:p>
        </p:txBody>
      </p:sp>
      <p:cxnSp>
        <p:nvCxnSpPr>
          <p:cNvPr id="51" name="Straight Connector 50">
            <a:extLst>
              <a:ext uri="{FF2B5EF4-FFF2-40B4-BE49-F238E27FC236}">
                <a16:creationId xmlns:a16="http://schemas.microsoft.com/office/drawing/2014/main" id="{17BCC388-0C4A-3B95-50B4-438C67AA7ADF}"/>
              </a:ext>
            </a:extLst>
          </p:cNvPr>
          <p:cNvCxnSpPr>
            <a:cxnSpLocks/>
          </p:cNvCxnSpPr>
          <p:nvPr/>
        </p:nvCxnSpPr>
        <p:spPr>
          <a:xfrm>
            <a:off x="8796245" y="5017483"/>
            <a:ext cx="986739" cy="0"/>
          </a:xfrm>
          <a:prstGeom prst="line">
            <a:avLst/>
          </a:prstGeom>
          <a:ln w="9525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
        <p:nvSpPr>
          <p:cNvPr id="54" name="Right Arrow 34">
            <a:extLst>
              <a:ext uri="{FF2B5EF4-FFF2-40B4-BE49-F238E27FC236}">
                <a16:creationId xmlns:a16="http://schemas.microsoft.com/office/drawing/2014/main" id="{1124D60D-8D28-FC40-53B4-D8CFC73A3D7E}"/>
              </a:ext>
            </a:extLst>
          </p:cNvPr>
          <p:cNvSpPr/>
          <p:nvPr/>
        </p:nvSpPr>
        <p:spPr>
          <a:xfrm rot="5400000">
            <a:off x="6194356" y="3411604"/>
            <a:ext cx="346209" cy="438150"/>
          </a:xfrm>
          <a:prstGeom prst="rightArrow">
            <a:avLst>
              <a:gd name="adj1" fmla="val 32608"/>
              <a:gd name="adj2" fmla="val 57609"/>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29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1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
                                        <p:tgtEl>
                                          <p:spTgt spid="51"/>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41" grpId="0" animBg="1"/>
      <p:bldP spid="44" grpId="0"/>
      <p:bldP spid="45" grpId="0"/>
      <p:bldP spid="46" grpId="0"/>
      <p:bldP spid="49" grpId="0"/>
      <p:bldP spid="50" grpId="0"/>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50FF-0E7A-4A09-07D0-452BAA472A9E}"/>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DD700-5673-A012-D072-D75B35271B84}"/>
              </a:ext>
            </a:extLst>
          </p:cNvPr>
          <p:cNvSpPr/>
          <p:nvPr/>
        </p:nvSpPr>
        <p:spPr>
          <a:xfrm>
            <a:off x="5406853" y="1556170"/>
            <a:ext cx="7307006" cy="2290914"/>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3A53F16-1992-B396-EE46-33EC59B5D81C}"/>
              </a:ext>
            </a:extLst>
          </p:cNvPr>
          <p:cNvSpPr>
            <a:spLocks noGrp="1"/>
          </p:cNvSpPr>
          <p:nvPr>
            <p:ph type="title"/>
          </p:nvPr>
        </p:nvSpPr>
        <p:spPr>
          <a:xfrm>
            <a:off x="880588" y="800766"/>
            <a:ext cx="11877840" cy="656559"/>
          </a:xfrm>
        </p:spPr>
        <p:txBody>
          <a:bodyPr/>
          <a:lstStyle/>
          <a:p>
            <a:r>
              <a:rPr lang="en-US" dirty="0"/>
              <a:t>Steady-State Approaches</a:t>
            </a:r>
          </a:p>
        </p:txBody>
      </p:sp>
      <p:sp>
        <p:nvSpPr>
          <p:cNvPr id="4" name="Date Placeholder 3">
            <a:extLst>
              <a:ext uri="{FF2B5EF4-FFF2-40B4-BE49-F238E27FC236}">
                <a16:creationId xmlns:a16="http://schemas.microsoft.com/office/drawing/2014/main" id="{891054A8-12A1-2227-06FF-8E753FF0DD5F}"/>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2976B215-876F-ED87-BF90-5E48FBDF4701}"/>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28FBF62E-7FBC-3731-F082-5ABF035DD170}"/>
              </a:ext>
            </a:extLst>
          </p:cNvPr>
          <p:cNvSpPr>
            <a:spLocks noGrp="1"/>
          </p:cNvSpPr>
          <p:nvPr>
            <p:ph type="sldNum" sz="quarter" idx="12"/>
          </p:nvPr>
        </p:nvSpPr>
        <p:spPr/>
        <p:txBody>
          <a:bodyPr/>
          <a:lstStyle/>
          <a:p>
            <a:fld id="{4B64EC4D-37E3-EF42-B9AB-6337577588CB}" type="slidenum">
              <a:rPr lang="de-DE" smtClean="0"/>
              <a:pPr/>
              <a:t>17</a:t>
            </a:fld>
            <a:endParaRPr lang="de-DE" dirty="0"/>
          </a:p>
        </p:txBody>
      </p:sp>
      <p:sp>
        <p:nvSpPr>
          <p:cNvPr id="7" name="Text Placeholder 6">
            <a:extLst>
              <a:ext uri="{FF2B5EF4-FFF2-40B4-BE49-F238E27FC236}">
                <a16:creationId xmlns:a16="http://schemas.microsoft.com/office/drawing/2014/main" id="{A8F6D51E-55D3-00B1-BC1E-17B8AC5C9876}"/>
              </a:ext>
            </a:extLst>
          </p:cNvPr>
          <p:cNvSpPr>
            <a:spLocks noGrp="1"/>
          </p:cNvSpPr>
          <p:nvPr>
            <p:ph type="body" sz="quarter" idx="13"/>
          </p:nvPr>
        </p:nvSpPr>
        <p:spPr/>
        <p:txBody>
          <a:bodyPr/>
          <a:lstStyle/>
          <a:p>
            <a:r>
              <a:rPr lang="en-US" dirty="0"/>
              <a:t>Performance Evaluation and Accuracy Assessment</a:t>
            </a:r>
          </a:p>
        </p:txBody>
      </p:sp>
      <p:sp>
        <p:nvSpPr>
          <p:cNvPr id="25" name="TextBox 30">
            <a:extLst>
              <a:ext uri="{FF2B5EF4-FFF2-40B4-BE49-F238E27FC236}">
                <a16:creationId xmlns:a16="http://schemas.microsoft.com/office/drawing/2014/main" id="{1662DC77-3CEC-D84A-CE6E-2F81DB56F452}"/>
              </a:ext>
            </a:extLst>
          </p:cNvPr>
          <p:cNvSpPr txBox="1"/>
          <p:nvPr/>
        </p:nvSpPr>
        <p:spPr>
          <a:xfrm>
            <a:off x="6672842" y="1563938"/>
            <a:ext cx="5209805"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Loss energy analysis of LUT-based methods (with Smart EQ)</a:t>
            </a:r>
            <a:endParaRPr lang="en-US" dirty="0"/>
          </a:p>
        </p:txBody>
      </p:sp>
      <p:grpSp>
        <p:nvGrpSpPr>
          <p:cNvPr id="48" name="Group 47">
            <a:extLst>
              <a:ext uri="{FF2B5EF4-FFF2-40B4-BE49-F238E27FC236}">
                <a16:creationId xmlns:a16="http://schemas.microsoft.com/office/drawing/2014/main" id="{4CAC8459-3A8C-ECF9-4BBF-4C1BA0085591}"/>
              </a:ext>
            </a:extLst>
          </p:cNvPr>
          <p:cNvGrpSpPr/>
          <p:nvPr/>
        </p:nvGrpSpPr>
        <p:grpSpPr>
          <a:xfrm>
            <a:off x="5394153" y="1832333"/>
            <a:ext cx="7263122" cy="2081937"/>
            <a:chOff x="5407538" y="4404886"/>
            <a:chExt cx="7263122" cy="2306449"/>
          </a:xfrm>
        </p:grpSpPr>
        <p:pic>
          <p:nvPicPr>
            <p:cNvPr id="11" name="Picture 10">
              <a:extLst>
                <a:ext uri="{FF2B5EF4-FFF2-40B4-BE49-F238E27FC236}">
                  <a16:creationId xmlns:a16="http://schemas.microsoft.com/office/drawing/2014/main" id="{8A9EBB7B-C22F-6ABC-6052-CC14D3CCF7EC}"/>
                </a:ext>
              </a:extLst>
            </p:cNvPr>
            <p:cNvPicPr>
              <a:picLocks noChangeAspect="1"/>
            </p:cNvPicPr>
            <p:nvPr/>
          </p:nvPicPr>
          <p:blipFill>
            <a:blip r:embed="rId3"/>
            <a:stretch>
              <a:fillRect/>
            </a:stretch>
          </p:blipFill>
          <p:spPr>
            <a:xfrm>
              <a:off x="5407538" y="4404886"/>
              <a:ext cx="7263122" cy="2306449"/>
            </a:xfrm>
            <a:prstGeom prst="rect">
              <a:avLst/>
            </a:prstGeom>
          </p:spPr>
        </p:pic>
        <p:sp>
          <p:nvSpPr>
            <p:cNvPr id="29" name="TextBox 30">
              <a:extLst>
                <a:ext uri="{FF2B5EF4-FFF2-40B4-BE49-F238E27FC236}">
                  <a16:creationId xmlns:a16="http://schemas.microsoft.com/office/drawing/2014/main" id="{B8B55D5A-CEA5-F855-4A99-7BCC252D9A9D}"/>
                </a:ext>
              </a:extLst>
            </p:cNvPr>
            <p:cNvSpPr txBox="1"/>
            <p:nvPr/>
          </p:nvSpPr>
          <p:spPr>
            <a:xfrm>
              <a:off x="6526881" y="4462328"/>
              <a:ext cx="927972" cy="184666"/>
            </a:xfrm>
            <a:prstGeom prst="rect">
              <a:avLst/>
            </a:prstGeom>
            <a:solidFill>
              <a:srgbClr val="FFFDFC"/>
            </a:solidFill>
            <a:ln w="28575">
              <a:noFill/>
            </a:ln>
          </p:spPr>
          <p:txBody>
            <a:bodyPr wrap="square" lIns="0" tIns="0" rIns="0" b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Analytic</a:t>
              </a:r>
              <a:endParaRPr lang="en-US" sz="1200" dirty="0"/>
            </a:p>
          </p:txBody>
        </p:sp>
        <p:sp>
          <p:nvSpPr>
            <p:cNvPr id="30" name="TextBox 30">
              <a:extLst>
                <a:ext uri="{FF2B5EF4-FFF2-40B4-BE49-F238E27FC236}">
                  <a16:creationId xmlns:a16="http://schemas.microsoft.com/office/drawing/2014/main" id="{15A1668B-C35B-AF37-4E37-3670A23BE29E}"/>
                </a:ext>
              </a:extLst>
            </p:cNvPr>
            <p:cNvSpPr txBox="1"/>
            <p:nvPr/>
          </p:nvSpPr>
          <p:spPr>
            <a:xfrm>
              <a:off x="9039099" y="4479085"/>
              <a:ext cx="350169" cy="184666"/>
            </a:xfrm>
            <a:prstGeom prst="rect">
              <a:avLst/>
            </a:prstGeom>
            <a:solidFill>
              <a:srgbClr val="FFFDFC"/>
            </a:solidFill>
            <a:ln w="28575">
              <a:noFill/>
            </a:ln>
          </p:spPr>
          <p:txBody>
            <a:bodyPr wrap="square" lIns="0" tIns="0" rIns="0" b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FEA</a:t>
              </a:r>
              <a:endParaRPr lang="en-US" sz="1200" dirty="0"/>
            </a:p>
          </p:txBody>
        </p:sp>
        <p:sp>
          <p:nvSpPr>
            <p:cNvPr id="31" name="TextBox 30">
              <a:extLst>
                <a:ext uri="{FF2B5EF4-FFF2-40B4-BE49-F238E27FC236}">
                  <a16:creationId xmlns:a16="http://schemas.microsoft.com/office/drawing/2014/main" id="{92541DB5-C836-B379-A603-7E560586CCF2}"/>
                </a:ext>
              </a:extLst>
            </p:cNvPr>
            <p:cNvSpPr txBox="1"/>
            <p:nvPr/>
          </p:nvSpPr>
          <p:spPr>
            <a:xfrm>
              <a:off x="11191749" y="4462335"/>
              <a:ext cx="1043114" cy="184666"/>
            </a:xfrm>
            <a:prstGeom prst="rect">
              <a:avLst/>
            </a:prstGeom>
            <a:solidFill>
              <a:srgbClr val="FFFDFC"/>
            </a:solidFill>
            <a:ln w="28575">
              <a:noFill/>
            </a:ln>
          </p:spPr>
          <p:txBody>
            <a:bodyPr wrap="square" lIns="0" tIns="0" rIns="0" b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200" dirty="0"/>
                <a:t>Experiment</a:t>
              </a:r>
              <a:endParaRPr lang="en-US" sz="1200" dirty="0"/>
            </a:p>
          </p:txBody>
        </p:sp>
      </p:grpSp>
      <p:grpSp>
        <p:nvGrpSpPr>
          <p:cNvPr id="26" name="Group 25">
            <a:extLst>
              <a:ext uri="{FF2B5EF4-FFF2-40B4-BE49-F238E27FC236}">
                <a16:creationId xmlns:a16="http://schemas.microsoft.com/office/drawing/2014/main" id="{EDAD026D-7013-D7B4-6C8B-B25E6F1A47AD}"/>
              </a:ext>
            </a:extLst>
          </p:cNvPr>
          <p:cNvGrpSpPr/>
          <p:nvPr/>
        </p:nvGrpSpPr>
        <p:grpSpPr>
          <a:xfrm>
            <a:off x="5406853" y="4017254"/>
            <a:ext cx="7307006" cy="2529390"/>
            <a:chOff x="1901653" y="3979964"/>
            <a:chExt cx="7307006" cy="2529390"/>
          </a:xfrm>
        </p:grpSpPr>
        <p:sp>
          <p:nvSpPr>
            <p:cNvPr id="17" name="Rectangle: Rounded Corners 16">
              <a:extLst>
                <a:ext uri="{FF2B5EF4-FFF2-40B4-BE49-F238E27FC236}">
                  <a16:creationId xmlns:a16="http://schemas.microsoft.com/office/drawing/2014/main" id="{64823367-9413-C11C-E504-F8E6C203ADC0}"/>
                </a:ext>
              </a:extLst>
            </p:cNvPr>
            <p:cNvSpPr/>
            <p:nvPr/>
          </p:nvSpPr>
          <p:spPr>
            <a:xfrm>
              <a:off x="1901653" y="4010400"/>
              <a:ext cx="7307006" cy="2449759"/>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pic>
          <p:nvPicPr>
            <p:cNvPr id="14" name="Picture 13">
              <a:extLst>
                <a:ext uri="{FF2B5EF4-FFF2-40B4-BE49-F238E27FC236}">
                  <a16:creationId xmlns:a16="http://schemas.microsoft.com/office/drawing/2014/main" id="{968384B3-7E57-9E0D-7E49-2B4C64558893}"/>
                </a:ext>
              </a:extLst>
            </p:cNvPr>
            <p:cNvPicPr>
              <a:picLocks noChangeAspect="1"/>
            </p:cNvPicPr>
            <p:nvPr/>
          </p:nvPicPr>
          <p:blipFill>
            <a:blip r:embed="rId4"/>
            <a:stretch>
              <a:fillRect/>
            </a:stretch>
          </p:blipFill>
          <p:spPr>
            <a:xfrm>
              <a:off x="1992438" y="4287741"/>
              <a:ext cx="7172337" cy="2221613"/>
            </a:xfrm>
            <a:prstGeom prst="rect">
              <a:avLst/>
            </a:prstGeom>
          </p:spPr>
        </p:pic>
        <p:sp>
          <p:nvSpPr>
            <p:cNvPr id="20" name="TextBox 30">
              <a:extLst>
                <a:ext uri="{FF2B5EF4-FFF2-40B4-BE49-F238E27FC236}">
                  <a16:creationId xmlns:a16="http://schemas.microsoft.com/office/drawing/2014/main" id="{F6513B39-14C6-B512-BEF7-902EDC9AF9FD}"/>
                </a:ext>
              </a:extLst>
            </p:cNvPr>
            <p:cNvSpPr txBox="1"/>
            <p:nvPr/>
          </p:nvSpPr>
          <p:spPr>
            <a:xfrm>
              <a:off x="2550160" y="3979964"/>
              <a:ext cx="6050279"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dirty="0"/>
                <a:t>Drive cycle energy efficiency of LUT-based methods (with Smart EQ)</a:t>
              </a:r>
              <a:endParaRPr lang="en-US" dirty="0"/>
            </a:p>
          </p:txBody>
        </p:sp>
      </p:grpSp>
      <p:sp>
        <p:nvSpPr>
          <p:cNvPr id="23" name="TextBox 22">
            <a:extLst>
              <a:ext uri="{FF2B5EF4-FFF2-40B4-BE49-F238E27FC236}">
                <a16:creationId xmlns:a16="http://schemas.microsoft.com/office/drawing/2014/main" id="{CD95EDB8-9943-BD69-D34B-5149C9BDE92B}"/>
              </a:ext>
            </a:extLst>
          </p:cNvPr>
          <p:cNvSpPr txBox="1"/>
          <p:nvPr/>
        </p:nvSpPr>
        <p:spPr>
          <a:xfrm>
            <a:off x="880588" y="1696432"/>
            <a:ext cx="8783716" cy="1025922"/>
          </a:xfrm>
          <a:prstGeom prst="rect">
            <a:avLst/>
          </a:prstGeom>
          <a:noFill/>
        </p:spPr>
        <p:txBody>
          <a:bodyPr wrap="square">
            <a:spAutoFit/>
          </a:bodyPr>
          <a:lstStyle/>
          <a:p>
            <a:pPr marL="180000" indent="-180000">
              <a:lnSpc>
                <a:spcPct val="150000"/>
              </a:lnSpc>
              <a:spcBef>
                <a:spcPts val="1200"/>
              </a:spcBef>
              <a:buClr>
                <a:schemeClr val="tx1"/>
              </a:buClr>
              <a:buFont typeface="Arial" panose="020B0604020202020204" pitchFamily="34" charset="0"/>
              <a:buChar char="•"/>
            </a:pPr>
            <a:r>
              <a:rPr lang="en-US" sz="1800" dirty="0">
                <a:solidFill>
                  <a:srgbClr val="636363"/>
                </a:solidFill>
              </a:rPr>
              <a:t>Effect of </a:t>
            </a:r>
            <a:r>
              <a:rPr lang="en-US" sz="1800" b="1" dirty="0"/>
              <a:t>grid density</a:t>
            </a:r>
          </a:p>
          <a:p>
            <a:pPr marL="180000" indent="-180000">
              <a:lnSpc>
                <a:spcPct val="150000"/>
              </a:lnSpc>
              <a:spcBef>
                <a:spcPts val="1200"/>
              </a:spcBef>
              <a:buFont typeface="Arial" panose="020B0604020202020204" pitchFamily="34" charset="0"/>
              <a:buChar char="•"/>
            </a:pPr>
            <a:r>
              <a:rPr lang="en-US" sz="1800" b="1" dirty="0"/>
              <a:t>BCDC</a:t>
            </a:r>
            <a:r>
              <a:rPr lang="en-US" sz="1800" dirty="0">
                <a:solidFill>
                  <a:srgbClr val="636363"/>
                </a:solidFill>
              </a:rPr>
              <a:t> loss underestimation</a:t>
            </a:r>
            <a:endParaRPr lang="en-GB" sz="1800" dirty="0">
              <a:solidFill>
                <a:srgbClr val="636363"/>
              </a:solidFill>
            </a:endParaRPr>
          </a:p>
        </p:txBody>
      </p:sp>
    </p:spTree>
    <p:extLst>
      <p:ext uri="{BB962C8B-B14F-4D97-AF65-F5344CB8AC3E}">
        <p14:creationId xmlns:p14="http://schemas.microsoft.com/office/powerpoint/2010/main" val="2557431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273BC-B50B-4B3F-4BC2-D7F55A3A86C8}"/>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162B75B-4970-7425-A9DE-63911EFFE526}"/>
              </a:ext>
            </a:extLst>
          </p:cNvPr>
          <p:cNvSpPr/>
          <p:nvPr/>
        </p:nvSpPr>
        <p:spPr>
          <a:xfrm>
            <a:off x="2819364" y="4358050"/>
            <a:ext cx="4911409" cy="1997443"/>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824BF622-89C1-27BD-6606-FB8D8D7B8BB6}"/>
              </a:ext>
            </a:extLst>
          </p:cNvPr>
          <p:cNvSpPr/>
          <p:nvPr/>
        </p:nvSpPr>
        <p:spPr>
          <a:xfrm>
            <a:off x="9583882" y="1274445"/>
            <a:ext cx="3096493" cy="5172075"/>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23BE954-EBC8-87CE-6D84-F4D009CF431D}"/>
              </a:ext>
            </a:extLst>
          </p:cNvPr>
          <p:cNvSpPr>
            <a:spLocks noGrp="1"/>
          </p:cNvSpPr>
          <p:nvPr>
            <p:ph type="title"/>
          </p:nvPr>
        </p:nvSpPr>
        <p:spPr>
          <a:xfrm>
            <a:off x="880588" y="800766"/>
            <a:ext cx="11877840" cy="656559"/>
          </a:xfrm>
        </p:spPr>
        <p:txBody>
          <a:bodyPr/>
          <a:lstStyle/>
          <a:p>
            <a:r>
              <a:rPr lang="en-US" dirty="0"/>
              <a:t>Steady-State Approaches</a:t>
            </a:r>
          </a:p>
        </p:txBody>
      </p:sp>
      <p:sp>
        <p:nvSpPr>
          <p:cNvPr id="4" name="Date Placeholder 3">
            <a:extLst>
              <a:ext uri="{FF2B5EF4-FFF2-40B4-BE49-F238E27FC236}">
                <a16:creationId xmlns:a16="http://schemas.microsoft.com/office/drawing/2014/main" id="{1CFFD7C3-F3E8-1EEB-7F08-B1670B586522}"/>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9F24ED98-8643-87C0-3FE5-7924263596DD}"/>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DCB7DD79-B556-0212-D851-07F9008CEED8}"/>
              </a:ext>
            </a:extLst>
          </p:cNvPr>
          <p:cNvSpPr>
            <a:spLocks noGrp="1"/>
          </p:cNvSpPr>
          <p:nvPr>
            <p:ph type="sldNum" sz="quarter" idx="12"/>
          </p:nvPr>
        </p:nvSpPr>
        <p:spPr/>
        <p:txBody>
          <a:bodyPr/>
          <a:lstStyle/>
          <a:p>
            <a:fld id="{4B64EC4D-37E3-EF42-B9AB-6337577588CB}" type="slidenum">
              <a:rPr lang="de-DE" smtClean="0"/>
              <a:pPr/>
              <a:t>18</a:t>
            </a:fld>
            <a:endParaRPr lang="de-DE" dirty="0"/>
          </a:p>
        </p:txBody>
      </p:sp>
      <p:sp>
        <p:nvSpPr>
          <p:cNvPr id="7" name="Text Placeholder 6">
            <a:extLst>
              <a:ext uri="{FF2B5EF4-FFF2-40B4-BE49-F238E27FC236}">
                <a16:creationId xmlns:a16="http://schemas.microsoft.com/office/drawing/2014/main" id="{BCEE9B94-E47B-7E6C-0369-7A131FDCC2DB}"/>
              </a:ext>
            </a:extLst>
          </p:cNvPr>
          <p:cNvSpPr>
            <a:spLocks noGrp="1"/>
          </p:cNvSpPr>
          <p:nvPr>
            <p:ph type="body" sz="quarter" idx="13"/>
          </p:nvPr>
        </p:nvSpPr>
        <p:spPr/>
        <p:txBody>
          <a:bodyPr/>
          <a:lstStyle/>
          <a:p>
            <a:r>
              <a:rPr lang="en-US" dirty="0"/>
              <a:t>Performance Evaluation and Accuracy Assessment</a:t>
            </a:r>
          </a:p>
        </p:txBody>
      </p:sp>
      <p:pic>
        <p:nvPicPr>
          <p:cNvPr id="14" name="Picture 13">
            <a:extLst>
              <a:ext uri="{FF2B5EF4-FFF2-40B4-BE49-F238E27FC236}">
                <a16:creationId xmlns:a16="http://schemas.microsoft.com/office/drawing/2014/main" id="{5DB8F5D8-3632-EA9E-F7E2-FBDF38C84D60}"/>
              </a:ext>
            </a:extLst>
          </p:cNvPr>
          <p:cNvPicPr>
            <a:picLocks noChangeAspect="1"/>
          </p:cNvPicPr>
          <p:nvPr/>
        </p:nvPicPr>
        <p:blipFill>
          <a:blip r:embed="rId3"/>
          <a:stretch>
            <a:fillRect/>
          </a:stretch>
        </p:blipFill>
        <p:spPr>
          <a:xfrm>
            <a:off x="9642275" y="2165954"/>
            <a:ext cx="3038100" cy="2119418"/>
          </a:xfrm>
          <a:prstGeom prst="rect">
            <a:avLst/>
          </a:prstGeom>
        </p:spPr>
      </p:pic>
      <p:pic>
        <p:nvPicPr>
          <p:cNvPr id="16" name="Picture 15">
            <a:extLst>
              <a:ext uri="{FF2B5EF4-FFF2-40B4-BE49-F238E27FC236}">
                <a16:creationId xmlns:a16="http://schemas.microsoft.com/office/drawing/2014/main" id="{E3F8900E-1699-02D4-77AA-5DA3CE82B080}"/>
              </a:ext>
            </a:extLst>
          </p:cNvPr>
          <p:cNvPicPr>
            <a:picLocks noChangeAspect="1"/>
          </p:cNvPicPr>
          <p:nvPr/>
        </p:nvPicPr>
        <p:blipFill>
          <a:blip r:embed="rId4"/>
          <a:stretch>
            <a:fillRect/>
          </a:stretch>
        </p:blipFill>
        <p:spPr>
          <a:xfrm>
            <a:off x="9649199" y="4413102"/>
            <a:ext cx="2979655" cy="2060348"/>
          </a:xfrm>
          <a:prstGeom prst="rect">
            <a:avLst/>
          </a:prstGeom>
        </p:spPr>
      </p:pic>
      <p:sp>
        <p:nvSpPr>
          <p:cNvPr id="26" name="TextBox 25">
            <a:extLst>
              <a:ext uri="{FF2B5EF4-FFF2-40B4-BE49-F238E27FC236}">
                <a16:creationId xmlns:a16="http://schemas.microsoft.com/office/drawing/2014/main" id="{98E64483-CD76-9CC8-75E6-5642E8544D59}"/>
              </a:ext>
            </a:extLst>
          </p:cNvPr>
          <p:cNvSpPr txBox="1"/>
          <p:nvPr/>
        </p:nvSpPr>
        <p:spPr>
          <a:xfrm>
            <a:off x="10675378" y="1975516"/>
            <a:ext cx="1328343" cy="246221"/>
          </a:xfrm>
          <a:prstGeom prst="rect">
            <a:avLst/>
          </a:prstGeom>
          <a:noFill/>
        </p:spPr>
        <p:txBody>
          <a:bodyPr wrap="square">
            <a:spAutoFit/>
          </a:bodyPr>
          <a:lstStyle/>
          <a:p>
            <a:r>
              <a:rPr lang="en-US" sz="1000" b="1" dirty="0"/>
              <a:t>FEA- Smart EQ</a:t>
            </a:r>
          </a:p>
        </p:txBody>
      </p:sp>
      <p:sp>
        <p:nvSpPr>
          <p:cNvPr id="35" name="TextBox 34">
            <a:extLst>
              <a:ext uri="{FF2B5EF4-FFF2-40B4-BE49-F238E27FC236}">
                <a16:creationId xmlns:a16="http://schemas.microsoft.com/office/drawing/2014/main" id="{4DF13018-F9DA-F00A-2278-E4BECCD54515}"/>
              </a:ext>
            </a:extLst>
          </p:cNvPr>
          <p:cNvSpPr txBox="1"/>
          <p:nvPr/>
        </p:nvSpPr>
        <p:spPr>
          <a:xfrm>
            <a:off x="10342226" y="4195650"/>
            <a:ext cx="1958930" cy="246221"/>
          </a:xfrm>
          <a:prstGeom prst="rect">
            <a:avLst/>
          </a:prstGeom>
          <a:noFill/>
        </p:spPr>
        <p:txBody>
          <a:bodyPr wrap="square">
            <a:spAutoFit/>
          </a:bodyPr>
          <a:lstStyle/>
          <a:p>
            <a:r>
              <a:rPr lang="en-US" sz="1000" b="1" dirty="0"/>
              <a:t>Experimental- Smart EQ</a:t>
            </a:r>
          </a:p>
        </p:txBody>
      </p:sp>
      <p:graphicFrame>
        <p:nvGraphicFramePr>
          <p:cNvPr id="39" name="Table 38">
            <a:extLst>
              <a:ext uri="{FF2B5EF4-FFF2-40B4-BE49-F238E27FC236}">
                <a16:creationId xmlns:a16="http://schemas.microsoft.com/office/drawing/2014/main" id="{7221F662-7C3D-550B-E34B-A1C4C3FD10E9}"/>
              </a:ext>
            </a:extLst>
          </p:cNvPr>
          <p:cNvGraphicFramePr>
            <a:graphicFrameLocks noGrp="1"/>
          </p:cNvGraphicFramePr>
          <p:nvPr>
            <p:extLst>
              <p:ext uri="{D42A27DB-BD31-4B8C-83A1-F6EECF244321}">
                <p14:modId xmlns:p14="http://schemas.microsoft.com/office/powerpoint/2010/main" val="1819530514"/>
              </p:ext>
            </p:extLst>
          </p:nvPr>
        </p:nvGraphicFramePr>
        <p:xfrm>
          <a:off x="3304718" y="4836426"/>
          <a:ext cx="3946861" cy="1467575"/>
        </p:xfrm>
        <a:graphic>
          <a:graphicData uri="http://schemas.openxmlformats.org/drawingml/2006/table">
            <a:tbl>
              <a:tblPr firstRow="1" bandRow="1">
                <a:tableStyleId>{5940675A-B579-460E-94D1-54222C63F5DA}</a:tableStyleId>
              </a:tblPr>
              <a:tblGrid>
                <a:gridCol w="871537">
                  <a:extLst>
                    <a:ext uri="{9D8B030D-6E8A-4147-A177-3AD203B41FA5}">
                      <a16:colId xmlns:a16="http://schemas.microsoft.com/office/drawing/2014/main" val="758363089"/>
                    </a:ext>
                  </a:extLst>
                </a:gridCol>
                <a:gridCol w="487925">
                  <a:extLst>
                    <a:ext uri="{9D8B030D-6E8A-4147-A177-3AD203B41FA5}">
                      <a16:colId xmlns:a16="http://schemas.microsoft.com/office/drawing/2014/main" val="2040961694"/>
                    </a:ext>
                  </a:extLst>
                </a:gridCol>
                <a:gridCol w="487925">
                  <a:extLst>
                    <a:ext uri="{9D8B030D-6E8A-4147-A177-3AD203B41FA5}">
                      <a16:colId xmlns:a16="http://schemas.microsoft.com/office/drawing/2014/main" val="707163396"/>
                    </a:ext>
                  </a:extLst>
                </a:gridCol>
                <a:gridCol w="487925">
                  <a:extLst>
                    <a:ext uri="{9D8B030D-6E8A-4147-A177-3AD203B41FA5}">
                      <a16:colId xmlns:a16="http://schemas.microsoft.com/office/drawing/2014/main" val="338704895"/>
                    </a:ext>
                  </a:extLst>
                </a:gridCol>
                <a:gridCol w="487925">
                  <a:extLst>
                    <a:ext uri="{9D8B030D-6E8A-4147-A177-3AD203B41FA5}">
                      <a16:colId xmlns:a16="http://schemas.microsoft.com/office/drawing/2014/main" val="1794882574"/>
                    </a:ext>
                  </a:extLst>
                </a:gridCol>
                <a:gridCol w="487925">
                  <a:extLst>
                    <a:ext uri="{9D8B030D-6E8A-4147-A177-3AD203B41FA5}">
                      <a16:colId xmlns:a16="http://schemas.microsoft.com/office/drawing/2014/main" val="3266662869"/>
                    </a:ext>
                  </a:extLst>
                </a:gridCol>
                <a:gridCol w="635699">
                  <a:extLst>
                    <a:ext uri="{9D8B030D-6E8A-4147-A177-3AD203B41FA5}">
                      <a16:colId xmlns:a16="http://schemas.microsoft.com/office/drawing/2014/main" val="1895481226"/>
                    </a:ext>
                  </a:extLst>
                </a:gridCol>
              </a:tblGrid>
              <a:tr h="290188">
                <a:tc rowSpan="2">
                  <a:txBody>
                    <a:bodyPr/>
                    <a:lstStyle/>
                    <a:p>
                      <a:pPr algn="ctr"/>
                      <a:r>
                        <a:rPr lang="en-US" sz="1200" b="1" dirty="0"/>
                        <a:t>Method</a:t>
                      </a:r>
                      <a:endParaRPr lang="en-US" sz="1100" b="1" dirty="0">
                        <a:latin typeface="+mn-lt"/>
                        <a:cs typeface="Times New Roman" panose="02020603050405020304" pitchFamily="18" charset="0"/>
                      </a:endParaRPr>
                    </a:p>
                  </a:txBody>
                  <a:tcPr marL="0" marR="0" marT="0" marB="0" anchor="ctr"/>
                </a:tc>
                <a:tc gridSpan="5">
                  <a:txBody>
                    <a:bodyPr/>
                    <a:lstStyle/>
                    <a:p>
                      <a:pPr algn="ctr"/>
                      <a:r>
                        <a:rPr lang="en-US" sz="1200" b="1" dirty="0"/>
                        <a:t>Grid</a:t>
                      </a:r>
                      <a:endParaRPr lang="en-US" sz="1200" b="1" dirty="0">
                        <a:latin typeface="+mn-lt"/>
                        <a:cs typeface="Times New Roman" panose="02020603050405020304" pitchFamily="18" charset="0"/>
                      </a:endParaRPr>
                    </a:p>
                  </a:txBody>
                  <a:tcPr marL="0" marR="0" marT="0" marB="0" anchor="ctr">
                    <a:solidFill>
                      <a:schemeClr val="bg1">
                        <a:alpha val="34000"/>
                      </a:schemeClr>
                    </a:solidFill>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0" marR="0" marT="0" marB="0" anchor="ctr">
                    <a:lnL w="28575" cap="flat" cmpd="sng" algn="ctr">
                      <a:solidFill>
                        <a:schemeClr val="tx1"/>
                      </a:solidFill>
                      <a:prstDash val="solid"/>
                      <a:round/>
                      <a:headEnd type="none" w="med" len="med"/>
                      <a:tailEnd type="none" w="med" len="med"/>
                    </a:lnL>
                    <a:solidFill>
                      <a:schemeClr val="accent4">
                        <a:lumMod val="20000"/>
                        <a:lumOff val="80000"/>
                        <a:alpha val="34000"/>
                      </a:schemeClr>
                    </a:solidFill>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b="1" dirty="0">
                          <a:solidFill>
                            <a:srgbClr val="0000FF"/>
                          </a:solidFill>
                          <a:latin typeface="+mn-lt"/>
                          <a:cs typeface="Times New Roman" panose="02020603050405020304" pitchFamily="18" charset="0"/>
                        </a:rPr>
                        <a:t>Average</a:t>
                      </a:r>
                    </a:p>
                  </a:txBody>
                  <a:tcPr marL="0" marR="0" marT="0" marB="0" anchor="ctr">
                    <a:lnR w="12700" cap="flat" cmpd="sng" algn="ctr">
                      <a:solidFill>
                        <a:schemeClr val="tx1"/>
                      </a:solidFill>
                      <a:prstDash val="solid"/>
                      <a:round/>
                      <a:headEnd type="none" w="med" len="med"/>
                      <a:tailEnd type="none" w="med" len="med"/>
                    </a:lnR>
                    <a:solidFill>
                      <a:schemeClr val="bg1">
                        <a:alpha val="34000"/>
                      </a:schemeClr>
                    </a:solidFill>
                  </a:tcPr>
                </a:tc>
                <a:extLst>
                  <a:ext uri="{0D108BD9-81ED-4DB2-BD59-A6C34878D82A}">
                    <a16:rowId xmlns:a16="http://schemas.microsoft.com/office/drawing/2014/main" val="1168753761"/>
                  </a:ext>
                </a:extLst>
              </a:tr>
              <a:tr h="290188">
                <a:tc vMerge="1">
                  <a:txBody>
                    <a:bodyPr/>
                    <a:lstStyle/>
                    <a:p>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g1</a:t>
                      </a:r>
                      <a:endParaRPr lang="en-US" sz="1100" b="1" dirty="0">
                        <a:latin typeface="+mn-lt"/>
                        <a:cs typeface="Times New Roman" panose="02020603050405020304" pitchFamily="18" charset="0"/>
                      </a:endParaRPr>
                    </a:p>
                  </a:txBody>
                  <a:tcPr marL="36000" marR="36000" marT="0" marB="0" anchor="ctr">
                    <a:solidFill>
                      <a:schemeClr val="bg1">
                        <a:alpha val="34000"/>
                      </a:schemeClr>
                    </a:solidFill>
                  </a:tcPr>
                </a:tc>
                <a:tc>
                  <a:txBody>
                    <a:bodyPr/>
                    <a:lstStyle/>
                    <a:p>
                      <a:pPr algn="ctr"/>
                      <a:r>
                        <a:rPr lang="en-US" sz="1100" b="1" dirty="0"/>
                        <a:t>g2</a:t>
                      </a:r>
                      <a:endParaRPr lang="en-US" sz="1100" b="1" dirty="0">
                        <a:latin typeface="+mn-lt"/>
                        <a:cs typeface="Times New Roman" panose="02020603050405020304" pitchFamily="18" charset="0"/>
                      </a:endParaRPr>
                    </a:p>
                  </a:txBody>
                  <a:tcPr marL="36000" marR="36000" marT="0" marB="0" anchor="ctr">
                    <a:solidFill>
                      <a:schemeClr val="bg1">
                        <a:alpha val="34000"/>
                      </a:schemeClr>
                    </a:solidFill>
                  </a:tcPr>
                </a:tc>
                <a:tc>
                  <a:txBody>
                    <a:bodyPr/>
                    <a:lstStyle/>
                    <a:p>
                      <a:pPr algn="ctr"/>
                      <a:r>
                        <a:rPr lang="en-US" sz="1100" b="1" dirty="0"/>
                        <a:t>g3</a:t>
                      </a:r>
                      <a:endParaRPr lang="en-US" sz="1100" b="1" dirty="0">
                        <a:latin typeface="+mn-lt"/>
                        <a:cs typeface="Times New Roman" panose="02020603050405020304" pitchFamily="18" charset="0"/>
                      </a:endParaRPr>
                    </a:p>
                  </a:txBody>
                  <a:tcPr marL="36000" marR="36000" marT="0" marB="0" anchor="ctr">
                    <a:lnR w="12700" cap="flat" cmpd="sng" algn="ctr">
                      <a:solidFill>
                        <a:schemeClr val="tx1"/>
                      </a:solidFill>
                      <a:prstDash val="solid"/>
                      <a:round/>
                      <a:headEnd type="none" w="med" len="med"/>
                      <a:tailEnd type="none" w="med" len="med"/>
                    </a:lnR>
                    <a:solidFill>
                      <a:schemeClr val="bg1">
                        <a:alpha val="34000"/>
                      </a:schemeClr>
                    </a:solidFill>
                  </a:tcPr>
                </a:tc>
                <a:tc>
                  <a:txBody>
                    <a:bodyPr/>
                    <a:lstStyle/>
                    <a:p>
                      <a:pPr algn="ctr"/>
                      <a:r>
                        <a:rPr lang="en-US" sz="1100" b="1" dirty="0"/>
                        <a:t>g4</a:t>
                      </a:r>
                      <a:endParaRPr lang="en-US" sz="1100" b="1" dirty="0">
                        <a:latin typeface="+mn-lt"/>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solidFill>
                      <a:schemeClr val="bg1">
                        <a:alpha val="34000"/>
                      </a:schemeClr>
                    </a:solidFill>
                  </a:tcPr>
                </a:tc>
                <a:tc>
                  <a:txBody>
                    <a:bodyPr/>
                    <a:lstStyle/>
                    <a:p>
                      <a:pPr algn="ctr"/>
                      <a:r>
                        <a:rPr lang="en-US" sz="1100" b="1" dirty="0"/>
                        <a:t>g5</a:t>
                      </a:r>
                      <a:endParaRPr lang="en-US" sz="1100" b="1" dirty="0">
                        <a:latin typeface="+mn-lt"/>
                        <a:cs typeface="Times New Roman" panose="02020603050405020304" pitchFamily="18" charset="0"/>
                      </a:endParaRPr>
                    </a:p>
                  </a:txBody>
                  <a:tcPr marL="36000" marR="36000" marT="0" marB="0" anchor="ctr">
                    <a:solidFill>
                      <a:schemeClr val="bg1">
                        <a:alpha val="34000"/>
                      </a:schemeClr>
                    </a:solidFill>
                  </a:tcPr>
                </a:tc>
                <a:tc vMerge="1">
                  <a:txBody>
                    <a:bodyPr/>
                    <a:lstStyle/>
                    <a:p>
                      <a:pPr algn="ctr"/>
                      <a:endParaRPr lang="en-US" sz="1100" b="1" dirty="0">
                        <a:latin typeface="+mn-lt"/>
                        <a:cs typeface="Times New Roman" panose="02020603050405020304" pitchFamily="18" charset="0"/>
                      </a:endParaRPr>
                    </a:p>
                  </a:txBody>
                  <a:tcPr marL="0" marR="0" marT="0" marB="0" anchor="ctr">
                    <a:solidFill>
                      <a:schemeClr val="bg1">
                        <a:alpha val="34000"/>
                      </a:schemeClr>
                    </a:solidFill>
                  </a:tcPr>
                </a:tc>
                <a:extLst>
                  <a:ext uri="{0D108BD9-81ED-4DB2-BD59-A6C34878D82A}">
                    <a16:rowId xmlns:a16="http://schemas.microsoft.com/office/drawing/2014/main" val="1468519120"/>
                  </a:ext>
                </a:extLst>
              </a:tr>
              <a:tr h="324201">
                <a:tc>
                  <a:txBody>
                    <a:bodyPr/>
                    <a:lstStyle/>
                    <a:p>
                      <a:pPr algn="ctr"/>
                      <a:r>
                        <a:rPr lang="en-US" sz="1200" b="1" dirty="0"/>
                        <a:t>Analytic</a:t>
                      </a:r>
                      <a:endParaRPr lang="en-US" sz="1200" b="1" dirty="0">
                        <a:latin typeface="+mn-lt"/>
                        <a:cs typeface="Times New Roman" panose="02020603050405020304" pitchFamily="18" charset="0"/>
                      </a:endParaRPr>
                    </a:p>
                  </a:txBody>
                  <a:tcPr marL="0" marR="0" marT="0" marB="0" anchor="ctr"/>
                </a:tc>
                <a:tc>
                  <a:txBody>
                    <a:bodyPr/>
                    <a:lstStyle/>
                    <a:p>
                      <a:pPr algn="ctr"/>
                      <a:r>
                        <a:rPr lang="en-US" sz="1050" b="0" i="0" kern="1200" dirty="0">
                          <a:solidFill>
                            <a:schemeClr val="tx1"/>
                          </a:solidFill>
                          <a:effectLst/>
                          <a:latin typeface="+mn-lt"/>
                          <a:ea typeface="+mn-ea"/>
                          <a:cs typeface="Times New Roman" panose="02020603050405020304" pitchFamily="18" charset="0"/>
                        </a:rPr>
                        <a:t>5.45%</a:t>
                      </a:r>
                    </a:p>
                  </a:txBody>
                  <a:tcPr marL="36000" marR="36000" marT="0" marB="0" anchor="ctr">
                    <a:solidFill>
                      <a:schemeClr val="bg1">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rPr>
                        <a:t>3.98</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mn-lt"/>
                          <a:ea typeface="+mn-ea"/>
                          <a:cs typeface="Times New Roman" panose="02020603050405020304" pitchFamily="18" charset="0"/>
                        </a:rPr>
                        <a:t>3.11%</a:t>
                      </a:r>
                    </a:p>
                  </a:txBody>
                  <a:tcPr marL="36000" marR="36000" marT="0" marB="0" anchor="ctr">
                    <a:lnR w="12700" cap="flat" cmpd="sng" algn="ctr">
                      <a:solidFill>
                        <a:schemeClr val="tx1"/>
                      </a:solidFill>
                      <a:prstDash val="solid"/>
                      <a:round/>
                      <a:headEnd type="none" w="med" len="med"/>
                      <a:tailEnd type="none" w="med" len="med"/>
                    </a:lnR>
                    <a:solidFill>
                      <a:schemeClr val="bg1">
                        <a:alpha val="34000"/>
                      </a:schemeClr>
                    </a:solidFill>
                  </a:tcPr>
                </a:tc>
                <a:tc>
                  <a:txBody>
                    <a:bodyPr/>
                    <a:lstStyle/>
                    <a:p>
                      <a:pPr algn="ctr"/>
                      <a:r>
                        <a:rPr lang="en-US" sz="1050" b="0" kern="1200" dirty="0">
                          <a:solidFill>
                            <a:schemeClr val="tx1"/>
                          </a:solidFill>
                          <a:effectLst/>
                        </a:rPr>
                        <a:t>3.13</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lnL w="12700" cap="flat" cmpd="sng" algn="ctr">
                      <a:solidFill>
                        <a:schemeClr val="tx1"/>
                      </a:solidFill>
                      <a:prstDash val="solid"/>
                      <a:round/>
                      <a:headEnd type="none" w="med" len="med"/>
                      <a:tailEnd type="none" w="med" len="med"/>
                    </a:lnL>
                    <a:solidFill>
                      <a:schemeClr val="bg1">
                        <a:alpha val="34000"/>
                      </a:schemeClr>
                    </a:solidFill>
                  </a:tcPr>
                </a:tc>
                <a:tc>
                  <a:txBody>
                    <a:bodyPr/>
                    <a:lstStyle/>
                    <a:p>
                      <a:pPr algn="ctr"/>
                      <a:r>
                        <a:rPr lang="en-US" sz="1050" b="0" kern="1200" dirty="0">
                          <a:solidFill>
                            <a:schemeClr val="tx1"/>
                          </a:solidFill>
                          <a:effectLst/>
                        </a:rPr>
                        <a:t>2.45</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alpha val="34000"/>
                      </a:schemeClr>
                    </a:solidFill>
                  </a:tcPr>
                </a:tc>
                <a:tc>
                  <a:txBody>
                    <a:bodyPr/>
                    <a:lstStyle/>
                    <a:p>
                      <a:pPr algn="ctr"/>
                      <a:r>
                        <a:rPr lang="en-US" sz="1050" b="1" i="0" kern="1200" dirty="0">
                          <a:solidFill>
                            <a:srgbClr val="0000FF"/>
                          </a:solidFill>
                          <a:effectLst/>
                          <a:latin typeface="+mn-lt"/>
                          <a:ea typeface="+mn-ea"/>
                          <a:cs typeface="Times New Roman" panose="02020603050405020304" pitchFamily="18" charset="0"/>
                        </a:rPr>
                        <a:t>3.62%</a:t>
                      </a:r>
                    </a:p>
                  </a:txBody>
                  <a:tcPr marL="0" marR="0" marT="0" marB="0" anchor="ctr">
                    <a:solidFill>
                      <a:schemeClr val="bg1">
                        <a:alpha val="34000"/>
                      </a:schemeClr>
                    </a:solidFill>
                  </a:tcPr>
                </a:tc>
                <a:extLst>
                  <a:ext uri="{0D108BD9-81ED-4DB2-BD59-A6C34878D82A}">
                    <a16:rowId xmlns:a16="http://schemas.microsoft.com/office/drawing/2014/main" val="3530135292"/>
                  </a:ext>
                </a:extLst>
              </a:tr>
              <a:tr h="272810">
                <a:tc>
                  <a:txBody>
                    <a:bodyPr/>
                    <a:lstStyle/>
                    <a:p>
                      <a:pPr algn="ctr"/>
                      <a:r>
                        <a:rPr lang="en-US" sz="1200" b="1" dirty="0"/>
                        <a:t>FEA</a:t>
                      </a:r>
                      <a:endParaRPr lang="en-US" sz="1200" b="1" dirty="0">
                        <a:latin typeface="+mn-lt"/>
                        <a:cs typeface="Times New Roman" panose="02020603050405020304" pitchFamily="18" charset="0"/>
                      </a:endParaRPr>
                    </a:p>
                  </a:txBody>
                  <a:tcPr marL="0" marR="0" marT="0" marB="0" anchor="ctr"/>
                </a:tc>
                <a:tc>
                  <a:txBody>
                    <a:bodyPr/>
                    <a:lstStyle/>
                    <a:p>
                      <a:pPr algn="ctr"/>
                      <a:r>
                        <a:rPr lang="en-US" sz="1050" b="0" kern="1200" dirty="0">
                          <a:solidFill>
                            <a:schemeClr val="tx1"/>
                          </a:solidFill>
                          <a:effectLst/>
                        </a:rPr>
                        <a:t>5.01</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rPr>
                        <a:t>3.73</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alpha val="34000"/>
                      </a:schemeClr>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rPr>
                        <a:t>2.91</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lnR w="12700" cap="flat" cmpd="sng" algn="ctr">
                      <a:solidFill>
                        <a:schemeClr val="tx1"/>
                      </a:solidFill>
                      <a:prstDash val="solid"/>
                      <a:round/>
                      <a:headEnd type="none" w="med" len="med"/>
                      <a:tailEnd type="none" w="med" len="med"/>
                    </a:lnR>
                    <a:solidFill>
                      <a:schemeClr val="bg1">
                        <a:alpha val="34000"/>
                      </a:schemeClr>
                    </a:solidFill>
                  </a:tcPr>
                </a:tc>
                <a:tc>
                  <a:txBody>
                    <a:bodyPr/>
                    <a:lstStyle/>
                    <a:p>
                      <a:pPr algn="ctr"/>
                      <a:r>
                        <a:rPr lang="en-US" sz="1050" b="0" kern="1200" dirty="0">
                          <a:solidFill>
                            <a:schemeClr val="tx1"/>
                          </a:solidFill>
                          <a:effectLst/>
                        </a:rPr>
                        <a:t>3.04</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lnL w="12700" cap="flat" cmpd="sng" algn="ctr">
                      <a:solidFill>
                        <a:schemeClr val="tx1"/>
                      </a:solidFill>
                      <a:prstDash val="solid"/>
                      <a:round/>
                      <a:headEnd type="none" w="med" len="med"/>
                      <a:tailEnd type="none" w="med" len="med"/>
                    </a:lnL>
                    <a:solidFill>
                      <a:schemeClr val="bg1">
                        <a:alpha val="34000"/>
                      </a:schemeClr>
                    </a:solidFill>
                  </a:tcPr>
                </a:tc>
                <a:tc>
                  <a:txBody>
                    <a:bodyPr/>
                    <a:lstStyle/>
                    <a:p>
                      <a:pPr algn="ctr"/>
                      <a:r>
                        <a:rPr lang="en-US" sz="1050" b="0" kern="1200" dirty="0">
                          <a:solidFill>
                            <a:schemeClr val="tx1"/>
                          </a:solidFill>
                          <a:effectLst/>
                        </a:rPr>
                        <a:t>2.4</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alpha val="34000"/>
                      </a:schemeClr>
                    </a:solidFill>
                  </a:tcPr>
                </a:tc>
                <a:tc>
                  <a:txBody>
                    <a:bodyPr/>
                    <a:lstStyle/>
                    <a:p>
                      <a:pPr algn="ctr"/>
                      <a:r>
                        <a:rPr lang="en-US" sz="1050" b="1" i="0" kern="1200" dirty="0">
                          <a:solidFill>
                            <a:srgbClr val="0000FF"/>
                          </a:solidFill>
                          <a:effectLst/>
                          <a:latin typeface="+mn-lt"/>
                          <a:ea typeface="+mn-ea"/>
                          <a:cs typeface="Times New Roman" panose="02020603050405020304" pitchFamily="18" charset="0"/>
                        </a:rPr>
                        <a:t>3.41%</a:t>
                      </a:r>
                    </a:p>
                  </a:txBody>
                  <a:tcPr marL="0" marR="0" marT="0" marB="0" anchor="ctr">
                    <a:solidFill>
                      <a:schemeClr val="bg1">
                        <a:alpha val="34000"/>
                      </a:schemeClr>
                    </a:solidFill>
                  </a:tcPr>
                </a:tc>
                <a:extLst>
                  <a:ext uri="{0D108BD9-81ED-4DB2-BD59-A6C34878D82A}">
                    <a16:rowId xmlns:a16="http://schemas.microsoft.com/office/drawing/2014/main" val="1177864990"/>
                  </a:ext>
                </a:extLst>
              </a:tr>
              <a:tr h="290188">
                <a:tc>
                  <a:txBody>
                    <a:bodyPr/>
                    <a:lstStyle/>
                    <a:p>
                      <a:pPr algn="ctr"/>
                      <a:r>
                        <a:rPr lang="en-US" sz="1200" b="1" dirty="0"/>
                        <a:t>Experiment</a:t>
                      </a:r>
                      <a:endParaRPr lang="en-US" sz="1200" b="1" dirty="0">
                        <a:latin typeface="+mn-lt"/>
                        <a:cs typeface="Times New Roman" panose="02020603050405020304" pitchFamily="18" charset="0"/>
                      </a:endParaRPr>
                    </a:p>
                  </a:txBody>
                  <a:tcPr marL="0" marR="0" marT="0" marB="0" anchor="ctr"/>
                </a:tc>
                <a:tc>
                  <a:txBody>
                    <a:bodyPr/>
                    <a:lstStyle/>
                    <a:p>
                      <a:pPr algn="ctr"/>
                      <a:r>
                        <a:rPr lang="en-US" sz="1050" b="0" kern="1200" dirty="0">
                          <a:solidFill>
                            <a:schemeClr val="tx1"/>
                          </a:solidFill>
                          <a:effectLst/>
                        </a:rPr>
                        <a:t>6.19</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rPr>
                        <a:t>4.43</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solidFill>
                  </a:tcPr>
                </a:tc>
                <a:tc>
                  <a:txBody>
                    <a:bodyPr/>
                    <a:lstStyle/>
                    <a:p>
                      <a:pPr marL="0" marR="0" lvl="0" indent="0" algn="ctr" defTabSz="648081"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rPr>
                        <a:t>3.44</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050" b="0" kern="1200" dirty="0">
                          <a:solidFill>
                            <a:schemeClr val="tx1"/>
                          </a:solidFill>
                          <a:effectLst/>
                        </a:rPr>
                        <a:t>4.12</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050" b="0" kern="1200" dirty="0">
                          <a:solidFill>
                            <a:schemeClr val="tx1"/>
                          </a:solidFill>
                          <a:effectLst/>
                        </a:rPr>
                        <a:t>3.4</a:t>
                      </a:r>
                      <a:r>
                        <a:rPr lang="en-US" sz="1050" b="0" i="0" kern="1200" dirty="0">
                          <a:solidFill>
                            <a:schemeClr val="tx1"/>
                          </a:solidFill>
                          <a:effectLst/>
                          <a:latin typeface="+mn-lt"/>
                          <a:ea typeface="+mn-ea"/>
                          <a:cs typeface="Times New Roman" panose="02020603050405020304" pitchFamily="18" charset="0"/>
                        </a:rPr>
                        <a:t>%</a:t>
                      </a:r>
                    </a:p>
                  </a:txBody>
                  <a:tcPr marL="36000" marR="36000" marT="0" marB="0" anchor="ctr">
                    <a:solidFill>
                      <a:schemeClr val="bg1"/>
                    </a:solidFill>
                  </a:tcPr>
                </a:tc>
                <a:tc>
                  <a:txBody>
                    <a:bodyPr/>
                    <a:lstStyle/>
                    <a:p>
                      <a:pPr algn="ctr"/>
                      <a:r>
                        <a:rPr lang="en-US" sz="1050" b="1" i="0" kern="1200" dirty="0">
                          <a:solidFill>
                            <a:srgbClr val="0000FF"/>
                          </a:solidFill>
                          <a:effectLst/>
                          <a:latin typeface="+mn-lt"/>
                          <a:ea typeface="+mn-ea"/>
                          <a:cs typeface="Times New Roman" panose="02020603050405020304" pitchFamily="18" charset="0"/>
                        </a:rPr>
                        <a:t>4.31%</a:t>
                      </a:r>
                    </a:p>
                  </a:txBody>
                  <a:tcPr marL="0" marR="0" marT="0" marB="0" anchor="ctr">
                    <a:solidFill>
                      <a:schemeClr val="bg1"/>
                    </a:solidFill>
                  </a:tcPr>
                </a:tc>
                <a:extLst>
                  <a:ext uri="{0D108BD9-81ED-4DB2-BD59-A6C34878D82A}">
                    <a16:rowId xmlns:a16="http://schemas.microsoft.com/office/drawing/2014/main" val="1587243755"/>
                  </a:ext>
                </a:extLst>
              </a:tr>
            </a:tbl>
          </a:graphicData>
        </a:graphic>
      </p:graphicFrame>
      <p:grpSp>
        <p:nvGrpSpPr>
          <p:cNvPr id="74" name="Group 73">
            <a:extLst>
              <a:ext uri="{FF2B5EF4-FFF2-40B4-BE49-F238E27FC236}">
                <a16:creationId xmlns:a16="http://schemas.microsoft.com/office/drawing/2014/main" id="{828847BC-C22A-4463-9880-48DB2984A36D}"/>
              </a:ext>
            </a:extLst>
          </p:cNvPr>
          <p:cNvGrpSpPr/>
          <p:nvPr/>
        </p:nvGrpSpPr>
        <p:grpSpPr>
          <a:xfrm>
            <a:off x="11052213" y="2384214"/>
            <a:ext cx="865187" cy="568947"/>
            <a:chOff x="7640638" y="3906838"/>
            <a:chExt cx="865187" cy="584200"/>
          </a:xfrm>
        </p:grpSpPr>
        <p:pic>
          <p:nvPicPr>
            <p:cNvPr id="50" name="Picture 49">
              <a:extLst>
                <a:ext uri="{FF2B5EF4-FFF2-40B4-BE49-F238E27FC236}">
                  <a16:creationId xmlns:a16="http://schemas.microsoft.com/office/drawing/2014/main" id="{C9B8E8E9-7DA2-3951-6ED7-2DD79F566428}"/>
                </a:ext>
              </a:extLst>
            </p:cNvPr>
            <p:cNvPicPr>
              <a:picLocks noChangeAspect="1"/>
            </p:cNvPicPr>
            <p:nvPr/>
          </p:nvPicPr>
          <p:blipFill>
            <a:blip r:embed="rId5"/>
            <a:stretch>
              <a:fillRect/>
            </a:stretch>
          </p:blipFill>
          <p:spPr>
            <a:xfrm>
              <a:off x="7807325" y="4160514"/>
              <a:ext cx="104775" cy="104775"/>
            </a:xfrm>
            <a:prstGeom prst="rect">
              <a:avLst/>
            </a:prstGeom>
          </p:spPr>
        </p:pic>
        <p:grpSp>
          <p:nvGrpSpPr>
            <p:cNvPr id="51" name="Group 4">
              <a:extLst>
                <a:ext uri="{FF2B5EF4-FFF2-40B4-BE49-F238E27FC236}">
                  <a16:creationId xmlns:a16="http://schemas.microsoft.com/office/drawing/2014/main" id="{BE358AE8-CF6F-F217-3375-E9777A559ADB}"/>
                </a:ext>
              </a:extLst>
            </p:cNvPr>
            <p:cNvGrpSpPr>
              <a:grpSpLocks noChangeAspect="1"/>
            </p:cNvGrpSpPr>
            <p:nvPr/>
          </p:nvGrpSpPr>
          <p:grpSpPr bwMode="auto">
            <a:xfrm>
              <a:off x="7640638" y="3906838"/>
              <a:ext cx="865187" cy="584200"/>
              <a:chOff x="4813" y="2461"/>
              <a:chExt cx="545" cy="368"/>
            </a:xfrm>
          </p:grpSpPr>
          <p:sp>
            <p:nvSpPr>
              <p:cNvPr id="53" name="AutoShape 3">
                <a:extLst>
                  <a:ext uri="{FF2B5EF4-FFF2-40B4-BE49-F238E27FC236}">
                    <a16:creationId xmlns:a16="http://schemas.microsoft.com/office/drawing/2014/main" id="{6B7212BA-A9E9-2D85-E2C4-98C022909D86}"/>
                  </a:ext>
                </a:extLst>
              </p:cNvPr>
              <p:cNvSpPr>
                <a:spLocks noChangeAspect="1" noChangeArrowheads="1" noTextEdit="1"/>
              </p:cNvSpPr>
              <p:nvPr/>
            </p:nvSpPr>
            <p:spPr bwMode="auto">
              <a:xfrm>
                <a:off x="4813" y="2461"/>
                <a:ext cx="5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
                <a:extLst>
                  <a:ext uri="{FF2B5EF4-FFF2-40B4-BE49-F238E27FC236}">
                    <a16:creationId xmlns:a16="http://schemas.microsoft.com/office/drawing/2014/main" id="{2DE44B9B-B656-630D-AC07-964A761040E0}"/>
                  </a:ext>
                </a:extLst>
              </p:cNvPr>
              <p:cNvSpPr>
                <a:spLocks noChangeArrowheads="1"/>
              </p:cNvSpPr>
              <p:nvPr/>
            </p:nvSpPr>
            <p:spPr bwMode="auto">
              <a:xfrm>
                <a:off x="4821" y="2469"/>
                <a:ext cx="527" cy="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6">
                <a:extLst>
                  <a:ext uri="{FF2B5EF4-FFF2-40B4-BE49-F238E27FC236}">
                    <a16:creationId xmlns:a16="http://schemas.microsoft.com/office/drawing/2014/main" id="{0112F991-C918-06B5-A9BD-D5C23278500C}"/>
                  </a:ext>
                </a:extLst>
              </p:cNvPr>
              <p:cNvSpPr>
                <a:spLocks noChangeArrowheads="1"/>
              </p:cNvSpPr>
              <p:nvPr/>
            </p:nvSpPr>
            <p:spPr bwMode="auto">
              <a:xfrm>
                <a:off x="5076" y="2497"/>
                <a:ext cx="22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Georgia" panose="02040502050405020303" pitchFamily="18" charset="0"/>
                  </a:rPr>
                  <a:t>WLTP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7">
                <a:extLst>
                  <a:ext uri="{FF2B5EF4-FFF2-40B4-BE49-F238E27FC236}">
                    <a16:creationId xmlns:a16="http://schemas.microsoft.com/office/drawing/2014/main" id="{54D61C88-6510-E8E7-2A69-1768FC432A3D}"/>
                  </a:ext>
                </a:extLst>
              </p:cNvPr>
              <p:cNvSpPr>
                <a:spLocks noChangeArrowheads="1"/>
              </p:cNvSpPr>
              <p:nvPr/>
            </p:nvSpPr>
            <p:spPr bwMode="auto">
              <a:xfrm>
                <a:off x="5076" y="2603"/>
                <a:ext cx="27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Georgia" panose="02040502050405020303" pitchFamily="18" charset="0"/>
                  </a:rPr>
                  <a:t>Artemis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8">
                <a:extLst>
                  <a:ext uri="{FF2B5EF4-FFF2-40B4-BE49-F238E27FC236}">
                    <a16:creationId xmlns:a16="http://schemas.microsoft.com/office/drawing/2014/main" id="{E6AED062-F8CA-5653-2A15-FB39A475B0FF}"/>
                  </a:ext>
                </a:extLst>
              </p:cNvPr>
              <p:cNvSpPr>
                <a:spLocks noChangeArrowheads="1"/>
              </p:cNvSpPr>
              <p:nvPr/>
            </p:nvSpPr>
            <p:spPr bwMode="auto">
              <a:xfrm>
                <a:off x="5076" y="2711"/>
                <a:ext cx="21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Georgia" panose="02040502050405020303" pitchFamily="18" charset="0"/>
                  </a:rPr>
                  <a:t>BCDC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9">
                <a:extLst>
                  <a:ext uri="{FF2B5EF4-FFF2-40B4-BE49-F238E27FC236}">
                    <a16:creationId xmlns:a16="http://schemas.microsoft.com/office/drawing/2014/main" id="{B17B99A5-1E64-3C32-76D6-C7F7B924D8D1}"/>
                  </a:ext>
                </a:extLst>
              </p:cNvPr>
              <p:cNvSpPr>
                <a:spLocks noChangeArrowheads="1"/>
              </p:cNvSpPr>
              <p:nvPr/>
            </p:nvSpPr>
            <p:spPr bwMode="auto">
              <a:xfrm>
                <a:off x="4886" y="2473"/>
                <a:ext cx="462" cy="340"/>
              </a:xfrm>
              <a:prstGeom prst="rect">
                <a:avLst/>
              </a:prstGeom>
              <a:noFill/>
              <a:ln w="4763"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9" name="Picture 68">
              <a:extLst>
                <a:ext uri="{FF2B5EF4-FFF2-40B4-BE49-F238E27FC236}">
                  <a16:creationId xmlns:a16="http://schemas.microsoft.com/office/drawing/2014/main" id="{2AA29B63-E270-A66C-A490-CDF75D82F75C}"/>
                </a:ext>
              </a:extLst>
            </p:cNvPr>
            <p:cNvPicPr>
              <a:picLocks noChangeAspect="1"/>
            </p:cNvPicPr>
            <p:nvPr/>
          </p:nvPicPr>
          <p:blipFill>
            <a:blip r:embed="rId5"/>
            <a:stretch>
              <a:fillRect/>
            </a:stretch>
          </p:blipFill>
          <p:spPr>
            <a:xfrm>
              <a:off x="7854553" y="4148910"/>
              <a:ext cx="104775" cy="104775"/>
            </a:xfrm>
            <a:prstGeom prst="rect">
              <a:avLst/>
            </a:prstGeom>
          </p:spPr>
        </p:pic>
        <p:pic>
          <p:nvPicPr>
            <p:cNvPr id="71" name="Picture 70">
              <a:extLst>
                <a:ext uri="{FF2B5EF4-FFF2-40B4-BE49-F238E27FC236}">
                  <a16:creationId xmlns:a16="http://schemas.microsoft.com/office/drawing/2014/main" id="{ECFF0689-2654-E792-3779-F7BEB06352EE}"/>
                </a:ext>
              </a:extLst>
            </p:cNvPr>
            <p:cNvPicPr>
              <a:picLocks noChangeAspect="1"/>
            </p:cNvPicPr>
            <p:nvPr/>
          </p:nvPicPr>
          <p:blipFill>
            <a:blip r:embed="rId6"/>
            <a:stretch>
              <a:fillRect/>
            </a:stretch>
          </p:blipFill>
          <p:spPr>
            <a:xfrm>
              <a:off x="7854553" y="3982904"/>
              <a:ext cx="104775" cy="104775"/>
            </a:xfrm>
            <a:prstGeom prst="rect">
              <a:avLst/>
            </a:prstGeom>
          </p:spPr>
        </p:pic>
        <p:pic>
          <p:nvPicPr>
            <p:cNvPr id="73" name="Picture 72">
              <a:extLst>
                <a:ext uri="{FF2B5EF4-FFF2-40B4-BE49-F238E27FC236}">
                  <a16:creationId xmlns:a16="http://schemas.microsoft.com/office/drawing/2014/main" id="{197CD91E-896F-221F-5636-08D70A5D8102}"/>
                </a:ext>
              </a:extLst>
            </p:cNvPr>
            <p:cNvPicPr>
              <a:picLocks noChangeAspect="1"/>
            </p:cNvPicPr>
            <p:nvPr/>
          </p:nvPicPr>
          <p:blipFill>
            <a:blip r:embed="rId7"/>
            <a:stretch>
              <a:fillRect/>
            </a:stretch>
          </p:blipFill>
          <p:spPr>
            <a:xfrm>
              <a:off x="7854553" y="4324350"/>
              <a:ext cx="104775" cy="104775"/>
            </a:xfrm>
            <a:prstGeom prst="rect">
              <a:avLst/>
            </a:prstGeom>
          </p:spPr>
        </p:pic>
      </p:grpSp>
      <p:grpSp>
        <p:nvGrpSpPr>
          <p:cNvPr id="77" name="Group 76">
            <a:extLst>
              <a:ext uri="{FF2B5EF4-FFF2-40B4-BE49-F238E27FC236}">
                <a16:creationId xmlns:a16="http://schemas.microsoft.com/office/drawing/2014/main" id="{D042C6B5-8686-79A8-8809-B1BCFE26FC61}"/>
              </a:ext>
            </a:extLst>
          </p:cNvPr>
          <p:cNvGrpSpPr/>
          <p:nvPr/>
        </p:nvGrpSpPr>
        <p:grpSpPr>
          <a:xfrm>
            <a:off x="11068088" y="4602403"/>
            <a:ext cx="865187" cy="568947"/>
            <a:chOff x="7640638" y="3906838"/>
            <a:chExt cx="865187" cy="584200"/>
          </a:xfrm>
        </p:grpSpPr>
        <p:pic>
          <p:nvPicPr>
            <p:cNvPr id="78" name="Picture 77">
              <a:extLst>
                <a:ext uri="{FF2B5EF4-FFF2-40B4-BE49-F238E27FC236}">
                  <a16:creationId xmlns:a16="http://schemas.microsoft.com/office/drawing/2014/main" id="{FDBEA0B3-4D28-8FEB-80AD-CCAAD9D7ADE2}"/>
                </a:ext>
              </a:extLst>
            </p:cNvPr>
            <p:cNvPicPr>
              <a:picLocks noChangeAspect="1"/>
            </p:cNvPicPr>
            <p:nvPr/>
          </p:nvPicPr>
          <p:blipFill>
            <a:blip r:embed="rId5"/>
            <a:stretch>
              <a:fillRect/>
            </a:stretch>
          </p:blipFill>
          <p:spPr>
            <a:xfrm>
              <a:off x="7807325" y="4160514"/>
              <a:ext cx="104775" cy="104775"/>
            </a:xfrm>
            <a:prstGeom prst="rect">
              <a:avLst/>
            </a:prstGeom>
          </p:spPr>
        </p:pic>
        <p:grpSp>
          <p:nvGrpSpPr>
            <p:cNvPr id="79" name="Group 4">
              <a:extLst>
                <a:ext uri="{FF2B5EF4-FFF2-40B4-BE49-F238E27FC236}">
                  <a16:creationId xmlns:a16="http://schemas.microsoft.com/office/drawing/2014/main" id="{AD09A1BC-942D-33E5-BA13-8EAD22203CDA}"/>
                </a:ext>
              </a:extLst>
            </p:cNvPr>
            <p:cNvGrpSpPr>
              <a:grpSpLocks noChangeAspect="1"/>
            </p:cNvGrpSpPr>
            <p:nvPr/>
          </p:nvGrpSpPr>
          <p:grpSpPr bwMode="auto">
            <a:xfrm>
              <a:off x="7640638" y="3906838"/>
              <a:ext cx="865187" cy="584200"/>
              <a:chOff x="4813" y="2461"/>
              <a:chExt cx="545" cy="368"/>
            </a:xfrm>
          </p:grpSpPr>
          <p:sp>
            <p:nvSpPr>
              <p:cNvPr id="83" name="AutoShape 3">
                <a:extLst>
                  <a:ext uri="{FF2B5EF4-FFF2-40B4-BE49-F238E27FC236}">
                    <a16:creationId xmlns:a16="http://schemas.microsoft.com/office/drawing/2014/main" id="{899AD5BC-696C-BEF4-7624-CDD537F7C03E}"/>
                  </a:ext>
                </a:extLst>
              </p:cNvPr>
              <p:cNvSpPr>
                <a:spLocks noChangeAspect="1" noChangeArrowheads="1" noTextEdit="1"/>
              </p:cNvSpPr>
              <p:nvPr/>
            </p:nvSpPr>
            <p:spPr bwMode="auto">
              <a:xfrm>
                <a:off x="4813" y="2461"/>
                <a:ext cx="5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
                <a:extLst>
                  <a:ext uri="{FF2B5EF4-FFF2-40B4-BE49-F238E27FC236}">
                    <a16:creationId xmlns:a16="http://schemas.microsoft.com/office/drawing/2014/main" id="{841A25C0-C901-4F86-F83C-49326280D80E}"/>
                  </a:ext>
                </a:extLst>
              </p:cNvPr>
              <p:cNvSpPr>
                <a:spLocks noChangeArrowheads="1"/>
              </p:cNvSpPr>
              <p:nvPr/>
            </p:nvSpPr>
            <p:spPr bwMode="auto">
              <a:xfrm>
                <a:off x="4821" y="2469"/>
                <a:ext cx="527" cy="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6">
                <a:extLst>
                  <a:ext uri="{FF2B5EF4-FFF2-40B4-BE49-F238E27FC236}">
                    <a16:creationId xmlns:a16="http://schemas.microsoft.com/office/drawing/2014/main" id="{266E32CC-DBE2-50C7-EC80-F5B0FAEC8C2E}"/>
                  </a:ext>
                </a:extLst>
              </p:cNvPr>
              <p:cNvSpPr>
                <a:spLocks noChangeArrowheads="1"/>
              </p:cNvSpPr>
              <p:nvPr/>
            </p:nvSpPr>
            <p:spPr bwMode="auto">
              <a:xfrm>
                <a:off x="5076" y="2497"/>
                <a:ext cx="22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Georgia" panose="02040502050405020303" pitchFamily="18" charset="0"/>
                  </a:rPr>
                  <a:t>WLTP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6" name="Rectangle 7">
                <a:extLst>
                  <a:ext uri="{FF2B5EF4-FFF2-40B4-BE49-F238E27FC236}">
                    <a16:creationId xmlns:a16="http://schemas.microsoft.com/office/drawing/2014/main" id="{58E6ED75-FBF4-614D-610B-76CC2CA4A208}"/>
                  </a:ext>
                </a:extLst>
              </p:cNvPr>
              <p:cNvSpPr>
                <a:spLocks noChangeArrowheads="1"/>
              </p:cNvSpPr>
              <p:nvPr/>
            </p:nvSpPr>
            <p:spPr bwMode="auto">
              <a:xfrm>
                <a:off x="5076" y="2603"/>
                <a:ext cx="27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Georgia" panose="02040502050405020303" pitchFamily="18" charset="0"/>
                  </a:rPr>
                  <a:t>Artemis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
                <a:extLst>
                  <a:ext uri="{FF2B5EF4-FFF2-40B4-BE49-F238E27FC236}">
                    <a16:creationId xmlns:a16="http://schemas.microsoft.com/office/drawing/2014/main" id="{665E7DD4-C627-E498-A5A3-3769A53E0066}"/>
                  </a:ext>
                </a:extLst>
              </p:cNvPr>
              <p:cNvSpPr>
                <a:spLocks noChangeArrowheads="1"/>
              </p:cNvSpPr>
              <p:nvPr/>
            </p:nvSpPr>
            <p:spPr bwMode="auto">
              <a:xfrm>
                <a:off x="5076" y="2711"/>
                <a:ext cx="21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Georgia" panose="02040502050405020303" pitchFamily="18" charset="0"/>
                  </a:rPr>
                  <a:t>BCDC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8" name="Rectangle 9">
                <a:extLst>
                  <a:ext uri="{FF2B5EF4-FFF2-40B4-BE49-F238E27FC236}">
                    <a16:creationId xmlns:a16="http://schemas.microsoft.com/office/drawing/2014/main" id="{CE296DD3-F8E0-F0AD-E9D8-CE86B5BCC00C}"/>
                  </a:ext>
                </a:extLst>
              </p:cNvPr>
              <p:cNvSpPr>
                <a:spLocks noChangeArrowheads="1"/>
              </p:cNvSpPr>
              <p:nvPr/>
            </p:nvSpPr>
            <p:spPr bwMode="auto">
              <a:xfrm>
                <a:off x="4886" y="2469"/>
                <a:ext cx="462" cy="340"/>
              </a:xfrm>
              <a:prstGeom prst="rect">
                <a:avLst/>
              </a:prstGeom>
              <a:noFill/>
              <a:ln w="4763"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80" name="Picture 79">
              <a:extLst>
                <a:ext uri="{FF2B5EF4-FFF2-40B4-BE49-F238E27FC236}">
                  <a16:creationId xmlns:a16="http://schemas.microsoft.com/office/drawing/2014/main" id="{A9D6E10D-A9CA-8924-2EDA-4E16F34E05E7}"/>
                </a:ext>
              </a:extLst>
            </p:cNvPr>
            <p:cNvPicPr>
              <a:picLocks noChangeAspect="1"/>
            </p:cNvPicPr>
            <p:nvPr/>
          </p:nvPicPr>
          <p:blipFill>
            <a:blip r:embed="rId5"/>
            <a:stretch>
              <a:fillRect/>
            </a:stretch>
          </p:blipFill>
          <p:spPr>
            <a:xfrm>
              <a:off x="7854553" y="4148910"/>
              <a:ext cx="104775" cy="104775"/>
            </a:xfrm>
            <a:prstGeom prst="rect">
              <a:avLst/>
            </a:prstGeom>
          </p:spPr>
        </p:pic>
        <p:pic>
          <p:nvPicPr>
            <p:cNvPr id="81" name="Picture 80">
              <a:extLst>
                <a:ext uri="{FF2B5EF4-FFF2-40B4-BE49-F238E27FC236}">
                  <a16:creationId xmlns:a16="http://schemas.microsoft.com/office/drawing/2014/main" id="{803D8842-785B-5B59-EC87-6FF8239D1022}"/>
                </a:ext>
              </a:extLst>
            </p:cNvPr>
            <p:cNvPicPr>
              <a:picLocks noChangeAspect="1"/>
            </p:cNvPicPr>
            <p:nvPr/>
          </p:nvPicPr>
          <p:blipFill>
            <a:blip r:embed="rId6"/>
            <a:stretch>
              <a:fillRect/>
            </a:stretch>
          </p:blipFill>
          <p:spPr>
            <a:xfrm>
              <a:off x="7854553" y="3982904"/>
              <a:ext cx="104775" cy="104775"/>
            </a:xfrm>
            <a:prstGeom prst="rect">
              <a:avLst/>
            </a:prstGeom>
          </p:spPr>
        </p:pic>
        <p:pic>
          <p:nvPicPr>
            <p:cNvPr id="82" name="Picture 81">
              <a:extLst>
                <a:ext uri="{FF2B5EF4-FFF2-40B4-BE49-F238E27FC236}">
                  <a16:creationId xmlns:a16="http://schemas.microsoft.com/office/drawing/2014/main" id="{7A830E67-2309-CD09-42F2-732B93FB9C8D}"/>
                </a:ext>
              </a:extLst>
            </p:cNvPr>
            <p:cNvPicPr>
              <a:picLocks noChangeAspect="1"/>
            </p:cNvPicPr>
            <p:nvPr/>
          </p:nvPicPr>
          <p:blipFill>
            <a:blip r:embed="rId7"/>
            <a:stretch>
              <a:fillRect/>
            </a:stretch>
          </p:blipFill>
          <p:spPr>
            <a:xfrm>
              <a:off x="7854553" y="4324350"/>
              <a:ext cx="104775" cy="104775"/>
            </a:xfrm>
            <a:prstGeom prst="rect">
              <a:avLst/>
            </a:prstGeom>
          </p:spPr>
        </p:pic>
      </p:grpSp>
      <p:sp>
        <p:nvSpPr>
          <p:cNvPr id="89" name="Oval 88">
            <a:extLst>
              <a:ext uri="{FF2B5EF4-FFF2-40B4-BE49-F238E27FC236}">
                <a16:creationId xmlns:a16="http://schemas.microsoft.com/office/drawing/2014/main" id="{7ED36C0B-523A-A3A6-E428-DA54198FF806}"/>
              </a:ext>
            </a:extLst>
          </p:cNvPr>
          <p:cNvSpPr/>
          <p:nvPr/>
        </p:nvSpPr>
        <p:spPr>
          <a:xfrm>
            <a:off x="6654191" y="5737169"/>
            <a:ext cx="518296" cy="261304"/>
          </a:xfrm>
          <a:prstGeom prst="ellipse">
            <a:avLst/>
          </a:prstGeom>
          <a:noFill/>
          <a:ln w="19050">
            <a:solidFill>
              <a:srgbClr val="0096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513D99E-A4B5-7CDF-CAD0-2CE27D45A3E4}"/>
              </a:ext>
            </a:extLst>
          </p:cNvPr>
          <p:cNvSpPr/>
          <p:nvPr/>
        </p:nvSpPr>
        <p:spPr>
          <a:xfrm>
            <a:off x="6654191" y="6004365"/>
            <a:ext cx="518296" cy="305528"/>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30">
            <a:extLst>
              <a:ext uri="{FF2B5EF4-FFF2-40B4-BE49-F238E27FC236}">
                <a16:creationId xmlns:a16="http://schemas.microsoft.com/office/drawing/2014/main" id="{15BAC217-FC93-B860-6436-AE86BD5A52AE}"/>
              </a:ext>
            </a:extLst>
          </p:cNvPr>
          <p:cNvSpPr txBox="1"/>
          <p:nvPr/>
        </p:nvSpPr>
        <p:spPr>
          <a:xfrm>
            <a:off x="9727281" y="1278527"/>
            <a:ext cx="2884814" cy="523220"/>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ctr"/>
            <a:r>
              <a:rPr lang="en-GB" dirty="0"/>
              <a:t>Trade-off analysis of grid size, runtime, and MAE </a:t>
            </a:r>
          </a:p>
        </p:txBody>
      </p:sp>
      <p:sp>
        <p:nvSpPr>
          <p:cNvPr id="92" name="TextBox 30">
            <a:extLst>
              <a:ext uri="{FF2B5EF4-FFF2-40B4-BE49-F238E27FC236}">
                <a16:creationId xmlns:a16="http://schemas.microsoft.com/office/drawing/2014/main" id="{18EC772D-881F-4446-6543-E62B434285A5}"/>
              </a:ext>
            </a:extLst>
          </p:cNvPr>
          <p:cNvSpPr txBox="1"/>
          <p:nvPr/>
        </p:nvSpPr>
        <p:spPr>
          <a:xfrm>
            <a:off x="2977474" y="4377062"/>
            <a:ext cx="5003593"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Average MAE of OP efficiency in steady-state methods</a:t>
            </a:r>
          </a:p>
        </p:txBody>
      </p:sp>
      <p:sp>
        <p:nvSpPr>
          <p:cNvPr id="93" name="TextBox 92">
            <a:extLst>
              <a:ext uri="{FF2B5EF4-FFF2-40B4-BE49-F238E27FC236}">
                <a16:creationId xmlns:a16="http://schemas.microsoft.com/office/drawing/2014/main" id="{C04A600A-C882-DD6C-4621-A670A2BCBAB7}"/>
              </a:ext>
            </a:extLst>
          </p:cNvPr>
          <p:cNvSpPr txBox="1"/>
          <p:nvPr/>
        </p:nvSpPr>
        <p:spPr>
          <a:xfrm>
            <a:off x="610969" y="1635374"/>
            <a:ext cx="8783716" cy="2508892"/>
          </a:xfrm>
          <a:prstGeom prst="rect">
            <a:avLst/>
          </a:prstGeom>
          <a:noFill/>
        </p:spPr>
        <p:txBody>
          <a:bodyPr wrap="square">
            <a:spAutoFit/>
          </a:bodyPr>
          <a:lstStyle/>
          <a:p>
            <a:pPr marL="180000" indent="-180000">
              <a:lnSpc>
                <a:spcPct val="150000"/>
              </a:lnSpc>
              <a:spcBef>
                <a:spcPts val="1200"/>
              </a:spcBef>
              <a:buFont typeface="Arial" panose="020B0604020202020204" pitchFamily="34" charset="0"/>
              <a:buChar char="•"/>
            </a:pPr>
            <a:r>
              <a:rPr lang="en-GB" sz="1600" b="1" dirty="0"/>
              <a:t>Optimal grid density </a:t>
            </a:r>
            <a:r>
              <a:rPr lang="en-GB" sz="1600" dirty="0">
                <a:solidFill>
                  <a:srgbClr val="636363"/>
                </a:solidFill>
              </a:rPr>
              <a:t>exists for </a:t>
            </a:r>
            <a:r>
              <a:rPr lang="en-GB" sz="1600" b="1" dirty="0"/>
              <a:t>evenly spaced </a:t>
            </a:r>
            <a:r>
              <a:rPr lang="en-GB" sz="1600" dirty="0">
                <a:solidFill>
                  <a:srgbClr val="636363"/>
                </a:solidFill>
              </a:rPr>
              <a:t>grids</a:t>
            </a:r>
          </a:p>
          <a:p>
            <a:pPr marL="180000" indent="-180000">
              <a:lnSpc>
                <a:spcPct val="150000"/>
              </a:lnSpc>
              <a:spcBef>
                <a:spcPts val="1200"/>
              </a:spcBef>
              <a:buFont typeface="Arial" panose="020B0604020202020204" pitchFamily="34" charset="0"/>
              <a:buChar char="•"/>
            </a:pPr>
            <a:r>
              <a:rPr lang="en-US" sz="1600" b="1" dirty="0"/>
              <a:t>LUT-based</a:t>
            </a:r>
            <a:r>
              <a:rPr lang="en-US" sz="1600" dirty="0">
                <a:solidFill>
                  <a:srgbClr val="636363"/>
                </a:solidFill>
              </a:rPr>
              <a:t> methods’ accuracy</a:t>
            </a:r>
            <a:r>
              <a:rPr lang="en-GB" sz="1600" dirty="0">
                <a:solidFill>
                  <a:srgbClr val="636363"/>
                </a:solidFill>
              </a:rPr>
              <a:t>→ dependent on </a:t>
            </a:r>
            <a:r>
              <a:rPr lang="en-GB" sz="1600" b="1" dirty="0"/>
              <a:t>grid density </a:t>
            </a:r>
            <a:r>
              <a:rPr lang="en-GB" sz="1600" dirty="0">
                <a:solidFill>
                  <a:srgbClr val="636363"/>
                </a:solidFill>
              </a:rPr>
              <a:t>and </a:t>
            </a:r>
            <a:r>
              <a:rPr lang="en-GB" sz="1600" b="1" dirty="0"/>
              <a:t>interpolation </a:t>
            </a:r>
          </a:p>
          <a:p>
            <a:pPr marL="180000" indent="-180000">
              <a:lnSpc>
                <a:spcPct val="150000"/>
              </a:lnSpc>
              <a:spcBef>
                <a:spcPts val="1200"/>
              </a:spcBef>
              <a:buFont typeface="Arial" panose="020B0604020202020204" pitchFamily="34" charset="0"/>
              <a:buChar char="•"/>
            </a:pPr>
            <a:r>
              <a:rPr lang="en-GB" sz="1600" b="1" dirty="0"/>
              <a:t>FEA LUT-based </a:t>
            </a:r>
            <a:r>
              <a:rPr lang="en-GB" sz="1600" dirty="0">
                <a:solidFill>
                  <a:srgbClr val="636363"/>
                </a:solidFill>
              </a:rPr>
              <a:t>→ </a:t>
            </a:r>
            <a:r>
              <a:rPr lang="en-GB" sz="1600" b="1" dirty="0"/>
              <a:t>lowest</a:t>
            </a:r>
            <a:r>
              <a:rPr lang="en-GB" sz="1600" dirty="0">
                <a:solidFill>
                  <a:srgbClr val="636363"/>
                </a:solidFill>
              </a:rPr>
              <a:t> average MAE; experimental LUT → </a:t>
            </a:r>
            <a:r>
              <a:rPr lang="en-GB" sz="1600" b="1" dirty="0"/>
              <a:t>largest deviations</a:t>
            </a:r>
            <a:endParaRPr lang="en-GB" sz="1600" dirty="0">
              <a:solidFill>
                <a:srgbClr val="636363"/>
              </a:solidFill>
            </a:endParaRPr>
          </a:p>
          <a:p>
            <a:pPr marL="180000" indent="-180000">
              <a:lnSpc>
                <a:spcPct val="150000"/>
              </a:lnSpc>
              <a:spcBef>
                <a:spcPts val="1200"/>
              </a:spcBef>
              <a:buFont typeface="Arial" panose="020B0604020202020204" pitchFamily="34" charset="0"/>
              <a:buChar char="•"/>
            </a:pPr>
            <a:r>
              <a:rPr lang="en-GB" sz="1600" b="1" dirty="0"/>
              <a:t>Analytic LUT-based</a:t>
            </a:r>
            <a:r>
              <a:rPr lang="en-GB" sz="1600" dirty="0">
                <a:solidFill>
                  <a:srgbClr val="636363"/>
                </a:solidFill>
              </a:rPr>
              <a:t>→ </a:t>
            </a:r>
            <a:r>
              <a:rPr lang="en-GB" sz="1600" b="1" dirty="0"/>
              <a:t>fastest</a:t>
            </a:r>
            <a:r>
              <a:rPr lang="en-GB" sz="1600" dirty="0">
                <a:solidFill>
                  <a:srgbClr val="636363"/>
                </a:solidFill>
              </a:rPr>
              <a:t> method with accuracy comparable to FEA </a:t>
            </a:r>
          </a:p>
          <a:p>
            <a:pPr marL="180000" indent="-180000">
              <a:lnSpc>
                <a:spcPct val="150000"/>
              </a:lnSpc>
              <a:spcBef>
                <a:spcPts val="1200"/>
              </a:spcBef>
              <a:buFont typeface="Arial" panose="020B0604020202020204" pitchFamily="34" charset="0"/>
              <a:buChar char="•"/>
            </a:pPr>
            <a:r>
              <a:rPr lang="en-GB" sz="1600" b="1" dirty="0"/>
              <a:t>Largest deviations </a:t>
            </a:r>
            <a:r>
              <a:rPr lang="en-GB" sz="1600" dirty="0">
                <a:solidFill>
                  <a:srgbClr val="636363"/>
                </a:solidFill>
              </a:rPr>
              <a:t>→ </a:t>
            </a:r>
            <a:r>
              <a:rPr lang="en-GB" sz="1600" b="1" dirty="0"/>
              <a:t>low-torque</a:t>
            </a:r>
            <a:r>
              <a:rPr lang="en-GB" sz="1600" dirty="0">
                <a:solidFill>
                  <a:srgbClr val="636363"/>
                </a:solidFill>
              </a:rPr>
              <a:t> and </a:t>
            </a:r>
            <a:r>
              <a:rPr lang="en-GB" sz="1600" b="1" dirty="0"/>
              <a:t>generating regions</a:t>
            </a:r>
            <a:endParaRPr lang="en-GB" sz="1600" dirty="0">
              <a:solidFill>
                <a:srgbClr val="636363"/>
              </a:solidFill>
            </a:endParaRPr>
          </a:p>
        </p:txBody>
      </p:sp>
      <p:pic>
        <p:nvPicPr>
          <p:cNvPr id="94" name="Picture 93">
            <a:extLst>
              <a:ext uri="{FF2B5EF4-FFF2-40B4-BE49-F238E27FC236}">
                <a16:creationId xmlns:a16="http://schemas.microsoft.com/office/drawing/2014/main" id="{FF2DC80D-788C-8E97-CBAC-4E61079F7093}"/>
              </a:ext>
            </a:extLst>
          </p:cNvPr>
          <p:cNvPicPr>
            <a:picLocks noChangeAspect="1"/>
          </p:cNvPicPr>
          <p:nvPr/>
        </p:nvPicPr>
        <p:blipFill>
          <a:blip r:embed="rId8"/>
          <a:stretch>
            <a:fillRect/>
          </a:stretch>
        </p:blipFill>
        <p:spPr>
          <a:xfrm>
            <a:off x="2332688" y="4276244"/>
            <a:ext cx="4639741" cy="2187778"/>
          </a:xfrm>
          <a:prstGeom prst="rect">
            <a:avLst/>
          </a:prstGeom>
        </p:spPr>
      </p:pic>
      <p:sp>
        <p:nvSpPr>
          <p:cNvPr id="95" name="Oval 94">
            <a:extLst>
              <a:ext uri="{FF2B5EF4-FFF2-40B4-BE49-F238E27FC236}">
                <a16:creationId xmlns:a16="http://schemas.microsoft.com/office/drawing/2014/main" id="{EA1EFA9E-169C-C111-6922-35AADFC55FE9}"/>
              </a:ext>
            </a:extLst>
          </p:cNvPr>
          <p:cNvSpPr/>
          <p:nvPr/>
        </p:nvSpPr>
        <p:spPr>
          <a:xfrm rot="21039683">
            <a:off x="11043853" y="5987986"/>
            <a:ext cx="1778514" cy="18603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EC9556C-7389-A0EF-4123-28648287D25F}"/>
              </a:ext>
            </a:extLst>
          </p:cNvPr>
          <p:cNvSpPr/>
          <p:nvPr/>
        </p:nvSpPr>
        <p:spPr>
          <a:xfrm rot="21039683">
            <a:off x="10952907" y="3736329"/>
            <a:ext cx="1822007" cy="259475"/>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FBB10B-A482-9D2A-60D2-0191482A1253}"/>
              </a:ext>
            </a:extLst>
          </p:cNvPr>
          <p:cNvSpPr txBox="1"/>
          <p:nvPr/>
        </p:nvSpPr>
        <p:spPr>
          <a:xfrm>
            <a:off x="48016" y="6454962"/>
            <a:ext cx="11243045" cy="230832"/>
          </a:xfrm>
          <a:prstGeom prst="rect">
            <a:avLst/>
          </a:prstGeom>
          <a:noFill/>
        </p:spPr>
        <p:txBody>
          <a:bodyPr wrap="square">
            <a:spAutoFit/>
          </a:bodyPr>
          <a:lstStyle/>
          <a:p>
            <a:r>
              <a:rPr lang="en-GB" sz="900" dirty="0"/>
              <a:t>[1] K. Heidarikani et al., “Comparative Study of Steady-State Efficiency Maps and Time-Stepping Methods for Induction Motor Drive Cycle Performance Analysis,” Energies, vol. 18, no. 22, p. 5928, Nov. 2025</a:t>
            </a:r>
            <a:endParaRPr lang="en-US" sz="900" dirty="0"/>
          </a:p>
        </p:txBody>
      </p:sp>
    </p:spTree>
    <p:extLst>
      <p:ext uri="{BB962C8B-B14F-4D97-AF65-F5344CB8AC3E}">
        <p14:creationId xmlns:p14="http://schemas.microsoft.com/office/powerpoint/2010/main" val="276182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xEl>
                                              <p:pRg st="2" end="2"/>
                                            </p:txEl>
                                          </p:spTgt>
                                        </p:tgtEl>
                                        <p:attrNameLst>
                                          <p:attrName>style.visibility</p:attrName>
                                        </p:attrNameLst>
                                      </p:cBhvr>
                                      <p:to>
                                        <p:strVal val="visible"/>
                                      </p:to>
                                    </p:set>
                                    <p:animEffect transition="in" filter="fade">
                                      <p:cBhvr>
                                        <p:cTn id="7" dur="10"/>
                                        <p:tgtEl>
                                          <p:spTgt spid="93">
                                            <p:txEl>
                                              <p:pRg st="2" end="2"/>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barn(inVertical)">
                                      <p:cBhvr>
                                        <p:cTn id="10" dur="250"/>
                                        <p:tgtEl>
                                          <p:spTgt spid="9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barn(inVertical)">
                                      <p:cBhvr>
                                        <p:cTn id="13" dur="250"/>
                                        <p:tgtEl>
                                          <p:spTgt spid="8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3">
                                            <p:txEl>
                                              <p:pRg st="3" end="3"/>
                                            </p:txEl>
                                          </p:spTgt>
                                        </p:tgtEl>
                                        <p:attrNameLst>
                                          <p:attrName>style.visibility</p:attrName>
                                        </p:attrNameLst>
                                      </p:cBhvr>
                                      <p:to>
                                        <p:strVal val="visible"/>
                                      </p:to>
                                    </p:set>
                                    <p:animEffect transition="in" filter="fade">
                                      <p:cBhvr>
                                        <p:cTn id="18" dur="250"/>
                                        <p:tgtEl>
                                          <p:spTgt spid="9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barn(inVertical)">
                                      <p:cBhvr>
                                        <p:cTn id="21" dur="250"/>
                                        <p:tgtEl>
                                          <p:spTgt spid="9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barn(inVertical)">
                                      <p:cBhvr>
                                        <p:cTn id="24" dur="25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3">
                                            <p:txEl>
                                              <p:pRg st="4" end="4"/>
                                            </p:txEl>
                                          </p:spTgt>
                                        </p:tgtEl>
                                        <p:attrNameLst>
                                          <p:attrName>style.visibility</p:attrName>
                                        </p:attrNameLst>
                                      </p:cBhvr>
                                      <p:to>
                                        <p:strVal val="visible"/>
                                      </p:to>
                                    </p:set>
                                    <p:animEffect transition="in" filter="fade">
                                      <p:cBhvr>
                                        <p:cTn id="29" dur="10"/>
                                        <p:tgtEl>
                                          <p:spTgt spid="9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0"/>
                                        <p:tgtEl>
                                          <p:spTgt spid="94"/>
                                        </p:tgtEl>
                                      </p:cBhvr>
                                    </p:animEffect>
                                  </p:childTnLst>
                                </p:cTn>
                              </p:par>
                              <p:par>
                                <p:cTn id="33" presetID="10" presetClass="exit" presetSubtype="0" fill="hold" grpId="1" nodeType="withEffect">
                                  <p:stCondLst>
                                    <p:cond delay="0"/>
                                  </p:stCondLst>
                                  <p:childTnLst>
                                    <p:animEffect transition="out" filter="fade">
                                      <p:cBhvr>
                                        <p:cTn id="34" dur="10"/>
                                        <p:tgtEl>
                                          <p:spTgt spid="90"/>
                                        </p:tgtEl>
                                      </p:cBhvr>
                                    </p:animEffect>
                                    <p:set>
                                      <p:cBhvr>
                                        <p:cTn id="35" dur="1" fill="hold">
                                          <p:stCondLst>
                                            <p:cond delay="9"/>
                                          </p:stCondLst>
                                        </p:cTn>
                                        <p:tgtEl>
                                          <p:spTgt spid="9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
                                        <p:tgtEl>
                                          <p:spTgt spid="89"/>
                                        </p:tgtEl>
                                      </p:cBhvr>
                                    </p:animEffect>
                                    <p:set>
                                      <p:cBhvr>
                                        <p:cTn id="38" dur="1" fill="hold">
                                          <p:stCondLst>
                                            <p:cond delay="9"/>
                                          </p:stCondLst>
                                        </p:cTn>
                                        <p:tgtEl>
                                          <p:spTgt spid="8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92"/>
                                        </p:tgtEl>
                                      </p:cBhvr>
                                    </p:animEffect>
                                    <p:set>
                                      <p:cBhvr>
                                        <p:cTn id="41" dur="1" fill="hold">
                                          <p:stCondLst>
                                            <p:cond delay="9"/>
                                          </p:stCondLst>
                                        </p:cTn>
                                        <p:tgtEl>
                                          <p:spTgt spid="92"/>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38"/>
                                        </p:tgtEl>
                                      </p:cBhvr>
                                    </p:animEffect>
                                    <p:set>
                                      <p:cBhvr>
                                        <p:cTn id="44" dur="1" fill="hold">
                                          <p:stCondLst>
                                            <p:cond delay="9"/>
                                          </p:stCondLst>
                                        </p:cTn>
                                        <p:tgtEl>
                                          <p:spTgt spid="3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
                                        <p:tgtEl>
                                          <p:spTgt spid="39"/>
                                        </p:tgtEl>
                                      </p:cBhvr>
                                    </p:animEffect>
                                    <p:set>
                                      <p:cBhvr>
                                        <p:cTn id="47" dur="1" fill="hold">
                                          <p:stCondLst>
                                            <p:cond delay="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89" grpId="0" animBg="1"/>
      <p:bldP spid="89" grpId="1" animBg="1"/>
      <p:bldP spid="90" grpId="0" animBg="1"/>
      <p:bldP spid="90" grpId="1" animBg="1"/>
      <p:bldP spid="92" grpId="0"/>
      <p:bldP spid="95"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0B14BC-A02E-4C44-231A-112F44F8A487}"/>
              </a:ext>
            </a:extLst>
          </p:cNvPr>
          <p:cNvPicPr>
            <a:picLocks noChangeAspect="1"/>
          </p:cNvPicPr>
          <p:nvPr/>
        </p:nvPicPr>
        <p:blipFill>
          <a:blip r:embed="rId3"/>
          <a:stretch>
            <a:fillRect/>
          </a:stretch>
        </p:blipFill>
        <p:spPr>
          <a:xfrm>
            <a:off x="7081238" y="1427294"/>
            <a:ext cx="5712447" cy="4218798"/>
          </a:xfrm>
          <a:prstGeom prst="rect">
            <a:avLst/>
          </a:prstGeom>
        </p:spPr>
      </p:pic>
      <p:sp>
        <p:nvSpPr>
          <p:cNvPr id="356" name="Rectangle: Rounded Corners 355">
            <a:extLst>
              <a:ext uri="{FF2B5EF4-FFF2-40B4-BE49-F238E27FC236}">
                <a16:creationId xmlns:a16="http://schemas.microsoft.com/office/drawing/2014/main" id="{8F901242-ABDB-1FFE-9F64-6A0B8015DB43}"/>
              </a:ext>
            </a:extLst>
          </p:cNvPr>
          <p:cNvSpPr/>
          <p:nvPr/>
        </p:nvSpPr>
        <p:spPr>
          <a:xfrm>
            <a:off x="7115584" y="1586705"/>
            <a:ext cx="5729516" cy="2386121"/>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ectangle: Rounded Corners 352">
            <a:extLst>
              <a:ext uri="{FF2B5EF4-FFF2-40B4-BE49-F238E27FC236}">
                <a16:creationId xmlns:a16="http://schemas.microsoft.com/office/drawing/2014/main" id="{47DFED54-92B0-A8EF-D709-02DBC3CF1C58}"/>
              </a:ext>
            </a:extLst>
          </p:cNvPr>
          <p:cNvSpPr/>
          <p:nvPr/>
        </p:nvSpPr>
        <p:spPr>
          <a:xfrm>
            <a:off x="7126607" y="4073805"/>
            <a:ext cx="5666168" cy="2586571"/>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35BFB8-86AE-6547-212E-DA991FBCCE15}"/>
              </a:ext>
            </a:extLst>
          </p:cNvPr>
          <p:cNvSpPr>
            <a:spLocks noGrp="1"/>
          </p:cNvSpPr>
          <p:nvPr>
            <p:ph type="title"/>
          </p:nvPr>
        </p:nvSpPr>
        <p:spPr>
          <a:xfrm>
            <a:off x="914935" y="777709"/>
            <a:ext cx="11877840" cy="1219200"/>
          </a:xfrm>
        </p:spPr>
        <p:txBody>
          <a:bodyPr/>
          <a:lstStyle/>
          <a:p>
            <a:r>
              <a:rPr lang="en-GB" dirty="0"/>
              <a:t>Factors Influencing Efficiency Maps</a:t>
            </a:r>
            <a:endParaRPr lang="en-US" dirty="0"/>
          </a:p>
        </p:txBody>
      </p:sp>
      <p:sp>
        <p:nvSpPr>
          <p:cNvPr id="3" name="Content Placeholder 2">
            <a:extLst>
              <a:ext uri="{FF2B5EF4-FFF2-40B4-BE49-F238E27FC236}">
                <a16:creationId xmlns:a16="http://schemas.microsoft.com/office/drawing/2014/main" id="{7FF24ED5-3816-1B99-68D5-D359E7FFCA8D}"/>
              </a:ext>
            </a:extLst>
          </p:cNvPr>
          <p:cNvSpPr>
            <a:spLocks noGrp="1"/>
          </p:cNvSpPr>
          <p:nvPr>
            <p:ph idx="1"/>
          </p:nvPr>
        </p:nvSpPr>
        <p:spPr>
          <a:xfrm>
            <a:off x="869566" y="1418526"/>
            <a:ext cx="11877840" cy="4388625"/>
          </a:xfrm>
        </p:spPr>
        <p:txBody>
          <a:bodyPr>
            <a:normAutofit/>
          </a:bodyPr>
          <a:lstStyle/>
          <a:p>
            <a:r>
              <a:rPr lang="en-US" sz="2400" b="1" dirty="0">
                <a:solidFill>
                  <a:schemeClr val="tx1"/>
                </a:solidFill>
              </a:rPr>
              <a:t>Grid distribution</a:t>
            </a:r>
          </a:p>
          <a:p>
            <a:pPr marL="216000" lvl="1" indent="-180000">
              <a:spcBef>
                <a:spcPts val="1200"/>
              </a:spcBef>
              <a:buClr>
                <a:schemeClr val="tx1"/>
              </a:buClr>
              <a:buFont typeface="Arial" panose="020B0604020202020204" pitchFamily="34" charset="0"/>
              <a:buChar char="•"/>
            </a:pPr>
            <a:r>
              <a:rPr lang="en-GB" sz="1600" b="1" dirty="0">
                <a:solidFill>
                  <a:schemeClr val="tx1"/>
                </a:solidFill>
              </a:rPr>
              <a:t>6 different </a:t>
            </a:r>
            <a:r>
              <a:rPr lang="en-GB" sz="1600" dirty="0"/>
              <a:t>grid distributions with </a:t>
            </a:r>
            <a:r>
              <a:rPr lang="en-GB" sz="1600" b="1" dirty="0">
                <a:solidFill>
                  <a:schemeClr val="tx1"/>
                </a:solidFill>
                <a:sym typeface="Wingdings" panose="05000000000000000000" pitchFamily="2" charset="2"/>
              </a:rPr>
              <a:t>“</a:t>
            </a:r>
            <a:r>
              <a:rPr lang="en-GB" sz="1600" b="1" dirty="0">
                <a:solidFill>
                  <a:schemeClr val="tx1"/>
                </a:solidFill>
              </a:rPr>
              <a:t>g5” grid size</a:t>
            </a:r>
          </a:p>
          <a:p>
            <a:pPr marL="216000" lvl="1" indent="-180000">
              <a:spcBef>
                <a:spcPts val="1200"/>
              </a:spcBef>
              <a:buClr>
                <a:schemeClr val="tx1"/>
              </a:buClr>
              <a:buFont typeface="Arial" panose="020B0604020202020204" pitchFamily="34" charset="0"/>
              <a:buChar char="•"/>
            </a:pPr>
            <a:r>
              <a:rPr lang="en-GB" sz="1600" b="1" dirty="0">
                <a:solidFill>
                  <a:schemeClr val="tx1"/>
                </a:solidFill>
              </a:rPr>
              <a:t>MAE variation </a:t>
            </a:r>
            <a:r>
              <a:rPr lang="en-GB" sz="1600" dirty="0"/>
              <a:t>→ up to</a:t>
            </a:r>
            <a:r>
              <a:rPr lang="en-GB" sz="1600" b="1" dirty="0">
                <a:solidFill>
                  <a:schemeClr val="tx1"/>
                </a:solidFill>
              </a:rPr>
              <a:t> threefold</a:t>
            </a:r>
          </a:p>
          <a:p>
            <a:pPr marL="216000" lvl="1" indent="-180000">
              <a:spcBef>
                <a:spcPts val="1200"/>
              </a:spcBef>
              <a:buClr>
                <a:schemeClr val="tx1"/>
              </a:buClr>
              <a:buFont typeface="Arial" panose="020B0604020202020204" pitchFamily="34" charset="0"/>
              <a:buChar char="•"/>
            </a:pPr>
            <a:r>
              <a:rPr lang="en-GB" sz="1600" dirty="0"/>
              <a:t>Drive cycle </a:t>
            </a:r>
            <a:r>
              <a:rPr lang="en-GB" sz="1600" b="1" dirty="0">
                <a:solidFill>
                  <a:schemeClr val="tx1"/>
                </a:solidFill>
              </a:rPr>
              <a:t>energy efficiency </a:t>
            </a:r>
            <a:r>
              <a:rPr lang="en-GB" sz="1600" dirty="0"/>
              <a:t>variation</a:t>
            </a:r>
            <a:r>
              <a:rPr lang="en-GB" sz="1600" b="1" dirty="0">
                <a:solidFill>
                  <a:schemeClr val="tx1"/>
                </a:solidFill>
              </a:rPr>
              <a:t> </a:t>
            </a:r>
            <a:r>
              <a:rPr lang="en-GB" sz="1600" dirty="0"/>
              <a:t>→ up to </a:t>
            </a:r>
            <a:r>
              <a:rPr lang="en-GB" sz="1600" b="1" dirty="0">
                <a:solidFill>
                  <a:schemeClr val="tx1"/>
                </a:solidFill>
              </a:rPr>
              <a:t>25%</a:t>
            </a:r>
          </a:p>
          <a:p>
            <a:pPr marL="216000" lvl="1" indent="-180000">
              <a:spcBef>
                <a:spcPts val="1200"/>
              </a:spcBef>
              <a:buClr>
                <a:schemeClr val="tx1"/>
              </a:buClr>
              <a:buFont typeface="Arial" panose="020B0604020202020204" pitchFamily="34" charset="0"/>
              <a:buChar char="•"/>
            </a:pPr>
            <a:r>
              <a:rPr lang="en-GB" sz="1600" b="1" dirty="0">
                <a:solidFill>
                  <a:schemeClr val="tx1"/>
                </a:solidFill>
              </a:rPr>
              <a:t>Efficiency variation</a:t>
            </a:r>
            <a:r>
              <a:rPr lang="en-GB" sz="1600" dirty="0"/>
              <a:t> →very</a:t>
            </a:r>
            <a:r>
              <a:rPr lang="en-GB" sz="1600" b="1" dirty="0">
                <a:solidFill>
                  <a:schemeClr val="tx1"/>
                </a:solidFill>
              </a:rPr>
              <a:t> high </a:t>
            </a:r>
            <a:r>
              <a:rPr lang="en-GB" sz="1600" dirty="0"/>
              <a:t>in </a:t>
            </a:r>
            <a:r>
              <a:rPr lang="en-GB" sz="1600" b="1" dirty="0">
                <a:solidFill>
                  <a:schemeClr val="tx1"/>
                </a:solidFill>
              </a:rPr>
              <a:t>low torque regions</a:t>
            </a:r>
            <a:endParaRPr lang="en-US" sz="1600" b="1" dirty="0">
              <a:solidFill>
                <a:schemeClr val="tx1"/>
              </a:solidFill>
            </a:endParaRPr>
          </a:p>
          <a:p>
            <a:pPr marL="585051" lvl="1" indent="-180000">
              <a:buFont typeface="Arial" panose="020B0604020202020204" pitchFamily="34" charset="0"/>
              <a:buChar char="•"/>
            </a:pPr>
            <a:endParaRPr lang="en-US" sz="1600" dirty="0">
              <a:solidFill>
                <a:schemeClr val="tx1"/>
              </a:solidFill>
            </a:endParaRPr>
          </a:p>
          <a:p>
            <a:pPr marL="585051" lvl="1" indent="-180000">
              <a:buFont typeface="Arial" panose="020B0604020202020204" pitchFamily="34" charset="0"/>
              <a:buChar char="•"/>
            </a:pPr>
            <a:endParaRPr lang="en-US" sz="1600" dirty="0">
              <a:solidFill>
                <a:schemeClr val="tx1"/>
              </a:solidFill>
            </a:endParaRPr>
          </a:p>
          <a:p>
            <a:endParaRPr lang="en-US" sz="2000" dirty="0">
              <a:solidFill>
                <a:schemeClr val="tx1"/>
              </a:solidFill>
            </a:endParaRPr>
          </a:p>
          <a:p>
            <a:endParaRPr lang="en-US" sz="2000" dirty="0">
              <a:solidFill>
                <a:schemeClr val="tx1"/>
              </a:solidFill>
            </a:endParaRPr>
          </a:p>
        </p:txBody>
      </p:sp>
      <p:sp>
        <p:nvSpPr>
          <p:cNvPr id="4" name="Date Placeholder 3">
            <a:extLst>
              <a:ext uri="{FF2B5EF4-FFF2-40B4-BE49-F238E27FC236}">
                <a16:creationId xmlns:a16="http://schemas.microsoft.com/office/drawing/2014/main" id="{D76DBA38-24F1-063B-2A33-78A2622A138B}"/>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97FAE640-4362-2C6D-CB09-164890372C57}"/>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BDCB5958-62B9-391F-8ADA-1E8F8EDFD44B}"/>
              </a:ext>
            </a:extLst>
          </p:cNvPr>
          <p:cNvSpPr>
            <a:spLocks noGrp="1"/>
          </p:cNvSpPr>
          <p:nvPr>
            <p:ph type="sldNum" sz="quarter" idx="12"/>
          </p:nvPr>
        </p:nvSpPr>
        <p:spPr/>
        <p:txBody>
          <a:bodyPr/>
          <a:lstStyle/>
          <a:p>
            <a:fld id="{4B64EC4D-37E3-EF42-B9AB-6337577588CB}" type="slidenum">
              <a:rPr lang="de-DE" smtClean="0"/>
              <a:pPr/>
              <a:t>19</a:t>
            </a:fld>
            <a:endParaRPr lang="de-DE" dirty="0"/>
          </a:p>
        </p:txBody>
      </p:sp>
      <p:sp>
        <p:nvSpPr>
          <p:cNvPr id="7" name="Text Placeholder 6">
            <a:extLst>
              <a:ext uri="{FF2B5EF4-FFF2-40B4-BE49-F238E27FC236}">
                <a16:creationId xmlns:a16="http://schemas.microsoft.com/office/drawing/2014/main" id="{741C2680-5079-E60E-A55A-05C37FCDE915}"/>
              </a:ext>
            </a:extLst>
          </p:cNvPr>
          <p:cNvSpPr>
            <a:spLocks noGrp="1"/>
          </p:cNvSpPr>
          <p:nvPr>
            <p:ph type="body" sz="quarter" idx="13"/>
          </p:nvPr>
        </p:nvSpPr>
        <p:spPr/>
        <p:txBody>
          <a:bodyPr/>
          <a:lstStyle/>
          <a:p>
            <a:r>
              <a:rPr lang="en-US" dirty="0"/>
              <a:t>Performance Evaluation and Accuracy Assessment</a:t>
            </a:r>
          </a:p>
        </p:txBody>
      </p:sp>
      <p:grpSp>
        <p:nvGrpSpPr>
          <p:cNvPr id="10" name="Group 9">
            <a:extLst>
              <a:ext uri="{FF2B5EF4-FFF2-40B4-BE49-F238E27FC236}">
                <a16:creationId xmlns:a16="http://schemas.microsoft.com/office/drawing/2014/main" id="{702CAFD0-A9A8-6395-208A-6A1A2BF4D04B}"/>
              </a:ext>
            </a:extLst>
          </p:cNvPr>
          <p:cNvGrpSpPr/>
          <p:nvPr/>
        </p:nvGrpSpPr>
        <p:grpSpPr>
          <a:xfrm>
            <a:off x="7052992" y="2263442"/>
            <a:ext cx="5785153" cy="1768364"/>
            <a:chOff x="7052992" y="2263442"/>
            <a:chExt cx="5785153" cy="1768364"/>
          </a:xfrm>
        </p:grpSpPr>
        <p:pic>
          <p:nvPicPr>
            <p:cNvPr id="21" name="Picture 20">
              <a:extLst>
                <a:ext uri="{FF2B5EF4-FFF2-40B4-BE49-F238E27FC236}">
                  <a16:creationId xmlns:a16="http://schemas.microsoft.com/office/drawing/2014/main" id="{1D419C65-25ED-A2F3-DF32-1E4F675A162D}"/>
                </a:ext>
              </a:extLst>
            </p:cNvPr>
            <p:cNvPicPr>
              <a:picLocks noChangeAspect="1"/>
            </p:cNvPicPr>
            <p:nvPr/>
          </p:nvPicPr>
          <p:blipFill>
            <a:blip r:embed="rId4"/>
            <a:stretch>
              <a:fillRect/>
            </a:stretch>
          </p:blipFill>
          <p:spPr>
            <a:xfrm>
              <a:off x="10778643" y="2263442"/>
              <a:ext cx="2059502" cy="1738191"/>
            </a:xfrm>
            <a:prstGeom prst="rect">
              <a:avLst/>
            </a:prstGeom>
          </p:spPr>
        </p:pic>
        <p:pic>
          <p:nvPicPr>
            <p:cNvPr id="25" name="Picture 24">
              <a:extLst>
                <a:ext uri="{FF2B5EF4-FFF2-40B4-BE49-F238E27FC236}">
                  <a16:creationId xmlns:a16="http://schemas.microsoft.com/office/drawing/2014/main" id="{2AD0DCF5-41FD-8C26-0BD5-9469E9A2713B}"/>
                </a:ext>
              </a:extLst>
            </p:cNvPr>
            <p:cNvPicPr>
              <a:picLocks noChangeAspect="1"/>
            </p:cNvPicPr>
            <p:nvPr/>
          </p:nvPicPr>
          <p:blipFill>
            <a:blip r:embed="rId5"/>
            <a:stretch>
              <a:fillRect/>
            </a:stretch>
          </p:blipFill>
          <p:spPr>
            <a:xfrm>
              <a:off x="8936586" y="2275434"/>
              <a:ext cx="2046210" cy="1731823"/>
            </a:xfrm>
            <a:prstGeom prst="rect">
              <a:avLst/>
            </a:prstGeom>
          </p:spPr>
        </p:pic>
        <p:pic>
          <p:nvPicPr>
            <p:cNvPr id="27" name="Picture 26">
              <a:extLst>
                <a:ext uri="{FF2B5EF4-FFF2-40B4-BE49-F238E27FC236}">
                  <a16:creationId xmlns:a16="http://schemas.microsoft.com/office/drawing/2014/main" id="{258C589D-DEDE-1EE9-0680-98C1FCDD4E06}"/>
                </a:ext>
              </a:extLst>
            </p:cNvPr>
            <p:cNvPicPr>
              <a:picLocks noChangeAspect="1"/>
            </p:cNvPicPr>
            <p:nvPr/>
          </p:nvPicPr>
          <p:blipFill>
            <a:blip r:embed="rId6"/>
            <a:stretch>
              <a:fillRect/>
            </a:stretch>
          </p:blipFill>
          <p:spPr>
            <a:xfrm>
              <a:off x="7052992" y="2315114"/>
              <a:ext cx="2094428" cy="1716692"/>
            </a:xfrm>
            <a:prstGeom prst="rect">
              <a:avLst/>
            </a:prstGeom>
          </p:spPr>
        </p:pic>
      </p:grpSp>
      <p:sp>
        <p:nvSpPr>
          <p:cNvPr id="346" name="TextBox 345">
            <a:extLst>
              <a:ext uri="{FF2B5EF4-FFF2-40B4-BE49-F238E27FC236}">
                <a16:creationId xmlns:a16="http://schemas.microsoft.com/office/drawing/2014/main" id="{A05CB29E-65C0-7EFA-2BF6-D19E8E79F58B}"/>
              </a:ext>
            </a:extLst>
          </p:cNvPr>
          <p:cNvSpPr txBox="1"/>
          <p:nvPr/>
        </p:nvSpPr>
        <p:spPr>
          <a:xfrm>
            <a:off x="9650482" y="1895760"/>
            <a:ext cx="1053493" cy="338554"/>
          </a:xfrm>
          <a:prstGeom prst="rect">
            <a:avLst/>
          </a:prstGeom>
          <a:noFill/>
        </p:spPr>
        <p:txBody>
          <a:bodyPr wrap="square">
            <a:spAutoFit/>
          </a:bodyPr>
          <a:lstStyle/>
          <a:p>
            <a:r>
              <a:rPr lang="en-US" sz="1600" dirty="0"/>
              <a:t>Grid </a:t>
            </a:r>
            <a:r>
              <a:rPr lang="en-US" sz="1600" dirty="0">
                <a:solidFill>
                  <a:srgbClr val="0000FF"/>
                </a:solidFill>
              </a:rPr>
              <a:t>C</a:t>
            </a:r>
            <a:endParaRPr lang="en-US" sz="1600" dirty="0"/>
          </a:p>
        </p:txBody>
      </p:sp>
      <p:sp>
        <p:nvSpPr>
          <p:cNvPr id="347" name="TextBox 346">
            <a:extLst>
              <a:ext uri="{FF2B5EF4-FFF2-40B4-BE49-F238E27FC236}">
                <a16:creationId xmlns:a16="http://schemas.microsoft.com/office/drawing/2014/main" id="{B4894E31-FE26-BD89-7DC6-99B944EC7C02}"/>
              </a:ext>
            </a:extLst>
          </p:cNvPr>
          <p:cNvSpPr txBox="1"/>
          <p:nvPr/>
        </p:nvSpPr>
        <p:spPr>
          <a:xfrm>
            <a:off x="7747558" y="1917404"/>
            <a:ext cx="912988" cy="338554"/>
          </a:xfrm>
          <a:prstGeom prst="rect">
            <a:avLst/>
          </a:prstGeom>
          <a:noFill/>
        </p:spPr>
        <p:txBody>
          <a:bodyPr wrap="square">
            <a:spAutoFit/>
          </a:bodyPr>
          <a:lstStyle/>
          <a:p>
            <a:r>
              <a:rPr lang="en-US" sz="1600" dirty="0"/>
              <a:t>Grid </a:t>
            </a:r>
            <a:r>
              <a:rPr lang="en-US" sz="1600" dirty="0">
                <a:solidFill>
                  <a:srgbClr val="0000FF"/>
                </a:solidFill>
              </a:rPr>
              <a:t>B</a:t>
            </a:r>
            <a:endParaRPr lang="en-US" sz="1600" dirty="0"/>
          </a:p>
        </p:txBody>
      </p:sp>
      <p:sp>
        <p:nvSpPr>
          <p:cNvPr id="348" name="TextBox 347">
            <a:extLst>
              <a:ext uri="{FF2B5EF4-FFF2-40B4-BE49-F238E27FC236}">
                <a16:creationId xmlns:a16="http://schemas.microsoft.com/office/drawing/2014/main" id="{E5E88D82-62D4-96E5-19A2-B932C97194DC}"/>
              </a:ext>
            </a:extLst>
          </p:cNvPr>
          <p:cNvSpPr txBox="1"/>
          <p:nvPr/>
        </p:nvSpPr>
        <p:spPr>
          <a:xfrm>
            <a:off x="11513316" y="1895760"/>
            <a:ext cx="974343" cy="338554"/>
          </a:xfrm>
          <a:prstGeom prst="rect">
            <a:avLst/>
          </a:prstGeom>
          <a:noFill/>
        </p:spPr>
        <p:txBody>
          <a:bodyPr wrap="square">
            <a:spAutoFit/>
          </a:bodyPr>
          <a:lstStyle/>
          <a:p>
            <a:r>
              <a:rPr lang="en-US" sz="1600" dirty="0"/>
              <a:t>Grid </a:t>
            </a:r>
            <a:r>
              <a:rPr lang="en-US" sz="1600" dirty="0">
                <a:solidFill>
                  <a:srgbClr val="0000FF"/>
                </a:solidFill>
              </a:rPr>
              <a:t>F</a:t>
            </a:r>
            <a:endParaRPr lang="en-US" sz="1600" dirty="0"/>
          </a:p>
        </p:txBody>
      </p:sp>
      <p:grpSp>
        <p:nvGrpSpPr>
          <p:cNvPr id="14" name="Group 13">
            <a:extLst>
              <a:ext uri="{FF2B5EF4-FFF2-40B4-BE49-F238E27FC236}">
                <a16:creationId xmlns:a16="http://schemas.microsoft.com/office/drawing/2014/main" id="{BEC5974D-D4FA-05E4-052A-281DE61CC22B}"/>
              </a:ext>
            </a:extLst>
          </p:cNvPr>
          <p:cNvGrpSpPr/>
          <p:nvPr/>
        </p:nvGrpSpPr>
        <p:grpSpPr>
          <a:xfrm>
            <a:off x="771872" y="4056601"/>
            <a:ext cx="5697190" cy="2593969"/>
            <a:chOff x="771872" y="4056601"/>
            <a:chExt cx="5697190" cy="2593969"/>
          </a:xfrm>
        </p:grpSpPr>
        <p:sp>
          <p:nvSpPr>
            <p:cNvPr id="349" name="Rectangle: Rounded Corners 348">
              <a:extLst>
                <a:ext uri="{FF2B5EF4-FFF2-40B4-BE49-F238E27FC236}">
                  <a16:creationId xmlns:a16="http://schemas.microsoft.com/office/drawing/2014/main" id="{73CA6D55-2779-6F35-82F6-C984DFC4242F}"/>
                </a:ext>
              </a:extLst>
            </p:cNvPr>
            <p:cNvSpPr/>
            <p:nvPr/>
          </p:nvSpPr>
          <p:spPr>
            <a:xfrm>
              <a:off x="771872" y="4063999"/>
              <a:ext cx="5186717" cy="2586571"/>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59ED2DEB-6D15-C8DC-89E1-E634478D8490}"/>
                </a:ext>
              </a:extLst>
            </p:cNvPr>
            <p:cNvPicPr>
              <a:picLocks noChangeAspect="1"/>
            </p:cNvPicPr>
            <p:nvPr/>
          </p:nvPicPr>
          <p:blipFill>
            <a:blip r:embed="rId7"/>
            <a:stretch>
              <a:fillRect/>
            </a:stretch>
          </p:blipFill>
          <p:spPr>
            <a:xfrm>
              <a:off x="842032" y="4334384"/>
              <a:ext cx="4939643" cy="2278099"/>
            </a:xfrm>
            <a:prstGeom prst="rect">
              <a:avLst/>
            </a:prstGeom>
          </p:spPr>
        </p:pic>
        <p:sp>
          <p:nvSpPr>
            <p:cNvPr id="350" name="TextBox 30">
              <a:extLst>
                <a:ext uri="{FF2B5EF4-FFF2-40B4-BE49-F238E27FC236}">
                  <a16:creationId xmlns:a16="http://schemas.microsoft.com/office/drawing/2014/main" id="{69EE854D-8CC4-EC36-206C-B61A49F411A1}"/>
                </a:ext>
              </a:extLst>
            </p:cNvPr>
            <p:cNvSpPr txBox="1"/>
            <p:nvPr/>
          </p:nvSpPr>
          <p:spPr>
            <a:xfrm>
              <a:off x="1465469" y="4056601"/>
              <a:ext cx="5003593"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Contour plots of the IM efficiency gradient</a:t>
              </a:r>
            </a:p>
          </p:txBody>
        </p:sp>
      </p:grpSp>
      <p:sp>
        <p:nvSpPr>
          <p:cNvPr id="354" name="TextBox 30">
            <a:extLst>
              <a:ext uri="{FF2B5EF4-FFF2-40B4-BE49-F238E27FC236}">
                <a16:creationId xmlns:a16="http://schemas.microsoft.com/office/drawing/2014/main" id="{6E4D3572-26A5-B699-8F15-8993DFED2491}"/>
              </a:ext>
            </a:extLst>
          </p:cNvPr>
          <p:cNvSpPr txBox="1"/>
          <p:nvPr/>
        </p:nvSpPr>
        <p:spPr>
          <a:xfrm>
            <a:off x="7126607" y="4026685"/>
            <a:ext cx="5853497" cy="523220"/>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ctr"/>
            <a:r>
              <a:rPr lang="en-GB" dirty="0"/>
              <a:t>Quantification of interpolation effects </a:t>
            </a:r>
          </a:p>
          <a:p>
            <a:pPr algn="ctr"/>
            <a:r>
              <a:rPr lang="en-GB" dirty="0"/>
              <a:t>(Example: BMW i3-based drive cycles) </a:t>
            </a:r>
          </a:p>
        </p:txBody>
      </p:sp>
      <p:sp>
        <p:nvSpPr>
          <p:cNvPr id="357" name="TextBox 30">
            <a:extLst>
              <a:ext uri="{FF2B5EF4-FFF2-40B4-BE49-F238E27FC236}">
                <a16:creationId xmlns:a16="http://schemas.microsoft.com/office/drawing/2014/main" id="{CEC28834-2D07-EEB6-8684-2C0E00C80165}"/>
              </a:ext>
            </a:extLst>
          </p:cNvPr>
          <p:cNvSpPr txBox="1"/>
          <p:nvPr/>
        </p:nvSpPr>
        <p:spPr>
          <a:xfrm>
            <a:off x="8751285" y="1595744"/>
            <a:ext cx="2787082" cy="307777"/>
          </a:xfrm>
          <a:prstGeom prst="rect">
            <a:avLst/>
          </a:prstGeom>
          <a:noFill/>
          <a:ln w="28575">
            <a:noFill/>
          </a:ln>
        </p:spPr>
        <p:txBody>
          <a:bodyPr wrap="square" lIns="0" rIns="0">
            <a:spAutoFit/>
          </a:bodyPr>
          <a:lstStyle>
            <a:defPPr>
              <a:defRPr lang="de-DE"/>
            </a:defPPr>
            <a:lvl1pPr marL="0" algn="l" defTabSz="648081" rtl="0" eaLnBrk="1" latinLnBrk="0" hangingPunct="1">
              <a:defRPr sz="1400" b="1" kern="1200">
                <a:solidFill>
                  <a:schemeClr val="tx1"/>
                </a:solidFill>
                <a:latin typeface="+mn-lt"/>
                <a:ea typeface="+mn-ea"/>
                <a:cs typeface="Times New Roman" panose="02020603050405020304" pitchFamily="18" charset="0"/>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dirty="0"/>
              <a:t>Examples of grid distributions</a:t>
            </a:r>
          </a:p>
        </p:txBody>
      </p:sp>
      <p:pic>
        <p:nvPicPr>
          <p:cNvPr id="359" name="Picture 358">
            <a:extLst>
              <a:ext uri="{FF2B5EF4-FFF2-40B4-BE49-F238E27FC236}">
                <a16:creationId xmlns:a16="http://schemas.microsoft.com/office/drawing/2014/main" id="{0A465309-A8BC-9955-7746-86723D4C20DF}"/>
              </a:ext>
            </a:extLst>
          </p:cNvPr>
          <p:cNvPicPr>
            <a:picLocks noChangeAspect="1"/>
          </p:cNvPicPr>
          <p:nvPr/>
        </p:nvPicPr>
        <p:blipFill>
          <a:blip r:embed="rId8"/>
          <a:stretch>
            <a:fillRect/>
          </a:stretch>
        </p:blipFill>
        <p:spPr>
          <a:xfrm>
            <a:off x="7432207" y="4574957"/>
            <a:ext cx="5405937" cy="2113628"/>
          </a:xfrm>
          <a:prstGeom prst="rect">
            <a:avLst/>
          </a:prstGeom>
        </p:spPr>
      </p:pic>
    </p:spTree>
    <p:extLst>
      <p:ext uri="{BB962C8B-B14F-4D97-AF65-F5344CB8AC3E}">
        <p14:creationId xmlns:p14="http://schemas.microsoft.com/office/powerpoint/2010/main" val="166064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10"/>
                                        <p:tgtEl>
                                          <p:spTgt spid="3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3"/>
                                        </p:tgtEl>
                                        <p:attrNameLst>
                                          <p:attrName>style.visibility</p:attrName>
                                        </p:attrNameLst>
                                      </p:cBhvr>
                                      <p:to>
                                        <p:strVal val="visible"/>
                                      </p:to>
                                    </p:set>
                                    <p:animEffect transition="in" filter="fade">
                                      <p:cBhvr>
                                        <p:cTn id="13" dur="10"/>
                                        <p:tgtEl>
                                          <p:spTgt spid="3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4"/>
                                        </p:tgtEl>
                                        <p:attrNameLst>
                                          <p:attrName>style.visibility</p:attrName>
                                        </p:attrNameLst>
                                      </p:cBhvr>
                                      <p:to>
                                        <p:strVal val="visible"/>
                                      </p:to>
                                    </p:set>
                                    <p:animEffect transition="in" filter="fade">
                                      <p:cBhvr>
                                        <p:cTn id="16" dur="10"/>
                                        <p:tgtEl>
                                          <p:spTgt spid="3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7"/>
                                        </p:tgtEl>
                                        <p:attrNameLst>
                                          <p:attrName>style.visibility</p:attrName>
                                        </p:attrNameLst>
                                      </p:cBhvr>
                                      <p:to>
                                        <p:strVal val="visible"/>
                                      </p:to>
                                    </p:set>
                                    <p:animEffect transition="in" filter="fade">
                                      <p:cBhvr>
                                        <p:cTn id="19" dur="10"/>
                                        <p:tgtEl>
                                          <p:spTgt spid="3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6"/>
                                        </p:tgtEl>
                                        <p:attrNameLst>
                                          <p:attrName>style.visibility</p:attrName>
                                        </p:attrNameLst>
                                      </p:cBhvr>
                                      <p:to>
                                        <p:strVal val="visible"/>
                                      </p:to>
                                    </p:set>
                                    <p:animEffect transition="in" filter="fade">
                                      <p:cBhvr>
                                        <p:cTn id="22" dur="10"/>
                                        <p:tgtEl>
                                          <p:spTgt spid="3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7"/>
                                        </p:tgtEl>
                                        <p:attrNameLst>
                                          <p:attrName>style.visibility</p:attrName>
                                        </p:attrNameLst>
                                      </p:cBhvr>
                                      <p:to>
                                        <p:strVal val="visible"/>
                                      </p:to>
                                    </p:set>
                                    <p:animEffect transition="in" filter="fade">
                                      <p:cBhvr>
                                        <p:cTn id="25" dur="10"/>
                                        <p:tgtEl>
                                          <p:spTgt spid="347"/>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6"/>
                                        </p:tgtEl>
                                        <p:attrNameLst>
                                          <p:attrName>style.visibility</p:attrName>
                                        </p:attrNameLst>
                                      </p:cBhvr>
                                      <p:to>
                                        <p:strVal val="visible"/>
                                      </p:to>
                                    </p:set>
                                    <p:animEffect transition="in" filter="fade">
                                      <p:cBhvr>
                                        <p:cTn id="31" dur="10"/>
                                        <p:tgtEl>
                                          <p:spTgt spid="3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8"/>
                                        </p:tgtEl>
                                        <p:attrNameLst>
                                          <p:attrName>style.visibility</p:attrName>
                                        </p:attrNameLst>
                                      </p:cBhvr>
                                      <p:to>
                                        <p:strVal val="visible"/>
                                      </p:to>
                                    </p:set>
                                    <p:animEffect transition="in" filter="fade">
                                      <p:cBhvr>
                                        <p:cTn id="34" dur="10"/>
                                        <p:tgtEl>
                                          <p:spTgt spid="348"/>
                                        </p:tgtEl>
                                      </p:cBhvr>
                                    </p:animEffect>
                                  </p:childTnLst>
                                </p:cTn>
                              </p:par>
                              <p:par>
                                <p:cTn id="35" presetID="10" presetClass="exit" presetSubtype="0" fill="hold" nodeType="withEffect">
                                  <p:stCondLst>
                                    <p:cond delay="0"/>
                                  </p:stCondLst>
                                  <p:childTnLst>
                                    <p:animEffect transition="out" filter="fade">
                                      <p:cBhvr>
                                        <p:cTn id="36" dur="10"/>
                                        <p:tgtEl>
                                          <p:spTgt spid="13"/>
                                        </p:tgtEl>
                                      </p:cBhvr>
                                    </p:animEffect>
                                    <p:set>
                                      <p:cBhvr>
                                        <p:cTn id="37" dur="1" fill="hold">
                                          <p:stCondLst>
                                            <p:cond delay="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P spid="353" grpId="0" animBg="1"/>
      <p:bldP spid="346" grpId="0"/>
      <p:bldP spid="347" grpId="0"/>
      <p:bldP spid="348" grpId="0"/>
      <p:bldP spid="354" grpId="0"/>
      <p:bldP spid="3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07179C-725B-5815-6BDC-E7BD903564BF}"/>
              </a:ext>
            </a:extLst>
          </p:cNvPr>
          <p:cNvSpPr>
            <a:spLocks noGrp="1"/>
          </p:cNvSpPr>
          <p:nvPr>
            <p:ph type="title"/>
          </p:nvPr>
        </p:nvSpPr>
        <p:spPr>
          <a:xfrm>
            <a:off x="881219" y="910463"/>
            <a:ext cx="11877840" cy="1219200"/>
          </a:xfrm>
        </p:spPr>
        <p:txBody>
          <a:bodyPr>
            <a:normAutofit/>
          </a:bodyPr>
          <a:lstStyle/>
          <a:p>
            <a:r>
              <a:rPr lang="en-US" sz="3200" dirty="0"/>
              <a:t>CREATOR Context</a:t>
            </a:r>
            <a:endParaRPr lang="de-AT" sz="3200" dirty="0"/>
          </a:p>
        </p:txBody>
      </p:sp>
      <p:sp>
        <p:nvSpPr>
          <p:cNvPr id="4" name="Date Placeholder 3">
            <a:extLst>
              <a:ext uri="{FF2B5EF4-FFF2-40B4-BE49-F238E27FC236}">
                <a16:creationId xmlns:a16="http://schemas.microsoft.com/office/drawing/2014/main" id="{80AEF3AD-F100-E946-E961-4E65A58A876A}"/>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38B78369-D4C2-C6D0-49C2-A31C1AC475CC}"/>
              </a:ext>
            </a:extLst>
          </p:cNvPr>
          <p:cNvSpPr>
            <a:spLocks noGrp="1"/>
          </p:cNvSpPr>
          <p:nvPr>
            <p:ph type="ftr" sz="quarter" idx="11"/>
          </p:nvPr>
        </p:nvSpPr>
        <p:spPr/>
        <p:txBody>
          <a:bodyPr/>
          <a:lstStyle/>
          <a:p>
            <a:r>
              <a:rPr lang="en-US" dirty="0"/>
              <a:t>Kourosh </a:t>
            </a:r>
            <a:r>
              <a:rPr lang="en-US" dirty="0" err="1"/>
              <a:t>Heidarikani</a:t>
            </a:r>
            <a:r>
              <a:rPr lang="en-US" dirty="0"/>
              <a:t>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2D965079-7EF4-16BF-ABF9-ACECD408CA21}"/>
              </a:ext>
            </a:extLst>
          </p:cNvPr>
          <p:cNvSpPr>
            <a:spLocks noGrp="1"/>
          </p:cNvSpPr>
          <p:nvPr>
            <p:ph type="sldNum" sz="quarter" idx="12"/>
          </p:nvPr>
        </p:nvSpPr>
        <p:spPr/>
        <p:txBody>
          <a:bodyPr/>
          <a:lstStyle/>
          <a:p>
            <a:fld id="{4B64EC4D-37E3-EF42-B9AB-6337577588CB}" type="slidenum">
              <a:rPr lang="de-DE" smtClean="0"/>
              <a:pPr/>
              <a:t>2</a:t>
            </a:fld>
            <a:endParaRPr lang="de-DE" dirty="0"/>
          </a:p>
        </p:txBody>
      </p:sp>
      <p:sp>
        <p:nvSpPr>
          <p:cNvPr id="9" name="Text Placeholder 8">
            <a:extLst>
              <a:ext uri="{FF2B5EF4-FFF2-40B4-BE49-F238E27FC236}">
                <a16:creationId xmlns:a16="http://schemas.microsoft.com/office/drawing/2014/main" id="{C7B306DD-0E79-E77A-8BDB-A73C99AB4FCB}"/>
              </a:ext>
            </a:extLst>
          </p:cNvPr>
          <p:cNvSpPr>
            <a:spLocks noGrp="1"/>
          </p:cNvSpPr>
          <p:nvPr>
            <p:ph type="body" sz="quarter" idx="13"/>
          </p:nvPr>
        </p:nvSpPr>
        <p:spPr/>
        <p:txBody>
          <a:bodyPr/>
          <a:lstStyle/>
          <a:p>
            <a:r>
              <a:rPr lang="de-AT" dirty="0"/>
              <a:t>CREATOR</a:t>
            </a:r>
          </a:p>
        </p:txBody>
      </p:sp>
      <p:sp>
        <p:nvSpPr>
          <p:cNvPr id="2" name="Rectangle 1">
            <a:extLst>
              <a:ext uri="{FF2B5EF4-FFF2-40B4-BE49-F238E27FC236}">
                <a16:creationId xmlns:a16="http://schemas.microsoft.com/office/drawing/2014/main" id="{85845883-06C1-FBA0-A03A-6FEC0B01013D}"/>
              </a:ext>
            </a:extLst>
          </p:cNvPr>
          <p:cNvSpPr/>
          <p:nvPr/>
        </p:nvSpPr>
        <p:spPr>
          <a:xfrm>
            <a:off x="880588" y="1613065"/>
            <a:ext cx="9720100" cy="947824"/>
          </a:xfrm>
          <a:prstGeom prst="rect">
            <a:avLst/>
          </a:prstGeom>
        </p:spPr>
        <p:txBody>
          <a:bodyPr wrap="square" lIns="0">
            <a:spAutoFit/>
          </a:bodyPr>
          <a:lstStyle/>
          <a:p>
            <a:pPr>
              <a:lnSpc>
                <a:spcPts val="3500"/>
              </a:lnSpc>
            </a:pPr>
            <a:r>
              <a:rPr lang="en-GB" sz="2400" dirty="0">
                <a:solidFill>
                  <a:srgbClr val="636363"/>
                </a:solidFill>
                <a:cs typeface="Times New Roman" panose="02020603050405020304" pitchFamily="18" charset="0"/>
              </a:rPr>
              <a:t>Collaborative Research Centre – TRR361/F90:</a:t>
            </a:r>
          </a:p>
          <a:p>
            <a:pPr>
              <a:lnSpc>
                <a:spcPts val="3500"/>
              </a:lnSpc>
            </a:pPr>
            <a:r>
              <a:rPr lang="en-GB" sz="2400" b="1" dirty="0">
                <a:solidFill>
                  <a:srgbClr val="636363"/>
                </a:solidFill>
                <a:cs typeface="Times New Roman" panose="02020603050405020304" pitchFamily="18" charset="0"/>
              </a:rPr>
              <a:t>CREATOR – Computational Electric Machine Laboratory</a:t>
            </a:r>
            <a:endParaRPr lang="en-US" sz="2400" b="1" dirty="0">
              <a:solidFill>
                <a:srgbClr val="636363"/>
              </a:solidFill>
              <a:cs typeface="Times New Roman" panose="02020603050405020304" pitchFamily="18" charset="0"/>
            </a:endParaRPr>
          </a:p>
        </p:txBody>
      </p:sp>
      <p:sp>
        <p:nvSpPr>
          <p:cNvPr id="7" name="TextBox 6">
            <a:extLst>
              <a:ext uri="{FF2B5EF4-FFF2-40B4-BE49-F238E27FC236}">
                <a16:creationId xmlns:a16="http://schemas.microsoft.com/office/drawing/2014/main" id="{2DB7C8FB-7518-1E3B-4271-337D16BA808A}"/>
              </a:ext>
            </a:extLst>
          </p:cNvPr>
          <p:cNvSpPr txBox="1"/>
          <p:nvPr/>
        </p:nvSpPr>
        <p:spPr>
          <a:xfrm>
            <a:off x="6820139" y="1663217"/>
            <a:ext cx="3574915" cy="369332"/>
          </a:xfrm>
          <a:prstGeom prst="rect">
            <a:avLst/>
          </a:prstGeom>
          <a:noFill/>
        </p:spPr>
        <p:txBody>
          <a:bodyPr wrap="square" lIns="0">
            <a:spAutoFit/>
          </a:bodyPr>
          <a:lstStyle/>
          <a:p>
            <a:pPr marL="449580">
              <a:spcAft>
                <a:spcPts val="0"/>
              </a:spcAft>
            </a:pPr>
            <a:r>
              <a:rPr lang="en-GB" sz="1800" dirty="0">
                <a:solidFill>
                  <a:srgbClr val="0000FF"/>
                </a:solidFill>
                <a:latin typeface="+mj-lt"/>
                <a:ea typeface="Calibri" panose="020F0502020204030204" pitchFamily="34" charset="0"/>
                <a:hlinkClick r:id="rId3">
                  <a:extLst>
                    <a:ext uri="{A12FA001-AC4F-418D-AE19-62706E023703}">
                      <ahyp:hlinkClr xmlns:ahyp="http://schemas.microsoft.com/office/drawing/2018/hyperlinkcolor" val="tx"/>
                    </a:ext>
                  </a:extLst>
                </a:hlinkClick>
              </a:rPr>
              <a:t>www.creator.tugraz.at</a:t>
            </a:r>
            <a:endParaRPr lang="en-GB" sz="1800" dirty="0">
              <a:solidFill>
                <a:srgbClr val="0000FF"/>
              </a:solidFill>
              <a:effectLst/>
              <a:latin typeface="+mj-lt"/>
              <a:ea typeface="Calibri" panose="020F0502020204030204" pitchFamily="34" charset="0"/>
            </a:endParaRPr>
          </a:p>
        </p:txBody>
      </p:sp>
      <p:pic>
        <p:nvPicPr>
          <p:cNvPr id="10" name="Picture 9">
            <a:extLst>
              <a:ext uri="{FF2B5EF4-FFF2-40B4-BE49-F238E27FC236}">
                <a16:creationId xmlns:a16="http://schemas.microsoft.com/office/drawing/2014/main" id="{956CBF96-066F-C32B-97D5-DA74C68C0B29}"/>
              </a:ext>
            </a:extLst>
          </p:cNvPr>
          <p:cNvPicPr>
            <a:picLocks noChangeAspect="1"/>
          </p:cNvPicPr>
          <p:nvPr/>
        </p:nvPicPr>
        <p:blipFill>
          <a:blip r:embed="rId4"/>
          <a:stretch>
            <a:fillRect/>
          </a:stretch>
        </p:blipFill>
        <p:spPr>
          <a:xfrm>
            <a:off x="9783187" y="1779273"/>
            <a:ext cx="2975872" cy="624135"/>
          </a:xfrm>
          <a:prstGeom prst="rect">
            <a:avLst/>
          </a:prstGeom>
        </p:spPr>
      </p:pic>
      <p:grpSp>
        <p:nvGrpSpPr>
          <p:cNvPr id="22" name="Group 21">
            <a:extLst>
              <a:ext uri="{FF2B5EF4-FFF2-40B4-BE49-F238E27FC236}">
                <a16:creationId xmlns:a16="http://schemas.microsoft.com/office/drawing/2014/main" id="{3A02432D-D569-3858-27E6-9A3EA565B789}"/>
              </a:ext>
            </a:extLst>
          </p:cNvPr>
          <p:cNvGrpSpPr/>
          <p:nvPr/>
        </p:nvGrpSpPr>
        <p:grpSpPr>
          <a:xfrm>
            <a:off x="10648758" y="2903786"/>
            <a:ext cx="1569788" cy="1898463"/>
            <a:chOff x="10648758" y="2534135"/>
            <a:chExt cx="1569788" cy="1898463"/>
          </a:xfrm>
        </p:grpSpPr>
        <p:pic>
          <p:nvPicPr>
            <p:cNvPr id="11" name="Picture 10">
              <a:extLst>
                <a:ext uri="{FF2B5EF4-FFF2-40B4-BE49-F238E27FC236}">
                  <a16:creationId xmlns:a16="http://schemas.microsoft.com/office/drawing/2014/main" id="{FDC8A222-A9B1-5029-C0A1-7CB42CE1B18A}"/>
                </a:ext>
              </a:extLst>
            </p:cNvPr>
            <p:cNvPicPr preferRelativeResize="0">
              <a:picLocks/>
            </p:cNvPicPr>
            <p:nvPr/>
          </p:nvPicPr>
          <p:blipFill rotWithShape="1">
            <a:blip r:embed="rId5"/>
            <a:srcRect l="771" t="1358" r="101" b="837"/>
            <a:stretch/>
          </p:blipFill>
          <p:spPr>
            <a:xfrm>
              <a:off x="10709138" y="3884969"/>
              <a:ext cx="1449029" cy="547629"/>
            </a:xfrm>
            <a:prstGeom prst="rect">
              <a:avLst/>
            </a:prstGeom>
          </p:spPr>
        </p:pic>
        <p:pic>
          <p:nvPicPr>
            <p:cNvPr id="12" name="Picture 11">
              <a:extLst>
                <a:ext uri="{FF2B5EF4-FFF2-40B4-BE49-F238E27FC236}">
                  <a16:creationId xmlns:a16="http://schemas.microsoft.com/office/drawing/2014/main" id="{9D7B656F-F2B9-3402-986E-2797EAB4B4A9}"/>
                </a:ext>
              </a:extLst>
            </p:cNvPr>
            <p:cNvPicPr preferRelativeResize="0">
              <a:picLocks/>
            </p:cNvPicPr>
            <p:nvPr/>
          </p:nvPicPr>
          <p:blipFill>
            <a:blip r:embed="rId6"/>
            <a:stretch>
              <a:fillRect/>
            </a:stretch>
          </p:blipFill>
          <p:spPr>
            <a:xfrm>
              <a:off x="10648758" y="3154675"/>
              <a:ext cx="1569788" cy="624135"/>
            </a:xfrm>
            <a:prstGeom prst="rect">
              <a:avLst/>
            </a:prstGeom>
          </p:spPr>
        </p:pic>
        <p:pic>
          <p:nvPicPr>
            <p:cNvPr id="13" name="Picture 12">
              <a:extLst>
                <a:ext uri="{FF2B5EF4-FFF2-40B4-BE49-F238E27FC236}">
                  <a16:creationId xmlns:a16="http://schemas.microsoft.com/office/drawing/2014/main" id="{DA399DB0-1510-9AF0-89B5-B866E0C9886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48758" y="2534135"/>
              <a:ext cx="1569788" cy="586667"/>
            </a:xfrm>
            <a:prstGeom prst="rect">
              <a:avLst/>
            </a:prstGeom>
          </p:spPr>
        </p:pic>
      </p:grpSp>
      <p:pic>
        <p:nvPicPr>
          <p:cNvPr id="14" name="Picture 13">
            <a:extLst>
              <a:ext uri="{FF2B5EF4-FFF2-40B4-BE49-F238E27FC236}">
                <a16:creationId xmlns:a16="http://schemas.microsoft.com/office/drawing/2014/main" id="{B0F8D8AB-4BE5-CE4C-082A-193F8DE01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8642" y="5354646"/>
            <a:ext cx="2375078" cy="350467"/>
          </a:xfrm>
          <a:prstGeom prst="rect">
            <a:avLst/>
          </a:prstGeom>
        </p:spPr>
      </p:pic>
      <p:pic>
        <p:nvPicPr>
          <p:cNvPr id="15" name="Picture 14">
            <a:extLst>
              <a:ext uri="{FF2B5EF4-FFF2-40B4-BE49-F238E27FC236}">
                <a16:creationId xmlns:a16="http://schemas.microsoft.com/office/drawing/2014/main" id="{3DA393A0-19CD-3C51-3113-94DC19BC6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3304" y="5919675"/>
            <a:ext cx="2645755" cy="337916"/>
          </a:xfrm>
          <a:prstGeom prst="rect">
            <a:avLst/>
          </a:prstGeom>
        </p:spPr>
      </p:pic>
      <p:sp>
        <p:nvSpPr>
          <p:cNvPr id="18" name="TextBox 17">
            <a:extLst>
              <a:ext uri="{FF2B5EF4-FFF2-40B4-BE49-F238E27FC236}">
                <a16:creationId xmlns:a16="http://schemas.microsoft.com/office/drawing/2014/main" id="{F59B72A7-7EA5-F2C4-673E-D63758EF6E6D}"/>
              </a:ext>
            </a:extLst>
          </p:cNvPr>
          <p:cNvSpPr txBox="1"/>
          <p:nvPr/>
        </p:nvSpPr>
        <p:spPr>
          <a:xfrm>
            <a:off x="848174" y="2491211"/>
            <a:ext cx="10187500" cy="4426853"/>
          </a:xfrm>
          <a:prstGeom prst="rect">
            <a:avLst/>
          </a:prstGeom>
          <a:noFill/>
        </p:spPr>
        <p:txBody>
          <a:bodyPr wrap="square">
            <a:spAutoFit/>
          </a:bodyPr>
          <a:lstStyle/>
          <a:p>
            <a:pPr marL="342900" indent="-342900">
              <a:lnSpc>
                <a:spcPct val="150000"/>
              </a:lnSpc>
              <a:buClr>
                <a:schemeClr val="tx1"/>
              </a:buClr>
              <a:buFont typeface="Arial" panose="020B0604020202020204" pitchFamily="34" charset="0"/>
              <a:buChar char="•"/>
            </a:pPr>
            <a:r>
              <a:rPr lang="en-GB" sz="1800" dirty="0">
                <a:solidFill>
                  <a:srgbClr val="636363"/>
                </a:solidFill>
                <a:cs typeface="Times New Roman" panose="02020603050405020304" pitchFamily="18" charset="0"/>
              </a:rPr>
              <a:t>First German-Austrian Collaborative Research Centre</a:t>
            </a:r>
            <a:endParaRPr lang="en-GB" sz="1800" dirty="0">
              <a:solidFill>
                <a:srgbClr val="636363"/>
              </a:solidFill>
            </a:endParaRPr>
          </a:p>
          <a:p>
            <a:pPr marL="342900" indent="-342900">
              <a:lnSpc>
                <a:spcPct val="150000"/>
              </a:lnSpc>
              <a:buClr>
                <a:schemeClr val="tx1"/>
              </a:buClr>
              <a:buFont typeface="Arial" panose="020B0604020202020204" pitchFamily="34" charset="0"/>
              <a:buChar char="•"/>
            </a:pPr>
            <a:r>
              <a:rPr lang="en-GB" sz="1800" dirty="0">
                <a:solidFill>
                  <a:srgbClr val="636363"/>
                </a:solidFill>
              </a:rPr>
              <a:t>Overcoming the limits of </a:t>
            </a:r>
            <a:r>
              <a:rPr lang="en-US" sz="1800" dirty="0">
                <a:solidFill>
                  <a:srgbClr val="636363"/>
                </a:solidFill>
              </a:rPr>
              <a:t>traditional design and analysis workflows</a:t>
            </a:r>
          </a:p>
          <a:p>
            <a:pPr marL="342900" indent="-342900">
              <a:lnSpc>
                <a:spcPct val="150000"/>
              </a:lnSpc>
              <a:buClr>
                <a:schemeClr val="tx1"/>
              </a:buClr>
              <a:buFont typeface="Arial" panose="020B0604020202020204" pitchFamily="34" charset="0"/>
              <a:buChar char="•"/>
            </a:pPr>
            <a:r>
              <a:rPr lang="en-GB" sz="1800" dirty="0">
                <a:solidFill>
                  <a:srgbClr val="636363"/>
                </a:solidFill>
                <a:cs typeface="Times New Roman" panose="02020603050405020304" pitchFamily="18" charset="0"/>
              </a:rPr>
              <a:t>Four scientific project areas</a:t>
            </a:r>
            <a:r>
              <a:rPr lang="en-GB" sz="1800" dirty="0">
                <a:cs typeface="Times New Roman" panose="02020603050405020304" pitchFamily="18" charset="0"/>
              </a:rPr>
              <a:t>: </a:t>
            </a:r>
            <a:br>
              <a:rPr lang="en-GB" sz="2000" b="1" dirty="0">
                <a:cs typeface="Times New Roman" panose="02020603050405020304" pitchFamily="18" charset="0"/>
              </a:rPr>
            </a:br>
            <a:r>
              <a:rPr lang="en-GB" sz="2000" b="1" dirty="0">
                <a:solidFill>
                  <a:srgbClr val="005EAC"/>
                </a:solidFill>
                <a:cs typeface="Times New Roman" panose="02020603050405020304" pitchFamily="18" charset="0"/>
              </a:rPr>
              <a:t>Electromagnetics, fluid mechanics, </a:t>
            </a:r>
            <a:r>
              <a:rPr lang="en-GB" sz="2000" b="1" dirty="0" err="1">
                <a:solidFill>
                  <a:srgbClr val="005EAC"/>
                </a:solidFill>
                <a:cs typeface="Times New Roman" panose="02020603050405020304" pitchFamily="18" charset="0"/>
              </a:rPr>
              <a:t>numerics</a:t>
            </a:r>
            <a:r>
              <a:rPr lang="en-GB" sz="2000" b="1" dirty="0">
                <a:solidFill>
                  <a:srgbClr val="005EAC"/>
                </a:solidFill>
                <a:cs typeface="Times New Roman" panose="02020603050405020304" pitchFamily="18" charset="0"/>
              </a:rPr>
              <a:t>, and optimization</a:t>
            </a:r>
          </a:p>
          <a:p>
            <a:pPr>
              <a:lnSpc>
                <a:spcPts val="3000"/>
              </a:lnSpc>
            </a:pPr>
            <a:r>
              <a:rPr lang="en-GB" sz="2000" b="1" dirty="0">
                <a:cs typeface="Times New Roman" panose="02020603050405020304" pitchFamily="18" charset="0"/>
              </a:rPr>
              <a:t>     Integrated to address:</a:t>
            </a:r>
          </a:p>
          <a:p>
            <a:pPr marL="990981" lvl="1" indent="-342900">
              <a:lnSpc>
                <a:spcPts val="3500"/>
              </a:lnSpc>
              <a:buClr>
                <a:schemeClr val="tx1"/>
              </a:buClr>
              <a:buFont typeface="Arial" panose="020B0604020202020204" pitchFamily="34" charset="0"/>
              <a:buChar char="•"/>
            </a:pPr>
            <a:r>
              <a:rPr lang="en-US" sz="1800" dirty="0">
                <a:solidFill>
                  <a:srgbClr val="636363"/>
                </a:solidFill>
                <a:cs typeface="Times New Roman" panose="02020603050405020304" pitchFamily="18" charset="0"/>
              </a:rPr>
              <a:t>Model consistency and design optimization</a:t>
            </a:r>
          </a:p>
          <a:p>
            <a:pPr marL="990981" lvl="1" indent="-342900">
              <a:lnSpc>
                <a:spcPts val="3500"/>
              </a:lnSpc>
              <a:buClr>
                <a:schemeClr val="tx1"/>
              </a:buClr>
              <a:buFont typeface="Arial" panose="020B0604020202020204" pitchFamily="34" charset="0"/>
              <a:buChar char="•"/>
            </a:pPr>
            <a:r>
              <a:rPr lang="en-US" sz="1800" dirty="0">
                <a:solidFill>
                  <a:srgbClr val="636363"/>
                </a:solidFill>
                <a:cs typeface="Times New Roman" panose="02020603050405020304" pitchFamily="18" charset="0"/>
              </a:rPr>
              <a:t>Advanced material modeling and losses</a:t>
            </a:r>
          </a:p>
          <a:p>
            <a:pPr marL="990981" lvl="1" indent="-342900">
              <a:lnSpc>
                <a:spcPts val="3500"/>
              </a:lnSpc>
              <a:buClr>
                <a:schemeClr val="tx1"/>
              </a:buClr>
              <a:buFont typeface="Arial" panose="020B0604020202020204" pitchFamily="34" charset="0"/>
              <a:buChar char="•"/>
            </a:pPr>
            <a:r>
              <a:rPr lang="en-US" sz="1800" dirty="0">
                <a:solidFill>
                  <a:srgbClr val="636363"/>
                </a:solidFill>
                <a:cs typeface="Times New Roman" panose="02020603050405020304" pitchFamily="18" charset="0"/>
              </a:rPr>
              <a:t>Data-driven and surrogate modeling with uncertainties</a:t>
            </a:r>
          </a:p>
          <a:p>
            <a:pPr marL="990981" lvl="1" indent="-342900">
              <a:lnSpc>
                <a:spcPts val="3500"/>
              </a:lnSpc>
              <a:buClr>
                <a:schemeClr val="tx1"/>
              </a:buClr>
              <a:buFont typeface="Arial" panose="020B0604020202020204" pitchFamily="34" charset="0"/>
              <a:buChar char="•"/>
            </a:pPr>
            <a:r>
              <a:rPr lang="en-US" sz="1800" dirty="0">
                <a:solidFill>
                  <a:srgbClr val="636363"/>
                </a:solidFill>
                <a:cs typeface="Times New Roman" panose="02020603050405020304" pitchFamily="18" charset="0"/>
              </a:rPr>
              <a:t>Multiphysics and thermal design</a:t>
            </a:r>
            <a:endParaRPr lang="en-GB" sz="1800" dirty="0">
              <a:solidFill>
                <a:srgbClr val="636363"/>
              </a:solidFill>
              <a:cs typeface="Times New Roman" panose="02020603050405020304" pitchFamily="18" charset="0"/>
            </a:endParaRPr>
          </a:p>
          <a:p>
            <a:pPr marL="342900" indent="-342900">
              <a:buFont typeface="Arial" panose="020B0604020202020204" pitchFamily="34" charset="0"/>
              <a:buChar char="•"/>
            </a:pPr>
            <a:endParaRPr lang="en-US" sz="2000" b="1" dirty="0"/>
          </a:p>
        </p:txBody>
      </p:sp>
      <p:sp>
        <p:nvSpPr>
          <p:cNvPr id="16" name="TextBox 15">
            <a:extLst>
              <a:ext uri="{FF2B5EF4-FFF2-40B4-BE49-F238E27FC236}">
                <a16:creationId xmlns:a16="http://schemas.microsoft.com/office/drawing/2014/main" id="{CB529AB3-5096-BE58-9EC7-2533E737DD13}"/>
              </a:ext>
            </a:extLst>
          </p:cNvPr>
          <p:cNvSpPr txBox="1"/>
          <p:nvPr/>
        </p:nvSpPr>
        <p:spPr>
          <a:xfrm>
            <a:off x="7160364" y="4859829"/>
            <a:ext cx="2082696" cy="523220"/>
          </a:xfrm>
          <a:prstGeom prst="rect">
            <a:avLst/>
          </a:prstGeom>
          <a:noFill/>
        </p:spPr>
        <p:txBody>
          <a:bodyPr wrap="square">
            <a:spAutoFit/>
          </a:bodyPr>
          <a:lstStyle/>
          <a:p>
            <a:r>
              <a:rPr lang="en-US" sz="2800" dirty="0">
                <a:cs typeface="Times New Roman" panose="02020603050405020304" pitchFamily="18" charset="0"/>
              </a:rPr>
              <a:t>Project</a:t>
            </a:r>
            <a:r>
              <a:rPr lang="en-US" sz="2800" dirty="0">
                <a:solidFill>
                  <a:srgbClr val="636363"/>
                </a:solidFill>
                <a:cs typeface="Times New Roman" panose="02020603050405020304" pitchFamily="18" charset="0"/>
              </a:rPr>
              <a:t> </a:t>
            </a:r>
            <a:r>
              <a:rPr lang="en-US" sz="2800" b="1" dirty="0">
                <a:solidFill>
                  <a:srgbClr val="BE28C2"/>
                </a:solidFill>
                <a:cs typeface="Times New Roman" panose="02020603050405020304" pitchFamily="18" charset="0"/>
              </a:rPr>
              <a:t>A01</a:t>
            </a:r>
            <a:endParaRPr lang="en-US" b="1" dirty="0">
              <a:solidFill>
                <a:srgbClr val="BE28C2"/>
              </a:solidFill>
            </a:endParaRPr>
          </a:p>
        </p:txBody>
      </p:sp>
    </p:spTree>
    <p:extLst>
      <p:ext uri="{BB962C8B-B14F-4D97-AF65-F5344CB8AC3E}">
        <p14:creationId xmlns:p14="http://schemas.microsoft.com/office/powerpoint/2010/main" val="298750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49D7-E6C7-AEE7-E404-AE76CC698B01}"/>
            </a:ext>
          </a:extLst>
        </p:cNvPr>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E6562FF0-116E-6E3A-A31C-1269AED36B28}"/>
              </a:ext>
            </a:extLst>
          </p:cNvPr>
          <p:cNvSpPr/>
          <p:nvPr/>
        </p:nvSpPr>
        <p:spPr>
          <a:xfrm>
            <a:off x="8734425" y="1467059"/>
            <a:ext cx="2871422" cy="2720421"/>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D2F48DA6-98B0-ED2F-611A-B86C5811A8D5}"/>
              </a:ext>
            </a:extLst>
          </p:cNvPr>
          <p:cNvSpPr/>
          <p:nvPr/>
        </p:nvSpPr>
        <p:spPr>
          <a:xfrm>
            <a:off x="6626859" y="4343799"/>
            <a:ext cx="6245887" cy="2331692"/>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B34DC0CB-5B70-9DD6-7117-69B609009047}"/>
              </a:ext>
            </a:extLst>
          </p:cNvPr>
          <p:cNvSpPr/>
          <p:nvPr/>
        </p:nvSpPr>
        <p:spPr>
          <a:xfrm>
            <a:off x="58348" y="4328403"/>
            <a:ext cx="6441194" cy="2331692"/>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6B7C86-1C40-4C26-A121-C4786786B156}"/>
              </a:ext>
            </a:extLst>
          </p:cNvPr>
          <p:cNvSpPr>
            <a:spLocks noGrp="1"/>
          </p:cNvSpPr>
          <p:nvPr>
            <p:ph type="title"/>
          </p:nvPr>
        </p:nvSpPr>
        <p:spPr>
          <a:xfrm>
            <a:off x="881219" y="803205"/>
            <a:ext cx="11877840" cy="1219200"/>
          </a:xfrm>
        </p:spPr>
        <p:txBody>
          <a:bodyPr/>
          <a:lstStyle/>
          <a:p>
            <a:r>
              <a:rPr lang="en-GB" dirty="0"/>
              <a:t>Factors Influencing Efficiency Maps</a:t>
            </a:r>
            <a:endParaRPr lang="en-US" dirty="0"/>
          </a:p>
        </p:txBody>
      </p:sp>
      <p:sp>
        <p:nvSpPr>
          <p:cNvPr id="3" name="Content Placeholder 2">
            <a:extLst>
              <a:ext uri="{FF2B5EF4-FFF2-40B4-BE49-F238E27FC236}">
                <a16:creationId xmlns:a16="http://schemas.microsoft.com/office/drawing/2014/main" id="{89606FD2-D14E-2C28-611D-7B77FE4C273D}"/>
              </a:ext>
            </a:extLst>
          </p:cNvPr>
          <p:cNvSpPr>
            <a:spLocks noGrp="1"/>
          </p:cNvSpPr>
          <p:nvPr>
            <p:ph idx="1"/>
          </p:nvPr>
        </p:nvSpPr>
        <p:spPr>
          <a:xfrm>
            <a:off x="881219" y="1531616"/>
            <a:ext cx="11877840" cy="2818906"/>
          </a:xfrm>
        </p:spPr>
        <p:txBody>
          <a:bodyPr>
            <a:normAutofit/>
          </a:bodyPr>
          <a:lstStyle/>
          <a:p>
            <a:r>
              <a:rPr lang="en-GB" sz="2400" b="1" dirty="0">
                <a:solidFill>
                  <a:schemeClr val="tx1"/>
                </a:solidFill>
              </a:rPr>
              <a:t>Reference and measured torque misalignment</a:t>
            </a:r>
          </a:p>
          <a:p>
            <a:pPr marL="180000" indent="-180000">
              <a:spcBef>
                <a:spcPts val="600"/>
              </a:spcBef>
              <a:buClr>
                <a:schemeClr val="tx1"/>
              </a:buClr>
              <a:buFont typeface="Arial" panose="020B0604020202020204" pitchFamily="34" charset="0"/>
              <a:buChar char="•"/>
            </a:pPr>
            <a:r>
              <a:rPr lang="en-GB" sz="1600" dirty="0"/>
              <a:t>Average </a:t>
            </a:r>
            <a:r>
              <a:rPr lang="en-GB" sz="1600" b="1" dirty="0">
                <a:solidFill>
                  <a:schemeClr val="tx1"/>
                </a:solidFill>
              </a:rPr>
              <a:t>torque mismatch </a:t>
            </a:r>
            <a:r>
              <a:rPr lang="en-GB" sz="1600" dirty="0"/>
              <a:t>→ </a:t>
            </a:r>
            <a:r>
              <a:rPr lang="en-GB" sz="1600" b="1" dirty="0">
                <a:solidFill>
                  <a:schemeClr val="tx1"/>
                </a:solidFill>
                <a:sym typeface="Symbol" panose="05050102010706020507" pitchFamily="18" charset="2"/>
              </a:rPr>
              <a:t></a:t>
            </a:r>
            <a:r>
              <a:rPr lang="en-GB" sz="1600" b="1" i="1" dirty="0" err="1">
                <a:solidFill>
                  <a:schemeClr val="tx1"/>
                </a:solidFill>
              </a:rPr>
              <a:t>T</a:t>
            </a:r>
            <a:r>
              <a:rPr lang="en-GB" sz="1600" b="1" baseline="-25000" dirty="0" err="1">
                <a:solidFill>
                  <a:schemeClr val="tx1"/>
                </a:solidFill>
              </a:rPr>
              <a:t>rms</a:t>
            </a:r>
            <a:r>
              <a:rPr lang="en-GB" sz="1600" b="1" dirty="0">
                <a:solidFill>
                  <a:schemeClr val="tx1"/>
                </a:solidFill>
              </a:rPr>
              <a:t> </a:t>
            </a:r>
            <a:r>
              <a:rPr lang="en-US" sz="1600" dirty="0"/>
              <a:t>≈ </a:t>
            </a:r>
            <a:r>
              <a:rPr lang="en-GB" sz="1600" b="1" dirty="0">
                <a:solidFill>
                  <a:schemeClr val="tx1"/>
                </a:solidFill>
              </a:rPr>
              <a:t>0.51 Nm</a:t>
            </a:r>
          </a:p>
          <a:p>
            <a:pPr marL="180000" indent="-180000">
              <a:spcBef>
                <a:spcPts val="600"/>
              </a:spcBef>
              <a:buClr>
                <a:schemeClr val="tx1"/>
              </a:buClr>
              <a:buFont typeface="Arial" panose="020B0604020202020204" pitchFamily="34" charset="0"/>
              <a:buChar char="•"/>
            </a:pPr>
            <a:r>
              <a:rPr lang="en-GB" sz="1600" dirty="0"/>
              <a:t>Efficiency maps </a:t>
            </a:r>
            <a:r>
              <a:rPr lang="en-GB" sz="1600" b="1" dirty="0">
                <a:solidFill>
                  <a:schemeClr val="tx1"/>
                </a:solidFill>
              </a:rPr>
              <a:t>deviations:</a:t>
            </a:r>
          </a:p>
          <a:p>
            <a:pPr marL="690801" lvl="1" indent="-180000">
              <a:buClr>
                <a:schemeClr val="tx1"/>
              </a:buClr>
              <a:buFont typeface="Arial" panose="020B0604020202020204" pitchFamily="34" charset="0"/>
              <a:buChar char="•"/>
            </a:pPr>
            <a:r>
              <a:rPr lang="en-GB" sz="1400" dirty="0"/>
              <a:t>Experiment vs FEA → </a:t>
            </a:r>
            <a:r>
              <a:rPr lang="en-GB" sz="1400" dirty="0">
                <a:solidFill>
                  <a:srgbClr val="FF0000"/>
                </a:solidFill>
              </a:rPr>
              <a:t>4.22 %</a:t>
            </a:r>
          </a:p>
          <a:p>
            <a:pPr marL="690801" lvl="1" indent="-180000">
              <a:buClr>
                <a:schemeClr val="tx1"/>
              </a:buClr>
              <a:buFont typeface="Arial" panose="020B0604020202020204" pitchFamily="34" charset="0"/>
              <a:buChar char="•"/>
            </a:pPr>
            <a:r>
              <a:rPr lang="en-GB" sz="1400" dirty="0"/>
              <a:t>Experiment vs analytical → </a:t>
            </a:r>
            <a:r>
              <a:rPr lang="en-GB" sz="1400" dirty="0">
                <a:solidFill>
                  <a:srgbClr val="FF0000"/>
                </a:solidFill>
              </a:rPr>
              <a:t>4.32 %</a:t>
            </a:r>
          </a:p>
          <a:p>
            <a:pPr marL="690801" lvl="1" indent="-180000">
              <a:buClr>
                <a:schemeClr val="tx1"/>
              </a:buClr>
              <a:buFont typeface="Arial" panose="020B0604020202020204" pitchFamily="34" charset="0"/>
              <a:buChar char="•"/>
            </a:pPr>
            <a:r>
              <a:rPr lang="en-GB" sz="1400" dirty="0"/>
              <a:t>Analytical vs FEA → 0.45 %</a:t>
            </a:r>
          </a:p>
          <a:p>
            <a:pPr marL="180000" lvl="1" indent="-180000">
              <a:spcBef>
                <a:spcPts val="600"/>
              </a:spcBef>
              <a:buClr>
                <a:schemeClr val="tx1"/>
              </a:buClr>
              <a:buFont typeface="Arial" panose="020B0604020202020204" pitchFamily="34" charset="0"/>
              <a:buChar char="•"/>
            </a:pPr>
            <a:r>
              <a:rPr lang="en-GB" sz="1600" b="1" dirty="0">
                <a:solidFill>
                  <a:schemeClr val="tx1"/>
                </a:solidFill>
              </a:rPr>
              <a:t>Largest deviations </a:t>
            </a:r>
            <a:r>
              <a:rPr lang="en-GB" sz="1600" dirty="0"/>
              <a:t>occur in </a:t>
            </a:r>
            <a:r>
              <a:rPr lang="en-GB" sz="1600" b="1" dirty="0">
                <a:solidFill>
                  <a:schemeClr val="tx1"/>
                </a:solidFill>
              </a:rPr>
              <a:t>low-torque regions</a:t>
            </a:r>
          </a:p>
          <a:p>
            <a:pPr marL="915842" lvl="2" indent="-180000">
              <a:buClr>
                <a:schemeClr val="tx1"/>
              </a:buClr>
              <a:buFont typeface="Arial" panose="020B0604020202020204" pitchFamily="34" charset="0"/>
              <a:buChar char="•"/>
            </a:pPr>
            <a:r>
              <a:rPr lang="en-GB" sz="1400" dirty="0"/>
              <a:t>high efficiency sensitivity and interpolation effects</a:t>
            </a:r>
          </a:p>
        </p:txBody>
      </p:sp>
      <p:sp>
        <p:nvSpPr>
          <p:cNvPr id="4" name="Date Placeholder 3">
            <a:extLst>
              <a:ext uri="{FF2B5EF4-FFF2-40B4-BE49-F238E27FC236}">
                <a16:creationId xmlns:a16="http://schemas.microsoft.com/office/drawing/2014/main" id="{29B28E04-751A-E9CD-C23F-215B27347C35}"/>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4EC7208C-ADC9-1569-5AA8-48682E027D47}"/>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FEBF7596-6DD7-B477-3681-E1167E8D2B52}"/>
              </a:ext>
            </a:extLst>
          </p:cNvPr>
          <p:cNvSpPr>
            <a:spLocks noGrp="1"/>
          </p:cNvSpPr>
          <p:nvPr>
            <p:ph type="sldNum" sz="quarter" idx="12"/>
          </p:nvPr>
        </p:nvSpPr>
        <p:spPr/>
        <p:txBody>
          <a:bodyPr/>
          <a:lstStyle/>
          <a:p>
            <a:fld id="{4B64EC4D-37E3-EF42-B9AB-6337577588CB}" type="slidenum">
              <a:rPr lang="de-DE" smtClean="0"/>
              <a:pPr/>
              <a:t>20</a:t>
            </a:fld>
            <a:endParaRPr lang="de-DE" dirty="0"/>
          </a:p>
        </p:txBody>
      </p:sp>
      <p:sp>
        <p:nvSpPr>
          <p:cNvPr id="7" name="Text Placeholder 6">
            <a:extLst>
              <a:ext uri="{FF2B5EF4-FFF2-40B4-BE49-F238E27FC236}">
                <a16:creationId xmlns:a16="http://schemas.microsoft.com/office/drawing/2014/main" id="{D63DE7B1-FAED-7CE4-F801-A2A50DEEFC04}"/>
              </a:ext>
            </a:extLst>
          </p:cNvPr>
          <p:cNvSpPr>
            <a:spLocks noGrp="1"/>
          </p:cNvSpPr>
          <p:nvPr>
            <p:ph type="body" sz="quarter" idx="13"/>
          </p:nvPr>
        </p:nvSpPr>
        <p:spPr/>
        <p:txBody>
          <a:bodyPr/>
          <a:lstStyle/>
          <a:p>
            <a:r>
              <a:rPr lang="en-US" dirty="0"/>
              <a:t>Performance Evaluation and Accuracy Assessment</a:t>
            </a:r>
          </a:p>
        </p:txBody>
      </p:sp>
      <p:pic>
        <p:nvPicPr>
          <p:cNvPr id="11" name="Picture 10">
            <a:extLst>
              <a:ext uri="{FF2B5EF4-FFF2-40B4-BE49-F238E27FC236}">
                <a16:creationId xmlns:a16="http://schemas.microsoft.com/office/drawing/2014/main" id="{F78121FD-2E7A-4389-1AFB-D94B9025F3F8}"/>
              </a:ext>
            </a:extLst>
          </p:cNvPr>
          <p:cNvPicPr>
            <a:picLocks noChangeAspect="1"/>
          </p:cNvPicPr>
          <p:nvPr/>
        </p:nvPicPr>
        <p:blipFill>
          <a:blip r:embed="rId3"/>
          <a:stretch>
            <a:fillRect/>
          </a:stretch>
        </p:blipFill>
        <p:spPr>
          <a:xfrm>
            <a:off x="6631913" y="4639197"/>
            <a:ext cx="6245887" cy="2090214"/>
          </a:xfrm>
          <a:prstGeom prst="rect">
            <a:avLst/>
          </a:prstGeom>
        </p:spPr>
      </p:pic>
      <p:sp>
        <p:nvSpPr>
          <p:cNvPr id="15" name="TextBox 14">
            <a:extLst>
              <a:ext uri="{FF2B5EF4-FFF2-40B4-BE49-F238E27FC236}">
                <a16:creationId xmlns:a16="http://schemas.microsoft.com/office/drawing/2014/main" id="{0DCF4CD1-1A6D-0D11-E7FD-BC28A03EFDF9}"/>
              </a:ext>
            </a:extLst>
          </p:cNvPr>
          <p:cNvSpPr txBox="1"/>
          <p:nvPr/>
        </p:nvSpPr>
        <p:spPr>
          <a:xfrm>
            <a:off x="7012384" y="4594612"/>
            <a:ext cx="1923171" cy="276999"/>
          </a:xfrm>
          <a:prstGeom prst="rect">
            <a:avLst/>
          </a:prstGeom>
          <a:noFill/>
        </p:spPr>
        <p:txBody>
          <a:bodyPr wrap="square">
            <a:spAutoFit/>
          </a:bodyPr>
          <a:lstStyle/>
          <a:p>
            <a:r>
              <a:rPr lang="en-US" sz="1200" dirty="0"/>
              <a:t>Analytic-Experiment</a:t>
            </a:r>
          </a:p>
        </p:txBody>
      </p:sp>
      <p:sp>
        <p:nvSpPr>
          <p:cNvPr id="19" name="TextBox 18">
            <a:extLst>
              <a:ext uri="{FF2B5EF4-FFF2-40B4-BE49-F238E27FC236}">
                <a16:creationId xmlns:a16="http://schemas.microsoft.com/office/drawing/2014/main" id="{68A70884-03CC-ECF5-2556-2449A7D0F271}"/>
              </a:ext>
            </a:extLst>
          </p:cNvPr>
          <p:cNvSpPr txBox="1"/>
          <p:nvPr/>
        </p:nvSpPr>
        <p:spPr>
          <a:xfrm>
            <a:off x="9162065" y="4600204"/>
            <a:ext cx="1915741" cy="276999"/>
          </a:xfrm>
          <a:prstGeom prst="rect">
            <a:avLst/>
          </a:prstGeom>
          <a:noFill/>
        </p:spPr>
        <p:txBody>
          <a:bodyPr wrap="square">
            <a:spAutoFit/>
          </a:bodyPr>
          <a:lstStyle/>
          <a:p>
            <a:r>
              <a:rPr lang="en-US" sz="1200" dirty="0"/>
              <a:t>FEA-Experiment</a:t>
            </a:r>
          </a:p>
        </p:txBody>
      </p:sp>
      <p:sp>
        <p:nvSpPr>
          <p:cNvPr id="20" name="TextBox 19">
            <a:extLst>
              <a:ext uri="{FF2B5EF4-FFF2-40B4-BE49-F238E27FC236}">
                <a16:creationId xmlns:a16="http://schemas.microsoft.com/office/drawing/2014/main" id="{8CF2CF40-6734-FED2-CE38-6178C85E5561}"/>
              </a:ext>
            </a:extLst>
          </p:cNvPr>
          <p:cNvSpPr txBox="1"/>
          <p:nvPr/>
        </p:nvSpPr>
        <p:spPr>
          <a:xfrm>
            <a:off x="11077806" y="4587244"/>
            <a:ext cx="1532309" cy="276999"/>
          </a:xfrm>
          <a:prstGeom prst="rect">
            <a:avLst/>
          </a:prstGeom>
          <a:noFill/>
        </p:spPr>
        <p:txBody>
          <a:bodyPr wrap="square">
            <a:spAutoFit/>
          </a:bodyPr>
          <a:lstStyle/>
          <a:p>
            <a:r>
              <a:rPr lang="en-US" sz="1200" dirty="0"/>
              <a:t>Analytic-FEA</a:t>
            </a:r>
          </a:p>
        </p:txBody>
      </p:sp>
      <p:pic>
        <p:nvPicPr>
          <p:cNvPr id="26" name="Picture 25">
            <a:extLst>
              <a:ext uri="{FF2B5EF4-FFF2-40B4-BE49-F238E27FC236}">
                <a16:creationId xmlns:a16="http://schemas.microsoft.com/office/drawing/2014/main" id="{0B60C9F9-A6ED-7A9B-F32B-51E2CFC2E7FD}"/>
              </a:ext>
            </a:extLst>
          </p:cNvPr>
          <p:cNvPicPr>
            <a:picLocks noChangeAspect="1"/>
          </p:cNvPicPr>
          <p:nvPr/>
        </p:nvPicPr>
        <p:blipFill>
          <a:blip r:embed="rId4"/>
          <a:stretch>
            <a:fillRect/>
          </a:stretch>
        </p:blipFill>
        <p:spPr>
          <a:xfrm>
            <a:off x="27868" y="4629277"/>
            <a:ext cx="6441194" cy="2079129"/>
          </a:xfrm>
          <a:prstGeom prst="rect">
            <a:avLst/>
          </a:prstGeom>
        </p:spPr>
      </p:pic>
      <p:sp>
        <p:nvSpPr>
          <p:cNvPr id="28" name="TextBox 27">
            <a:extLst>
              <a:ext uri="{FF2B5EF4-FFF2-40B4-BE49-F238E27FC236}">
                <a16:creationId xmlns:a16="http://schemas.microsoft.com/office/drawing/2014/main" id="{9B624AE1-E468-81D1-043B-420C8D6A2915}"/>
              </a:ext>
            </a:extLst>
          </p:cNvPr>
          <p:cNvSpPr txBox="1"/>
          <p:nvPr/>
        </p:nvSpPr>
        <p:spPr>
          <a:xfrm>
            <a:off x="802709" y="4583522"/>
            <a:ext cx="1923171" cy="249774"/>
          </a:xfrm>
          <a:prstGeom prst="rect">
            <a:avLst/>
          </a:prstGeom>
          <a:noFill/>
        </p:spPr>
        <p:txBody>
          <a:bodyPr wrap="square">
            <a:spAutoFit/>
          </a:bodyPr>
          <a:lstStyle/>
          <a:p>
            <a:r>
              <a:rPr lang="en-US" sz="1200" dirty="0"/>
              <a:t>Experiment</a:t>
            </a:r>
          </a:p>
        </p:txBody>
      </p:sp>
      <p:sp>
        <p:nvSpPr>
          <p:cNvPr id="30" name="TextBox 14">
            <a:extLst>
              <a:ext uri="{FF2B5EF4-FFF2-40B4-BE49-F238E27FC236}">
                <a16:creationId xmlns:a16="http://schemas.microsoft.com/office/drawing/2014/main" id="{0DCF4CD1-1A6D-0D11-E7FD-BC28A03EFDF9}"/>
              </a:ext>
            </a:extLst>
          </p:cNvPr>
          <p:cNvSpPr txBox="1"/>
          <p:nvPr/>
        </p:nvSpPr>
        <p:spPr>
          <a:xfrm>
            <a:off x="4907403" y="4568067"/>
            <a:ext cx="807598" cy="249774"/>
          </a:xfrm>
          <a:prstGeom prst="rect">
            <a:avLst/>
          </a:prstGeom>
          <a:noFill/>
        </p:spPr>
        <p:txBody>
          <a:bodyPr wrap="square">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200" dirty="0"/>
              <a:t>Analytic</a:t>
            </a:r>
          </a:p>
        </p:txBody>
      </p:sp>
      <p:sp>
        <p:nvSpPr>
          <p:cNvPr id="31" name="TextBox 14">
            <a:extLst>
              <a:ext uri="{FF2B5EF4-FFF2-40B4-BE49-F238E27FC236}">
                <a16:creationId xmlns:a16="http://schemas.microsoft.com/office/drawing/2014/main" id="{CFADFB4F-317F-30D4-1750-30CF67D2F0F9}"/>
              </a:ext>
            </a:extLst>
          </p:cNvPr>
          <p:cNvSpPr txBox="1"/>
          <p:nvPr/>
        </p:nvSpPr>
        <p:spPr>
          <a:xfrm>
            <a:off x="2990613" y="4588285"/>
            <a:ext cx="807598" cy="249774"/>
          </a:xfrm>
          <a:prstGeom prst="rect">
            <a:avLst/>
          </a:prstGeom>
          <a:noFill/>
        </p:spPr>
        <p:txBody>
          <a:bodyPr wrap="square">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200" dirty="0"/>
              <a:t>FEA</a:t>
            </a:r>
          </a:p>
        </p:txBody>
      </p:sp>
      <p:pic>
        <p:nvPicPr>
          <p:cNvPr id="37" name="Picture 36">
            <a:extLst>
              <a:ext uri="{FF2B5EF4-FFF2-40B4-BE49-F238E27FC236}">
                <a16:creationId xmlns:a16="http://schemas.microsoft.com/office/drawing/2014/main" id="{938EBED5-7DCE-0C69-7873-F80062EFED9A}"/>
              </a:ext>
            </a:extLst>
          </p:cNvPr>
          <p:cNvPicPr>
            <a:picLocks noChangeAspect="1"/>
          </p:cNvPicPr>
          <p:nvPr/>
        </p:nvPicPr>
        <p:blipFill>
          <a:blip r:embed="rId5"/>
          <a:stretch>
            <a:fillRect/>
          </a:stretch>
        </p:blipFill>
        <p:spPr>
          <a:xfrm>
            <a:off x="8734425" y="1867217"/>
            <a:ext cx="2767062" cy="2377414"/>
          </a:xfrm>
          <a:prstGeom prst="rect">
            <a:avLst/>
          </a:prstGeom>
        </p:spPr>
      </p:pic>
      <p:sp>
        <p:nvSpPr>
          <p:cNvPr id="41" name="TextBox 40">
            <a:extLst>
              <a:ext uri="{FF2B5EF4-FFF2-40B4-BE49-F238E27FC236}">
                <a16:creationId xmlns:a16="http://schemas.microsoft.com/office/drawing/2014/main" id="{D08CD5C0-E883-D26C-DD8D-C1F4E78391CC}"/>
              </a:ext>
            </a:extLst>
          </p:cNvPr>
          <p:cNvSpPr txBox="1"/>
          <p:nvPr/>
        </p:nvSpPr>
        <p:spPr>
          <a:xfrm>
            <a:off x="1153320" y="4325150"/>
            <a:ext cx="4417939" cy="307777"/>
          </a:xfrm>
          <a:prstGeom prst="rect">
            <a:avLst/>
          </a:prstGeom>
          <a:noFill/>
        </p:spPr>
        <p:txBody>
          <a:bodyPr wrap="square">
            <a:spAutoFit/>
          </a:bodyPr>
          <a:lstStyle/>
          <a:p>
            <a:pPr lvl="1" indent="0">
              <a:buNone/>
            </a:pPr>
            <a:r>
              <a:rPr lang="en-US" sz="1400" b="1" dirty="0">
                <a:solidFill>
                  <a:schemeClr val="tx1"/>
                </a:solidFill>
                <a:cs typeface="Times New Roman" panose="02020603050405020304" pitchFamily="18" charset="0"/>
              </a:rPr>
              <a:t>Efficiency maps from grid </a:t>
            </a:r>
            <a:r>
              <a:rPr lang="en-US" sz="1400" b="1" dirty="0">
                <a:solidFill>
                  <a:srgbClr val="FF0000"/>
                </a:solidFill>
                <a:cs typeface="Times New Roman" panose="02020603050405020304" pitchFamily="18" charset="0"/>
              </a:rPr>
              <a:t>“g5” </a:t>
            </a:r>
          </a:p>
        </p:txBody>
      </p:sp>
      <p:sp>
        <p:nvSpPr>
          <p:cNvPr id="54" name="TextBox 53">
            <a:extLst>
              <a:ext uri="{FF2B5EF4-FFF2-40B4-BE49-F238E27FC236}">
                <a16:creationId xmlns:a16="http://schemas.microsoft.com/office/drawing/2014/main" id="{F2F233D3-B090-726D-4B13-5014AABA6EB6}"/>
              </a:ext>
            </a:extLst>
          </p:cNvPr>
          <p:cNvSpPr txBox="1"/>
          <p:nvPr/>
        </p:nvSpPr>
        <p:spPr>
          <a:xfrm>
            <a:off x="7429499" y="4343799"/>
            <a:ext cx="4071987" cy="307777"/>
          </a:xfrm>
          <a:prstGeom prst="rect">
            <a:avLst/>
          </a:prstGeom>
          <a:noFill/>
        </p:spPr>
        <p:txBody>
          <a:bodyPr wrap="square">
            <a:spAutoFit/>
          </a:bodyPr>
          <a:lstStyle/>
          <a:p>
            <a:pPr lvl="1" indent="0">
              <a:buNone/>
            </a:pPr>
            <a:r>
              <a:rPr lang="en-US" sz="1400" b="1" dirty="0">
                <a:solidFill>
                  <a:schemeClr val="tx1"/>
                </a:solidFill>
                <a:cs typeface="Times New Roman" panose="02020603050405020304" pitchFamily="18" charset="0"/>
              </a:rPr>
              <a:t>Efficiency map differences (grid </a:t>
            </a:r>
            <a:r>
              <a:rPr lang="en-US" sz="1400" b="1" dirty="0">
                <a:solidFill>
                  <a:srgbClr val="FF0000"/>
                </a:solidFill>
                <a:cs typeface="Times New Roman" panose="02020603050405020304" pitchFamily="18" charset="0"/>
              </a:rPr>
              <a:t>“g5” </a:t>
            </a:r>
            <a:r>
              <a:rPr lang="en-US" sz="1400" b="1" dirty="0">
                <a:solidFill>
                  <a:schemeClr val="tx1"/>
                </a:solidFill>
                <a:cs typeface="Times New Roman" panose="02020603050405020304" pitchFamily="18" charset="0"/>
              </a:rPr>
              <a:t>)</a:t>
            </a:r>
          </a:p>
        </p:txBody>
      </p:sp>
      <p:sp>
        <p:nvSpPr>
          <p:cNvPr id="56" name="TextBox 55">
            <a:extLst>
              <a:ext uri="{FF2B5EF4-FFF2-40B4-BE49-F238E27FC236}">
                <a16:creationId xmlns:a16="http://schemas.microsoft.com/office/drawing/2014/main" id="{C36CA080-5E20-6BF8-C842-4403B606F67E}"/>
              </a:ext>
            </a:extLst>
          </p:cNvPr>
          <p:cNvSpPr txBox="1"/>
          <p:nvPr/>
        </p:nvSpPr>
        <p:spPr>
          <a:xfrm>
            <a:off x="8786605" y="1418745"/>
            <a:ext cx="2767062" cy="523220"/>
          </a:xfrm>
          <a:prstGeom prst="rect">
            <a:avLst/>
          </a:prstGeom>
          <a:noFill/>
        </p:spPr>
        <p:txBody>
          <a:bodyPr wrap="square">
            <a:spAutoFit/>
          </a:bodyPr>
          <a:lstStyle/>
          <a:p>
            <a:pPr marL="0" lvl="1" algn="ctr">
              <a:buNone/>
            </a:pPr>
            <a:r>
              <a:rPr lang="en-GB" sz="1400" b="1" dirty="0">
                <a:solidFill>
                  <a:schemeClr val="tx1"/>
                </a:solidFill>
                <a:cs typeface="Times New Roman" panose="02020603050405020304" pitchFamily="18" charset="0"/>
              </a:rPr>
              <a:t>Measured vs. reference torques for grid </a:t>
            </a:r>
            <a:r>
              <a:rPr lang="en-GB" sz="1400" b="1" dirty="0">
                <a:solidFill>
                  <a:srgbClr val="FF0000"/>
                </a:solidFill>
                <a:cs typeface="Times New Roman" panose="02020603050405020304" pitchFamily="18" charset="0"/>
              </a:rPr>
              <a:t>“g5” </a:t>
            </a:r>
            <a:endParaRPr lang="en-US" sz="1400" b="1" dirty="0">
              <a:solidFill>
                <a:srgbClr val="FF0000"/>
              </a:solidFill>
              <a:cs typeface="Times New Roman" panose="02020603050405020304" pitchFamily="18" charset="0"/>
            </a:endParaRPr>
          </a:p>
        </p:txBody>
      </p:sp>
      <p:pic>
        <p:nvPicPr>
          <p:cNvPr id="60" name="Picture 59">
            <a:extLst>
              <a:ext uri="{FF2B5EF4-FFF2-40B4-BE49-F238E27FC236}">
                <a16:creationId xmlns:a16="http://schemas.microsoft.com/office/drawing/2014/main" id="{22A0554D-1788-1502-8472-661A64FDD2DE}"/>
              </a:ext>
            </a:extLst>
          </p:cNvPr>
          <p:cNvPicPr>
            <a:picLocks noChangeAspect="1"/>
          </p:cNvPicPr>
          <p:nvPr/>
        </p:nvPicPr>
        <p:blipFill>
          <a:blip r:embed="rId6"/>
          <a:stretch>
            <a:fillRect/>
          </a:stretch>
        </p:blipFill>
        <p:spPr>
          <a:xfrm>
            <a:off x="10431462" y="1955860"/>
            <a:ext cx="901700" cy="450850"/>
          </a:xfrm>
          <a:prstGeom prst="rect">
            <a:avLst/>
          </a:prstGeom>
        </p:spPr>
      </p:pic>
    </p:spTree>
    <p:extLst>
      <p:ext uri="{BB962C8B-B14F-4D97-AF65-F5344CB8AC3E}">
        <p14:creationId xmlns:p14="http://schemas.microsoft.com/office/powerpoint/2010/main" val="18120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10"/>
                                        <p:tgtEl>
                                          <p:spTgt spid="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
                                        <p:tgtEl>
                                          <p:spTgt spid="3">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1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1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9" grpId="0" animBg="1"/>
      <p:bldP spid="15" grpId="0"/>
      <p:bldP spid="19" grpId="0"/>
      <p:bldP spid="20" grpId="0"/>
      <p:bldP spid="28" grpId="0"/>
      <p:bldP spid="30" grpId="0"/>
      <p:bldP spid="31" grpId="0"/>
      <p:bldP spid="41"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07545-03A5-44B2-C9E5-26F92C88494A}"/>
            </a:ext>
          </a:extLst>
        </p:cNvPr>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53FD4D41-778B-FF05-7830-60C045A41F62}"/>
              </a:ext>
            </a:extLst>
          </p:cNvPr>
          <p:cNvSpPr/>
          <p:nvPr/>
        </p:nvSpPr>
        <p:spPr>
          <a:xfrm>
            <a:off x="9042228" y="1129821"/>
            <a:ext cx="2890547" cy="5293087"/>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960E5553-13B9-0335-A1F9-554A0FDA07AF}"/>
              </a:ext>
            </a:extLst>
          </p:cNvPr>
          <p:cNvSpPr/>
          <p:nvPr/>
        </p:nvSpPr>
        <p:spPr>
          <a:xfrm>
            <a:off x="2361014" y="3596629"/>
            <a:ext cx="4495657" cy="2826279"/>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980D54-3255-6555-5C8B-D941F79C8358}"/>
              </a:ext>
            </a:extLst>
          </p:cNvPr>
          <p:cNvSpPr>
            <a:spLocks noGrp="1"/>
          </p:cNvSpPr>
          <p:nvPr>
            <p:ph type="title"/>
          </p:nvPr>
        </p:nvSpPr>
        <p:spPr>
          <a:xfrm>
            <a:off x="881219" y="735737"/>
            <a:ext cx="11877840" cy="1219200"/>
          </a:xfrm>
        </p:spPr>
        <p:txBody>
          <a:bodyPr/>
          <a:lstStyle/>
          <a:p>
            <a:r>
              <a:rPr lang="en-GB" dirty="0"/>
              <a:t>Factors Influencing Efficiency Maps</a:t>
            </a:r>
            <a:endParaRPr lang="en-US" dirty="0"/>
          </a:p>
        </p:txBody>
      </p:sp>
      <p:sp>
        <p:nvSpPr>
          <p:cNvPr id="3" name="Content Placeholder 2">
            <a:extLst>
              <a:ext uri="{FF2B5EF4-FFF2-40B4-BE49-F238E27FC236}">
                <a16:creationId xmlns:a16="http://schemas.microsoft.com/office/drawing/2014/main" id="{3E5C9148-9CDF-005C-5857-9E8EC90C88C6}"/>
              </a:ext>
            </a:extLst>
          </p:cNvPr>
          <p:cNvSpPr>
            <a:spLocks noGrp="1"/>
          </p:cNvSpPr>
          <p:nvPr>
            <p:ph idx="1"/>
          </p:nvPr>
        </p:nvSpPr>
        <p:spPr>
          <a:xfrm>
            <a:off x="880588" y="1423707"/>
            <a:ext cx="8144621" cy="2818906"/>
          </a:xfrm>
        </p:spPr>
        <p:txBody>
          <a:bodyPr>
            <a:normAutofit/>
          </a:bodyPr>
          <a:lstStyle/>
          <a:p>
            <a:r>
              <a:rPr lang="en-GB" sz="2400" b="1" dirty="0">
                <a:solidFill>
                  <a:schemeClr val="tx1"/>
                </a:solidFill>
              </a:rPr>
              <a:t>Temperature effect</a:t>
            </a:r>
          </a:p>
          <a:p>
            <a:pPr marL="180000" indent="-180000">
              <a:lnSpc>
                <a:spcPct val="150000"/>
              </a:lnSpc>
              <a:buClr>
                <a:schemeClr val="tx1"/>
              </a:buClr>
              <a:buFont typeface="Arial" panose="020B0604020202020204" pitchFamily="34" charset="0"/>
              <a:buChar char="•"/>
            </a:pPr>
            <a:r>
              <a:rPr lang="en-US" sz="1600" dirty="0"/>
              <a:t>Performance evaluation </a:t>
            </a:r>
            <a:r>
              <a:rPr lang="en-GB" sz="1600" dirty="0"/>
              <a:t>at </a:t>
            </a:r>
            <a:r>
              <a:rPr lang="en-GB" sz="1600" b="1" dirty="0">
                <a:solidFill>
                  <a:schemeClr val="tx1"/>
                </a:solidFill>
              </a:rPr>
              <a:t>20°C</a:t>
            </a:r>
            <a:r>
              <a:rPr lang="en-GB" sz="1600" dirty="0"/>
              <a:t>, </a:t>
            </a:r>
            <a:r>
              <a:rPr lang="en-GB" sz="1600" b="1" dirty="0">
                <a:solidFill>
                  <a:schemeClr val="tx1"/>
                </a:solidFill>
              </a:rPr>
              <a:t>60°C</a:t>
            </a:r>
            <a:r>
              <a:rPr lang="en-GB" sz="1600" dirty="0"/>
              <a:t>, and </a:t>
            </a:r>
            <a:r>
              <a:rPr lang="en-GB" sz="1600" b="1" dirty="0">
                <a:solidFill>
                  <a:schemeClr val="tx1"/>
                </a:solidFill>
              </a:rPr>
              <a:t>100°C </a:t>
            </a:r>
          </a:p>
          <a:p>
            <a:pPr marL="180000" indent="-180000">
              <a:lnSpc>
                <a:spcPct val="150000"/>
              </a:lnSpc>
              <a:buClr>
                <a:schemeClr val="tx1"/>
              </a:buClr>
              <a:buFont typeface="Arial" panose="020B0604020202020204" pitchFamily="34" charset="0"/>
              <a:buChar char="•"/>
            </a:pPr>
            <a:r>
              <a:rPr lang="en-GB" sz="1600" dirty="0"/>
              <a:t>Efficiency degradation → effect on </a:t>
            </a:r>
            <a:r>
              <a:rPr lang="en-GB" sz="1600" b="1" dirty="0">
                <a:solidFill>
                  <a:schemeClr val="tx1"/>
                </a:solidFill>
              </a:rPr>
              <a:t>copper and rotor cage losses</a:t>
            </a:r>
          </a:p>
          <a:p>
            <a:pPr marL="180000" indent="-180000">
              <a:lnSpc>
                <a:spcPts val="2160"/>
              </a:lnSpc>
              <a:spcBef>
                <a:spcPts val="1200"/>
              </a:spcBef>
              <a:buClr>
                <a:schemeClr val="tx1"/>
              </a:buClr>
              <a:buFont typeface="Arial" panose="020B0604020202020204" pitchFamily="34" charset="0"/>
              <a:buChar char="•"/>
            </a:pPr>
            <a:r>
              <a:rPr lang="en-GB" sz="1600" dirty="0"/>
              <a:t>Highest MAE at 100°C → largest thermal mismatch with </a:t>
            </a:r>
            <a:r>
              <a:rPr lang="en-GB" sz="1600" b="1" dirty="0">
                <a:solidFill>
                  <a:schemeClr val="tx1"/>
                </a:solidFill>
              </a:rPr>
              <a:t>experimental condition </a:t>
            </a:r>
            <a:r>
              <a:rPr lang="en-GB" sz="1600" dirty="0"/>
              <a:t>(~30°C)</a:t>
            </a:r>
          </a:p>
          <a:p>
            <a:pPr marL="285750" indent="-285750">
              <a:buFont typeface="Arial" panose="020B0604020202020204" pitchFamily="34" charset="0"/>
              <a:buChar char="•"/>
            </a:pPr>
            <a:endParaRPr lang="en-GB" sz="2400" b="1" dirty="0">
              <a:solidFill>
                <a:schemeClr val="tx1"/>
              </a:solidFill>
            </a:endParaRPr>
          </a:p>
        </p:txBody>
      </p:sp>
      <p:sp>
        <p:nvSpPr>
          <p:cNvPr id="4" name="Date Placeholder 3">
            <a:extLst>
              <a:ext uri="{FF2B5EF4-FFF2-40B4-BE49-F238E27FC236}">
                <a16:creationId xmlns:a16="http://schemas.microsoft.com/office/drawing/2014/main" id="{EF7D946B-DEF1-85E4-8F4F-B2904A130E7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584D4F62-2305-A16C-279A-0CB6E3D5DF97}"/>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9E36E346-CBF8-58FF-5D99-8385FD1DDAC1}"/>
              </a:ext>
            </a:extLst>
          </p:cNvPr>
          <p:cNvSpPr>
            <a:spLocks noGrp="1"/>
          </p:cNvSpPr>
          <p:nvPr>
            <p:ph type="sldNum" sz="quarter" idx="12"/>
          </p:nvPr>
        </p:nvSpPr>
        <p:spPr/>
        <p:txBody>
          <a:bodyPr/>
          <a:lstStyle/>
          <a:p>
            <a:fld id="{4B64EC4D-37E3-EF42-B9AB-6337577588CB}" type="slidenum">
              <a:rPr lang="de-DE" smtClean="0"/>
              <a:pPr/>
              <a:t>21</a:t>
            </a:fld>
            <a:endParaRPr lang="de-DE" dirty="0"/>
          </a:p>
        </p:txBody>
      </p:sp>
      <p:sp>
        <p:nvSpPr>
          <p:cNvPr id="7" name="Text Placeholder 6">
            <a:extLst>
              <a:ext uri="{FF2B5EF4-FFF2-40B4-BE49-F238E27FC236}">
                <a16:creationId xmlns:a16="http://schemas.microsoft.com/office/drawing/2014/main" id="{90F835F3-AB7B-766E-4327-53D5CB9ADA1E}"/>
              </a:ext>
            </a:extLst>
          </p:cNvPr>
          <p:cNvSpPr>
            <a:spLocks noGrp="1"/>
          </p:cNvSpPr>
          <p:nvPr>
            <p:ph type="body" sz="quarter" idx="13"/>
          </p:nvPr>
        </p:nvSpPr>
        <p:spPr/>
        <p:txBody>
          <a:bodyPr/>
          <a:lstStyle/>
          <a:p>
            <a:r>
              <a:rPr lang="en-US" dirty="0"/>
              <a:t>Performance Evaluation and Accuracy Assessment</a:t>
            </a:r>
          </a:p>
        </p:txBody>
      </p:sp>
      <p:pic>
        <p:nvPicPr>
          <p:cNvPr id="12" name="Picture 11">
            <a:extLst>
              <a:ext uri="{FF2B5EF4-FFF2-40B4-BE49-F238E27FC236}">
                <a16:creationId xmlns:a16="http://schemas.microsoft.com/office/drawing/2014/main" id="{48E4BB62-1E90-6063-79A9-8A9BA3FEDC6C}"/>
              </a:ext>
            </a:extLst>
          </p:cNvPr>
          <p:cNvPicPr>
            <a:picLocks noChangeAspect="1"/>
          </p:cNvPicPr>
          <p:nvPr/>
        </p:nvPicPr>
        <p:blipFill>
          <a:blip r:embed="rId3"/>
          <a:stretch>
            <a:fillRect/>
          </a:stretch>
        </p:blipFill>
        <p:spPr>
          <a:xfrm>
            <a:off x="9140391" y="1799492"/>
            <a:ext cx="2677202" cy="2301623"/>
          </a:xfrm>
          <a:prstGeom prst="rect">
            <a:avLst/>
          </a:prstGeom>
        </p:spPr>
      </p:pic>
      <p:pic>
        <p:nvPicPr>
          <p:cNvPr id="21" name="Picture 20">
            <a:extLst>
              <a:ext uri="{FF2B5EF4-FFF2-40B4-BE49-F238E27FC236}">
                <a16:creationId xmlns:a16="http://schemas.microsoft.com/office/drawing/2014/main" id="{5ACC205F-B3AC-CECE-E1DF-5C5A0CE73A0D}"/>
              </a:ext>
            </a:extLst>
          </p:cNvPr>
          <p:cNvPicPr>
            <a:picLocks noChangeAspect="1"/>
          </p:cNvPicPr>
          <p:nvPr/>
        </p:nvPicPr>
        <p:blipFill>
          <a:blip r:embed="rId4"/>
          <a:stretch>
            <a:fillRect/>
          </a:stretch>
        </p:blipFill>
        <p:spPr>
          <a:xfrm>
            <a:off x="9110164" y="3927670"/>
            <a:ext cx="2792385" cy="2535941"/>
          </a:xfrm>
          <a:prstGeom prst="rect">
            <a:avLst/>
          </a:prstGeom>
        </p:spPr>
      </p:pic>
      <p:pic>
        <p:nvPicPr>
          <p:cNvPr id="29" name="Picture 28">
            <a:extLst>
              <a:ext uri="{FF2B5EF4-FFF2-40B4-BE49-F238E27FC236}">
                <a16:creationId xmlns:a16="http://schemas.microsoft.com/office/drawing/2014/main" id="{69C1CC5C-9613-B86D-DEE5-C2F502575DB2}"/>
              </a:ext>
            </a:extLst>
          </p:cNvPr>
          <p:cNvPicPr>
            <a:picLocks noChangeAspect="1"/>
          </p:cNvPicPr>
          <p:nvPr/>
        </p:nvPicPr>
        <p:blipFill>
          <a:blip r:embed="rId5"/>
          <a:stretch>
            <a:fillRect/>
          </a:stretch>
        </p:blipFill>
        <p:spPr>
          <a:xfrm>
            <a:off x="2481126" y="3927670"/>
            <a:ext cx="4018353" cy="2436388"/>
          </a:xfrm>
          <a:prstGeom prst="rect">
            <a:avLst/>
          </a:prstGeom>
        </p:spPr>
      </p:pic>
      <p:sp>
        <p:nvSpPr>
          <p:cNvPr id="35" name="TextBox 34">
            <a:extLst>
              <a:ext uri="{FF2B5EF4-FFF2-40B4-BE49-F238E27FC236}">
                <a16:creationId xmlns:a16="http://schemas.microsoft.com/office/drawing/2014/main" id="{3EDF48B5-9FA6-43DF-E5C1-77787F7E77A6}"/>
              </a:ext>
            </a:extLst>
          </p:cNvPr>
          <p:cNvSpPr txBox="1"/>
          <p:nvPr/>
        </p:nvSpPr>
        <p:spPr>
          <a:xfrm>
            <a:off x="10255473" y="1604539"/>
            <a:ext cx="658091" cy="276999"/>
          </a:xfrm>
          <a:prstGeom prst="rect">
            <a:avLst/>
          </a:prstGeom>
          <a:noFill/>
        </p:spPr>
        <p:txBody>
          <a:bodyPr wrap="square">
            <a:spAutoFit/>
          </a:bodyPr>
          <a:lstStyle/>
          <a:p>
            <a:r>
              <a:rPr lang="en-US" sz="1200" b="1" dirty="0"/>
              <a:t>20 °C</a:t>
            </a:r>
          </a:p>
        </p:txBody>
      </p:sp>
      <p:sp>
        <p:nvSpPr>
          <p:cNvPr id="36" name="TextBox 35">
            <a:extLst>
              <a:ext uri="{FF2B5EF4-FFF2-40B4-BE49-F238E27FC236}">
                <a16:creationId xmlns:a16="http://schemas.microsoft.com/office/drawing/2014/main" id="{BDF184CE-4F15-5197-C9A3-C07F9451BE76}"/>
              </a:ext>
            </a:extLst>
          </p:cNvPr>
          <p:cNvSpPr txBox="1"/>
          <p:nvPr/>
        </p:nvSpPr>
        <p:spPr>
          <a:xfrm>
            <a:off x="10207537" y="3988236"/>
            <a:ext cx="658091" cy="276999"/>
          </a:xfrm>
          <a:prstGeom prst="rect">
            <a:avLst/>
          </a:prstGeom>
          <a:noFill/>
        </p:spPr>
        <p:txBody>
          <a:bodyPr wrap="square">
            <a:spAutoFit/>
          </a:bodyPr>
          <a:lstStyle/>
          <a:p>
            <a:r>
              <a:rPr lang="fa-IR" sz="1200" b="1" dirty="0"/>
              <a:t>100</a:t>
            </a:r>
            <a:r>
              <a:rPr lang="en-US" sz="1200" b="1" dirty="0"/>
              <a:t> °C</a:t>
            </a:r>
          </a:p>
        </p:txBody>
      </p:sp>
      <p:sp>
        <p:nvSpPr>
          <p:cNvPr id="8" name="TextBox 7">
            <a:extLst>
              <a:ext uri="{FF2B5EF4-FFF2-40B4-BE49-F238E27FC236}">
                <a16:creationId xmlns:a16="http://schemas.microsoft.com/office/drawing/2014/main" id="{A0938B5B-7D16-FFA7-5EB8-E0880B59783D}"/>
              </a:ext>
            </a:extLst>
          </p:cNvPr>
          <p:cNvSpPr txBox="1"/>
          <p:nvPr/>
        </p:nvSpPr>
        <p:spPr>
          <a:xfrm>
            <a:off x="1898073" y="3640134"/>
            <a:ext cx="5140553" cy="307777"/>
          </a:xfrm>
          <a:prstGeom prst="rect">
            <a:avLst/>
          </a:prstGeom>
          <a:noFill/>
        </p:spPr>
        <p:txBody>
          <a:bodyPr wrap="square">
            <a:spAutoFit/>
          </a:bodyPr>
          <a:lstStyle/>
          <a:p>
            <a:pPr lvl="1" indent="0">
              <a:buNone/>
            </a:pPr>
            <a:r>
              <a:rPr lang="en-GB" sz="1400" b="1" dirty="0">
                <a:cs typeface="Times New Roman" panose="02020603050405020304" pitchFamily="18" charset="0"/>
              </a:rPr>
              <a:t>MAE of OP efficiencies for the analytic method</a:t>
            </a:r>
            <a:endParaRPr lang="en-US" sz="1400" b="1" dirty="0">
              <a:solidFill>
                <a:schemeClr val="tx1"/>
              </a:solidFill>
              <a:cs typeface="Times New Roman" panose="02020603050405020304" pitchFamily="18" charset="0"/>
            </a:endParaRPr>
          </a:p>
        </p:txBody>
      </p:sp>
      <p:sp>
        <p:nvSpPr>
          <p:cNvPr id="11" name="TextBox 10">
            <a:extLst>
              <a:ext uri="{FF2B5EF4-FFF2-40B4-BE49-F238E27FC236}">
                <a16:creationId xmlns:a16="http://schemas.microsoft.com/office/drawing/2014/main" id="{4CB36014-C374-97F0-A11E-3E6C08A1FA88}"/>
              </a:ext>
            </a:extLst>
          </p:cNvPr>
          <p:cNvSpPr txBox="1"/>
          <p:nvPr/>
        </p:nvSpPr>
        <p:spPr>
          <a:xfrm>
            <a:off x="8999458" y="1129821"/>
            <a:ext cx="3013795" cy="523220"/>
          </a:xfrm>
          <a:prstGeom prst="rect">
            <a:avLst/>
          </a:prstGeom>
          <a:noFill/>
        </p:spPr>
        <p:txBody>
          <a:bodyPr wrap="square">
            <a:spAutoFit/>
          </a:bodyPr>
          <a:lstStyle/>
          <a:p>
            <a:pPr marL="0" lvl="1" algn="ctr">
              <a:buNone/>
            </a:pPr>
            <a:r>
              <a:rPr lang="en-GB" sz="1400" b="1" dirty="0">
                <a:cs typeface="Times New Roman" panose="02020603050405020304" pitchFamily="18" charset="0"/>
              </a:rPr>
              <a:t>Efficiency maps of different temperatures</a:t>
            </a:r>
            <a:endParaRPr lang="en-US" sz="1400"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545471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C393-FE23-48A5-625A-D62A45BE4E00}"/>
            </a:ext>
          </a:extLst>
        </p:cNvPr>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235B670A-CAF4-897A-FF78-C857C023B4E2}"/>
              </a:ext>
            </a:extLst>
          </p:cNvPr>
          <p:cNvSpPr/>
          <p:nvPr/>
        </p:nvSpPr>
        <p:spPr>
          <a:xfrm>
            <a:off x="6662849" y="3022336"/>
            <a:ext cx="5993277" cy="3627846"/>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E1CC97-B085-328F-E124-C960823AD409}"/>
              </a:ext>
            </a:extLst>
          </p:cNvPr>
          <p:cNvSpPr>
            <a:spLocks noGrp="1"/>
          </p:cNvSpPr>
          <p:nvPr>
            <p:ph type="title"/>
          </p:nvPr>
        </p:nvSpPr>
        <p:spPr>
          <a:xfrm>
            <a:off x="881219" y="735737"/>
            <a:ext cx="11877840" cy="1219200"/>
          </a:xfrm>
        </p:spPr>
        <p:txBody>
          <a:bodyPr/>
          <a:lstStyle/>
          <a:p>
            <a:r>
              <a:rPr lang="en-GB" dirty="0"/>
              <a:t>Accuracy-Cost Trade-off and Method Selection</a:t>
            </a:r>
          </a:p>
        </p:txBody>
      </p:sp>
      <p:sp>
        <p:nvSpPr>
          <p:cNvPr id="4" name="Date Placeholder 3">
            <a:extLst>
              <a:ext uri="{FF2B5EF4-FFF2-40B4-BE49-F238E27FC236}">
                <a16:creationId xmlns:a16="http://schemas.microsoft.com/office/drawing/2014/main" id="{FF019A8B-D228-8359-A5B3-7540CEA7AB47}"/>
              </a:ext>
            </a:extLst>
          </p:cNvPr>
          <p:cNvSpPr>
            <a:spLocks noGrp="1"/>
          </p:cNvSpPr>
          <p:nvPr>
            <p:ph type="dt" sz="half" idx="10"/>
          </p:nvPr>
        </p:nvSpPr>
        <p:spPr/>
        <p:txBody>
          <a:bodyPr/>
          <a:lstStyle/>
          <a:p>
            <a:r>
              <a:rPr lang="de-DE" dirty="0"/>
              <a:t>22.05.2026</a:t>
            </a:r>
          </a:p>
        </p:txBody>
      </p:sp>
      <p:sp>
        <p:nvSpPr>
          <p:cNvPr id="5" name="Footer Placeholder 4">
            <a:extLst>
              <a:ext uri="{FF2B5EF4-FFF2-40B4-BE49-F238E27FC236}">
                <a16:creationId xmlns:a16="http://schemas.microsoft.com/office/drawing/2014/main" id="{EE7C63CC-1E67-AC3E-E3CB-9637F0F5EE76}"/>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0B9B3065-49A2-D5FF-6F75-5DB3E46F8DE9}"/>
              </a:ext>
            </a:extLst>
          </p:cNvPr>
          <p:cNvSpPr>
            <a:spLocks noGrp="1"/>
          </p:cNvSpPr>
          <p:nvPr>
            <p:ph type="sldNum" sz="quarter" idx="12"/>
          </p:nvPr>
        </p:nvSpPr>
        <p:spPr/>
        <p:txBody>
          <a:bodyPr/>
          <a:lstStyle/>
          <a:p>
            <a:fld id="{4B64EC4D-37E3-EF42-B9AB-6337577588CB}" type="slidenum">
              <a:rPr lang="de-DE" smtClean="0"/>
              <a:pPr/>
              <a:t>22</a:t>
            </a:fld>
            <a:endParaRPr lang="de-DE" dirty="0"/>
          </a:p>
        </p:txBody>
      </p:sp>
      <p:sp>
        <p:nvSpPr>
          <p:cNvPr id="7" name="Text Placeholder 6">
            <a:extLst>
              <a:ext uri="{FF2B5EF4-FFF2-40B4-BE49-F238E27FC236}">
                <a16:creationId xmlns:a16="http://schemas.microsoft.com/office/drawing/2014/main" id="{38383C9E-A01D-C840-BED5-B318BA2C193B}"/>
              </a:ext>
            </a:extLst>
          </p:cNvPr>
          <p:cNvSpPr>
            <a:spLocks noGrp="1"/>
          </p:cNvSpPr>
          <p:nvPr>
            <p:ph type="body" sz="quarter" idx="13"/>
          </p:nvPr>
        </p:nvSpPr>
        <p:spPr/>
        <p:txBody>
          <a:bodyPr/>
          <a:lstStyle/>
          <a:p>
            <a:r>
              <a:rPr lang="en-US" dirty="0"/>
              <a:t>Performance Evaluation and Accuracy Assessment</a:t>
            </a:r>
          </a:p>
        </p:txBody>
      </p:sp>
      <p:sp>
        <p:nvSpPr>
          <p:cNvPr id="42" name="TextBox 41">
            <a:extLst>
              <a:ext uri="{FF2B5EF4-FFF2-40B4-BE49-F238E27FC236}">
                <a16:creationId xmlns:a16="http://schemas.microsoft.com/office/drawing/2014/main" id="{4AB5973F-AF35-D439-FD34-D13ED7CDEEA2}"/>
              </a:ext>
            </a:extLst>
          </p:cNvPr>
          <p:cNvSpPr txBox="1"/>
          <p:nvPr/>
        </p:nvSpPr>
        <p:spPr>
          <a:xfrm>
            <a:off x="610969" y="1635374"/>
            <a:ext cx="9204976" cy="785343"/>
          </a:xfrm>
          <a:prstGeom prst="rect">
            <a:avLst/>
          </a:prstGeom>
          <a:noFill/>
        </p:spPr>
        <p:txBody>
          <a:bodyPr wrap="square">
            <a:spAutoFit/>
          </a:bodyPr>
          <a:lstStyle/>
          <a:p>
            <a:pPr marL="180000" indent="-180000">
              <a:lnSpc>
                <a:spcPct val="150000"/>
              </a:lnSpc>
              <a:buFont typeface="Arial" panose="020B0604020202020204" pitchFamily="34" charset="0"/>
              <a:buChar char="•"/>
            </a:pPr>
            <a:r>
              <a:rPr lang="en-GB" sz="1600" b="1" dirty="0"/>
              <a:t>Interpolation errors </a:t>
            </a:r>
            <a:r>
              <a:rPr lang="en-GB" sz="1600" dirty="0">
                <a:solidFill>
                  <a:srgbClr val="636363"/>
                </a:solidFill>
              </a:rPr>
              <a:t>→ </a:t>
            </a:r>
            <a:r>
              <a:rPr lang="en-GB" sz="1600" b="1" dirty="0"/>
              <a:t>dominant source </a:t>
            </a:r>
            <a:r>
              <a:rPr lang="en-GB" sz="1600" dirty="0">
                <a:solidFill>
                  <a:srgbClr val="636363"/>
                </a:solidFill>
              </a:rPr>
              <a:t>of inaccuracy in </a:t>
            </a:r>
            <a:r>
              <a:rPr lang="en-GB" sz="1600" b="1" dirty="0"/>
              <a:t>LUT-based methods</a:t>
            </a:r>
          </a:p>
          <a:p>
            <a:pPr marL="180000" indent="-180000">
              <a:lnSpc>
                <a:spcPct val="150000"/>
              </a:lnSpc>
              <a:buFont typeface="Arial" panose="020B0604020202020204" pitchFamily="34" charset="0"/>
              <a:buChar char="•"/>
            </a:pPr>
            <a:r>
              <a:rPr lang="en-GB" sz="1600" b="1" dirty="0"/>
              <a:t>Friction</a:t>
            </a:r>
            <a:r>
              <a:rPr lang="en-GB" sz="1600" dirty="0">
                <a:solidFill>
                  <a:srgbClr val="636363"/>
                </a:solidFill>
              </a:rPr>
              <a:t> and </a:t>
            </a:r>
            <a:r>
              <a:rPr lang="en-GB" sz="1600" b="1" dirty="0"/>
              <a:t>iron-loss</a:t>
            </a:r>
            <a:r>
              <a:rPr lang="en-GB" sz="1600" dirty="0">
                <a:solidFill>
                  <a:srgbClr val="636363"/>
                </a:solidFill>
              </a:rPr>
              <a:t> </a:t>
            </a:r>
            <a:r>
              <a:rPr lang="en-GB" sz="1600" dirty="0" err="1">
                <a:solidFill>
                  <a:srgbClr val="636363"/>
                </a:solidFill>
              </a:rPr>
              <a:t>modeling</a:t>
            </a:r>
            <a:r>
              <a:rPr lang="en-GB" sz="1600" dirty="0">
                <a:solidFill>
                  <a:srgbClr val="636363"/>
                </a:solidFill>
              </a:rPr>
              <a:t> → </a:t>
            </a:r>
            <a:r>
              <a:rPr lang="en-GB" sz="1600" b="1" dirty="0"/>
              <a:t>main</a:t>
            </a:r>
            <a:r>
              <a:rPr lang="en-GB" sz="1600" b="1" dirty="0">
                <a:solidFill>
                  <a:srgbClr val="636363"/>
                </a:solidFill>
              </a:rPr>
              <a:t> </a:t>
            </a:r>
            <a:r>
              <a:rPr lang="en-GB" sz="1600" b="1" dirty="0"/>
              <a:t>factors </a:t>
            </a:r>
            <a:r>
              <a:rPr lang="en-GB" sz="1600" dirty="0">
                <a:solidFill>
                  <a:srgbClr val="636363"/>
                </a:solidFill>
              </a:rPr>
              <a:t>in </a:t>
            </a:r>
            <a:r>
              <a:rPr lang="en-GB" sz="1600" b="1" dirty="0"/>
              <a:t>analytic</a:t>
            </a:r>
            <a:r>
              <a:rPr lang="en-GB" sz="1600" dirty="0">
                <a:solidFill>
                  <a:srgbClr val="636363"/>
                </a:solidFill>
              </a:rPr>
              <a:t> and </a:t>
            </a:r>
            <a:r>
              <a:rPr lang="en-GB" sz="1600" b="1" dirty="0"/>
              <a:t>FEA</a:t>
            </a:r>
            <a:r>
              <a:rPr lang="en-GB" sz="1600" dirty="0">
                <a:solidFill>
                  <a:srgbClr val="636363"/>
                </a:solidFill>
              </a:rPr>
              <a:t> methods</a:t>
            </a:r>
          </a:p>
        </p:txBody>
      </p:sp>
      <p:graphicFrame>
        <p:nvGraphicFramePr>
          <p:cNvPr id="43" name="Table 42">
            <a:extLst>
              <a:ext uri="{FF2B5EF4-FFF2-40B4-BE49-F238E27FC236}">
                <a16:creationId xmlns:a16="http://schemas.microsoft.com/office/drawing/2014/main" id="{FD8D7506-5DCC-2541-5E2A-6854D426CC07}"/>
              </a:ext>
            </a:extLst>
          </p:cNvPr>
          <p:cNvGraphicFramePr>
            <a:graphicFrameLocks noGrp="1"/>
          </p:cNvGraphicFramePr>
          <p:nvPr>
            <p:extLst>
              <p:ext uri="{D42A27DB-BD31-4B8C-83A1-F6EECF244321}">
                <p14:modId xmlns:p14="http://schemas.microsoft.com/office/powerpoint/2010/main" val="1058659420"/>
              </p:ext>
            </p:extLst>
          </p:nvPr>
        </p:nvGraphicFramePr>
        <p:xfrm>
          <a:off x="6851073" y="3374840"/>
          <a:ext cx="5665531" cy="3180382"/>
        </p:xfrm>
        <a:graphic>
          <a:graphicData uri="http://schemas.openxmlformats.org/drawingml/2006/table">
            <a:tbl>
              <a:tblPr firstRow="1" bandRow="1">
                <a:tableStyleId>{5940675A-B579-460E-94D1-54222C63F5DA}</a:tableStyleId>
              </a:tblPr>
              <a:tblGrid>
                <a:gridCol w="883064">
                  <a:extLst>
                    <a:ext uri="{9D8B030D-6E8A-4147-A177-3AD203B41FA5}">
                      <a16:colId xmlns:a16="http://schemas.microsoft.com/office/drawing/2014/main" val="758363089"/>
                    </a:ext>
                  </a:extLst>
                </a:gridCol>
                <a:gridCol w="2158348">
                  <a:extLst>
                    <a:ext uri="{9D8B030D-6E8A-4147-A177-3AD203B41FA5}">
                      <a16:colId xmlns:a16="http://schemas.microsoft.com/office/drawing/2014/main" val="2040961694"/>
                    </a:ext>
                  </a:extLst>
                </a:gridCol>
                <a:gridCol w="1563724">
                  <a:extLst>
                    <a:ext uri="{9D8B030D-6E8A-4147-A177-3AD203B41FA5}">
                      <a16:colId xmlns:a16="http://schemas.microsoft.com/office/drawing/2014/main" val="878720054"/>
                    </a:ext>
                  </a:extLst>
                </a:gridCol>
                <a:gridCol w="1060395">
                  <a:extLst>
                    <a:ext uri="{9D8B030D-6E8A-4147-A177-3AD203B41FA5}">
                      <a16:colId xmlns:a16="http://schemas.microsoft.com/office/drawing/2014/main" val="1794882574"/>
                    </a:ext>
                  </a:extLst>
                </a:gridCol>
              </a:tblGrid>
              <a:tr h="578353">
                <a:tc>
                  <a:txBody>
                    <a:bodyPr/>
                    <a:lstStyle/>
                    <a:p>
                      <a:pPr algn="ctr"/>
                      <a:r>
                        <a:rPr lang="en-US" sz="1100" b="1" dirty="0"/>
                        <a:t>Method</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dirty="0"/>
                        <a:t>Computational time</a:t>
                      </a:r>
                      <a:endParaRPr lang="en-US" sz="1100" b="1" dirty="0">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100" b="1" dirty="0"/>
                        <a:t>Average energy </a:t>
                      </a:r>
                      <a:br>
                        <a:rPr lang="en-US" sz="1100" b="1" dirty="0"/>
                      </a:br>
                      <a:r>
                        <a:rPr lang="en-US" sz="1100" b="1" dirty="0"/>
                        <a:t>efficiency difference</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dirty="0"/>
                        <a:t>Average MAE</a:t>
                      </a:r>
                      <a:endParaRPr lang="en-US" sz="1100" b="1" dirty="0">
                        <a:latin typeface="+mn-lt"/>
                        <a:cs typeface="Times New Roman" panose="02020603050405020304" pitchFamily="18" charset="0"/>
                      </a:endParaRPr>
                    </a:p>
                  </a:txBody>
                  <a:tcPr marL="0" marR="0" marT="0" marB="0" anchor="ctr"/>
                </a:tc>
                <a:extLst>
                  <a:ext uri="{0D108BD9-81ED-4DB2-BD59-A6C34878D82A}">
                    <a16:rowId xmlns:a16="http://schemas.microsoft.com/office/drawing/2014/main" val="1168753761"/>
                  </a:ext>
                </a:extLst>
              </a:tr>
              <a:tr h="488865">
                <a:tc>
                  <a:txBody>
                    <a:bodyPr/>
                    <a:lstStyle/>
                    <a:p>
                      <a:pPr algn="ctr">
                        <a:lnSpc>
                          <a:spcPct val="150000"/>
                        </a:lnSpc>
                      </a:pPr>
                      <a:r>
                        <a:rPr lang="en-US" sz="1100" b="1" dirty="0"/>
                        <a:t>Analytic</a:t>
                      </a:r>
                      <a:br>
                        <a:rPr lang="en-US" sz="1100" b="1" dirty="0"/>
                      </a:br>
                      <a:r>
                        <a:rPr lang="en-US" sz="1100" b="1" dirty="0"/>
                        <a:t>T-S</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chemeClr val="accent6">
                              <a:lumMod val="75000"/>
                            </a:schemeClr>
                          </a:solidFill>
                          <a:effectLst/>
                        </a:rPr>
                        <a:t>~</a:t>
                      </a:r>
                      <a:r>
                        <a:rPr lang="en-US" sz="1100" b="1" i="0" kern="1200" dirty="0">
                          <a:solidFill>
                            <a:schemeClr val="accent6">
                              <a:lumMod val="75000"/>
                            </a:schemeClr>
                          </a:solidFill>
                          <a:effectLst/>
                          <a:latin typeface="+mn-lt"/>
                          <a:ea typeface="+mn-ea"/>
                          <a:cs typeface="Times New Roman" panose="02020603050405020304" pitchFamily="18" charset="0"/>
                        </a:rPr>
                        <a:t>4 - 8 mins</a:t>
                      </a:r>
                    </a:p>
                  </a:txBody>
                  <a:tcPr marL="0" marR="0" marT="0" marB="0" anchor="ctr"/>
                </a:tc>
                <a:tc>
                  <a:txBody>
                    <a:bodyPr/>
                    <a:lstStyle/>
                    <a:p>
                      <a:pPr algn="ctr"/>
                      <a:r>
                        <a:rPr lang="en-US" sz="1200" b="1" kern="1200" dirty="0">
                          <a:solidFill>
                            <a:srgbClr val="BE28C2"/>
                          </a:solidFill>
                          <a:effectLst/>
                        </a:rPr>
                        <a:t>0.68 %</a:t>
                      </a:r>
                      <a:endParaRPr lang="en-US" sz="2400" b="1" dirty="0">
                        <a:solidFill>
                          <a:srgbClr val="BE28C2"/>
                        </a:solidFill>
                      </a:endParaRPr>
                    </a:p>
                  </a:txBody>
                  <a:tcPr marL="0" marR="0" marT="0" marB="0" anchor="ctr"/>
                </a:tc>
                <a:tc>
                  <a:txBody>
                    <a:bodyPr/>
                    <a:lstStyle/>
                    <a:p>
                      <a:pPr algn="ctr"/>
                      <a:r>
                        <a:rPr lang="en-US" sz="1200" b="1" kern="1200" dirty="0">
                          <a:solidFill>
                            <a:srgbClr val="0000FF"/>
                          </a:solidFill>
                          <a:effectLst/>
                        </a:rPr>
                        <a:t>1.18 %</a:t>
                      </a:r>
                      <a:endParaRPr lang="en-US" sz="1200" b="1" i="0" kern="1200" dirty="0">
                        <a:solidFill>
                          <a:srgbClr val="0000FF"/>
                        </a:solidFill>
                        <a:effectLst/>
                        <a:latin typeface="+mn-lt"/>
                        <a:ea typeface="+mn-ea"/>
                        <a:cs typeface="Times New Roman" panose="02020603050405020304" pitchFamily="18" charset="0"/>
                      </a:endParaRPr>
                    </a:p>
                  </a:txBody>
                  <a:tcPr marL="0" marR="0" marT="0" marB="0" anchor="ctr"/>
                </a:tc>
                <a:extLst>
                  <a:ext uri="{0D108BD9-81ED-4DB2-BD59-A6C34878D82A}">
                    <a16:rowId xmlns:a16="http://schemas.microsoft.com/office/drawing/2014/main" val="3530135292"/>
                  </a:ext>
                </a:extLst>
              </a:tr>
              <a:tr h="528291">
                <a:tc>
                  <a:txBody>
                    <a:bodyPr/>
                    <a:lstStyle/>
                    <a:p>
                      <a:pPr algn="ctr">
                        <a:lnSpc>
                          <a:spcPct val="150000"/>
                        </a:lnSpc>
                      </a:pPr>
                      <a:r>
                        <a:rPr lang="en-US" sz="1100" b="1" dirty="0"/>
                        <a:t>Direct FEA</a:t>
                      </a:r>
                      <a:endParaRPr lang="en-US" sz="1100" b="1" dirty="0">
                        <a:latin typeface="+mn-lt"/>
                        <a:cs typeface="Times New Roman" panose="02020603050405020304" pitchFamily="18" charset="0"/>
                      </a:endParaRPr>
                    </a:p>
                  </a:txBody>
                  <a:tcPr marL="0" marR="0" marT="0" marB="0" anchor="ctr"/>
                </a:tc>
                <a:tc>
                  <a:txBody>
                    <a:bodyPr/>
                    <a:lstStyle/>
                    <a:p>
                      <a:pPr algn="ctr"/>
                      <a:r>
                        <a:rPr lang="en-US" sz="1100" b="1" kern="1200" dirty="0">
                          <a:solidFill>
                            <a:srgbClr val="FF0000"/>
                          </a:solidFill>
                          <a:effectLst/>
                        </a:rPr>
                        <a:t>~ 15 - 24 hours</a:t>
                      </a:r>
                    </a:p>
                  </a:txBody>
                  <a:tcPr marL="0" marR="0" marT="0" marB="0" anchor="ctr"/>
                </a:tc>
                <a:tc>
                  <a:txBody>
                    <a:bodyPr/>
                    <a:lstStyle/>
                    <a:p>
                      <a:pPr algn="ctr"/>
                      <a:r>
                        <a:rPr lang="en-US" sz="1200" b="1" kern="1200" dirty="0">
                          <a:solidFill>
                            <a:srgbClr val="BE28C2"/>
                          </a:solidFill>
                          <a:effectLst/>
                        </a:rPr>
                        <a:t>2.40 %</a:t>
                      </a:r>
                      <a:endParaRPr lang="en-US" sz="2400" b="1" dirty="0">
                        <a:solidFill>
                          <a:srgbClr val="BE28C2"/>
                        </a:solidFill>
                      </a:endParaRPr>
                    </a:p>
                  </a:txBody>
                  <a:tcPr marL="0" marR="0" marT="0" marB="0" anchor="ctr"/>
                </a:tc>
                <a:tc>
                  <a:txBody>
                    <a:bodyPr/>
                    <a:lstStyle/>
                    <a:p>
                      <a:pPr algn="ctr"/>
                      <a:r>
                        <a:rPr lang="en-US" sz="1200" b="1" kern="1200" dirty="0">
                          <a:solidFill>
                            <a:srgbClr val="0000FF"/>
                          </a:solidFill>
                          <a:effectLst/>
                        </a:rPr>
                        <a:t>2.68 %</a:t>
                      </a:r>
                      <a:endParaRPr lang="en-US" sz="1200" b="1" i="0" kern="1200" dirty="0">
                        <a:solidFill>
                          <a:srgbClr val="0000FF"/>
                        </a:solidFill>
                        <a:effectLst/>
                        <a:latin typeface="+mn-lt"/>
                        <a:ea typeface="+mn-ea"/>
                        <a:cs typeface="Times New Roman" panose="02020603050405020304" pitchFamily="18" charset="0"/>
                      </a:endParaRPr>
                    </a:p>
                  </a:txBody>
                  <a:tcPr marL="0" marR="0" marT="0" marB="0" anchor="ctr"/>
                </a:tc>
                <a:extLst>
                  <a:ext uri="{0D108BD9-81ED-4DB2-BD59-A6C34878D82A}">
                    <a16:rowId xmlns:a16="http://schemas.microsoft.com/office/drawing/2014/main" val="1177864990"/>
                  </a:ext>
                </a:extLst>
              </a:tr>
              <a:tr h="528291">
                <a:tc>
                  <a:txBody>
                    <a:bodyPr/>
                    <a:lstStyle/>
                    <a:p>
                      <a:pPr algn="ctr">
                        <a:lnSpc>
                          <a:spcPct val="150000"/>
                        </a:lnSpc>
                      </a:pPr>
                      <a:r>
                        <a:rPr lang="en-US" sz="1100" b="1" dirty="0">
                          <a:latin typeface="+mn-lt"/>
                          <a:cs typeface="Times New Roman" panose="02020603050405020304" pitchFamily="18" charset="0"/>
                        </a:rPr>
                        <a:t>LUT-based</a:t>
                      </a:r>
                      <a:br>
                        <a:rPr lang="en-US" sz="1100" b="1" dirty="0">
                          <a:latin typeface="+mn-lt"/>
                          <a:cs typeface="Times New Roman" panose="02020603050405020304" pitchFamily="18" charset="0"/>
                        </a:rPr>
                      </a:br>
                      <a:r>
                        <a:rPr lang="en-US" sz="1100" b="1" dirty="0">
                          <a:latin typeface="+mn-lt"/>
                          <a:cs typeface="Times New Roman" panose="02020603050405020304" pitchFamily="18" charset="0"/>
                        </a:rPr>
                        <a:t>analytic</a:t>
                      </a:r>
                    </a:p>
                  </a:txBody>
                  <a:tcPr marL="0" marR="0" marT="0" marB="0" anchor="ctr"/>
                </a:tc>
                <a:tc>
                  <a:txBody>
                    <a:bodyPr/>
                    <a:lstStyle/>
                    <a:p>
                      <a:pPr algn="ctr"/>
                      <a:r>
                        <a:rPr lang="en-US" sz="1100" b="1" kern="1200" dirty="0">
                          <a:solidFill>
                            <a:srgbClr val="009644"/>
                          </a:solidFill>
                          <a:effectLst/>
                        </a:rPr>
                        <a:t>~ 8 - 38 s for all grids</a:t>
                      </a:r>
                    </a:p>
                  </a:txBody>
                  <a:tcPr marL="0" marR="0" marT="0" marB="0" anchor="ctr"/>
                </a:tc>
                <a:tc>
                  <a:txBody>
                    <a:bodyPr/>
                    <a:lstStyle/>
                    <a:p>
                      <a:pPr algn="ctr"/>
                      <a:r>
                        <a:rPr lang="en-US" sz="1200" b="1" kern="1200" dirty="0">
                          <a:solidFill>
                            <a:srgbClr val="BE28C2"/>
                          </a:solidFill>
                          <a:effectLst/>
                          <a:latin typeface="+mn-lt"/>
                          <a:ea typeface="+mn-ea"/>
                          <a:cs typeface="+mn-cs"/>
                        </a:rPr>
                        <a:t>1.09 - 3.64 %</a:t>
                      </a:r>
                    </a:p>
                  </a:txBody>
                  <a:tcPr marL="0" marR="0" marT="0" marB="0" anchor="ctr"/>
                </a:tc>
                <a:tc>
                  <a:txBody>
                    <a:bodyPr/>
                    <a:lstStyle/>
                    <a:p>
                      <a:pPr algn="ctr"/>
                      <a:r>
                        <a:rPr lang="en-US" sz="1200" b="1" i="0" kern="1200" dirty="0">
                          <a:solidFill>
                            <a:srgbClr val="0000FF"/>
                          </a:solidFill>
                          <a:effectLst/>
                          <a:latin typeface="+mn-lt"/>
                          <a:ea typeface="+mn-ea"/>
                          <a:cs typeface="Times New Roman" panose="02020603050405020304" pitchFamily="18" charset="0"/>
                        </a:rPr>
                        <a:t>2.45 - 5.45 %</a:t>
                      </a:r>
                    </a:p>
                  </a:txBody>
                  <a:tcPr marL="0" marR="0" marT="0" marB="0" anchor="ctr"/>
                </a:tc>
                <a:extLst>
                  <a:ext uri="{0D108BD9-81ED-4DB2-BD59-A6C34878D82A}">
                    <a16:rowId xmlns:a16="http://schemas.microsoft.com/office/drawing/2014/main" val="3349040316"/>
                  </a:ext>
                </a:extLst>
              </a:tr>
              <a:tr h="528291">
                <a:tc>
                  <a:txBody>
                    <a:bodyPr/>
                    <a:lstStyle/>
                    <a:p>
                      <a:pPr marL="0" marR="0" lvl="0" indent="0" algn="ctr" defTabSz="648081" rtl="0" eaLnBrk="1" fontAlgn="auto" latinLnBrk="0" hangingPunct="1">
                        <a:lnSpc>
                          <a:spcPct val="150000"/>
                        </a:lnSpc>
                        <a:spcBef>
                          <a:spcPts val="0"/>
                        </a:spcBef>
                        <a:spcAft>
                          <a:spcPts val="0"/>
                        </a:spcAft>
                        <a:buClrTx/>
                        <a:buSzTx/>
                        <a:buFontTx/>
                        <a:buNone/>
                        <a:tabLst/>
                        <a:defRPr/>
                      </a:pPr>
                      <a:r>
                        <a:rPr lang="en-US" sz="1100" b="1" dirty="0">
                          <a:latin typeface="+mn-lt"/>
                          <a:cs typeface="Times New Roman" panose="02020603050405020304" pitchFamily="18" charset="0"/>
                        </a:rPr>
                        <a:t>LUT-based</a:t>
                      </a:r>
                      <a:br>
                        <a:rPr lang="en-US" sz="1100" b="1" dirty="0">
                          <a:latin typeface="+mn-lt"/>
                          <a:cs typeface="Times New Roman" panose="02020603050405020304" pitchFamily="18" charset="0"/>
                        </a:rPr>
                      </a:br>
                      <a:r>
                        <a:rPr lang="en-US" sz="1100" b="1" dirty="0">
                          <a:latin typeface="+mn-lt"/>
                          <a:cs typeface="Times New Roman" panose="02020603050405020304" pitchFamily="18" charset="0"/>
                        </a:rPr>
                        <a:t>FEA</a:t>
                      </a:r>
                    </a:p>
                  </a:txBody>
                  <a:tcPr marL="0" marR="0" marT="0" marB="0" anchor="ctr"/>
                </a:tc>
                <a:tc>
                  <a:txBody>
                    <a:bodyPr/>
                    <a:lstStyle/>
                    <a:p>
                      <a:pPr algn="ctr"/>
                      <a:r>
                        <a:rPr lang="en-US" sz="1100" b="1" kern="1200" dirty="0">
                          <a:solidFill>
                            <a:srgbClr val="FF6969"/>
                          </a:solidFill>
                          <a:effectLst/>
                        </a:rPr>
                        <a:t>21 - 98 mins for all grids</a:t>
                      </a:r>
                    </a:p>
                  </a:txBody>
                  <a:tcPr marL="0" marR="0" marT="0" marB="0" anchor="ctr"/>
                </a:tc>
                <a:tc>
                  <a:txBody>
                    <a:bodyPr/>
                    <a:lstStyle/>
                    <a:p>
                      <a:pPr algn="ctr"/>
                      <a:r>
                        <a:rPr lang="en-US" sz="1200" b="1" kern="1200" dirty="0">
                          <a:solidFill>
                            <a:srgbClr val="BE28C2"/>
                          </a:solidFill>
                          <a:effectLst/>
                          <a:latin typeface="+mn-lt"/>
                          <a:ea typeface="+mn-ea"/>
                          <a:cs typeface="+mn-cs"/>
                        </a:rPr>
                        <a:t>0.89 – 2.88 %</a:t>
                      </a:r>
                    </a:p>
                  </a:txBody>
                  <a:tcPr marL="0" marR="0" marT="0" marB="0" anchor="ctr"/>
                </a:tc>
                <a:tc>
                  <a:txBody>
                    <a:bodyPr/>
                    <a:lstStyle/>
                    <a:p>
                      <a:pPr algn="ctr"/>
                      <a:r>
                        <a:rPr lang="en-US" sz="1200" b="1" i="0" kern="1200" dirty="0">
                          <a:solidFill>
                            <a:srgbClr val="0000FF"/>
                          </a:solidFill>
                          <a:effectLst/>
                          <a:latin typeface="+mn-lt"/>
                          <a:ea typeface="+mn-ea"/>
                          <a:cs typeface="Times New Roman" panose="02020603050405020304" pitchFamily="18" charset="0"/>
                        </a:rPr>
                        <a:t>2.40 - 5.01 %</a:t>
                      </a:r>
                    </a:p>
                  </a:txBody>
                  <a:tcPr marL="0" marR="0" marT="0" marB="0" anchor="ctr"/>
                </a:tc>
                <a:extLst>
                  <a:ext uri="{0D108BD9-81ED-4DB2-BD59-A6C34878D82A}">
                    <a16:rowId xmlns:a16="http://schemas.microsoft.com/office/drawing/2014/main" val="2720531602"/>
                  </a:ext>
                </a:extLst>
              </a:tr>
              <a:tr h="528291">
                <a:tc>
                  <a:txBody>
                    <a:bodyPr/>
                    <a:lstStyle/>
                    <a:p>
                      <a:pPr marL="0" marR="0" lvl="0" indent="0" algn="ctr" defTabSz="648081" rtl="0" eaLnBrk="1" fontAlgn="auto" latinLnBrk="0" hangingPunct="1">
                        <a:lnSpc>
                          <a:spcPct val="150000"/>
                        </a:lnSpc>
                        <a:spcBef>
                          <a:spcPts val="0"/>
                        </a:spcBef>
                        <a:spcAft>
                          <a:spcPts val="0"/>
                        </a:spcAft>
                        <a:buClrTx/>
                        <a:buSzTx/>
                        <a:buFontTx/>
                        <a:buNone/>
                        <a:tabLst/>
                        <a:defRPr/>
                      </a:pPr>
                      <a:r>
                        <a:rPr lang="en-US" sz="1100" b="1" dirty="0">
                          <a:latin typeface="+mn-lt"/>
                          <a:cs typeface="Times New Roman" panose="02020603050405020304" pitchFamily="18" charset="0"/>
                        </a:rPr>
                        <a:t>LUT-based</a:t>
                      </a:r>
                      <a:br>
                        <a:rPr lang="en-US" sz="1100" b="1" dirty="0">
                          <a:latin typeface="+mn-lt"/>
                          <a:cs typeface="Times New Roman" panose="02020603050405020304" pitchFamily="18" charset="0"/>
                        </a:rPr>
                      </a:br>
                      <a:r>
                        <a:rPr lang="en-US" sz="1100" b="1" dirty="0">
                          <a:latin typeface="+mn-lt"/>
                          <a:cs typeface="Times New Roman" panose="02020603050405020304" pitchFamily="18" charset="0"/>
                        </a:rPr>
                        <a:t>experiment</a:t>
                      </a:r>
                    </a:p>
                  </a:txBody>
                  <a:tcPr marL="0" marR="0" marT="0" marB="0" anchor="ctr"/>
                </a:tc>
                <a:tc>
                  <a:txBody>
                    <a:bodyPr/>
                    <a:lstStyle/>
                    <a:p>
                      <a:pPr algn="ctr"/>
                      <a:r>
                        <a:rPr lang="en-US" sz="1100" b="1" kern="1200" dirty="0">
                          <a:solidFill>
                            <a:srgbClr val="FF6969"/>
                          </a:solidFill>
                          <a:effectLst/>
                          <a:latin typeface="+mn-lt"/>
                          <a:ea typeface="+mn-ea"/>
                          <a:cs typeface="+mn-cs"/>
                        </a:rPr>
                        <a:t>24.5 - 133.5 for all grids</a:t>
                      </a:r>
                    </a:p>
                  </a:txBody>
                  <a:tcPr marL="0" marR="0" marT="0" marB="0" anchor="ctr"/>
                </a:tc>
                <a:tc>
                  <a:txBody>
                    <a:bodyPr/>
                    <a:lstStyle/>
                    <a:p>
                      <a:pPr algn="ctr"/>
                      <a:r>
                        <a:rPr lang="en-US" sz="1200" b="1" kern="1200" dirty="0">
                          <a:solidFill>
                            <a:srgbClr val="BE28C2"/>
                          </a:solidFill>
                          <a:effectLst/>
                          <a:latin typeface="+mn-lt"/>
                          <a:ea typeface="+mn-ea"/>
                          <a:cs typeface="+mn-cs"/>
                        </a:rPr>
                        <a:t>2.66 – 5.14 %</a:t>
                      </a:r>
                    </a:p>
                  </a:txBody>
                  <a:tcPr marL="0" marR="0" marT="0" marB="0" anchor="ctr"/>
                </a:tc>
                <a:tc>
                  <a:txBody>
                    <a:bodyPr/>
                    <a:lstStyle/>
                    <a:p>
                      <a:pPr algn="ctr"/>
                      <a:r>
                        <a:rPr lang="fa-IR" sz="1200" b="1" i="0" kern="1200" dirty="0">
                          <a:solidFill>
                            <a:srgbClr val="0000FF"/>
                          </a:solidFill>
                          <a:effectLst/>
                          <a:latin typeface="+mn-lt"/>
                          <a:ea typeface="+mn-ea"/>
                          <a:cs typeface="+mn-cs"/>
                        </a:rPr>
                        <a:t>3.4</a:t>
                      </a:r>
                      <a:r>
                        <a:rPr lang="en-US" sz="1200" b="1" i="0" kern="1200" dirty="0">
                          <a:solidFill>
                            <a:srgbClr val="0000FF"/>
                          </a:solidFill>
                          <a:effectLst/>
                          <a:latin typeface="+mn-lt"/>
                          <a:ea typeface="+mn-ea"/>
                          <a:cs typeface="+mn-cs"/>
                        </a:rPr>
                        <a:t>4</a:t>
                      </a:r>
                      <a:r>
                        <a:rPr lang="en-US" sz="1200" b="1" i="0" kern="1200" dirty="0">
                          <a:solidFill>
                            <a:srgbClr val="0000FF"/>
                          </a:solidFill>
                          <a:effectLst/>
                          <a:latin typeface="+mn-lt"/>
                          <a:ea typeface="+mn-ea"/>
                          <a:cs typeface="Times New Roman" panose="02020603050405020304" pitchFamily="18" charset="0"/>
                        </a:rPr>
                        <a:t> – 6.19 %</a:t>
                      </a:r>
                    </a:p>
                  </a:txBody>
                  <a:tcPr marL="0" marR="0" marT="0" marB="0" anchor="ctr"/>
                </a:tc>
                <a:extLst>
                  <a:ext uri="{0D108BD9-81ED-4DB2-BD59-A6C34878D82A}">
                    <a16:rowId xmlns:a16="http://schemas.microsoft.com/office/drawing/2014/main" val="696902825"/>
                  </a:ext>
                </a:extLst>
              </a:tr>
            </a:tbl>
          </a:graphicData>
        </a:graphic>
      </p:graphicFrame>
      <p:sp>
        <p:nvSpPr>
          <p:cNvPr id="45" name="TextBox 44">
            <a:extLst>
              <a:ext uri="{FF2B5EF4-FFF2-40B4-BE49-F238E27FC236}">
                <a16:creationId xmlns:a16="http://schemas.microsoft.com/office/drawing/2014/main" id="{54E939AA-E6B9-8186-75AA-364A67D53A0A}"/>
              </a:ext>
            </a:extLst>
          </p:cNvPr>
          <p:cNvSpPr txBox="1"/>
          <p:nvPr/>
        </p:nvSpPr>
        <p:spPr>
          <a:xfrm>
            <a:off x="7467600" y="3022336"/>
            <a:ext cx="4472940" cy="307777"/>
          </a:xfrm>
          <a:prstGeom prst="rect">
            <a:avLst/>
          </a:prstGeom>
          <a:noFill/>
        </p:spPr>
        <p:txBody>
          <a:bodyPr wrap="square">
            <a:spAutoFit/>
          </a:bodyPr>
          <a:lstStyle/>
          <a:p>
            <a:r>
              <a:rPr lang="en-GB" sz="1400" b="1" dirty="0"/>
              <a:t>Computational time vs. overall error of all methods</a:t>
            </a:r>
            <a:endParaRPr lang="en-US" sz="1400" b="1" dirty="0"/>
          </a:p>
        </p:txBody>
      </p:sp>
      <p:grpSp>
        <p:nvGrpSpPr>
          <p:cNvPr id="65" name="Group 64">
            <a:extLst>
              <a:ext uri="{FF2B5EF4-FFF2-40B4-BE49-F238E27FC236}">
                <a16:creationId xmlns:a16="http://schemas.microsoft.com/office/drawing/2014/main" id="{74DE052B-6E7F-C470-4ED8-8B0254844BEB}"/>
              </a:ext>
            </a:extLst>
          </p:cNvPr>
          <p:cNvGrpSpPr/>
          <p:nvPr/>
        </p:nvGrpSpPr>
        <p:grpSpPr>
          <a:xfrm>
            <a:off x="2890408" y="2754671"/>
            <a:ext cx="1609041" cy="400111"/>
            <a:chOff x="1689167" y="3938958"/>
            <a:chExt cx="1609041" cy="400111"/>
          </a:xfrm>
        </p:grpSpPr>
        <p:sp>
          <p:nvSpPr>
            <p:cNvPr id="49" name="Rectangle 48">
              <a:extLst>
                <a:ext uri="{FF2B5EF4-FFF2-40B4-BE49-F238E27FC236}">
                  <a16:creationId xmlns:a16="http://schemas.microsoft.com/office/drawing/2014/main" id="{4674800C-FE5A-DCDF-81C5-9AE64E7E5EAF}"/>
                </a:ext>
              </a:extLst>
            </p:cNvPr>
            <p:cNvSpPr/>
            <p:nvPr/>
          </p:nvSpPr>
          <p:spPr>
            <a:xfrm>
              <a:off x="1689167" y="3938958"/>
              <a:ext cx="1556653" cy="400110"/>
            </a:xfrm>
            <a:prstGeom prst="rect">
              <a:avLst/>
            </a:prstGeom>
            <a:solidFill>
              <a:srgbClr val="C00000">
                <a:alpha val="5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F5CCC77-46E0-754B-D841-992169F4E416}"/>
                </a:ext>
              </a:extLst>
            </p:cNvPr>
            <p:cNvSpPr txBox="1"/>
            <p:nvPr/>
          </p:nvSpPr>
          <p:spPr>
            <a:xfrm>
              <a:off x="1898718" y="3938959"/>
              <a:ext cx="1399490" cy="400110"/>
            </a:xfrm>
            <a:prstGeom prst="rect">
              <a:avLst/>
            </a:prstGeom>
            <a:noFill/>
            <a:ln>
              <a:noFill/>
            </a:ln>
          </p:spPr>
          <p:txBody>
            <a:bodyPr wrap="square" lIns="0" rtlCol="0">
              <a:spAutoFit/>
            </a:bodyPr>
            <a:lstStyle/>
            <a:p>
              <a:r>
                <a:rPr lang="en-US" sz="2000" b="1" dirty="0"/>
                <a:t>Takeaway</a:t>
              </a:r>
            </a:p>
          </p:txBody>
        </p:sp>
      </p:grpSp>
      <p:sp>
        <p:nvSpPr>
          <p:cNvPr id="66" name="Rectangle 65">
            <a:extLst>
              <a:ext uri="{FF2B5EF4-FFF2-40B4-BE49-F238E27FC236}">
                <a16:creationId xmlns:a16="http://schemas.microsoft.com/office/drawing/2014/main" id="{378E53AA-8442-8F69-4B50-DBEECBF4DBE1}"/>
              </a:ext>
            </a:extLst>
          </p:cNvPr>
          <p:cNvSpPr/>
          <p:nvPr/>
        </p:nvSpPr>
        <p:spPr>
          <a:xfrm>
            <a:off x="997585" y="3154783"/>
            <a:ext cx="5394688" cy="1356257"/>
          </a:xfrm>
          <a:prstGeom prst="rect">
            <a:avLst/>
          </a:prstGeom>
          <a:solidFill>
            <a:schemeClr val="accent6">
              <a:lumMod val="40000"/>
              <a:lumOff val="6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3100"/>
              </a:lnSpc>
            </a:pPr>
            <a:r>
              <a:rPr lang="en-GB" sz="2000" dirty="0">
                <a:solidFill>
                  <a:schemeClr val="tx1"/>
                </a:solidFill>
              </a:rPr>
              <a:t>Well-designed </a:t>
            </a:r>
            <a:r>
              <a:rPr lang="en-GB" sz="2000" b="1" dirty="0">
                <a:solidFill>
                  <a:srgbClr val="0000FF"/>
                </a:solidFill>
              </a:rPr>
              <a:t>analytical LUTs </a:t>
            </a:r>
            <a:r>
              <a:rPr lang="en-GB" sz="2000" dirty="0">
                <a:solidFill>
                  <a:schemeClr val="tx1"/>
                </a:solidFill>
              </a:rPr>
              <a:t>offer a strong balance between </a:t>
            </a:r>
            <a:r>
              <a:rPr lang="en-GB" sz="2000" dirty="0">
                <a:solidFill>
                  <a:srgbClr val="00B050"/>
                </a:solidFill>
              </a:rPr>
              <a:t>computational efficiency </a:t>
            </a:r>
            <a:r>
              <a:rPr lang="en-GB" sz="2000" dirty="0">
                <a:solidFill>
                  <a:schemeClr val="tx1"/>
                </a:solidFill>
              </a:rPr>
              <a:t>and </a:t>
            </a:r>
            <a:r>
              <a:rPr lang="en-GB" sz="2000" dirty="0">
                <a:solidFill>
                  <a:srgbClr val="00B050"/>
                </a:solidFill>
              </a:rPr>
              <a:t>prediction accuracy</a:t>
            </a:r>
            <a:r>
              <a:rPr lang="en-GB" sz="2000" dirty="0">
                <a:solidFill>
                  <a:schemeClr val="tx1"/>
                </a:solidFill>
              </a:rPr>
              <a:t>.</a:t>
            </a:r>
            <a:endParaRPr lang="en-US" sz="2000" dirty="0">
              <a:solidFill>
                <a:schemeClr val="tx1"/>
              </a:solidFill>
            </a:endParaRPr>
          </a:p>
        </p:txBody>
      </p:sp>
      <p:sp>
        <p:nvSpPr>
          <p:cNvPr id="3" name="Rectangle: Rounded Corners 2">
            <a:extLst>
              <a:ext uri="{FF2B5EF4-FFF2-40B4-BE49-F238E27FC236}">
                <a16:creationId xmlns:a16="http://schemas.microsoft.com/office/drawing/2014/main" id="{6C5D37C3-FD0B-2C2F-5A0E-BC762B9EFC3D}"/>
              </a:ext>
            </a:extLst>
          </p:cNvPr>
          <p:cNvSpPr/>
          <p:nvPr/>
        </p:nvSpPr>
        <p:spPr>
          <a:xfrm>
            <a:off x="1323339" y="5486255"/>
            <a:ext cx="4500248" cy="952088"/>
          </a:xfrm>
          <a:prstGeom prst="roundRect">
            <a:avLst/>
          </a:prstGeom>
          <a:noFill/>
          <a:ln w="19050">
            <a:solidFill>
              <a:srgbClr val="49875B"/>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67AB3C-A5C9-4AC7-2372-85847A7600BD}"/>
              </a:ext>
            </a:extLst>
          </p:cNvPr>
          <p:cNvSpPr txBox="1"/>
          <p:nvPr/>
        </p:nvSpPr>
        <p:spPr>
          <a:xfrm>
            <a:off x="3284141" y="5316819"/>
            <a:ext cx="578644"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RQ5</a:t>
            </a:r>
          </a:p>
        </p:txBody>
      </p:sp>
      <p:sp>
        <p:nvSpPr>
          <p:cNvPr id="9" name="TextBox 8">
            <a:extLst>
              <a:ext uri="{FF2B5EF4-FFF2-40B4-BE49-F238E27FC236}">
                <a16:creationId xmlns:a16="http://schemas.microsoft.com/office/drawing/2014/main" id="{58840ACA-ABA9-8A48-FE34-3B335C673895}"/>
              </a:ext>
            </a:extLst>
          </p:cNvPr>
          <p:cNvSpPr txBox="1"/>
          <p:nvPr/>
        </p:nvSpPr>
        <p:spPr>
          <a:xfrm>
            <a:off x="1563891" y="5688711"/>
            <a:ext cx="4216355" cy="73866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justLow"/>
            <a:r>
              <a:rPr lang="en-US" sz="1400" dirty="0"/>
              <a:t>What are the </a:t>
            </a:r>
            <a:r>
              <a:rPr lang="en-US" sz="1400" b="1" dirty="0"/>
              <a:t>trade-offs</a:t>
            </a:r>
            <a:r>
              <a:rPr lang="en-US" sz="1400" dirty="0"/>
              <a:t> between </a:t>
            </a:r>
            <a:r>
              <a:rPr lang="en-US" sz="1400" b="1" dirty="0"/>
              <a:t>computational cost, accuracy, confidence</a:t>
            </a:r>
            <a:r>
              <a:rPr lang="en-US" sz="1400" dirty="0"/>
              <a:t>, and </a:t>
            </a:r>
            <a:r>
              <a:rPr lang="en-US" sz="1400" b="1" dirty="0"/>
              <a:t>uncertainty</a:t>
            </a:r>
            <a:r>
              <a:rPr lang="en-US" sz="1400" dirty="0"/>
              <a:t> in drive cycle analysis methods?</a:t>
            </a:r>
            <a:endParaRPr lang="en-US" sz="1400" b="1" dirty="0"/>
          </a:p>
        </p:txBody>
      </p:sp>
      <p:cxnSp>
        <p:nvCxnSpPr>
          <p:cNvPr id="10" name="Straight Connector 9">
            <a:extLst>
              <a:ext uri="{FF2B5EF4-FFF2-40B4-BE49-F238E27FC236}">
                <a16:creationId xmlns:a16="http://schemas.microsoft.com/office/drawing/2014/main" id="{2F400808-9A12-226C-BCB7-6696F8BB997A}"/>
              </a:ext>
            </a:extLst>
          </p:cNvPr>
          <p:cNvCxnSpPr>
            <a:cxnSpLocks/>
          </p:cNvCxnSpPr>
          <p:nvPr/>
        </p:nvCxnSpPr>
        <p:spPr>
          <a:xfrm>
            <a:off x="3570266" y="4511040"/>
            <a:ext cx="0" cy="790548"/>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91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anim calcmode="lin" valueType="num">
                                      <p:cBhvr>
                                        <p:cTn id="13" dur="500" fill="hold"/>
                                        <p:tgtEl>
                                          <p:spTgt spid="66"/>
                                        </p:tgtEl>
                                        <p:attrNameLst>
                                          <p:attrName>ppt_x</p:attrName>
                                        </p:attrNameLst>
                                      </p:cBhvr>
                                      <p:tavLst>
                                        <p:tav tm="0">
                                          <p:val>
                                            <p:strVal val="#ppt_x"/>
                                          </p:val>
                                        </p:tav>
                                        <p:tav tm="100000">
                                          <p:val>
                                            <p:strVal val="#ppt_x"/>
                                          </p:val>
                                        </p:tav>
                                      </p:tavLst>
                                    </p:anim>
                                    <p:anim calcmode="lin" valueType="num">
                                      <p:cBhvr>
                                        <p:cTn id="14"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 grpId="0" animBg="1"/>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5A8AF79E-A05F-5A60-6A73-B853EE244284}"/>
              </a:ext>
            </a:extLst>
          </p:cNvPr>
          <p:cNvSpPr/>
          <p:nvPr/>
        </p:nvSpPr>
        <p:spPr>
          <a:xfrm>
            <a:off x="593785" y="6002535"/>
            <a:ext cx="6768624" cy="684886"/>
          </a:xfrm>
          <a:prstGeom prst="roundRect">
            <a:avLst>
              <a:gd name="adj" fmla="val 6734"/>
            </a:avLst>
          </a:prstGeom>
          <a:solidFill>
            <a:schemeClr val="accent6">
              <a:lumMod val="40000"/>
              <a:lumOff val="60000"/>
              <a:alpha val="7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880D1077-4F30-1261-D71B-A3F68EDB4FB1}"/>
              </a:ext>
            </a:extLst>
          </p:cNvPr>
          <p:cNvCxnSpPr>
            <a:cxnSpLocks/>
          </p:cNvCxnSpPr>
          <p:nvPr/>
        </p:nvCxnSpPr>
        <p:spPr>
          <a:xfrm>
            <a:off x="1053320" y="6200042"/>
            <a:ext cx="562341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1BA50A0-8AAB-AF5E-0608-2CE262846E48}"/>
              </a:ext>
            </a:extLst>
          </p:cNvPr>
          <p:cNvSpPr>
            <a:spLocks noGrp="1"/>
          </p:cNvSpPr>
          <p:nvPr>
            <p:ph type="title"/>
          </p:nvPr>
        </p:nvSpPr>
        <p:spPr>
          <a:xfrm>
            <a:off x="880588" y="806658"/>
            <a:ext cx="11877840" cy="607029"/>
          </a:xfrm>
        </p:spPr>
        <p:txBody>
          <a:bodyPr/>
          <a:lstStyle/>
          <a:p>
            <a:r>
              <a:rPr lang="en-US" dirty="0"/>
              <a:t>Conclusion</a:t>
            </a:r>
          </a:p>
        </p:txBody>
      </p:sp>
      <p:sp>
        <p:nvSpPr>
          <p:cNvPr id="3" name="Content Placeholder 2">
            <a:extLst>
              <a:ext uri="{FF2B5EF4-FFF2-40B4-BE49-F238E27FC236}">
                <a16:creationId xmlns:a16="http://schemas.microsoft.com/office/drawing/2014/main" id="{B5E9A665-A192-FA70-63A5-5A561C26B4A3}"/>
              </a:ext>
            </a:extLst>
          </p:cNvPr>
          <p:cNvSpPr>
            <a:spLocks noGrp="1"/>
          </p:cNvSpPr>
          <p:nvPr>
            <p:ph idx="1"/>
          </p:nvPr>
        </p:nvSpPr>
        <p:spPr>
          <a:xfrm>
            <a:off x="718373" y="1413687"/>
            <a:ext cx="11877840" cy="4907913"/>
          </a:xfrm>
        </p:spPr>
        <p:txBody>
          <a:bodyPr>
            <a:normAutofit/>
          </a:bodyPr>
          <a:lstStyle/>
          <a:p>
            <a:pPr marL="180000" indent="-180000">
              <a:buFont typeface="Arial" panose="020B0604020202020204" pitchFamily="34" charset="0"/>
              <a:buChar char="•"/>
            </a:pPr>
            <a:r>
              <a:rPr lang="en-GB" sz="1500" b="1" dirty="0">
                <a:solidFill>
                  <a:schemeClr val="tx1"/>
                </a:solidFill>
              </a:rPr>
              <a:t>Down-scaling framework:</a:t>
            </a:r>
            <a:endParaRPr lang="en-GB" sz="1500" dirty="0">
              <a:solidFill>
                <a:schemeClr val="tx1"/>
              </a:solidFill>
            </a:endParaRPr>
          </a:p>
          <a:p>
            <a:pPr marL="690801" lvl="1" indent="-180000">
              <a:buClr>
                <a:schemeClr val="tx1"/>
              </a:buClr>
              <a:buFont typeface="Arial" panose="020B0604020202020204" pitchFamily="34" charset="0"/>
              <a:buChar char="•"/>
            </a:pPr>
            <a:r>
              <a:rPr lang="en-GB" sz="1300" dirty="0"/>
              <a:t>Preserved realistic drive cycle torque–speed dynamics </a:t>
            </a:r>
          </a:p>
          <a:p>
            <a:pPr marL="690801" lvl="1" indent="-180000">
              <a:buClr>
                <a:schemeClr val="tx1"/>
              </a:buClr>
              <a:buFont typeface="Arial" panose="020B0604020202020204" pitchFamily="34" charset="0"/>
              <a:buChar char="•"/>
            </a:pPr>
            <a:r>
              <a:rPr lang="en-GB" sz="1300" dirty="0"/>
              <a:t>Thermal scaling remains limited → future work on temperature scaling </a:t>
            </a:r>
            <a:r>
              <a:rPr lang="en-GB" sz="1300" dirty="0">
                <a:solidFill>
                  <a:srgbClr val="FF0000"/>
                </a:solidFill>
              </a:rPr>
              <a:t>(phase 2)</a:t>
            </a:r>
          </a:p>
          <a:p>
            <a:pPr marL="180000" indent="-180000">
              <a:spcBef>
                <a:spcPts val="900"/>
              </a:spcBef>
              <a:buClr>
                <a:schemeClr val="tx1"/>
              </a:buClr>
              <a:buFont typeface="Arial" panose="020B0604020202020204" pitchFamily="34" charset="0"/>
              <a:buChar char="•"/>
            </a:pPr>
            <a:r>
              <a:rPr lang="en-GB" sz="1500" b="1" dirty="0">
                <a:solidFill>
                  <a:schemeClr val="tx1"/>
                </a:solidFill>
              </a:rPr>
              <a:t>Time-stepping approaches:</a:t>
            </a:r>
          </a:p>
          <a:p>
            <a:pPr marL="690801" lvl="1" indent="-180000">
              <a:buClr>
                <a:schemeClr val="tx1"/>
              </a:buClr>
              <a:buFont typeface="Arial" panose="020B0604020202020204" pitchFamily="34" charset="0"/>
              <a:buChar char="•"/>
            </a:pPr>
            <a:r>
              <a:rPr lang="en-GB" sz="1300" dirty="0"/>
              <a:t>Analytic time-stepping → best balance of accuracy and cost</a:t>
            </a:r>
          </a:p>
          <a:p>
            <a:pPr marL="690801" lvl="1" indent="-180000">
              <a:buClr>
                <a:schemeClr val="tx1"/>
              </a:buClr>
              <a:buFont typeface="Arial" panose="020B0604020202020204" pitchFamily="34" charset="0"/>
              <a:buChar char="•"/>
            </a:pPr>
            <a:r>
              <a:rPr lang="en-GB" sz="1300" dirty="0"/>
              <a:t>Direct FEA → highest fidelity, but high deviation and computational cost.</a:t>
            </a:r>
          </a:p>
          <a:p>
            <a:pPr marL="180000" indent="-180000">
              <a:spcBef>
                <a:spcPts val="900"/>
              </a:spcBef>
              <a:buClr>
                <a:schemeClr val="tx1"/>
              </a:buClr>
              <a:buFont typeface="Arial" panose="020B0604020202020204" pitchFamily="34" charset="0"/>
              <a:buChar char="•"/>
            </a:pPr>
            <a:r>
              <a:rPr lang="en-GB" sz="1500" b="1" dirty="0">
                <a:solidFill>
                  <a:schemeClr val="tx1"/>
                </a:solidFill>
              </a:rPr>
              <a:t>Steady-state efficiency maps:</a:t>
            </a:r>
          </a:p>
          <a:p>
            <a:pPr marL="690801" lvl="1" indent="-180000">
              <a:buClr>
                <a:schemeClr val="tx1"/>
              </a:buClr>
              <a:buFont typeface="Arial" panose="020B0604020202020204" pitchFamily="34" charset="0"/>
              <a:buChar char="•"/>
            </a:pPr>
            <a:r>
              <a:rPr lang="en-GB" sz="1300" dirty="0"/>
              <a:t>Prediction accuracy → dependent on grid density, OP placement, and loss models </a:t>
            </a:r>
          </a:p>
          <a:p>
            <a:pPr marL="690801" lvl="1" indent="-180000">
              <a:buClr>
                <a:schemeClr val="tx1"/>
              </a:buClr>
              <a:buFont typeface="Arial" panose="020B0604020202020204" pitchFamily="34" charset="0"/>
              <a:buChar char="•"/>
            </a:pPr>
            <a:r>
              <a:rPr lang="en-GB" sz="1300" dirty="0"/>
              <a:t>Optimal grid density and grid distribution and temperature effects</a:t>
            </a:r>
          </a:p>
          <a:p>
            <a:pPr marL="690801" lvl="1" indent="-180000">
              <a:buClr>
                <a:schemeClr val="tx1"/>
              </a:buClr>
              <a:buFont typeface="Arial" panose="020B0604020202020204" pitchFamily="34" charset="0"/>
              <a:buChar char="•"/>
            </a:pPr>
            <a:r>
              <a:rPr lang="en-US" sz="1300" dirty="0"/>
              <a:t>Experimental LUTs → larger deviations due to OP misalignment</a:t>
            </a:r>
          </a:p>
          <a:p>
            <a:pPr marL="180000" indent="-180000">
              <a:spcBef>
                <a:spcPts val="900"/>
              </a:spcBef>
              <a:buClr>
                <a:schemeClr val="tx1"/>
              </a:buClr>
              <a:buFont typeface="Arial" panose="020B0604020202020204" pitchFamily="34" charset="0"/>
              <a:buChar char="•"/>
            </a:pPr>
            <a:r>
              <a:rPr lang="en-GB" sz="1500" b="1" dirty="0">
                <a:solidFill>
                  <a:schemeClr val="tx1"/>
                </a:solidFill>
              </a:rPr>
              <a:t>Accuracy limitation factors:</a:t>
            </a:r>
          </a:p>
          <a:p>
            <a:pPr marL="690801" lvl="1" indent="-180000">
              <a:buClr>
                <a:schemeClr val="tx1"/>
              </a:buClr>
              <a:buFont typeface="Arial" panose="020B0604020202020204" pitchFamily="34" charset="0"/>
              <a:buChar char="•"/>
            </a:pPr>
            <a:r>
              <a:rPr lang="en-GB" sz="1300" dirty="0"/>
              <a:t>LUT methods → mainly limited by interpolation errors</a:t>
            </a:r>
          </a:p>
          <a:p>
            <a:pPr marL="690801" lvl="1" indent="-180000">
              <a:buClr>
                <a:schemeClr val="tx1"/>
              </a:buClr>
              <a:buFont typeface="Arial" panose="020B0604020202020204" pitchFamily="34" charset="0"/>
              <a:buChar char="•"/>
            </a:pPr>
            <a:r>
              <a:rPr lang="en-GB" sz="1300" dirty="0"/>
              <a:t>All modelling approaches → affected by loss modelling (iron and friction losses)</a:t>
            </a:r>
          </a:p>
          <a:p>
            <a:pPr marL="690801" lvl="1" indent="-180000">
              <a:buClr>
                <a:schemeClr val="tx1"/>
              </a:buClr>
              <a:buFont typeface="Arial" panose="020B0604020202020204" pitchFamily="34" charset="0"/>
              <a:buChar char="•"/>
            </a:pPr>
            <a:r>
              <a:rPr lang="en-GB" sz="1300" dirty="0"/>
              <a:t>Other factors → control method, mesh resolutions, and temperature effect</a:t>
            </a:r>
          </a:p>
          <a:p>
            <a:pPr marL="180000" indent="-180000">
              <a:spcBef>
                <a:spcPts val="900"/>
              </a:spcBef>
              <a:buClr>
                <a:schemeClr val="tx1"/>
              </a:buClr>
              <a:buFont typeface="Arial" panose="020B0604020202020204" pitchFamily="34" charset="0"/>
              <a:buChar char="•"/>
            </a:pPr>
            <a:r>
              <a:rPr lang="en-GB" sz="1500" b="1" dirty="0">
                <a:solidFill>
                  <a:schemeClr val="tx1"/>
                </a:solidFill>
              </a:rPr>
              <a:t>Accuracy–cost trade-off</a:t>
            </a:r>
          </a:p>
          <a:p>
            <a:pPr marL="690801" lvl="1" indent="-180000">
              <a:buClr>
                <a:schemeClr val="tx1"/>
              </a:buClr>
              <a:buFont typeface="Arial" panose="020B0604020202020204" pitchFamily="34" charset="0"/>
              <a:buChar char="•"/>
            </a:pPr>
            <a:r>
              <a:rPr lang="en-GB" sz="1300" dirty="0"/>
              <a:t>Optimized analytic LUTs → best compromise between accuracy and cost</a:t>
            </a:r>
            <a:endParaRPr lang="en-US" dirty="0"/>
          </a:p>
        </p:txBody>
      </p:sp>
      <p:sp>
        <p:nvSpPr>
          <p:cNvPr id="4" name="Date Placeholder 3">
            <a:extLst>
              <a:ext uri="{FF2B5EF4-FFF2-40B4-BE49-F238E27FC236}">
                <a16:creationId xmlns:a16="http://schemas.microsoft.com/office/drawing/2014/main" id="{8DC44423-8340-EE47-A157-388B386DA74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94063101-022B-2284-3B31-F4B165463D53}"/>
              </a:ext>
            </a:extLst>
          </p:cNvPr>
          <p:cNvSpPr>
            <a:spLocks noGrp="1"/>
          </p:cNvSpPr>
          <p:nvPr>
            <p:ph type="ftr" sz="quarter" idx="11"/>
          </p:nvPr>
        </p:nvSpPr>
        <p:spPr/>
        <p:txBody>
          <a:bodyPr/>
          <a:lstStyle/>
          <a:p>
            <a:r>
              <a:rPr lang="en-US" dirty="0"/>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318AA096-F41E-164B-CDEF-0780AFDD9768}"/>
              </a:ext>
            </a:extLst>
          </p:cNvPr>
          <p:cNvSpPr>
            <a:spLocks noGrp="1"/>
          </p:cNvSpPr>
          <p:nvPr>
            <p:ph type="sldNum" sz="quarter" idx="12"/>
          </p:nvPr>
        </p:nvSpPr>
        <p:spPr/>
        <p:txBody>
          <a:bodyPr/>
          <a:lstStyle/>
          <a:p>
            <a:fld id="{4B64EC4D-37E3-EF42-B9AB-6337577588CB}" type="slidenum">
              <a:rPr lang="de-DE" smtClean="0"/>
              <a:pPr/>
              <a:t>23</a:t>
            </a:fld>
            <a:endParaRPr lang="de-DE" dirty="0"/>
          </a:p>
        </p:txBody>
      </p:sp>
      <p:sp>
        <p:nvSpPr>
          <p:cNvPr id="7" name="Text Placeholder 6">
            <a:extLst>
              <a:ext uri="{FF2B5EF4-FFF2-40B4-BE49-F238E27FC236}">
                <a16:creationId xmlns:a16="http://schemas.microsoft.com/office/drawing/2014/main" id="{F451FD97-490A-4A8D-9A7D-2EB0191FFB94}"/>
              </a:ext>
            </a:extLst>
          </p:cNvPr>
          <p:cNvSpPr>
            <a:spLocks noGrp="1"/>
          </p:cNvSpPr>
          <p:nvPr>
            <p:ph type="body" sz="quarter" idx="13"/>
          </p:nvPr>
        </p:nvSpPr>
        <p:spPr/>
        <p:txBody>
          <a:bodyPr/>
          <a:lstStyle/>
          <a:p>
            <a:r>
              <a:rPr lang="en-US" dirty="0"/>
              <a:t>Conclusion	</a:t>
            </a:r>
          </a:p>
        </p:txBody>
      </p:sp>
      <p:grpSp>
        <p:nvGrpSpPr>
          <p:cNvPr id="14" name="Group 13">
            <a:extLst>
              <a:ext uri="{FF2B5EF4-FFF2-40B4-BE49-F238E27FC236}">
                <a16:creationId xmlns:a16="http://schemas.microsoft.com/office/drawing/2014/main" id="{68F7E940-4B23-041D-5B5C-535F7EC16D3A}"/>
              </a:ext>
            </a:extLst>
          </p:cNvPr>
          <p:cNvGrpSpPr/>
          <p:nvPr/>
        </p:nvGrpSpPr>
        <p:grpSpPr>
          <a:xfrm>
            <a:off x="8311778" y="1418807"/>
            <a:ext cx="4500248" cy="1401467"/>
            <a:chOff x="8186401" y="1672933"/>
            <a:chExt cx="4500248" cy="1401467"/>
          </a:xfrm>
        </p:grpSpPr>
        <p:sp>
          <p:nvSpPr>
            <p:cNvPr id="11" name="TextBox 8">
              <a:extLst>
                <a:ext uri="{FF2B5EF4-FFF2-40B4-BE49-F238E27FC236}">
                  <a16:creationId xmlns:a16="http://schemas.microsoft.com/office/drawing/2014/main" id="{D750CA14-B3C8-132C-811D-A9B0EAC43E1A}"/>
                </a:ext>
              </a:extLst>
            </p:cNvPr>
            <p:cNvSpPr txBox="1"/>
            <p:nvPr/>
          </p:nvSpPr>
          <p:spPr>
            <a:xfrm>
              <a:off x="8311778" y="2066848"/>
              <a:ext cx="4374870" cy="954107"/>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justLow"/>
              <a:r>
                <a:rPr lang="en-US" sz="1400" dirty="0"/>
                <a:t>How can physically consistent </a:t>
              </a:r>
              <a:r>
                <a:rPr lang="en-US" sz="1400" b="1" dirty="0"/>
                <a:t>down-scaling</a:t>
              </a:r>
              <a:r>
                <a:rPr lang="en-US" sz="1400" dirty="0"/>
                <a:t> methods enable realistic </a:t>
              </a:r>
              <a:r>
                <a:rPr lang="en-US" sz="1400" b="1" dirty="0"/>
                <a:t>smaller</a:t>
              </a:r>
              <a:r>
                <a:rPr lang="en-US" sz="1400" dirty="0"/>
                <a:t> </a:t>
              </a:r>
              <a:r>
                <a:rPr lang="en-US" sz="1400" b="1" dirty="0"/>
                <a:t>laboratory reproduction </a:t>
              </a:r>
              <a:r>
                <a:rPr lang="en-US" sz="1400" dirty="0"/>
                <a:t>of drive cycle torque–speed and </a:t>
              </a:r>
              <a:r>
                <a:rPr lang="en-US" sz="1400" b="1" dirty="0"/>
                <a:t>transient behavior </a:t>
              </a:r>
              <a:r>
                <a:rPr lang="en-US" sz="1400" dirty="0"/>
                <a:t>without high-power test benches?</a:t>
              </a:r>
              <a:endParaRPr lang="en-US" sz="1400" b="1" dirty="0"/>
            </a:p>
          </p:txBody>
        </p:sp>
        <p:grpSp>
          <p:nvGrpSpPr>
            <p:cNvPr id="13" name="Group 12">
              <a:extLst>
                <a:ext uri="{FF2B5EF4-FFF2-40B4-BE49-F238E27FC236}">
                  <a16:creationId xmlns:a16="http://schemas.microsoft.com/office/drawing/2014/main" id="{E63A84E4-67CF-502D-8AAE-10B6728217A2}"/>
                </a:ext>
              </a:extLst>
            </p:cNvPr>
            <p:cNvGrpSpPr/>
            <p:nvPr/>
          </p:nvGrpSpPr>
          <p:grpSpPr>
            <a:xfrm>
              <a:off x="8186401" y="1672933"/>
              <a:ext cx="4500248" cy="1401467"/>
              <a:chOff x="8186401" y="1672933"/>
              <a:chExt cx="4500248" cy="1401467"/>
            </a:xfrm>
          </p:grpSpPr>
          <p:sp>
            <p:nvSpPr>
              <p:cNvPr id="12" name="Rectangle: Rounded Corners 11">
                <a:extLst>
                  <a:ext uri="{FF2B5EF4-FFF2-40B4-BE49-F238E27FC236}">
                    <a16:creationId xmlns:a16="http://schemas.microsoft.com/office/drawing/2014/main" id="{8C14CDC5-8A65-7A06-1F3A-74581085E04A}"/>
                  </a:ext>
                </a:extLst>
              </p:cNvPr>
              <p:cNvSpPr/>
              <p:nvPr/>
            </p:nvSpPr>
            <p:spPr>
              <a:xfrm>
                <a:off x="8186401" y="1857599"/>
                <a:ext cx="4500248" cy="1216801"/>
              </a:xfrm>
              <a:prstGeom prst="roundRect">
                <a:avLst/>
              </a:prstGeom>
              <a:noFill/>
              <a:ln w="19050">
                <a:solidFill>
                  <a:srgbClr val="4987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7">
                <a:extLst>
                  <a:ext uri="{FF2B5EF4-FFF2-40B4-BE49-F238E27FC236}">
                    <a16:creationId xmlns:a16="http://schemas.microsoft.com/office/drawing/2014/main" id="{450F63CF-14C2-4226-3F6D-7E06C9A6EAFE}"/>
                  </a:ext>
                </a:extLst>
              </p:cNvPr>
              <p:cNvSpPr txBox="1"/>
              <p:nvPr/>
            </p:nvSpPr>
            <p:spPr>
              <a:xfrm>
                <a:off x="10057369" y="1672933"/>
                <a:ext cx="578644"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RQ6</a:t>
                </a:r>
              </a:p>
            </p:txBody>
          </p:sp>
        </p:grpSp>
      </p:grpSp>
      <p:cxnSp>
        <p:nvCxnSpPr>
          <p:cNvPr id="15" name="Straight Connector 14">
            <a:extLst>
              <a:ext uri="{FF2B5EF4-FFF2-40B4-BE49-F238E27FC236}">
                <a16:creationId xmlns:a16="http://schemas.microsoft.com/office/drawing/2014/main" id="{D6E43ABB-5441-2A43-65C9-5FC5F2014DFB}"/>
              </a:ext>
            </a:extLst>
          </p:cNvPr>
          <p:cNvCxnSpPr>
            <a:cxnSpLocks/>
          </p:cNvCxnSpPr>
          <p:nvPr/>
        </p:nvCxnSpPr>
        <p:spPr>
          <a:xfrm>
            <a:off x="7473600" y="1819005"/>
            <a:ext cx="748800" cy="0"/>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AFCAA3DE-809B-C858-B8F9-C15D08EC34EB}"/>
              </a:ext>
            </a:extLst>
          </p:cNvPr>
          <p:cNvGrpSpPr/>
          <p:nvPr/>
        </p:nvGrpSpPr>
        <p:grpSpPr>
          <a:xfrm>
            <a:off x="8311777" y="2524985"/>
            <a:ext cx="4500247" cy="889960"/>
            <a:chOff x="8311777" y="3130510"/>
            <a:chExt cx="4500247" cy="889960"/>
          </a:xfrm>
        </p:grpSpPr>
        <p:sp>
          <p:nvSpPr>
            <p:cNvPr id="18" name="TextBox 8">
              <a:extLst>
                <a:ext uri="{FF2B5EF4-FFF2-40B4-BE49-F238E27FC236}">
                  <a16:creationId xmlns:a16="http://schemas.microsoft.com/office/drawing/2014/main" id="{8AD83312-EDD5-B28E-8A50-825DB3A8333A}"/>
                </a:ext>
              </a:extLst>
            </p:cNvPr>
            <p:cNvSpPr txBox="1"/>
            <p:nvPr/>
          </p:nvSpPr>
          <p:spPr>
            <a:xfrm>
              <a:off x="8544744" y="3281805"/>
              <a:ext cx="4159690" cy="73866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400" dirty="0"/>
                <a:t>How do </a:t>
              </a:r>
              <a:r>
                <a:rPr lang="en-US" sz="1400" b="1" dirty="0"/>
                <a:t>analytical and FEA time-stepping </a:t>
              </a:r>
              <a:r>
                <a:rPr lang="en-US" sz="1400" dirty="0"/>
                <a:t>models compare to experimental drive cycle measurements in </a:t>
              </a:r>
              <a:r>
                <a:rPr lang="en-US" sz="1400" b="1" dirty="0"/>
                <a:t>accuracy</a:t>
              </a:r>
              <a:r>
                <a:rPr lang="en-US" sz="1400" dirty="0"/>
                <a:t>?</a:t>
              </a:r>
            </a:p>
          </p:txBody>
        </p:sp>
        <p:sp>
          <p:nvSpPr>
            <p:cNvPr id="19" name="Rectangle: Rounded Corners 18">
              <a:extLst>
                <a:ext uri="{FF2B5EF4-FFF2-40B4-BE49-F238E27FC236}">
                  <a16:creationId xmlns:a16="http://schemas.microsoft.com/office/drawing/2014/main" id="{98D3AF1F-EE7B-ADEA-C1EF-D01C6CA9542B}"/>
                </a:ext>
              </a:extLst>
            </p:cNvPr>
            <p:cNvSpPr/>
            <p:nvPr/>
          </p:nvSpPr>
          <p:spPr>
            <a:xfrm>
              <a:off x="8311777" y="3130510"/>
              <a:ext cx="4500247" cy="889960"/>
            </a:xfrm>
            <a:prstGeom prst="round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4" name="Straight Connector 23">
            <a:extLst>
              <a:ext uri="{FF2B5EF4-FFF2-40B4-BE49-F238E27FC236}">
                <a16:creationId xmlns:a16="http://schemas.microsoft.com/office/drawing/2014/main" id="{80FB49CA-5BDC-6A08-C5F6-AD09CE443AE5}"/>
              </a:ext>
            </a:extLst>
          </p:cNvPr>
          <p:cNvCxnSpPr>
            <a:cxnSpLocks/>
          </p:cNvCxnSpPr>
          <p:nvPr/>
        </p:nvCxnSpPr>
        <p:spPr>
          <a:xfrm>
            <a:off x="7473600" y="2717739"/>
            <a:ext cx="748800" cy="0"/>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graphicFrame>
        <p:nvGraphicFramePr>
          <p:cNvPr id="31" name="Table 30">
            <a:extLst>
              <a:ext uri="{FF2B5EF4-FFF2-40B4-BE49-F238E27FC236}">
                <a16:creationId xmlns:a16="http://schemas.microsoft.com/office/drawing/2014/main" id="{CAF01068-8B79-C500-FD53-5FC7BEE379AB}"/>
              </a:ext>
            </a:extLst>
          </p:cNvPr>
          <p:cNvGraphicFramePr>
            <a:graphicFrameLocks noGrp="1"/>
          </p:cNvGraphicFramePr>
          <p:nvPr>
            <p:extLst>
              <p:ext uri="{D42A27DB-BD31-4B8C-83A1-F6EECF244321}">
                <p14:modId xmlns:p14="http://schemas.microsoft.com/office/powerpoint/2010/main" val="4228079777"/>
              </p:ext>
            </p:extLst>
          </p:nvPr>
        </p:nvGraphicFramePr>
        <p:xfrm>
          <a:off x="571031" y="6310812"/>
          <a:ext cx="6684888" cy="354627"/>
        </p:xfrm>
        <a:graphic>
          <a:graphicData uri="http://schemas.openxmlformats.org/drawingml/2006/table">
            <a:tbl>
              <a:tblPr firstRow="1" bandRow="1">
                <a:tableStyleId>{5940675A-B579-460E-94D1-54222C63F5DA}</a:tableStyleId>
              </a:tblPr>
              <a:tblGrid>
                <a:gridCol w="1114148">
                  <a:extLst>
                    <a:ext uri="{9D8B030D-6E8A-4147-A177-3AD203B41FA5}">
                      <a16:colId xmlns:a16="http://schemas.microsoft.com/office/drawing/2014/main" val="2229776294"/>
                    </a:ext>
                  </a:extLst>
                </a:gridCol>
                <a:gridCol w="1114148">
                  <a:extLst>
                    <a:ext uri="{9D8B030D-6E8A-4147-A177-3AD203B41FA5}">
                      <a16:colId xmlns:a16="http://schemas.microsoft.com/office/drawing/2014/main" val="2918076622"/>
                    </a:ext>
                  </a:extLst>
                </a:gridCol>
                <a:gridCol w="1114148">
                  <a:extLst>
                    <a:ext uri="{9D8B030D-6E8A-4147-A177-3AD203B41FA5}">
                      <a16:colId xmlns:a16="http://schemas.microsoft.com/office/drawing/2014/main" val="3743696088"/>
                    </a:ext>
                  </a:extLst>
                </a:gridCol>
                <a:gridCol w="1114148">
                  <a:extLst>
                    <a:ext uri="{9D8B030D-6E8A-4147-A177-3AD203B41FA5}">
                      <a16:colId xmlns:a16="http://schemas.microsoft.com/office/drawing/2014/main" val="993474315"/>
                    </a:ext>
                  </a:extLst>
                </a:gridCol>
                <a:gridCol w="1114148">
                  <a:extLst>
                    <a:ext uri="{9D8B030D-6E8A-4147-A177-3AD203B41FA5}">
                      <a16:colId xmlns:a16="http://schemas.microsoft.com/office/drawing/2014/main" val="2404716107"/>
                    </a:ext>
                  </a:extLst>
                </a:gridCol>
                <a:gridCol w="1114148">
                  <a:extLst>
                    <a:ext uri="{9D8B030D-6E8A-4147-A177-3AD203B41FA5}">
                      <a16:colId xmlns:a16="http://schemas.microsoft.com/office/drawing/2014/main" val="839740788"/>
                    </a:ext>
                  </a:extLst>
                </a:gridCol>
              </a:tblGrid>
              <a:tr h="354627">
                <a:tc>
                  <a:txBody>
                    <a:bodyPr/>
                    <a:lstStyle/>
                    <a:p>
                      <a:pPr algn="ctr"/>
                      <a:r>
                        <a:rPr lang="en-US" sz="1400" b="1" dirty="0"/>
                        <a:t>RQ1</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RQ2</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RQ3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RQ4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RQ5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RQ6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8565230"/>
                  </a:ext>
                </a:extLst>
              </a:tr>
            </a:tbl>
          </a:graphicData>
        </a:graphic>
      </p:graphicFrame>
      <p:sp>
        <p:nvSpPr>
          <p:cNvPr id="33" name="Oval 32">
            <a:extLst>
              <a:ext uri="{FF2B5EF4-FFF2-40B4-BE49-F238E27FC236}">
                <a16:creationId xmlns:a16="http://schemas.microsoft.com/office/drawing/2014/main" id="{5C49CDCA-2C91-CFD4-67FC-DADD59A63D87}"/>
              </a:ext>
            </a:extLst>
          </p:cNvPr>
          <p:cNvSpPr/>
          <p:nvPr/>
        </p:nvSpPr>
        <p:spPr>
          <a:xfrm>
            <a:off x="2132012" y="6071507"/>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971F1EF-E7FB-12F8-5308-4792A0ED4EA0}"/>
              </a:ext>
            </a:extLst>
          </p:cNvPr>
          <p:cNvSpPr/>
          <p:nvPr/>
        </p:nvSpPr>
        <p:spPr>
          <a:xfrm>
            <a:off x="3216730" y="6071565"/>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731509A-56DB-28F2-8674-63AFE7ABC675}"/>
              </a:ext>
            </a:extLst>
          </p:cNvPr>
          <p:cNvSpPr/>
          <p:nvPr/>
        </p:nvSpPr>
        <p:spPr>
          <a:xfrm>
            <a:off x="4346258" y="6064458"/>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AAF1C20-3438-C7AC-CDAA-35BC5531DA59}"/>
              </a:ext>
            </a:extLst>
          </p:cNvPr>
          <p:cNvSpPr/>
          <p:nvPr/>
        </p:nvSpPr>
        <p:spPr>
          <a:xfrm>
            <a:off x="5436236" y="6065510"/>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C23735F-CCFC-B26C-5DF5-AAB3B961D844}"/>
              </a:ext>
            </a:extLst>
          </p:cNvPr>
          <p:cNvSpPr/>
          <p:nvPr/>
        </p:nvSpPr>
        <p:spPr>
          <a:xfrm>
            <a:off x="6559498" y="6074814"/>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69E2928-A291-CDB0-21D4-83E204C761A0}"/>
              </a:ext>
            </a:extLst>
          </p:cNvPr>
          <p:cNvSpPr txBox="1"/>
          <p:nvPr/>
        </p:nvSpPr>
        <p:spPr>
          <a:xfrm>
            <a:off x="3216130" y="6067547"/>
            <a:ext cx="333426" cy="276999"/>
          </a:xfrm>
          <a:prstGeom prst="rect">
            <a:avLst/>
          </a:prstGeom>
          <a:noFill/>
        </p:spPr>
        <p:txBody>
          <a:bodyPr wrap="square">
            <a:spAutoFit/>
          </a:bodyPr>
          <a:lstStyle/>
          <a:p>
            <a:r>
              <a:rPr lang="en-US" sz="1200" b="1" dirty="0">
                <a:solidFill>
                  <a:schemeClr val="bg1"/>
                </a:solidFill>
              </a:rPr>
              <a:t>3</a:t>
            </a:r>
            <a:endParaRPr lang="en-US" sz="1200" dirty="0">
              <a:solidFill>
                <a:schemeClr val="bg1"/>
              </a:solidFill>
            </a:endParaRPr>
          </a:p>
        </p:txBody>
      </p:sp>
      <p:sp>
        <p:nvSpPr>
          <p:cNvPr id="42" name="TextBox 41">
            <a:extLst>
              <a:ext uri="{FF2B5EF4-FFF2-40B4-BE49-F238E27FC236}">
                <a16:creationId xmlns:a16="http://schemas.microsoft.com/office/drawing/2014/main" id="{B73B5548-BDFC-F7F1-CA36-6298C6A66FB5}"/>
              </a:ext>
            </a:extLst>
          </p:cNvPr>
          <p:cNvSpPr txBox="1"/>
          <p:nvPr/>
        </p:nvSpPr>
        <p:spPr>
          <a:xfrm>
            <a:off x="2128837" y="6067489"/>
            <a:ext cx="333426" cy="276999"/>
          </a:xfrm>
          <a:prstGeom prst="rect">
            <a:avLst/>
          </a:prstGeom>
          <a:noFill/>
        </p:spPr>
        <p:txBody>
          <a:bodyPr wrap="square">
            <a:spAutoFit/>
          </a:bodyPr>
          <a:lstStyle/>
          <a:p>
            <a:r>
              <a:rPr lang="en-US" sz="1200" b="1" dirty="0">
                <a:solidFill>
                  <a:schemeClr val="bg1"/>
                </a:solidFill>
              </a:rPr>
              <a:t>2</a:t>
            </a:r>
            <a:endParaRPr lang="en-US" sz="1200" dirty="0">
              <a:solidFill>
                <a:schemeClr val="bg1"/>
              </a:solidFill>
            </a:endParaRPr>
          </a:p>
        </p:txBody>
      </p:sp>
      <p:sp>
        <p:nvSpPr>
          <p:cNvPr id="44" name="TextBox 43">
            <a:extLst>
              <a:ext uri="{FF2B5EF4-FFF2-40B4-BE49-F238E27FC236}">
                <a16:creationId xmlns:a16="http://schemas.microsoft.com/office/drawing/2014/main" id="{0DEC82A2-E6CE-EBC8-2C7B-0A758697462C}"/>
              </a:ext>
            </a:extLst>
          </p:cNvPr>
          <p:cNvSpPr txBox="1"/>
          <p:nvPr/>
        </p:nvSpPr>
        <p:spPr>
          <a:xfrm>
            <a:off x="4343083" y="6059048"/>
            <a:ext cx="333426" cy="276999"/>
          </a:xfrm>
          <a:prstGeom prst="rect">
            <a:avLst/>
          </a:prstGeom>
          <a:noFill/>
        </p:spPr>
        <p:txBody>
          <a:bodyPr wrap="square">
            <a:spAutoFit/>
          </a:bodyPr>
          <a:lstStyle/>
          <a:p>
            <a:r>
              <a:rPr lang="en-US" sz="1200" b="1" dirty="0">
                <a:solidFill>
                  <a:schemeClr val="bg1"/>
                </a:solidFill>
              </a:rPr>
              <a:t>4</a:t>
            </a:r>
            <a:endParaRPr lang="en-US" sz="1200" dirty="0">
              <a:solidFill>
                <a:schemeClr val="bg1"/>
              </a:solidFill>
            </a:endParaRPr>
          </a:p>
        </p:txBody>
      </p:sp>
      <p:sp>
        <p:nvSpPr>
          <p:cNvPr id="45" name="TextBox 44">
            <a:extLst>
              <a:ext uri="{FF2B5EF4-FFF2-40B4-BE49-F238E27FC236}">
                <a16:creationId xmlns:a16="http://schemas.microsoft.com/office/drawing/2014/main" id="{A07BD31F-22A9-48AF-6A14-65B451CC1038}"/>
              </a:ext>
            </a:extLst>
          </p:cNvPr>
          <p:cNvSpPr txBox="1"/>
          <p:nvPr/>
        </p:nvSpPr>
        <p:spPr>
          <a:xfrm>
            <a:off x="5436236" y="6067489"/>
            <a:ext cx="333426" cy="276999"/>
          </a:xfrm>
          <a:prstGeom prst="rect">
            <a:avLst/>
          </a:prstGeom>
          <a:noFill/>
        </p:spPr>
        <p:txBody>
          <a:bodyPr wrap="square">
            <a:spAutoFit/>
          </a:bodyPr>
          <a:lstStyle/>
          <a:p>
            <a:r>
              <a:rPr lang="en-US" sz="1200" b="1" dirty="0">
                <a:solidFill>
                  <a:schemeClr val="bg1"/>
                </a:solidFill>
              </a:rPr>
              <a:t>5</a:t>
            </a:r>
            <a:endParaRPr lang="en-US" sz="1200" dirty="0">
              <a:solidFill>
                <a:schemeClr val="bg1"/>
              </a:solidFill>
            </a:endParaRPr>
          </a:p>
        </p:txBody>
      </p:sp>
      <p:sp>
        <p:nvSpPr>
          <p:cNvPr id="111" name="Oval 110">
            <a:extLst>
              <a:ext uri="{FF2B5EF4-FFF2-40B4-BE49-F238E27FC236}">
                <a16:creationId xmlns:a16="http://schemas.microsoft.com/office/drawing/2014/main" id="{BBB274BC-EAAB-3D30-4D3B-EF8E912CD5D7}"/>
              </a:ext>
            </a:extLst>
          </p:cNvPr>
          <p:cNvSpPr/>
          <p:nvPr/>
        </p:nvSpPr>
        <p:spPr>
          <a:xfrm>
            <a:off x="1046211" y="6067489"/>
            <a:ext cx="265309" cy="27341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a:p>
        </p:txBody>
      </p:sp>
      <p:sp>
        <p:nvSpPr>
          <p:cNvPr id="112" name="TextBox 42">
            <a:extLst>
              <a:ext uri="{FF2B5EF4-FFF2-40B4-BE49-F238E27FC236}">
                <a16:creationId xmlns:a16="http://schemas.microsoft.com/office/drawing/2014/main" id="{79FA928F-6FEF-DFD4-FE08-4592C69B9AE1}"/>
              </a:ext>
            </a:extLst>
          </p:cNvPr>
          <p:cNvSpPr txBox="1"/>
          <p:nvPr/>
        </p:nvSpPr>
        <p:spPr>
          <a:xfrm>
            <a:off x="1047393" y="6063471"/>
            <a:ext cx="333426" cy="276999"/>
          </a:xfrm>
          <a:prstGeom prst="rect">
            <a:avLst/>
          </a:prstGeom>
          <a:noFill/>
        </p:spPr>
        <p:txBody>
          <a:bodyPr wrap="square">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200" b="1" dirty="0">
                <a:solidFill>
                  <a:schemeClr val="bg1"/>
                </a:solidFill>
              </a:rPr>
              <a:t>1</a:t>
            </a:r>
            <a:endParaRPr lang="en-US" sz="1200" dirty="0">
              <a:solidFill>
                <a:schemeClr val="bg1"/>
              </a:solidFill>
            </a:endParaRPr>
          </a:p>
        </p:txBody>
      </p:sp>
      <p:sp>
        <p:nvSpPr>
          <p:cNvPr id="46" name="TextBox 45">
            <a:extLst>
              <a:ext uri="{FF2B5EF4-FFF2-40B4-BE49-F238E27FC236}">
                <a16:creationId xmlns:a16="http://schemas.microsoft.com/office/drawing/2014/main" id="{465FC4FB-497F-34B4-1B1C-BE7C4FBF72AF}"/>
              </a:ext>
            </a:extLst>
          </p:cNvPr>
          <p:cNvSpPr txBox="1"/>
          <p:nvPr/>
        </p:nvSpPr>
        <p:spPr>
          <a:xfrm>
            <a:off x="6565984" y="6074814"/>
            <a:ext cx="333426" cy="276999"/>
          </a:xfrm>
          <a:prstGeom prst="rect">
            <a:avLst/>
          </a:prstGeom>
          <a:noFill/>
        </p:spPr>
        <p:txBody>
          <a:bodyPr wrap="square">
            <a:spAutoFit/>
          </a:bodyPr>
          <a:lstStyle/>
          <a:p>
            <a:r>
              <a:rPr lang="en-US" sz="1200" b="1" dirty="0">
                <a:solidFill>
                  <a:schemeClr val="bg1"/>
                </a:solidFill>
              </a:rPr>
              <a:t>6</a:t>
            </a:r>
            <a:endParaRPr lang="en-US" sz="1200" dirty="0">
              <a:solidFill>
                <a:schemeClr val="bg1"/>
              </a:solidFill>
            </a:endParaRPr>
          </a:p>
        </p:txBody>
      </p:sp>
      <p:cxnSp>
        <p:nvCxnSpPr>
          <p:cNvPr id="114" name="Straight Connector 113">
            <a:extLst>
              <a:ext uri="{FF2B5EF4-FFF2-40B4-BE49-F238E27FC236}">
                <a16:creationId xmlns:a16="http://schemas.microsoft.com/office/drawing/2014/main" id="{3B402C04-B525-6C0E-51D7-3A09ADA6E194}"/>
              </a:ext>
            </a:extLst>
          </p:cNvPr>
          <p:cNvCxnSpPr>
            <a:cxnSpLocks/>
          </p:cNvCxnSpPr>
          <p:nvPr/>
        </p:nvCxnSpPr>
        <p:spPr>
          <a:xfrm>
            <a:off x="1214106" y="6211116"/>
            <a:ext cx="5518591" cy="0"/>
          </a:xfrm>
          <a:prstGeom prst="line">
            <a:avLst/>
          </a:prstGeom>
          <a:ln w="28575">
            <a:solidFill>
              <a:srgbClr val="478E4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76" name="Group 75">
            <a:extLst>
              <a:ext uri="{FF2B5EF4-FFF2-40B4-BE49-F238E27FC236}">
                <a16:creationId xmlns:a16="http://schemas.microsoft.com/office/drawing/2014/main" id="{26EA24A4-7E01-5094-F2CA-E5412BED036F}"/>
              </a:ext>
            </a:extLst>
          </p:cNvPr>
          <p:cNvGrpSpPr/>
          <p:nvPr/>
        </p:nvGrpSpPr>
        <p:grpSpPr>
          <a:xfrm>
            <a:off x="3216130" y="6073543"/>
            <a:ext cx="334607" cy="276999"/>
            <a:chOff x="2154549" y="6176330"/>
            <a:chExt cx="334607" cy="276999"/>
          </a:xfrm>
        </p:grpSpPr>
        <p:sp>
          <p:nvSpPr>
            <p:cNvPr id="63" name="Oval 62">
              <a:extLst>
                <a:ext uri="{FF2B5EF4-FFF2-40B4-BE49-F238E27FC236}">
                  <a16:creationId xmlns:a16="http://schemas.microsoft.com/office/drawing/2014/main" id="{4215C761-A43B-98FB-F0A9-8D0F760CC819}"/>
                </a:ext>
              </a:extLst>
            </p:cNvPr>
            <p:cNvSpPr/>
            <p:nvPr/>
          </p:nvSpPr>
          <p:spPr>
            <a:xfrm>
              <a:off x="2154549" y="6176330"/>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694F5C9E-E65D-A840-5239-D50BA303D005}"/>
                </a:ext>
              </a:extLst>
            </p:cNvPr>
            <p:cNvSpPr txBox="1"/>
            <p:nvPr/>
          </p:nvSpPr>
          <p:spPr>
            <a:xfrm>
              <a:off x="2155730" y="6176330"/>
              <a:ext cx="333426" cy="276999"/>
            </a:xfrm>
            <a:prstGeom prst="rect">
              <a:avLst/>
            </a:prstGeom>
            <a:noFill/>
            <a:ln>
              <a:noFill/>
            </a:ln>
          </p:spPr>
          <p:txBody>
            <a:bodyPr wrap="square">
              <a:spAutoFit/>
            </a:bodyPr>
            <a:lstStyle>
              <a:defPPr>
                <a:defRPr lang="de-DE"/>
              </a:defPPr>
              <a:lvl1pPr>
                <a:defRPr sz="1200" b="1"/>
              </a:lvl1pPr>
            </a:lstStyle>
            <a:p>
              <a:r>
                <a:rPr lang="en-US" dirty="0"/>
                <a:t>3</a:t>
              </a:r>
            </a:p>
          </p:txBody>
        </p:sp>
      </p:grpSp>
      <p:grpSp>
        <p:nvGrpSpPr>
          <p:cNvPr id="77" name="Group 76">
            <a:extLst>
              <a:ext uri="{FF2B5EF4-FFF2-40B4-BE49-F238E27FC236}">
                <a16:creationId xmlns:a16="http://schemas.microsoft.com/office/drawing/2014/main" id="{81DDD1E7-9A64-7D8C-738B-04A211DD7C7F}"/>
              </a:ext>
            </a:extLst>
          </p:cNvPr>
          <p:cNvGrpSpPr/>
          <p:nvPr/>
        </p:nvGrpSpPr>
        <p:grpSpPr>
          <a:xfrm>
            <a:off x="1040850" y="6064458"/>
            <a:ext cx="1421366" cy="287355"/>
            <a:chOff x="719004" y="6172744"/>
            <a:chExt cx="1421366" cy="287355"/>
          </a:xfrm>
        </p:grpSpPr>
        <p:sp>
          <p:nvSpPr>
            <p:cNvPr id="61" name="Oval 60">
              <a:extLst>
                <a:ext uri="{FF2B5EF4-FFF2-40B4-BE49-F238E27FC236}">
                  <a16:creationId xmlns:a16="http://schemas.microsoft.com/office/drawing/2014/main" id="{A13CDB0C-C703-8F27-18C5-44CF19DF402E}"/>
                </a:ext>
              </a:extLst>
            </p:cNvPr>
            <p:cNvSpPr/>
            <p:nvPr/>
          </p:nvSpPr>
          <p:spPr>
            <a:xfrm>
              <a:off x="725338" y="6176330"/>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4089834-8E41-4A87-E650-85EDD73B9C9B}"/>
                </a:ext>
              </a:extLst>
            </p:cNvPr>
            <p:cNvSpPr/>
            <p:nvPr/>
          </p:nvSpPr>
          <p:spPr>
            <a:xfrm>
              <a:off x="1806944" y="6181162"/>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5737652F-AF3B-C182-89C0-7B8BC5B730EC}"/>
                </a:ext>
              </a:extLst>
            </p:cNvPr>
            <p:cNvSpPr txBox="1"/>
            <p:nvPr/>
          </p:nvSpPr>
          <p:spPr>
            <a:xfrm>
              <a:off x="1806944" y="6172744"/>
              <a:ext cx="333426" cy="276999"/>
            </a:xfrm>
            <a:prstGeom prst="rect">
              <a:avLst/>
            </a:prstGeom>
            <a:noFill/>
            <a:ln>
              <a:noFill/>
            </a:ln>
          </p:spPr>
          <p:txBody>
            <a:bodyPr wrap="square">
              <a:spAutoFit/>
            </a:bodyPr>
            <a:lstStyle>
              <a:defPPr>
                <a:defRPr lang="de-DE"/>
              </a:defPPr>
              <a:lvl1pPr>
                <a:defRPr sz="1200" b="1"/>
              </a:lvl1pPr>
            </a:lstStyle>
            <a:p>
              <a:r>
                <a:rPr lang="en-US" dirty="0"/>
                <a:t>2</a:t>
              </a:r>
            </a:p>
          </p:txBody>
        </p:sp>
        <p:sp>
          <p:nvSpPr>
            <p:cNvPr id="69" name="TextBox 68">
              <a:extLst>
                <a:ext uri="{FF2B5EF4-FFF2-40B4-BE49-F238E27FC236}">
                  <a16:creationId xmlns:a16="http://schemas.microsoft.com/office/drawing/2014/main" id="{DC83E686-0207-9687-DD02-F8147319548B}"/>
                </a:ext>
              </a:extLst>
            </p:cNvPr>
            <p:cNvSpPr txBox="1"/>
            <p:nvPr/>
          </p:nvSpPr>
          <p:spPr>
            <a:xfrm>
              <a:off x="719004" y="6183100"/>
              <a:ext cx="333426" cy="276999"/>
            </a:xfrm>
            <a:prstGeom prst="rect">
              <a:avLst/>
            </a:prstGeom>
            <a:noFill/>
            <a:ln>
              <a:noFill/>
            </a:ln>
          </p:spPr>
          <p:txBody>
            <a:bodyPr wrap="square">
              <a:spAutoFit/>
            </a:bodyPr>
            <a:lstStyle>
              <a:defPPr>
                <a:defRPr lang="de-DE"/>
              </a:defPPr>
              <a:lvl1pPr>
                <a:defRPr sz="1200" b="1"/>
              </a:lvl1pPr>
            </a:lstStyle>
            <a:p>
              <a:r>
                <a:rPr lang="en-US" dirty="0"/>
                <a:t>1</a:t>
              </a:r>
            </a:p>
          </p:txBody>
        </p:sp>
      </p:grpSp>
      <p:grpSp>
        <p:nvGrpSpPr>
          <p:cNvPr id="78" name="Group 77">
            <a:extLst>
              <a:ext uri="{FF2B5EF4-FFF2-40B4-BE49-F238E27FC236}">
                <a16:creationId xmlns:a16="http://schemas.microsoft.com/office/drawing/2014/main" id="{94512D5F-38E9-CFBB-C790-9817329B5BDF}"/>
              </a:ext>
            </a:extLst>
          </p:cNvPr>
          <p:cNvGrpSpPr/>
          <p:nvPr/>
        </p:nvGrpSpPr>
        <p:grpSpPr>
          <a:xfrm>
            <a:off x="4341183" y="6060872"/>
            <a:ext cx="333426" cy="276999"/>
            <a:chOff x="2863848" y="6172744"/>
            <a:chExt cx="333426" cy="276999"/>
          </a:xfrm>
        </p:grpSpPr>
        <p:sp>
          <p:nvSpPr>
            <p:cNvPr id="64" name="Oval 63">
              <a:extLst>
                <a:ext uri="{FF2B5EF4-FFF2-40B4-BE49-F238E27FC236}">
                  <a16:creationId xmlns:a16="http://schemas.microsoft.com/office/drawing/2014/main" id="{E8C1E2A3-B5C9-63C6-31FE-4DBBD0A2813D}"/>
                </a:ext>
              </a:extLst>
            </p:cNvPr>
            <p:cNvSpPr/>
            <p:nvPr/>
          </p:nvSpPr>
          <p:spPr>
            <a:xfrm>
              <a:off x="2868061" y="6176330"/>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08F17F0-AECA-83FF-95B7-C29016BC6626}"/>
                </a:ext>
              </a:extLst>
            </p:cNvPr>
            <p:cNvSpPr txBox="1"/>
            <p:nvPr/>
          </p:nvSpPr>
          <p:spPr>
            <a:xfrm>
              <a:off x="2863848" y="6172744"/>
              <a:ext cx="333426" cy="276999"/>
            </a:xfrm>
            <a:prstGeom prst="rect">
              <a:avLst/>
            </a:prstGeom>
            <a:noFill/>
            <a:ln>
              <a:noFill/>
            </a:ln>
          </p:spPr>
          <p:txBody>
            <a:bodyPr wrap="square">
              <a:spAutoFit/>
            </a:bodyPr>
            <a:lstStyle>
              <a:defPPr>
                <a:defRPr lang="de-DE"/>
              </a:defPPr>
              <a:lvl1pPr>
                <a:defRPr sz="1200" b="1"/>
              </a:lvl1pPr>
            </a:lstStyle>
            <a:p>
              <a:r>
                <a:rPr lang="en-US" dirty="0"/>
                <a:t>4</a:t>
              </a:r>
            </a:p>
          </p:txBody>
        </p:sp>
      </p:grpSp>
      <p:grpSp>
        <p:nvGrpSpPr>
          <p:cNvPr id="79" name="Group 78">
            <a:extLst>
              <a:ext uri="{FF2B5EF4-FFF2-40B4-BE49-F238E27FC236}">
                <a16:creationId xmlns:a16="http://schemas.microsoft.com/office/drawing/2014/main" id="{5A278EA2-BCA4-23AD-D9D3-D7D28534F76F}"/>
              </a:ext>
            </a:extLst>
          </p:cNvPr>
          <p:cNvGrpSpPr/>
          <p:nvPr/>
        </p:nvGrpSpPr>
        <p:grpSpPr>
          <a:xfrm>
            <a:off x="5429657" y="6062261"/>
            <a:ext cx="271795" cy="276999"/>
            <a:chOff x="3545956" y="6176330"/>
            <a:chExt cx="271795" cy="276999"/>
          </a:xfrm>
        </p:grpSpPr>
        <p:sp>
          <p:nvSpPr>
            <p:cNvPr id="65" name="Oval 64">
              <a:extLst>
                <a:ext uri="{FF2B5EF4-FFF2-40B4-BE49-F238E27FC236}">
                  <a16:creationId xmlns:a16="http://schemas.microsoft.com/office/drawing/2014/main" id="{F82EFA25-C9DA-1029-2616-EFC1F9A877A5}"/>
                </a:ext>
              </a:extLst>
            </p:cNvPr>
            <p:cNvSpPr/>
            <p:nvPr/>
          </p:nvSpPr>
          <p:spPr>
            <a:xfrm>
              <a:off x="3552442" y="6176330"/>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9FD5239-828D-A3A2-2D9D-CC8D91045EDD}"/>
                </a:ext>
              </a:extLst>
            </p:cNvPr>
            <p:cNvSpPr txBox="1"/>
            <p:nvPr/>
          </p:nvSpPr>
          <p:spPr>
            <a:xfrm>
              <a:off x="3545956" y="6176330"/>
              <a:ext cx="249933" cy="276999"/>
            </a:xfrm>
            <a:prstGeom prst="rect">
              <a:avLst/>
            </a:prstGeom>
            <a:noFill/>
            <a:ln>
              <a:noFill/>
            </a:ln>
          </p:spPr>
          <p:txBody>
            <a:bodyPr wrap="square">
              <a:spAutoFit/>
            </a:bodyPr>
            <a:lstStyle>
              <a:defPPr>
                <a:defRPr lang="de-DE"/>
              </a:defPPr>
              <a:lvl1pPr>
                <a:defRPr sz="1200" b="1"/>
              </a:lvl1pPr>
            </a:lstStyle>
            <a:p>
              <a:r>
                <a:rPr lang="en-US" dirty="0"/>
                <a:t>5</a:t>
              </a:r>
            </a:p>
          </p:txBody>
        </p:sp>
      </p:grpSp>
      <p:grpSp>
        <p:nvGrpSpPr>
          <p:cNvPr id="75" name="Group 74">
            <a:extLst>
              <a:ext uri="{FF2B5EF4-FFF2-40B4-BE49-F238E27FC236}">
                <a16:creationId xmlns:a16="http://schemas.microsoft.com/office/drawing/2014/main" id="{CD073D5A-5D6F-27AF-12F8-9DA6052A8C3C}"/>
              </a:ext>
            </a:extLst>
          </p:cNvPr>
          <p:cNvGrpSpPr/>
          <p:nvPr/>
        </p:nvGrpSpPr>
        <p:grpSpPr>
          <a:xfrm>
            <a:off x="6554313" y="6069290"/>
            <a:ext cx="333426" cy="278533"/>
            <a:chOff x="9183862" y="6062147"/>
            <a:chExt cx="333426" cy="278533"/>
          </a:xfrm>
        </p:grpSpPr>
        <p:sp>
          <p:nvSpPr>
            <p:cNvPr id="73" name="Oval 72">
              <a:extLst>
                <a:ext uri="{FF2B5EF4-FFF2-40B4-BE49-F238E27FC236}">
                  <a16:creationId xmlns:a16="http://schemas.microsoft.com/office/drawing/2014/main" id="{A0859B69-7F66-EAD8-F188-29D0CA3BE809}"/>
                </a:ext>
              </a:extLst>
            </p:cNvPr>
            <p:cNvSpPr/>
            <p:nvPr/>
          </p:nvSpPr>
          <p:spPr>
            <a:xfrm>
              <a:off x="9189225" y="6067267"/>
              <a:ext cx="265309" cy="273413"/>
            </a:xfrm>
            <a:prstGeom prst="ellipse">
              <a:avLst/>
            </a:prstGeom>
            <a:solidFill>
              <a:srgbClr val="478E4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648081" rtl="0" eaLnBrk="1" latinLnBrk="0" hangingPunct="1">
                <a:defRPr sz="2600" kern="1200">
                  <a:solidFill>
                    <a:schemeClr val="lt1"/>
                  </a:solidFill>
                  <a:latin typeface="+mn-lt"/>
                  <a:ea typeface="+mn-ea"/>
                  <a:cs typeface="+mn-cs"/>
                </a:defRPr>
              </a:lvl1pPr>
              <a:lvl2pPr marL="648081" algn="l" defTabSz="648081" rtl="0" eaLnBrk="1" latinLnBrk="0" hangingPunct="1">
                <a:defRPr sz="2600" kern="1200">
                  <a:solidFill>
                    <a:schemeClr val="lt1"/>
                  </a:solidFill>
                  <a:latin typeface="+mn-lt"/>
                  <a:ea typeface="+mn-ea"/>
                  <a:cs typeface="+mn-cs"/>
                </a:defRPr>
              </a:lvl2pPr>
              <a:lvl3pPr marL="1296162" algn="l" defTabSz="648081" rtl="0" eaLnBrk="1" latinLnBrk="0" hangingPunct="1">
                <a:defRPr sz="2600" kern="1200">
                  <a:solidFill>
                    <a:schemeClr val="lt1"/>
                  </a:solidFill>
                  <a:latin typeface="+mn-lt"/>
                  <a:ea typeface="+mn-ea"/>
                  <a:cs typeface="+mn-cs"/>
                </a:defRPr>
              </a:lvl3pPr>
              <a:lvl4pPr marL="1944243" algn="l" defTabSz="648081" rtl="0" eaLnBrk="1" latinLnBrk="0" hangingPunct="1">
                <a:defRPr sz="2600" kern="1200">
                  <a:solidFill>
                    <a:schemeClr val="lt1"/>
                  </a:solidFill>
                  <a:latin typeface="+mn-lt"/>
                  <a:ea typeface="+mn-ea"/>
                  <a:cs typeface="+mn-cs"/>
                </a:defRPr>
              </a:lvl4pPr>
              <a:lvl5pPr marL="2592324" algn="l" defTabSz="648081" rtl="0" eaLnBrk="1" latinLnBrk="0" hangingPunct="1">
                <a:defRPr sz="2600" kern="1200">
                  <a:solidFill>
                    <a:schemeClr val="lt1"/>
                  </a:solidFill>
                  <a:latin typeface="+mn-lt"/>
                  <a:ea typeface="+mn-ea"/>
                  <a:cs typeface="+mn-cs"/>
                </a:defRPr>
              </a:lvl5pPr>
              <a:lvl6pPr marL="3240405" algn="l" defTabSz="648081" rtl="0" eaLnBrk="1" latinLnBrk="0" hangingPunct="1">
                <a:defRPr sz="2600" kern="1200">
                  <a:solidFill>
                    <a:schemeClr val="lt1"/>
                  </a:solidFill>
                  <a:latin typeface="+mn-lt"/>
                  <a:ea typeface="+mn-ea"/>
                  <a:cs typeface="+mn-cs"/>
                </a:defRPr>
              </a:lvl6pPr>
              <a:lvl7pPr marL="3888486" algn="l" defTabSz="648081" rtl="0" eaLnBrk="1" latinLnBrk="0" hangingPunct="1">
                <a:defRPr sz="2600" kern="1200">
                  <a:solidFill>
                    <a:schemeClr val="lt1"/>
                  </a:solidFill>
                  <a:latin typeface="+mn-lt"/>
                  <a:ea typeface="+mn-ea"/>
                  <a:cs typeface="+mn-cs"/>
                </a:defRPr>
              </a:lvl7pPr>
              <a:lvl8pPr marL="4536567" algn="l" defTabSz="648081" rtl="0" eaLnBrk="1" latinLnBrk="0" hangingPunct="1">
                <a:defRPr sz="2600" kern="1200">
                  <a:solidFill>
                    <a:schemeClr val="lt1"/>
                  </a:solidFill>
                  <a:latin typeface="+mn-lt"/>
                  <a:ea typeface="+mn-ea"/>
                  <a:cs typeface="+mn-cs"/>
                </a:defRPr>
              </a:lvl8pPr>
              <a:lvl9pPr marL="5184648" algn="l" defTabSz="648081" rtl="0" eaLnBrk="1" latinLnBrk="0" hangingPunct="1">
                <a:defRPr sz="2600" kern="1200">
                  <a:solidFill>
                    <a:schemeClr val="lt1"/>
                  </a:solidFill>
                  <a:latin typeface="+mn-lt"/>
                  <a:ea typeface="+mn-ea"/>
                  <a:cs typeface="+mn-cs"/>
                </a:defRPr>
              </a:lvl9pPr>
            </a:lstStyle>
            <a:p>
              <a:pPr algn="ctr"/>
              <a:endParaRPr lang="en-US"/>
            </a:p>
          </p:txBody>
        </p:sp>
        <p:sp>
          <p:nvSpPr>
            <p:cNvPr id="74" name="TextBox 71">
              <a:extLst>
                <a:ext uri="{FF2B5EF4-FFF2-40B4-BE49-F238E27FC236}">
                  <a16:creationId xmlns:a16="http://schemas.microsoft.com/office/drawing/2014/main" id="{D725A01C-14C8-3DA7-7D46-8CDDCAD7438D}"/>
                </a:ext>
              </a:extLst>
            </p:cNvPr>
            <p:cNvSpPr txBox="1"/>
            <p:nvPr/>
          </p:nvSpPr>
          <p:spPr>
            <a:xfrm>
              <a:off x="9183862" y="6062147"/>
              <a:ext cx="333426" cy="276999"/>
            </a:xfrm>
            <a:prstGeom prst="rect">
              <a:avLst/>
            </a:prstGeom>
            <a:noFill/>
            <a:ln>
              <a:noFill/>
            </a:ln>
          </p:spPr>
          <p:txBody>
            <a:bodyPr wrap="square">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200" b="1" dirty="0"/>
                <a:t>6</a:t>
              </a:r>
              <a:endParaRPr lang="en-US" sz="1200" dirty="0"/>
            </a:p>
          </p:txBody>
        </p:sp>
      </p:grpSp>
      <p:sp>
        <p:nvSpPr>
          <p:cNvPr id="80" name="TextBox 7">
            <a:extLst>
              <a:ext uri="{FF2B5EF4-FFF2-40B4-BE49-F238E27FC236}">
                <a16:creationId xmlns:a16="http://schemas.microsoft.com/office/drawing/2014/main" id="{64D1124D-F5BB-6056-4556-0FEE0280707F}"/>
              </a:ext>
            </a:extLst>
          </p:cNvPr>
          <p:cNvSpPr txBox="1"/>
          <p:nvPr/>
        </p:nvSpPr>
        <p:spPr>
          <a:xfrm>
            <a:off x="10182746" y="2343359"/>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RQ3</a:t>
            </a:r>
          </a:p>
        </p:txBody>
      </p:sp>
      <p:grpSp>
        <p:nvGrpSpPr>
          <p:cNvPr id="90" name="Group 89">
            <a:extLst>
              <a:ext uri="{FF2B5EF4-FFF2-40B4-BE49-F238E27FC236}">
                <a16:creationId xmlns:a16="http://schemas.microsoft.com/office/drawing/2014/main" id="{A7B0352F-8E88-4290-68B2-D4BADEAD17FE}"/>
              </a:ext>
            </a:extLst>
          </p:cNvPr>
          <p:cNvGrpSpPr/>
          <p:nvPr/>
        </p:nvGrpSpPr>
        <p:grpSpPr>
          <a:xfrm>
            <a:off x="8312838" y="4107800"/>
            <a:ext cx="4542608" cy="1071755"/>
            <a:chOff x="8312838" y="4107800"/>
            <a:chExt cx="4542608" cy="1071755"/>
          </a:xfrm>
        </p:grpSpPr>
        <p:sp>
          <p:nvSpPr>
            <p:cNvPr id="82" name="TextBox 81">
              <a:extLst>
                <a:ext uri="{FF2B5EF4-FFF2-40B4-BE49-F238E27FC236}">
                  <a16:creationId xmlns:a16="http://schemas.microsoft.com/office/drawing/2014/main" id="{0391933C-BB76-BB0C-F530-9DD0C79A7B35}"/>
                </a:ext>
              </a:extLst>
            </p:cNvPr>
            <p:cNvSpPr txBox="1"/>
            <p:nvPr/>
          </p:nvSpPr>
          <p:spPr>
            <a:xfrm>
              <a:off x="8488079" y="4440891"/>
              <a:ext cx="4367367" cy="738664"/>
            </a:xfrm>
            <a:prstGeom prst="rect">
              <a:avLst/>
            </a:prstGeom>
            <a:noFill/>
          </p:spPr>
          <p:txBody>
            <a:bodyPr wrap="square" lIns="0" rtlCol="0">
              <a:spAutoFit/>
            </a:bodyPr>
            <a:lstStyle/>
            <a:p>
              <a:pPr algn="just"/>
              <a:r>
                <a:rPr lang="en-US" sz="1400" dirty="0"/>
                <a:t>How do </a:t>
              </a:r>
              <a:r>
                <a:rPr lang="en-US" sz="1400" b="1" dirty="0"/>
                <a:t>grid density, placement, and temperature </a:t>
              </a:r>
              <a:r>
                <a:rPr lang="en-US" sz="1400" dirty="0"/>
                <a:t>affect</a:t>
              </a:r>
              <a:r>
                <a:rPr lang="en-US" sz="1400" b="1" dirty="0"/>
                <a:t> </a:t>
              </a:r>
              <a:r>
                <a:rPr lang="en-US" sz="1400" dirty="0"/>
                <a:t>the accuracy and confidence of </a:t>
              </a:r>
              <a:r>
                <a:rPr lang="en-US" sz="1400" b="1" dirty="0"/>
                <a:t>efficiency maps</a:t>
              </a:r>
              <a:r>
                <a:rPr lang="en-US" sz="1400" dirty="0"/>
                <a:t>?</a:t>
              </a:r>
              <a:endParaRPr lang="en-US" sz="1400" b="1" dirty="0"/>
            </a:p>
          </p:txBody>
        </p:sp>
        <p:sp>
          <p:nvSpPr>
            <p:cNvPr id="85" name="Rectangle: Rounded Corners 84">
              <a:extLst>
                <a:ext uri="{FF2B5EF4-FFF2-40B4-BE49-F238E27FC236}">
                  <a16:creationId xmlns:a16="http://schemas.microsoft.com/office/drawing/2014/main" id="{01B56ACB-E76F-CD12-8C08-2E3729124DDA}"/>
                </a:ext>
              </a:extLst>
            </p:cNvPr>
            <p:cNvSpPr/>
            <p:nvPr/>
          </p:nvSpPr>
          <p:spPr>
            <a:xfrm>
              <a:off x="8312838" y="4289426"/>
              <a:ext cx="4500247" cy="889960"/>
            </a:xfrm>
            <a:prstGeom prst="round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TextBox 7">
              <a:extLst>
                <a:ext uri="{FF2B5EF4-FFF2-40B4-BE49-F238E27FC236}">
                  <a16:creationId xmlns:a16="http://schemas.microsoft.com/office/drawing/2014/main" id="{63FE892D-C1F2-22B4-36A8-E2EA9A4D84AA}"/>
                </a:ext>
              </a:extLst>
            </p:cNvPr>
            <p:cNvSpPr txBox="1"/>
            <p:nvPr/>
          </p:nvSpPr>
          <p:spPr>
            <a:xfrm>
              <a:off x="10183807" y="4107800"/>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RQ2</a:t>
              </a:r>
            </a:p>
          </p:txBody>
        </p:sp>
      </p:grpSp>
      <p:grpSp>
        <p:nvGrpSpPr>
          <p:cNvPr id="89" name="Group 88">
            <a:extLst>
              <a:ext uri="{FF2B5EF4-FFF2-40B4-BE49-F238E27FC236}">
                <a16:creationId xmlns:a16="http://schemas.microsoft.com/office/drawing/2014/main" id="{3DE9708F-1DFA-33DF-084F-02A97414E3EE}"/>
              </a:ext>
            </a:extLst>
          </p:cNvPr>
          <p:cNvGrpSpPr/>
          <p:nvPr/>
        </p:nvGrpSpPr>
        <p:grpSpPr>
          <a:xfrm>
            <a:off x="8311485" y="2542886"/>
            <a:ext cx="4500247" cy="1518724"/>
            <a:chOff x="10344636" y="5399341"/>
            <a:chExt cx="4500247" cy="1518724"/>
          </a:xfrm>
        </p:grpSpPr>
        <p:sp>
          <p:nvSpPr>
            <p:cNvPr id="81" name="TextBox 80">
              <a:extLst>
                <a:ext uri="{FF2B5EF4-FFF2-40B4-BE49-F238E27FC236}">
                  <a16:creationId xmlns:a16="http://schemas.microsoft.com/office/drawing/2014/main" id="{8327852C-3BA3-BD94-DC37-3E8BB8596542}"/>
                </a:ext>
              </a:extLst>
            </p:cNvPr>
            <p:cNvSpPr txBox="1"/>
            <p:nvPr/>
          </p:nvSpPr>
          <p:spPr>
            <a:xfrm>
              <a:off x="10507925" y="5748514"/>
              <a:ext cx="4267335" cy="1169551"/>
            </a:xfrm>
            <a:prstGeom prst="rect">
              <a:avLst/>
            </a:prstGeom>
            <a:noFill/>
          </p:spPr>
          <p:txBody>
            <a:bodyPr wrap="square" lIns="0" rtlCol="0">
              <a:spAutoFit/>
            </a:bodyPr>
            <a:lstStyle/>
            <a:p>
              <a:pPr algn="just"/>
              <a:r>
                <a:rPr lang="en-US" sz="1400" dirty="0"/>
                <a:t>To what </a:t>
              </a:r>
              <a:r>
                <a:rPr lang="en-US" sz="1400" b="1" dirty="0"/>
                <a:t>level of confidence </a:t>
              </a:r>
              <a:r>
                <a:rPr lang="en-US" sz="1400" dirty="0"/>
                <a:t>can </a:t>
              </a:r>
              <a:r>
                <a:rPr lang="en-US" sz="1400" b="1" dirty="0"/>
                <a:t>steady-state efficiency maps</a:t>
              </a:r>
              <a:r>
                <a:rPr lang="en-US" sz="1400" dirty="0"/>
                <a:t> predict IM drive cycle performance under dynamic conditions, and how does the map derivation methods </a:t>
              </a:r>
              <a:r>
                <a:rPr lang="en-US" sz="1400" b="1" dirty="0"/>
                <a:t>(analytical, FEA, experimental) </a:t>
              </a:r>
              <a:r>
                <a:rPr lang="en-US" sz="1400" dirty="0"/>
                <a:t>affect accuracy?</a:t>
              </a:r>
              <a:endParaRPr lang="en-US" sz="1400" b="1" dirty="0"/>
            </a:p>
          </p:txBody>
        </p:sp>
        <p:sp>
          <p:nvSpPr>
            <p:cNvPr id="87" name="Rectangle: Rounded Corners 86">
              <a:extLst>
                <a:ext uri="{FF2B5EF4-FFF2-40B4-BE49-F238E27FC236}">
                  <a16:creationId xmlns:a16="http://schemas.microsoft.com/office/drawing/2014/main" id="{82032A03-616C-3D4D-20E3-E0C3E6C6A2F0}"/>
                </a:ext>
              </a:extLst>
            </p:cNvPr>
            <p:cNvSpPr/>
            <p:nvPr/>
          </p:nvSpPr>
          <p:spPr>
            <a:xfrm>
              <a:off x="10344636" y="5565045"/>
              <a:ext cx="4500247" cy="1353020"/>
            </a:xfrm>
            <a:prstGeom prst="round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TextBox 7">
              <a:extLst>
                <a:ext uri="{FF2B5EF4-FFF2-40B4-BE49-F238E27FC236}">
                  <a16:creationId xmlns:a16="http://schemas.microsoft.com/office/drawing/2014/main" id="{95C8361F-6157-256F-3C14-7B6B8362E7A6}"/>
                </a:ext>
              </a:extLst>
            </p:cNvPr>
            <p:cNvSpPr txBox="1"/>
            <p:nvPr/>
          </p:nvSpPr>
          <p:spPr>
            <a:xfrm>
              <a:off x="12233088" y="5399341"/>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RQ1</a:t>
              </a:r>
            </a:p>
          </p:txBody>
        </p:sp>
      </p:grpSp>
      <p:cxnSp>
        <p:nvCxnSpPr>
          <p:cNvPr id="91" name="Straight Connector 90">
            <a:extLst>
              <a:ext uri="{FF2B5EF4-FFF2-40B4-BE49-F238E27FC236}">
                <a16:creationId xmlns:a16="http://schemas.microsoft.com/office/drawing/2014/main" id="{5B3BE459-635B-A58F-AF8D-BAAD037DCB87}"/>
              </a:ext>
            </a:extLst>
          </p:cNvPr>
          <p:cNvCxnSpPr>
            <a:cxnSpLocks/>
          </p:cNvCxnSpPr>
          <p:nvPr/>
        </p:nvCxnSpPr>
        <p:spPr>
          <a:xfrm flipV="1">
            <a:off x="7343145" y="3590925"/>
            <a:ext cx="806756" cy="276718"/>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106BA291-46C1-BD3F-E285-AE58E0870DC0}"/>
              </a:ext>
            </a:extLst>
          </p:cNvPr>
          <p:cNvCxnSpPr>
            <a:cxnSpLocks/>
          </p:cNvCxnSpPr>
          <p:nvPr/>
        </p:nvCxnSpPr>
        <p:spPr>
          <a:xfrm>
            <a:off x="7354161" y="3852796"/>
            <a:ext cx="698722" cy="588095"/>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B9432031-F28C-549C-F9C4-AFD23B12D979}"/>
              </a:ext>
            </a:extLst>
          </p:cNvPr>
          <p:cNvGrpSpPr/>
          <p:nvPr/>
        </p:nvGrpSpPr>
        <p:grpSpPr>
          <a:xfrm>
            <a:off x="8374465" y="5050614"/>
            <a:ext cx="4500248" cy="1136755"/>
            <a:chOff x="610969" y="6993503"/>
            <a:chExt cx="4500248" cy="1136755"/>
          </a:xfrm>
        </p:grpSpPr>
        <p:sp>
          <p:nvSpPr>
            <p:cNvPr id="98" name="TextBox 8">
              <a:extLst>
                <a:ext uri="{FF2B5EF4-FFF2-40B4-BE49-F238E27FC236}">
                  <a16:creationId xmlns:a16="http://schemas.microsoft.com/office/drawing/2014/main" id="{52D79853-DDA7-2BF7-AAEB-F8826092E88E}"/>
                </a:ext>
              </a:extLst>
            </p:cNvPr>
            <p:cNvSpPr txBox="1"/>
            <p:nvPr/>
          </p:nvSpPr>
          <p:spPr>
            <a:xfrm>
              <a:off x="719004" y="7377214"/>
              <a:ext cx="4216355" cy="73866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justLow"/>
              <a:r>
                <a:rPr lang="en-US" sz="1400" dirty="0"/>
                <a:t>What are the </a:t>
              </a:r>
              <a:r>
                <a:rPr lang="en-US" sz="1400" b="1" dirty="0"/>
                <a:t>trade-offs</a:t>
              </a:r>
              <a:r>
                <a:rPr lang="en-US" sz="1400" dirty="0"/>
                <a:t> between </a:t>
              </a:r>
              <a:r>
                <a:rPr lang="en-US" sz="1400" b="1" dirty="0"/>
                <a:t>computational cost, accuracy, confidence</a:t>
              </a:r>
              <a:r>
                <a:rPr lang="en-US" sz="1400" dirty="0"/>
                <a:t>, and </a:t>
              </a:r>
              <a:r>
                <a:rPr lang="en-US" sz="1400" b="1" dirty="0"/>
                <a:t>uncertainty</a:t>
              </a:r>
              <a:r>
                <a:rPr lang="en-US" sz="1400" dirty="0"/>
                <a:t> in drive cycle analysis methods?</a:t>
              </a:r>
              <a:endParaRPr lang="en-US" sz="1400" b="1" dirty="0"/>
            </a:p>
          </p:txBody>
        </p:sp>
        <p:sp>
          <p:nvSpPr>
            <p:cNvPr id="99" name="Rectangle: Rounded Corners 98">
              <a:extLst>
                <a:ext uri="{FF2B5EF4-FFF2-40B4-BE49-F238E27FC236}">
                  <a16:creationId xmlns:a16="http://schemas.microsoft.com/office/drawing/2014/main" id="{6C5D37C3-FD0B-2C2F-5A0E-BC762B9EFC3D}"/>
                </a:ext>
              </a:extLst>
            </p:cNvPr>
            <p:cNvSpPr/>
            <p:nvPr/>
          </p:nvSpPr>
          <p:spPr>
            <a:xfrm>
              <a:off x="610969" y="7178170"/>
              <a:ext cx="4500248" cy="952088"/>
            </a:xfrm>
            <a:prstGeom prst="roundRect">
              <a:avLst/>
            </a:prstGeom>
            <a:noFill/>
            <a:ln w="19050">
              <a:solidFill>
                <a:srgbClr val="4987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7">
              <a:extLst>
                <a:ext uri="{FF2B5EF4-FFF2-40B4-BE49-F238E27FC236}">
                  <a16:creationId xmlns:a16="http://schemas.microsoft.com/office/drawing/2014/main" id="{0167AB3C-A5C9-4AC7-2372-85847A7600BD}"/>
                </a:ext>
              </a:extLst>
            </p:cNvPr>
            <p:cNvSpPr txBox="1"/>
            <p:nvPr/>
          </p:nvSpPr>
          <p:spPr>
            <a:xfrm>
              <a:off x="2481937" y="6993503"/>
              <a:ext cx="578644"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RQ5</a:t>
              </a:r>
            </a:p>
          </p:txBody>
        </p:sp>
      </p:grpSp>
      <p:grpSp>
        <p:nvGrpSpPr>
          <p:cNvPr id="103" name="Group 102">
            <a:extLst>
              <a:ext uri="{FF2B5EF4-FFF2-40B4-BE49-F238E27FC236}">
                <a16:creationId xmlns:a16="http://schemas.microsoft.com/office/drawing/2014/main" id="{35311D75-FB24-EC05-7B40-E376F740F69A}"/>
              </a:ext>
            </a:extLst>
          </p:cNvPr>
          <p:cNvGrpSpPr/>
          <p:nvPr/>
        </p:nvGrpSpPr>
        <p:grpSpPr>
          <a:xfrm>
            <a:off x="8355199" y="4166852"/>
            <a:ext cx="4500247" cy="1071586"/>
            <a:chOff x="7949813" y="5057140"/>
            <a:chExt cx="4500247" cy="1071586"/>
          </a:xfrm>
        </p:grpSpPr>
        <p:sp>
          <p:nvSpPr>
            <p:cNvPr id="97" name="TextBox 8">
              <a:extLst>
                <a:ext uri="{FF2B5EF4-FFF2-40B4-BE49-F238E27FC236}">
                  <a16:creationId xmlns:a16="http://schemas.microsoft.com/office/drawing/2014/main" id="{7C7ED11D-2454-DF08-08A2-23B662ACFE54}"/>
                </a:ext>
              </a:extLst>
            </p:cNvPr>
            <p:cNvSpPr txBox="1"/>
            <p:nvPr/>
          </p:nvSpPr>
          <p:spPr>
            <a:xfrm>
              <a:off x="8149901" y="5384673"/>
              <a:ext cx="4216355" cy="73866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400" dirty="0"/>
                <a:t>What factors (e.g., </a:t>
              </a:r>
              <a:r>
                <a:rPr lang="en-US" sz="1400" b="1" dirty="0"/>
                <a:t>assumptions, simplifications, electro-thermal transients</a:t>
              </a:r>
              <a:r>
                <a:rPr lang="en-US" sz="1400" dirty="0"/>
                <a:t>) </a:t>
              </a:r>
              <a:r>
                <a:rPr lang="en-US" sz="1400" b="1" dirty="0"/>
                <a:t>limit</a:t>
              </a:r>
              <a:r>
                <a:rPr lang="en-US" sz="1400" dirty="0"/>
                <a:t> the </a:t>
              </a:r>
              <a:r>
                <a:rPr lang="en-US" sz="1400" b="1" dirty="0"/>
                <a:t>accuracy</a:t>
              </a:r>
              <a:r>
                <a:rPr lang="en-US" sz="1400" dirty="0"/>
                <a:t> of drive cycle analysis?</a:t>
              </a:r>
              <a:endParaRPr lang="en-US" sz="1400" b="1" dirty="0"/>
            </a:p>
          </p:txBody>
        </p:sp>
        <p:sp>
          <p:nvSpPr>
            <p:cNvPr id="101" name="Rectangle: Rounded Corners 100">
              <a:extLst>
                <a:ext uri="{FF2B5EF4-FFF2-40B4-BE49-F238E27FC236}">
                  <a16:creationId xmlns:a16="http://schemas.microsoft.com/office/drawing/2014/main" id="{79C10160-4132-AF25-CBC7-AED8B255AB05}"/>
                </a:ext>
              </a:extLst>
            </p:cNvPr>
            <p:cNvSpPr/>
            <p:nvPr/>
          </p:nvSpPr>
          <p:spPr>
            <a:xfrm>
              <a:off x="7949813" y="5238766"/>
              <a:ext cx="4500247" cy="889960"/>
            </a:xfrm>
            <a:prstGeom prst="round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TextBox 7">
              <a:extLst>
                <a:ext uri="{FF2B5EF4-FFF2-40B4-BE49-F238E27FC236}">
                  <a16:creationId xmlns:a16="http://schemas.microsoft.com/office/drawing/2014/main" id="{6527605D-759B-9631-8676-B3FA6B91B96C}"/>
                </a:ext>
              </a:extLst>
            </p:cNvPr>
            <p:cNvSpPr txBox="1"/>
            <p:nvPr/>
          </p:nvSpPr>
          <p:spPr>
            <a:xfrm>
              <a:off x="9820782" y="5057140"/>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RQ4</a:t>
              </a:r>
            </a:p>
          </p:txBody>
        </p:sp>
      </p:grpSp>
      <p:cxnSp>
        <p:nvCxnSpPr>
          <p:cNvPr id="105" name="Straight Connector 104">
            <a:extLst>
              <a:ext uri="{FF2B5EF4-FFF2-40B4-BE49-F238E27FC236}">
                <a16:creationId xmlns:a16="http://schemas.microsoft.com/office/drawing/2014/main" id="{7D312673-621A-6223-A5E1-1F06EACE5A13}"/>
              </a:ext>
            </a:extLst>
          </p:cNvPr>
          <p:cNvCxnSpPr>
            <a:cxnSpLocks/>
          </p:cNvCxnSpPr>
          <p:nvPr/>
        </p:nvCxnSpPr>
        <p:spPr>
          <a:xfrm>
            <a:off x="7304083" y="4855665"/>
            <a:ext cx="748800" cy="0"/>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C192555E-2E14-4DDD-B2D1-E34E838EE883}"/>
              </a:ext>
            </a:extLst>
          </p:cNvPr>
          <p:cNvCxnSpPr>
            <a:cxnSpLocks/>
          </p:cNvCxnSpPr>
          <p:nvPr/>
        </p:nvCxnSpPr>
        <p:spPr>
          <a:xfrm>
            <a:off x="7343145" y="5696931"/>
            <a:ext cx="748800" cy="0"/>
          </a:xfrm>
          <a:prstGeom prst="line">
            <a:avLst/>
          </a:prstGeom>
          <a:ln w="9525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2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25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
                                        <p:tgtEl>
                                          <p:spTgt spid="3">
                                            <p:txEl>
                                              <p:pRg st="5" end="5"/>
                                            </p:txEl>
                                          </p:spTgt>
                                        </p:tgtEl>
                                      </p:cBhvr>
                                    </p:animEffect>
                                  </p:childTnLst>
                                </p:cTn>
                              </p:par>
                              <p:par>
                                <p:cTn id="25" presetID="10" presetClass="exit" presetSubtype="0" fill="hold" nodeType="withEffect">
                                  <p:stCondLst>
                                    <p:cond delay="0"/>
                                  </p:stCondLst>
                                  <p:childTnLst>
                                    <p:animEffect transition="out" filter="fade">
                                      <p:cBhvr>
                                        <p:cTn id="26" dur="10"/>
                                        <p:tgtEl>
                                          <p:spTgt spid="14"/>
                                        </p:tgtEl>
                                      </p:cBhvr>
                                    </p:animEffect>
                                    <p:set>
                                      <p:cBhvr>
                                        <p:cTn id="27" dur="1" fill="hold">
                                          <p:stCondLst>
                                            <p:cond delay="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
                                        <p:tgtEl>
                                          <p:spTgt spid="15"/>
                                        </p:tgtEl>
                                      </p:cBhvr>
                                    </p:animEffect>
                                    <p:set>
                                      <p:cBhvr>
                                        <p:cTn id="30" dur="1" fill="hold">
                                          <p:stCondLst>
                                            <p:cond delay="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
                                        <p:tgtEl>
                                          <p:spTgt spid="21"/>
                                        </p:tgtEl>
                                      </p:cBhvr>
                                    </p:animEffect>
                                  </p:childTnLst>
                                </p:cTn>
                              </p:par>
                              <p:par>
                                <p:cTn id="39" presetID="16" presetClass="entr" presetSubtype="21"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barn(inVertical)">
                                      <p:cBhvr>
                                        <p:cTn id="41" dur="250"/>
                                        <p:tgtEl>
                                          <p:spTgt spid="7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1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24"/>
                                        </p:tgtEl>
                                      </p:cBhvr>
                                    </p:animEffect>
                                    <p:set>
                                      <p:cBhvr>
                                        <p:cTn id="49" dur="1" fill="hold">
                                          <p:stCondLst>
                                            <p:cond delay="9"/>
                                          </p:stCondLst>
                                        </p:cTn>
                                        <p:tgtEl>
                                          <p:spTgt spid="2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
                                        <p:tgtEl>
                                          <p:spTgt spid="21"/>
                                        </p:tgtEl>
                                      </p:cBhvr>
                                    </p:animEffect>
                                    <p:set>
                                      <p:cBhvr>
                                        <p:cTn id="52" dur="1" fill="hold">
                                          <p:stCondLst>
                                            <p:cond delay="9"/>
                                          </p:stCondLst>
                                        </p:cTn>
                                        <p:tgtEl>
                                          <p:spTgt spid="2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
                                        <p:tgtEl>
                                          <p:spTgt spid="80"/>
                                        </p:tgtEl>
                                      </p:cBhvr>
                                    </p:animEffect>
                                    <p:set>
                                      <p:cBhvr>
                                        <p:cTn id="55" dur="1" fill="hold">
                                          <p:stCondLst>
                                            <p:cond delay="9"/>
                                          </p:stCondLst>
                                        </p:cTn>
                                        <p:tgtEl>
                                          <p:spTgt spid="80"/>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10"/>
                                        <p:tgtEl>
                                          <p:spTgt spid="3">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
                                        <p:tgtEl>
                                          <p:spTgt spid="3">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10"/>
                                        <p:tgtEl>
                                          <p:spTgt spid="3">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1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100"/>
                                        <p:tgtEl>
                                          <p:spTgt spid="91"/>
                                        </p:tgtEl>
                                      </p:cBhvr>
                                    </p:animEffect>
                                  </p:childTnLst>
                                </p:cTn>
                              </p:par>
                              <p:par>
                                <p:cTn id="73" presetID="10" presetClass="entr" presetSubtype="0" fill="hold" nodeType="with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100"/>
                                        <p:tgtEl>
                                          <p:spTgt spid="93"/>
                                        </p:tgtEl>
                                      </p:cBhvr>
                                    </p:animEffect>
                                  </p:childTnLst>
                                </p:cTn>
                              </p:par>
                              <p:par>
                                <p:cTn id="76" presetID="10" presetClass="entr" presetSubtype="0" fill="hold" nodeType="with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fade">
                                      <p:cBhvr>
                                        <p:cTn id="78" dur="10"/>
                                        <p:tgtEl>
                                          <p:spTgt spid="89"/>
                                        </p:tgtEl>
                                      </p:cBhvr>
                                    </p:animEffect>
                                  </p:childTnLst>
                                </p:cTn>
                              </p:par>
                              <p:par>
                                <p:cTn id="79" presetID="10" presetClass="entr" presetSubtype="0" fill="hold" nodeType="with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fade">
                                      <p:cBhvr>
                                        <p:cTn id="81" dur="10"/>
                                        <p:tgtEl>
                                          <p:spTgt spid="90"/>
                                        </p:tgtEl>
                                      </p:cBhvr>
                                    </p:animEffect>
                                  </p:childTnLst>
                                </p:cTn>
                              </p:par>
                              <p:par>
                                <p:cTn id="82" presetID="16" presetClass="entr" presetSubtype="21" fill="hold"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barn(inVertical)">
                                      <p:cBhvr>
                                        <p:cTn id="84" dur="250"/>
                                        <p:tgtEl>
                                          <p:spTgt spid="7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Effect transition="in" filter="fade">
                                      <p:cBhvr>
                                        <p:cTn id="89" dur="10"/>
                                        <p:tgtEl>
                                          <p:spTgt spid="3">
                                            <p:txEl>
                                              <p:pRg st="10" end="10"/>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Effect transition="in" filter="fade">
                                      <p:cBhvr>
                                        <p:cTn id="92" dur="10"/>
                                        <p:tgtEl>
                                          <p:spTgt spid="3">
                                            <p:txEl>
                                              <p:pRg st="11" end="11"/>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3">
                                            <p:txEl>
                                              <p:pRg st="12" end="12"/>
                                            </p:txEl>
                                          </p:spTgt>
                                        </p:tgtEl>
                                        <p:attrNameLst>
                                          <p:attrName>style.visibility</p:attrName>
                                        </p:attrNameLst>
                                      </p:cBhvr>
                                      <p:to>
                                        <p:strVal val="visible"/>
                                      </p:to>
                                    </p:set>
                                    <p:animEffect transition="in" filter="fade">
                                      <p:cBhvr>
                                        <p:cTn id="95" dur="10"/>
                                        <p:tgtEl>
                                          <p:spTgt spid="3">
                                            <p:txEl>
                                              <p:pRg st="12" end="12"/>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
                                        <p:tgtEl>
                                          <p:spTgt spid="3">
                                            <p:txEl>
                                              <p:pRg st="13" end="13"/>
                                            </p:txEl>
                                          </p:spTgt>
                                        </p:tgtEl>
                                      </p:cBhvr>
                                    </p:animEffect>
                                  </p:childTnLst>
                                </p:cTn>
                              </p:par>
                              <p:par>
                                <p:cTn id="99" presetID="10" presetClass="exit" presetSubtype="0" fill="hold" nodeType="withEffect">
                                  <p:stCondLst>
                                    <p:cond delay="0"/>
                                  </p:stCondLst>
                                  <p:childTnLst>
                                    <p:animEffect transition="out" filter="fade">
                                      <p:cBhvr>
                                        <p:cTn id="100" dur="10"/>
                                        <p:tgtEl>
                                          <p:spTgt spid="89"/>
                                        </p:tgtEl>
                                      </p:cBhvr>
                                    </p:animEffect>
                                    <p:set>
                                      <p:cBhvr>
                                        <p:cTn id="101" dur="1" fill="hold">
                                          <p:stCondLst>
                                            <p:cond delay="9"/>
                                          </p:stCondLst>
                                        </p:cTn>
                                        <p:tgtEl>
                                          <p:spTgt spid="8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
                                        <p:tgtEl>
                                          <p:spTgt spid="90"/>
                                        </p:tgtEl>
                                      </p:cBhvr>
                                    </p:animEffect>
                                    <p:set>
                                      <p:cBhvr>
                                        <p:cTn id="104" dur="1" fill="hold">
                                          <p:stCondLst>
                                            <p:cond delay="9"/>
                                          </p:stCondLst>
                                        </p:cTn>
                                        <p:tgtEl>
                                          <p:spTgt spid="9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
                                        <p:tgtEl>
                                          <p:spTgt spid="91"/>
                                        </p:tgtEl>
                                      </p:cBhvr>
                                    </p:animEffect>
                                    <p:set>
                                      <p:cBhvr>
                                        <p:cTn id="107" dur="1" fill="hold">
                                          <p:stCondLst>
                                            <p:cond delay="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
                                        <p:tgtEl>
                                          <p:spTgt spid="93"/>
                                        </p:tgtEl>
                                      </p:cBhvr>
                                    </p:animEffect>
                                    <p:set>
                                      <p:cBhvr>
                                        <p:cTn id="110" dur="1" fill="hold">
                                          <p:stCondLst>
                                            <p:cond delay="9"/>
                                          </p:stCondLst>
                                        </p:cTn>
                                        <p:tgtEl>
                                          <p:spTgt spid="9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10"/>
                                        <p:tgtEl>
                                          <p:spTgt spid="103"/>
                                        </p:tgtEl>
                                      </p:cBhvr>
                                    </p:animEffect>
                                  </p:childTnLst>
                                </p:cTn>
                              </p:par>
                              <p:par>
                                <p:cTn id="116" presetID="10" presetClass="entr" presetSubtype="0" fill="hold" nodeType="withEffect">
                                  <p:stCondLst>
                                    <p:cond delay="0"/>
                                  </p:stCondLst>
                                  <p:childTnLst>
                                    <p:set>
                                      <p:cBhvr>
                                        <p:cTn id="117" dur="1" fill="hold">
                                          <p:stCondLst>
                                            <p:cond delay="0"/>
                                          </p:stCondLst>
                                        </p:cTn>
                                        <p:tgtEl>
                                          <p:spTgt spid="105"/>
                                        </p:tgtEl>
                                        <p:attrNameLst>
                                          <p:attrName>style.visibility</p:attrName>
                                        </p:attrNameLst>
                                      </p:cBhvr>
                                      <p:to>
                                        <p:strVal val="visible"/>
                                      </p:to>
                                    </p:set>
                                    <p:animEffect transition="in" filter="fade">
                                      <p:cBhvr>
                                        <p:cTn id="118" dur="100"/>
                                        <p:tgtEl>
                                          <p:spTgt spid="105"/>
                                        </p:tgtEl>
                                      </p:cBhvr>
                                    </p:animEffect>
                                  </p:childTnLst>
                                </p:cTn>
                              </p:par>
                              <p:par>
                                <p:cTn id="119" presetID="16" presetClass="entr" presetSubtype="21" fill="hold"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barn(inVertical)">
                                      <p:cBhvr>
                                        <p:cTn id="121" dur="250"/>
                                        <p:tgtEl>
                                          <p:spTgt spid="7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105"/>
                                        </p:tgtEl>
                                      </p:cBhvr>
                                    </p:animEffect>
                                    <p:set>
                                      <p:cBhvr>
                                        <p:cTn id="126" dur="1" fill="hold">
                                          <p:stCondLst>
                                            <p:cond delay="9"/>
                                          </p:stCondLst>
                                        </p:cTn>
                                        <p:tgtEl>
                                          <p:spTgt spid="10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
                                        <p:tgtEl>
                                          <p:spTgt spid="105"/>
                                        </p:tgtEl>
                                      </p:cBhvr>
                                    </p:animEffect>
                                    <p:set>
                                      <p:cBhvr>
                                        <p:cTn id="129" dur="1" fill="hold">
                                          <p:stCondLst>
                                            <p:cond delay="9"/>
                                          </p:stCondLst>
                                        </p:cTn>
                                        <p:tgtEl>
                                          <p:spTgt spid="105"/>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
                                        <p:tgtEl>
                                          <p:spTgt spid="103"/>
                                        </p:tgtEl>
                                      </p:cBhvr>
                                    </p:animEffect>
                                    <p:set>
                                      <p:cBhvr>
                                        <p:cTn id="132" dur="1" fill="hold">
                                          <p:stCondLst>
                                            <p:cond delay="9"/>
                                          </p:stCondLst>
                                        </p:cTn>
                                        <p:tgtEl>
                                          <p:spTgt spid="103"/>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3">
                                            <p:txEl>
                                              <p:pRg st="14" end="14"/>
                                            </p:txEl>
                                          </p:spTgt>
                                        </p:tgtEl>
                                        <p:attrNameLst>
                                          <p:attrName>style.visibility</p:attrName>
                                        </p:attrNameLst>
                                      </p:cBhvr>
                                      <p:to>
                                        <p:strVal val="visible"/>
                                      </p:to>
                                    </p:set>
                                    <p:animEffect transition="in" filter="fade">
                                      <p:cBhvr>
                                        <p:cTn id="135" dur="10"/>
                                        <p:tgtEl>
                                          <p:spTgt spid="3">
                                            <p:txEl>
                                              <p:pRg st="14" end="14"/>
                                            </p:txEl>
                                          </p:spTgt>
                                        </p:tgtEl>
                                      </p:cBhvr>
                                    </p:animEffect>
                                  </p:childTnLst>
                                </p:cTn>
                              </p:par>
                              <p:par>
                                <p:cTn id="136" presetID="10" presetClass="entr" presetSubtype="0" fill="hold" nodeType="withEffect">
                                  <p:stCondLst>
                                    <p:cond delay="0"/>
                                  </p:stCondLst>
                                  <p:childTnLst>
                                    <p:set>
                                      <p:cBhvr>
                                        <p:cTn id="137" dur="1" fill="hold">
                                          <p:stCondLst>
                                            <p:cond delay="0"/>
                                          </p:stCondLst>
                                        </p:cTn>
                                        <p:tgtEl>
                                          <p:spTgt spid="3">
                                            <p:txEl>
                                              <p:pRg st="15" end="15"/>
                                            </p:txEl>
                                          </p:spTgt>
                                        </p:tgtEl>
                                        <p:attrNameLst>
                                          <p:attrName>style.visibility</p:attrName>
                                        </p:attrNameLst>
                                      </p:cBhvr>
                                      <p:to>
                                        <p:strVal val="visible"/>
                                      </p:to>
                                    </p:set>
                                    <p:animEffect transition="in" filter="fade">
                                      <p:cBhvr>
                                        <p:cTn id="138" dur="10"/>
                                        <p:tgtEl>
                                          <p:spTgt spid="3">
                                            <p:txEl>
                                              <p:pRg st="15" end="15"/>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06"/>
                                        </p:tgtEl>
                                        <p:attrNameLst>
                                          <p:attrName>style.visibility</p:attrName>
                                        </p:attrNameLst>
                                      </p:cBhvr>
                                      <p:to>
                                        <p:strVal val="visible"/>
                                      </p:to>
                                    </p:set>
                                    <p:animEffect transition="in" filter="fade">
                                      <p:cBhvr>
                                        <p:cTn id="143" dur="100"/>
                                        <p:tgtEl>
                                          <p:spTgt spid="106"/>
                                        </p:tgtEl>
                                      </p:cBhvr>
                                    </p:animEffect>
                                  </p:childTnLst>
                                </p:cTn>
                              </p:par>
                              <p:par>
                                <p:cTn id="144" presetID="10" presetClass="entr" presetSubtype="0" fill="hold" nodeType="withEffect">
                                  <p:stCondLst>
                                    <p:cond delay="0"/>
                                  </p:stCondLst>
                                  <p:childTnLst>
                                    <p:set>
                                      <p:cBhvr>
                                        <p:cTn id="145" dur="1" fill="hold">
                                          <p:stCondLst>
                                            <p:cond delay="0"/>
                                          </p:stCondLst>
                                        </p:cTn>
                                        <p:tgtEl>
                                          <p:spTgt spid="104"/>
                                        </p:tgtEl>
                                        <p:attrNameLst>
                                          <p:attrName>style.visibility</p:attrName>
                                        </p:attrNameLst>
                                      </p:cBhvr>
                                      <p:to>
                                        <p:strVal val="visible"/>
                                      </p:to>
                                    </p:set>
                                    <p:animEffect transition="in" filter="fade">
                                      <p:cBhvr>
                                        <p:cTn id="146" dur="10"/>
                                        <p:tgtEl>
                                          <p:spTgt spid="104"/>
                                        </p:tgtEl>
                                      </p:cBhvr>
                                    </p:animEffect>
                                  </p:childTnLst>
                                </p:cTn>
                              </p:par>
                              <p:par>
                                <p:cTn id="147" presetID="16" presetClass="entr" presetSubtype="21" fill="hold" nodeType="withEffect">
                                  <p:stCondLst>
                                    <p:cond delay="0"/>
                                  </p:stCondLst>
                                  <p:childTnLst>
                                    <p:set>
                                      <p:cBhvr>
                                        <p:cTn id="148" dur="1" fill="hold">
                                          <p:stCondLst>
                                            <p:cond delay="0"/>
                                          </p:stCondLst>
                                        </p:cTn>
                                        <p:tgtEl>
                                          <p:spTgt spid="79"/>
                                        </p:tgtEl>
                                        <p:attrNameLst>
                                          <p:attrName>style.visibility</p:attrName>
                                        </p:attrNameLst>
                                      </p:cBhvr>
                                      <p:to>
                                        <p:strVal val="visible"/>
                                      </p:to>
                                    </p:set>
                                    <p:animEffect transition="in" filter="barn(inVertical)">
                                      <p:cBhvr>
                                        <p:cTn id="149" dur="250"/>
                                        <p:tgtEl>
                                          <p:spTgt spid="79"/>
                                        </p:tgtEl>
                                      </p:cBhvr>
                                    </p:animEffect>
                                  </p:childTnLst>
                                </p:cTn>
                              </p:par>
                              <p:par>
                                <p:cTn id="150" presetID="10" presetClass="entr" presetSubtype="0" fill="hold" nodeType="withEffect">
                                  <p:stCondLst>
                                    <p:cond delay="0"/>
                                  </p:stCondLst>
                                  <p:childTnLst>
                                    <p:set>
                                      <p:cBhvr>
                                        <p:cTn id="151" dur="1" fill="hold">
                                          <p:stCondLst>
                                            <p:cond delay="0"/>
                                          </p:stCondLst>
                                        </p:cTn>
                                        <p:tgtEl>
                                          <p:spTgt spid="114"/>
                                        </p:tgtEl>
                                        <p:attrNameLst>
                                          <p:attrName>style.visibility</p:attrName>
                                        </p:attrNameLst>
                                      </p:cBhvr>
                                      <p:to>
                                        <p:strVal val="visible"/>
                                      </p:to>
                                    </p:set>
                                    <p:animEffect transition="in" filter="fade">
                                      <p:cBhvr>
                                        <p:cTn id="152" dur="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338E-5DBD-4706-946A-679DC593D63F}"/>
              </a:ext>
            </a:extLst>
          </p:cNvPr>
          <p:cNvSpPr>
            <a:spLocks noGrp="1"/>
          </p:cNvSpPr>
          <p:nvPr>
            <p:ph type="title"/>
          </p:nvPr>
        </p:nvSpPr>
        <p:spPr>
          <a:xfrm>
            <a:off x="881219" y="739715"/>
            <a:ext cx="11877840" cy="532876"/>
          </a:xfrm>
        </p:spPr>
        <p:txBody>
          <a:bodyPr/>
          <a:lstStyle/>
          <a:p>
            <a:r>
              <a:rPr lang="en-US" dirty="0"/>
              <a:t>References</a:t>
            </a:r>
          </a:p>
        </p:txBody>
      </p:sp>
      <p:sp>
        <p:nvSpPr>
          <p:cNvPr id="4" name="Date Placeholder 3">
            <a:extLst>
              <a:ext uri="{FF2B5EF4-FFF2-40B4-BE49-F238E27FC236}">
                <a16:creationId xmlns:a16="http://schemas.microsoft.com/office/drawing/2014/main" id="{B08DD71A-25EA-5C8E-423A-A3B6C745F1FB}"/>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AAF0EDA2-C6C9-9A82-D94C-64F21F847C46}"/>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C29908BE-4820-8769-9822-7FEE86345C47}"/>
              </a:ext>
            </a:extLst>
          </p:cNvPr>
          <p:cNvSpPr>
            <a:spLocks noGrp="1"/>
          </p:cNvSpPr>
          <p:nvPr>
            <p:ph type="sldNum" sz="quarter" idx="12"/>
          </p:nvPr>
        </p:nvSpPr>
        <p:spPr/>
        <p:txBody>
          <a:bodyPr/>
          <a:lstStyle/>
          <a:p>
            <a:fld id="{4B64EC4D-37E3-EF42-B9AB-6337577588CB}" type="slidenum">
              <a:rPr lang="de-DE" smtClean="0"/>
              <a:pPr/>
              <a:t>24</a:t>
            </a:fld>
            <a:endParaRPr lang="de-DE" dirty="0"/>
          </a:p>
        </p:txBody>
      </p:sp>
      <p:sp>
        <p:nvSpPr>
          <p:cNvPr id="7" name="Text Placeholder 6">
            <a:extLst>
              <a:ext uri="{FF2B5EF4-FFF2-40B4-BE49-F238E27FC236}">
                <a16:creationId xmlns:a16="http://schemas.microsoft.com/office/drawing/2014/main" id="{8B31D2E6-BE40-F132-A104-E8E5094D065C}"/>
              </a:ext>
            </a:extLst>
          </p:cNvPr>
          <p:cNvSpPr>
            <a:spLocks noGrp="1"/>
          </p:cNvSpPr>
          <p:nvPr>
            <p:ph type="body" sz="quarter" idx="13"/>
          </p:nvPr>
        </p:nvSpPr>
        <p:spPr/>
        <p:txBody>
          <a:bodyPr/>
          <a:lstStyle/>
          <a:p>
            <a:r>
              <a:rPr lang="en-US" dirty="0" err="1"/>
              <a:t>Referfences</a:t>
            </a:r>
            <a:endParaRPr lang="en-US" dirty="0"/>
          </a:p>
        </p:txBody>
      </p:sp>
      <p:sp>
        <p:nvSpPr>
          <p:cNvPr id="8" name="Content Placeholder 2">
            <a:extLst>
              <a:ext uri="{FF2B5EF4-FFF2-40B4-BE49-F238E27FC236}">
                <a16:creationId xmlns:a16="http://schemas.microsoft.com/office/drawing/2014/main" id="{D17C05A8-9AEE-65B7-D4B1-03E18B94CB99}"/>
              </a:ext>
            </a:extLst>
          </p:cNvPr>
          <p:cNvSpPr>
            <a:spLocks noGrp="1"/>
          </p:cNvSpPr>
          <p:nvPr>
            <p:ph idx="1"/>
          </p:nvPr>
        </p:nvSpPr>
        <p:spPr>
          <a:xfrm>
            <a:off x="920975" y="1280607"/>
            <a:ext cx="11777080" cy="5438639"/>
          </a:xfrm>
        </p:spPr>
        <p:txBody>
          <a:bodyPr>
            <a:normAutofit fontScale="92500"/>
          </a:bodyPr>
          <a:lstStyle/>
          <a:p>
            <a:pPr>
              <a:lnSpc>
                <a:spcPct val="150000"/>
              </a:lnSpc>
            </a:pPr>
            <a:r>
              <a:rPr lang="en-GB" sz="1000" b="1" dirty="0"/>
              <a:t>[1] </a:t>
            </a:r>
            <a:r>
              <a:rPr lang="en-US" sz="1000" b="1" dirty="0"/>
              <a:t>K. Heidarikani</a:t>
            </a:r>
            <a:r>
              <a:rPr lang="en-US" sz="1000" dirty="0"/>
              <a:t>, P. K. Dhakal, R. Seebacher, and A. </a:t>
            </a:r>
            <a:r>
              <a:rPr lang="en-US" sz="1000" dirty="0" err="1"/>
              <a:t>Muetze</a:t>
            </a:r>
            <a:r>
              <a:rPr lang="en-US" sz="1000" dirty="0"/>
              <a:t>, “Comparative Study of Steady-State Efficiency Maps and Time-Stepping Methods for Induction Motor Drive Cycle Performance Analysis,” </a:t>
            </a:r>
            <a:r>
              <a:rPr lang="en-US" sz="1000" i="1" dirty="0"/>
              <a:t>Energies</a:t>
            </a:r>
            <a:r>
              <a:rPr lang="en-US" sz="1000" dirty="0"/>
              <a:t>, vol. 18, no. 22, p. 5928, Nov. 2025.</a:t>
            </a:r>
          </a:p>
          <a:p>
            <a:pPr>
              <a:lnSpc>
                <a:spcPct val="150000"/>
              </a:lnSpc>
            </a:pPr>
            <a:r>
              <a:rPr lang="en-US" sz="1000" b="1" dirty="0"/>
              <a:t>[2]</a:t>
            </a:r>
            <a:r>
              <a:rPr lang="en-GB" sz="1000" b="1" dirty="0"/>
              <a:t> </a:t>
            </a:r>
            <a:r>
              <a:rPr lang="en-GB" sz="1000" dirty="0"/>
              <a:t>A. </a:t>
            </a:r>
            <a:r>
              <a:rPr lang="en-GB" sz="1000" dirty="0" err="1"/>
              <a:t>Muetze</a:t>
            </a:r>
            <a:r>
              <a:rPr lang="en-GB" sz="1000" dirty="0"/>
              <a:t>, </a:t>
            </a:r>
            <a:r>
              <a:rPr lang="en-GB" sz="1000" b="1" dirty="0"/>
              <a:t>K. Heidarikani</a:t>
            </a:r>
            <a:r>
              <a:rPr lang="en-GB" sz="1000" dirty="0"/>
              <a:t>, P. K. Dhakal, R. Seebacher, and S. Schöps, “‘CREATOR case’: PMSM and IM electric machine data for validation and benchmarking of simulation and </a:t>
            </a:r>
            <a:r>
              <a:rPr lang="en-GB" sz="1000" dirty="0" err="1"/>
              <a:t>modeling</a:t>
            </a:r>
            <a:r>
              <a:rPr lang="en-GB" sz="1000" dirty="0"/>
              <a:t> approaches,” COMPEL, vol. 44, no. 4, pp. 392–410, Mar. 2025.</a:t>
            </a:r>
          </a:p>
          <a:p>
            <a:pPr>
              <a:lnSpc>
                <a:spcPct val="150000"/>
              </a:lnSpc>
            </a:pPr>
            <a:r>
              <a:rPr lang="en-GB" sz="1000" b="1" dirty="0"/>
              <a:t>[3] K. Heidarikani, </a:t>
            </a:r>
            <a:r>
              <a:rPr lang="en-GB" sz="1000" dirty="0"/>
              <a:t>P. K. Dhakal, A. </a:t>
            </a:r>
            <a:r>
              <a:rPr lang="en-GB" sz="1000" dirty="0" err="1"/>
              <a:t>Muetze</a:t>
            </a:r>
            <a:r>
              <a:rPr lang="en-GB" sz="1000" dirty="0"/>
              <a:t>, and R. Seebacher, “CREATOR Case: Induction Motor Data.” Graz University of Technology, Nov. 2024. </a:t>
            </a:r>
            <a:r>
              <a:rPr lang="en-GB" sz="1000" dirty="0" err="1"/>
              <a:t>doi</a:t>
            </a:r>
            <a:r>
              <a:rPr lang="en-GB" sz="1000" dirty="0"/>
              <a:t>: </a:t>
            </a:r>
            <a:r>
              <a:rPr lang="en-GB" sz="1000" dirty="0">
                <a:hlinkClick r:id="rId3"/>
              </a:rPr>
              <a:t>https://doi.org/10.3217/kh3v7-dhn98</a:t>
            </a:r>
            <a:r>
              <a:rPr lang="en-GB" sz="1000" dirty="0"/>
              <a:t> </a:t>
            </a:r>
          </a:p>
          <a:p>
            <a:pPr>
              <a:lnSpc>
                <a:spcPct val="150000"/>
              </a:lnSpc>
            </a:pPr>
            <a:r>
              <a:rPr lang="en-GB" sz="1000" b="1" dirty="0"/>
              <a:t>[4] </a:t>
            </a:r>
            <a:r>
              <a:rPr lang="en-US" sz="1000" b="1" dirty="0"/>
              <a:t>K. Heidarikani</a:t>
            </a:r>
            <a:r>
              <a:rPr lang="en-US" sz="1000" dirty="0"/>
              <a:t>, P. K. Dhakal, R. Seebacher, and A. </a:t>
            </a:r>
            <a:r>
              <a:rPr lang="en-US" sz="1000" dirty="0" err="1"/>
              <a:t>Muetze</a:t>
            </a:r>
            <a:r>
              <a:rPr lang="en-US" sz="1000" dirty="0"/>
              <a:t>, “Quantification of Steady-State Efficiency Maps and Time-Stepping Solutions for Drive Cycle Performance Analysis of Induction Motors,” in </a:t>
            </a:r>
            <a:r>
              <a:rPr lang="en-US" sz="1000" i="1" dirty="0"/>
              <a:t>2024 27th International Conference on Electrical Machines and Systems (ICEMS)</a:t>
            </a:r>
            <a:r>
              <a:rPr lang="en-US" sz="1000" dirty="0"/>
              <a:t>, Fukuoka, Japan, Nov. 2024, pp. 1–6.</a:t>
            </a:r>
            <a:endParaRPr lang="en-GB" sz="1000" dirty="0"/>
          </a:p>
          <a:p>
            <a:pPr>
              <a:lnSpc>
                <a:spcPct val="150000"/>
              </a:lnSpc>
            </a:pPr>
            <a:r>
              <a:rPr lang="en-US" sz="1000" b="1" dirty="0"/>
              <a:t>[5] K. Heidarikani</a:t>
            </a:r>
            <a:r>
              <a:rPr lang="en-US" sz="1000" dirty="0"/>
              <a:t>, P. K. Dhakal, R. Seebacher, and A. </a:t>
            </a:r>
            <a:r>
              <a:rPr lang="en-US" sz="1000" dirty="0" err="1"/>
              <a:t>Muetze</a:t>
            </a:r>
            <a:r>
              <a:rPr lang="en-US" sz="1000" dirty="0"/>
              <a:t>, “Baseline Determination for Drive Cycle Performance Analysis of Induction Motors,” in </a:t>
            </a:r>
            <a:r>
              <a:rPr lang="en-US" sz="1000" i="1" dirty="0"/>
              <a:t>2023 IEEE Transportation Electrification Conference and Expo, Asia-Pacific (ITEC Asia-Pacific)</a:t>
            </a:r>
            <a:r>
              <a:rPr lang="en-US" sz="1000" dirty="0"/>
              <a:t>, Chiang Mai, Thailand, Nov. 2023, pp. 1–6.</a:t>
            </a:r>
          </a:p>
          <a:p>
            <a:pPr>
              <a:lnSpc>
                <a:spcPct val="150000"/>
              </a:lnSpc>
            </a:pPr>
            <a:r>
              <a:rPr lang="en-GB" sz="1000" b="1" dirty="0"/>
              <a:t>[6] </a:t>
            </a:r>
            <a:r>
              <a:rPr lang="en-GB" sz="1000" dirty="0"/>
              <a:t>P. K. Dhakal, </a:t>
            </a:r>
            <a:r>
              <a:rPr lang="en-GB" sz="1000" b="1" dirty="0"/>
              <a:t>K. Heidarikani</a:t>
            </a:r>
            <a:r>
              <a:rPr lang="en-GB" sz="1000" dirty="0"/>
              <a:t>, R. Seebacher, and A. </a:t>
            </a:r>
            <a:r>
              <a:rPr lang="en-GB" sz="1000" dirty="0" err="1"/>
              <a:t>Muetze</a:t>
            </a:r>
            <a:r>
              <a:rPr lang="en-GB" sz="1000" dirty="0"/>
              <a:t>, “A Study on the Down-Scaling of Transient Drive Cycles for Experimental Analyses With Laboratory Based Small Motors,” </a:t>
            </a:r>
            <a:r>
              <a:rPr lang="en-GB" sz="1000" i="1" dirty="0"/>
              <a:t>IET Electric Power Applications</a:t>
            </a:r>
            <a:r>
              <a:rPr lang="en-GB" sz="1000" dirty="0"/>
              <a:t>, vol. 20, no. 1, p. e70139, 2026</a:t>
            </a:r>
            <a:endParaRPr lang="en-US" sz="1000" dirty="0"/>
          </a:p>
          <a:p>
            <a:pPr>
              <a:lnSpc>
                <a:spcPct val="150000"/>
              </a:lnSpc>
            </a:pPr>
            <a:r>
              <a:rPr lang="en-US" sz="1000" b="1" dirty="0"/>
              <a:t>[7] </a:t>
            </a:r>
            <a:r>
              <a:rPr lang="en-US" sz="1000" dirty="0"/>
              <a:t>P. K. Dhakal, </a:t>
            </a:r>
            <a:r>
              <a:rPr lang="en-US" sz="1000" b="1" dirty="0"/>
              <a:t>K. Heidarikani</a:t>
            </a:r>
            <a:r>
              <a:rPr lang="en-US" sz="1000" dirty="0"/>
              <a:t>, R. Seebacher, and A. </a:t>
            </a:r>
            <a:r>
              <a:rPr lang="en-US" sz="1000" dirty="0" err="1"/>
              <a:t>Muetze</a:t>
            </a:r>
            <a:r>
              <a:rPr lang="en-US" sz="1000" dirty="0"/>
              <a:t>, “A Comparative Study on Drive Cycle Performance of Laboratory PMSMs Using Efficiency Maps and Time-Stepping Approaches,” </a:t>
            </a:r>
            <a:r>
              <a:rPr lang="en-US" sz="1000" i="1" dirty="0"/>
              <a:t>Energies</a:t>
            </a:r>
            <a:r>
              <a:rPr lang="en-US" sz="1000" dirty="0"/>
              <a:t>, vol. 18, no. 21, p. 5802, Nov. 2025.</a:t>
            </a:r>
          </a:p>
          <a:p>
            <a:pPr>
              <a:lnSpc>
                <a:spcPct val="170000"/>
              </a:lnSpc>
            </a:pPr>
            <a:r>
              <a:rPr lang="en-US" sz="1000" b="1" dirty="0"/>
              <a:t>[8] </a:t>
            </a:r>
            <a:r>
              <a:rPr lang="en-US" sz="1000" dirty="0"/>
              <a:t>P. K. Dhakal, R. Seebacher, </a:t>
            </a:r>
            <a:r>
              <a:rPr lang="en-US" sz="1000" b="1" dirty="0"/>
              <a:t>K. Heidarikani</a:t>
            </a:r>
            <a:r>
              <a:rPr lang="en-US" sz="1000" dirty="0"/>
              <a:t>, and A. </a:t>
            </a:r>
            <a:r>
              <a:rPr lang="en-US" sz="1000" dirty="0" err="1"/>
              <a:t>Muetze</a:t>
            </a:r>
            <a:r>
              <a:rPr lang="en-US" sz="1000" dirty="0"/>
              <a:t>, “Active Damping Method for Drive Cycle Testing of Small Laboratory PMSMs,” in </a:t>
            </a:r>
            <a:r>
              <a:rPr lang="en-US" sz="1000" i="1" dirty="0"/>
              <a:t>2025 ECCE,</a:t>
            </a:r>
            <a:r>
              <a:rPr lang="en-US" sz="1000" dirty="0"/>
              <a:t> Oct. 2025, pp. 1–7. </a:t>
            </a:r>
          </a:p>
          <a:p>
            <a:pPr>
              <a:lnSpc>
                <a:spcPct val="170000"/>
              </a:lnSpc>
            </a:pPr>
            <a:r>
              <a:rPr lang="en-GB" sz="1000" b="1" dirty="0"/>
              <a:t>[9] </a:t>
            </a:r>
            <a:r>
              <a:rPr lang="en-US" sz="1000" dirty="0"/>
              <a:t>P. K. Dhakal, </a:t>
            </a:r>
            <a:r>
              <a:rPr lang="en-US" sz="1000" b="1" dirty="0"/>
              <a:t>K. Heidarikani</a:t>
            </a:r>
            <a:r>
              <a:rPr lang="en-US" sz="1000" dirty="0"/>
              <a:t>, A. </a:t>
            </a:r>
            <a:r>
              <a:rPr lang="en-US" sz="1000" dirty="0" err="1"/>
              <a:t>Muetze</a:t>
            </a:r>
            <a:r>
              <a:rPr lang="en-US" sz="1000" dirty="0"/>
              <a:t>, and R. Seebacher, “CREATOR Case: Permanent Magnet Synchronous Motor Data.” Graz University of Technology, Nov. 2024. </a:t>
            </a:r>
            <a:r>
              <a:rPr lang="en-US" sz="1000" dirty="0" err="1"/>
              <a:t>doi</a:t>
            </a:r>
            <a:r>
              <a:rPr lang="en-US" sz="1000" dirty="0"/>
              <a:t>: </a:t>
            </a:r>
            <a:r>
              <a:rPr lang="en-US" sz="1000" dirty="0">
                <a:hlinkClick r:id="rId4"/>
              </a:rPr>
              <a:t>10.3217/sns1d-77m43</a:t>
            </a:r>
            <a:r>
              <a:rPr lang="en-US" sz="1000" dirty="0"/>
              <a:t>.</a:t>
            </a:r>
          </a:p>
          <a:p>
            <a:pPr>
              <a:lnSpc>
                <a:spcPct val="170000"/>
              </a:lnSpc>
            </a:pPr>
            <a:r>
              <a:rPr lang="en-GB" sz="1000" b="1" dirty="0"/>
              <a:t>[10] </a:t>
            </a:r>
            <a:r>
              <a:rPr lang="en-US" sz="1000" dirty="0"/>
              <a:t>P. K. Dhakal</a:t>
            </a:r>
            <a:r>
              <a:rPr lang="en-GB" sz="1000" dirty="0"/>
              <a:t>, </a:t>
            </a:r>
            <a:r>
              <a:rPr lang="en-GB" sz="1000" b="1" dirty="0"/>
              <a:t>K. Heidarikani</a:t>
            </a:r>
            <a:r>
              <a:rPr lang="en-GB" sz="1000" dirty="0"/>
              <a:t>, </a:t>
            </a:r>
            <a:r>
              <a:rPr lang="en-US" sz="1000" dirty="0"/>
              <a:t>R. Seebacher</a:t>
            </a:r>
            <a:r>
              <a:rPr lang="en-GB" sz="1000" dirty="0"/>
              <a:t>, and </a:t>
            </a:r>
            <a:r>
              <a:rPr lang="en-US" sz="1000" dirty="0"/>
              <a:t>, A. </a:t>
            </a:r>
            <a:r>
              <a:rPr lang="en-US" sz="1000" dirty="0" err="1"/>
              <a:t>Muetze</a:t>
            </a:r>
            <a:r>
              <a:rPr lang="en-US" sz="1000" dirty="0"/>
              <a:t>,</a:t>
            </a:r>
            <a:r>
              <a:rPr lang="en-GB" sz="1000" dirty="0"/>
              <a:t>. "Efficiency Map Versus Time-Stepping Solutions for Drive Cycle Performance Analysis of Permanent Magnet Synchronous Motors." In 2024 27th International Conference on Electrical Machines and Systems (ICEMS), pp. 336-340. IEEE, 2024.</a:t>
            </a:r>
          </a:p>
          <a:p>
            <a:pPr>
              <a:lnSpc>
                <a:spcPct val="150000"/>
              </a:lnSpc>
            </a:pPr>
            <a:r>
              <a:rPr lang="en-GB" sz="1000" b="1" dirty="0"/>
              <a:t>[11] </a:t>
            </a:r>
            <a:r>
              <a:rPr lang="en-US" sz="1000" dirty="0"/>
              <a:t>P. K. Dhakal</a:t>
            </a:r>
            <a:r>
              <a:rPr lang="en-GB" sz="1000" dirty="0"/>
              <a:t>, </a:t>
            </a:r>
            <a:r>
              <a:rPr lang="en-GB" sz="1000" b="1" dirty="0"/>
              <a:t>K. Heidarikani</a:t>
            </a:r>
            <a:r>
              <a:rPr lang="en-GB" sz="1000" dirty="0"/>
              <a:t>, </a:t>
            </a:r>
            <a:r>
              <a:rPr lang="en-US" sz="1000" dirty="0"/>
              <a:t>R. Seebacher</a:t>
            </a:r>
            <a:r>
              <a:rPr lang="en-GB" sz="1000" dirty="0"/>
              <a:t>, and </a:t>
            </a:r>
            <a:r>
              <a:rPr lang="en-US" sz="1000" dirty="0"/>
              <a:t>, A. </a:t>
            </a:r>
            <a:r>
              <a:rPr lang="en-US" sz="1000" dirty="0" err="1"/>
              <a:t>Muetze</a:t>
            </a:r>
            <a:r>
              <a:rPr lang="en-US" sz="1000" dirty="0"/>
              <a:t>,</a:t>
            </a:r>
            <a:r>
              <a:rPr lang="en-GB" sz="1000" dirty="0"/>
              <a:t>. "Baseline Determination for Drive Cycle Performance Analysis of Permanent Magnet Synchronous Motors." In 2023 IEEE Transportation Electrification Conference and Expo, Asia-Pacific (ITEC Asia-Pacific), pp. 1-6. IEEE, 2023.</a:t>
            </a:r>
          </a:p>
          <a:p>
            <a:pPr>
              <a:lnSpc>
                <a:spcPct val="150000"/>
              </a:lnSpc>
            </a:pPr>
            <a:r>
              <a:rPr lang="en-US" sz="1000" b="1" dirty="0"/>
              <a:t>[12] </a:t>
            </a:r>
            <a:r>
              <a:rPr lang="en-US" sz="1000" dirty="0"/>
              <a:t>P.K. Dhakal, </a:t>
            </a:r>
            <a:r>
              <a:rPr lang="en-US" sz="1000" b="1" dirty="0"/>
              <a:t>K. Heidarikani</a:t>
            </a:r>
            <a:r>
              <a:rPr lang="en-US" sz="1000" dirty="0"/>
              <a:t>, and A. </a:t>
            </a:r>
            <a:r>
              <a:rPr lang="en-US" sz="1000" dirty="0" err="1"/>
              <a:t>Muetze</a:t>
            </a:r>
            <a:r>
              <a:rPr lang="en-US" sz="1000" dirty="0"/>
              <a:t>, ‘Down-scaling of Drive Cycles for Experimental Drive Cycle Analyses’, in 12th International Conference on Power Electronics, Machines and Drives (PEMD 2023), Brussels, Belgium, Oct. 2023.</a:t>
            </a:r>
          </a:p>
          <a:p>
            <a:pPr>
              <a:lnSpc>
                <a:spcPct val="150000"/>
              </a:lnSpc>
            </a:pPr>
            <a:r>
              <a:rPr lang="en-US" sz="1000" b="1" dirty="0"/>
              <a:t>[13] K. Heidarikani</a:t>
            </a:r>
            <a:r>
              <a:rPr lang="en-US" sz="1000" dirty="0"/>
              <a:t>, P. K. Dhakal, R. Seebacher, and , A. </a:t>
            </a:r>
            <a:r>
              <a:rPr lang="en-US" sz="1000" dirty="0" err="1"/>
              <a:t>Muetze</a:t>
            </a:r>
            <a:r>
              <a:rPr lang="en-US" sz="1000" dirty="0"/>
              <a:t>. "MULTI-PHYSICS DRIVE CYCLE PERFORMANCE COMPUTATION OF ELECTRIC MACHINES USING FEA." </a:t>
            </a:r>
            <a:r>
              <a:rPr lang="en-US" sz="1000" dirty="0" err="1"/>
              <a:t>Authorea</a:t>
            </a:r>
            <a:r>
              <a:rPr lang="en-US" sz="1000" dirty="0"/>
              <a:t> Preprints (2025).</a:t>
            </a:r>
          </a:p>
          <a:p>
            <a:pPr>
              <a:lnSpc>
                <a:spcPct val="150000"/>
              </a:lnSpc>
            </a:pPr>
            <a:r>
              <a:rPr lang="en-GB" sz="1000" b="1" dirty="0"/>
              <a:t>[14] K. Heidarikani</a:t>
            </a:r>
            <a:r>
              <a:rPr lang="en-GB" sz="1000" dirty="0"/>
              <a:t>, P. K. Dhakal, R. Seebacher, and A. </a:t>
            </a:r>
            <a:r>
              <a:rPr lang="en-GB" sz="1000" dirty="0" err="1"/>
              <a:t>Muetze</a:t>
            </a:r>
            <a:r>
              <a:rPr lang="en-GB" sz="1000" dirty="0"/>
              <a:t>, “Model-Based and Experimental Analysis of Drive Cycle Performance Using Small Laboratory Motors,” </a:t>
            </a:r>
            <a:r>
              <a:rPr lang="en-GB" sz="1000" i="1" dirty="0"/>
              <a:t>IET Electric Power Applications</a:t>
            </a:r>
            <a:r>
              <a:rPr lang="en-GB" sz="1000" dirty="0"/>
              <a:t>, under review.</a:t>
            </a:r>
          </a:p>
          <a:p>
            <a:pPr>
              <a:lnSpc>
                <a:spcPct val="150000"/>
              </a:lnSpc>
            </a:pPr>
            <a:endParaRPr lang="en-US" sz="1000" dirty="0"/>
          </a:p>
        </p:txBody>
      </p:sp>
    </p:spTree>
    <p:extLst>
      <p:ext uri="{BB962C8B-B14F-4D97-AF65-F5344CB8AC3E}">
        <p14:creationId xmlns:p14="http://schemas.microsoft.com/office/powerpoint/2010/main" val="310371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0AA26D-38CE-33E0-59E0-A2880C30CBCE}"/>
              </a:ext>
            </a:extLst>
          </p:cNvPr>
          <p:cNvSpPr txBox="1">
            <a:spLocks/>
          </p:cNvSpPr>
          <p:nvPr/>
        </p:nvSpPr>
        <p:spPr>
          <a:xfrm>
            <a:off x="2461739" y="2995844"/>
            <a:ext cx="8659375" cy="2426880"/>
          </a:xfrm>
          <a:prstGeom prst="rect">
            <a:avLst/>
          </a:prstGeom>
        </p:spPr>
        <p:txBody>
          <a:bodyPr/>
          <a:lstStyle>
            <a:lvl1pPr algn="l" defTabSz="648081" rtl="0" eaLnBrk="1" latinLnBrk="0" hangingPunct="1">
              <a:spcBef>
                <a:spcPct val="0"/>
              </a:spcBef>
              <a:buNone/>
              <a:defRPr sz="3400" kern="1200">
                <a:solidFill>
                  <a:srgbClr val="005EA8"/>
                </a:solidFill>
                <a:latin typeface="+mj-lt"/>
                <a:ea typeface="+mj-ea"/>
                <a:cs typeface="+mj-cs"/>
              </a:defRPr>
            </a:lvl1pPr>
          </a:lstStyle>
          <a:p>
            <a:r>
              <a:rPr lang="en-US" sz="4400" b="1" dirty="0">
                <a:latin typeface="+mn-lt"/>
                <a:cs typeface="Times New Roman" panose="02020603050405020304" pitchFamily="18" charset="0"/>
              </a:rPr>
              <a:t>Thank you for your attention!</a:t>
            </a:r>
          </a:p>
        </p:txBody>
      </p:sp>
    </p:spTree>
    <p:extLst>
      <p:ext uri="{BB962C8B-B14F-4D97-AF65-F5344CB8AC3E}">
        <p14:creationId xmlns:p14="http://schemas.microsoft.com/office/powerpoint/2010/main" val="411698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FD861-951D-1210-4772-347D91189821}"/>
              </a:ext>
            </a:extLst>
          </p:cNvPr>
          <p:cNvSpPr>
            <a:spLocks noGrp="1"/>
          </p:cNvSpPr>
          <p:nvPr>
            <p:ph type="title"/>
          </p:nvPr>
        </p:nvSpPr>
        <p:spPr/>
        <p:txBody>
          <a:bodyPr/>
          <a:lstStyle/>
          <a:p>
            <a:r>
              <a:rPr lang="en-US" dirty="0"/>
              <a:t>QSS Model</a:t>
            </a:r>
          </a:p>
        </p:txBody>
      </p:sp>
      <p:sp>
        <p:nvSpPr>
          <p:cNvPr id="2" name="Date Placeholder 1">
            <a:extLst>
              <a:ext uri="{FF2B5EF4-FFF2-40B4-BE49-F238E27FC236}">
                <a16:creationId xmlns:a16="http://schemas.microsoft.com/office/drawing/2014/main" id="{E24C85B9-764A-9505-2EC5-17B5A8F1E3AE}"/>
              </a:ext>
            </a:extLst>
          </p:cNvPr>
          <p:cNvSpPr>
            <a:spLocks noGrp="1"/>
          </p:cNvSpPr>
          <p:nvPr>
            <p:ph type="dt" sz="half" idx="10"/>
          </p:nvPr>
        </p:nvSpPr>
        <p:spPr/>
        <p:txBody>
          <a:bodyPr/>
          <a:lstStyle/>
          <a:p>
            <a:r>
              <a:rPr lang="de-DE"/>
              <a:t>22.05.2026</a:t>
            </a:r>
            <a:endParaRPr lang="de-DE" dirty="0"/>
          </a:p>
        </p:txBody>
      </p:sp>
      <p:sp>
        <p:nvSpPr>
          <p:cNvPr id="3" name="Footer Placeholder 2">
            <a:extLst>
              <a:ext uri="{FF2B5EF4-FFF2-40B4-BE49-F238E27FC236}">
                <a16:creationId xmlns:a16="http://schemas.microsoft.com/office/drawing/2014/main" id="{CF7D7761-E2E9-AB42-0E14-5607637BDAAC}"/>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Text Placeholder 5">
            <a:extLst>
              <a:ext uri="{FF2B5EF4-FFF2-40B4-BE49-F238E27FC236}">
                <a16:creationId xmlns:a16="http://schemas.microsoft.com/office/drawing/2014/main" id="{39BC2C4A-6156-D553-B66F-88ACD2C761C3}"/>
              </a:ext>
            </a:extLst>
          </p:cNvPr>
          <p:cNvSpPr>
            <a:spLocks noGrp="1"/>
          </p:cNvSpPr>
          <p:nvPr>
            <p:ph type="body" sz="quarter" idx="13"/>
          </p:nvPr>
        </p:nvSpPr>
        <p:spPr/>
        <p:txBody>
          <a:bodyPr/>
          <a:lstStyle/>
          <a:p>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C3E8135-2E85-2672-CFFA-B50939D885DB}"/>
                  </a:ext>
                </a:extLst>
              </p:cNvPr>
              <p:cNvSpPr/>
              <p:nvPr/>
            </p:nvSpPr>
            <p:spPr>
              <a:xfrm>
                <a:off x="881219" y="4145722"/>
                <a:ext cx="3285039" cy="361766"/>
              </a:xfrm>
              <a:prstGeom prst="rect">
                <a:avLst/>
              </a:prstGeom>
              <a:solidFill>
                <a:schemeClr val="bg1"/>
              </a:solidFill>
            </p:spPr>
            <p:txBody>
              <a:bodyPr wrap="none">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traction</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rolling</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aero</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grade</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accel</m:t>
                          </m:r>
                        </m:sub>
                      </m:sSub>
                    </m:oMath>
                  </m:oMathPara>
                </a14:m>
                <a:endParaRPr lang="en-GB" sz="1600" dirty="0"/>
              </a:p>
            </p:txBody>
          </p:sp>
        </mc:Choice>
        <mc:Fallback xmlns="">
          <p:sp>
            <p:nvSpPr>
              <p:cNvPr id="8" name="Rectangle 7">
                <a:extLst>
                  <a:ext uri="{FF2B5EF4-FFF2-40B4-BE49-F238E27FC236}">
                    <a16:creationId xmlns:a16="http://schemas.microsoft.com/office/drawing/2014/main" id="{7C3E8135-2E85-2672-CFFA-B50939D885DB}"/>
                  </a:ext>
                </a:extLst>
              </p:cNvPr>
              <p:cNvSpPr>
                <a:spLocks noRot="1" noChangeAspect="1" noMove="1" noResize="1" noEditPoints="1" noAdjustHandles="1" noChangeArrowheads="1" noChangeShapeType="1" noTextEdit="1"/>
              </p:cNvSpPr>
              <p:nvPr/>
            </p:nvSpPr>
            <p:spPr>
              <a:xfrm>
                <a:off x="881219" y="4145722"/>
                <a:ext cx="3285039" cy="361766"/>
              </a:xfrm>
              <a:prstGeom prst="rect">
                <a:avLst/>
              </a:prstGeom>
              <a:blipFill>
                <a:blip r:embed="rId3"/>
                <a:stretch>
                  <a:fillRect r="-16171"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1656DA0-D5CD-53DD-4E14-1A7462CE5D10}"/>
                  </a:ext>
                </a:extLst>
              </p:cNvPr>
              <p:cNvSpPr/>
              <p:nvPr/>
            </p:nvSpPr>
            <p:spPr>
              <a:xfrm>
                <a:off x="769083" y="5132570"/>
                <a:ext cx="3907191" cy="102085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traction</m:t>
                          </m:r>
                        </m:sub>
                      </m:sSub>
                      <m:r>
                        <a:rPr lang="en-GB" sz="1600" i="0">
                          <a:latin typeface="Cambria Math" panose="02040503050406030204" pitchFamily="18" charset="0"/>
                        </a:rPr>
                        <m:t>=</m:t>
                      </m:r>
                      <m:r>
                        <a:rPr lang="en-GB" sz="1600" i="1">
                          <a:latin typeface="Cambria Math" panose="02040503050406030204" pitchFamily="18" charset="0"/>
                        </a:rPr>
                        <m:t>𝑀𝑔</m:t>
                      </m:r>
                      <m:sSub>
                        <m:sSubPr>
                          <m:ctrlPr>
                            <a:rPr lang="en-GB" sz="1600" i="1">
                              <a:latin typeface="Cambria Math" panose="02040503050406030204" pitchFamily="18" charset="0"/>
                            </a:rPr>
                          </m:ctrlPr>
                        </m:sSubPr>
                        <m:e>
                          <m:r>
                            <a:rPr lang="en-GB" sz="1600" i="1">
                              <a:latin typeface="Cambria Math" panose="02040503050406030204" pitchFamily="18" charset="0"/>
                            </a:rPr>
                            <m:t>𝑓</m:t>
                          </m:r>
                        </m:e>
                        <m:sub>
                          <m:r>
                            <m:rPr>
                              <m:sty m:val="p"/>
                            </m:rPr>
                            <a:rPr lang="en-GB" sz="1600" i="0">
                              <a:latin typeface="Cambria Math" panose="02040503050406030204" pitchFamily="18" charset="0"/>
                            </a:rPr>
                            <m:t>r</m:t>
                          </m:r>
                        </m:sub>
                      </m:sSub>
                      <m:func>
                        <m:funcPr>
                          <m:ctrlPr>
                            <a:rPr lang="en-GB" sz="1600" i="1">
                              <a:latin typeface="Cambria Math" panose="02040503050406030204" pitchFamily="18" charset="0"/>
                            </a:rPr>
                          </m:ctrlPr>
                        </m:funcPr>
                        <m:fName>
                          <m:r>
                            <m:rPr>
                              <m:sty m:val="p"/>
                            </m:rPr>
                            <a:rPr lang="en-GB" sz="1600" i="0">
                              <a:latin typeface="Cambria Math" panose="02040503050406030204" pitchFamily="18" charset="0"/>
                            </a:rPr>
                            <m:t>cos</m:t>
                          </m:r>
                        </m:fName>
                        <m:e>
                          <m:d>
                            <m:dPr>
                              <m:endChr m:val=""/>
                              <m:ctrlPr>
                                <a:rPr lang="en-GB" sz="1600" i="1">
                                  <a:latin typeface="Cambria Math" panose="02040503050406030204" pitchFamily="18" charset="0"/>
                                </a:rPr>
                              </m:ctrlPr>
                            </m:dPr>
                            <m:e>
                              <m:r>
                                <a:rPr lang="en-GB" sz="1600" i="1">
                                  <a:latin typeface="Cambria Math" panose="02040503050406030204" pitchFamily="18" charset="0"/>
                                </a:rPr>
                                <m:t>𝜃</m:t>
                              </m:r>
                            </m:e>
                          </m:d>
                        </m:e>
                      </m:func>
                      <m:r>
                        <a:rPr lang="en-GB" sz="1600" i="0">
                          <a:latin typeface="Cambria Math" panose="02040503050406030204" pitchFamily="18" charset="0"/>
                        </a:rPr>
                        <m:t>)+</m:t>
                      </m:r>
                      <m:f>
                        <m:fPr>
                          <m:ctrlPr>
                            <a:rPr lang="en-GB" sz="1600" i="1">
                              <a:latin typeface="Cambria Math" panose="02040503050406030204" pitchFamily="18" charset="0"/>
                            </a:rPr>
                          </m:ctrlPr>
                        </m:fPr>
                        <m:num>
                          <m:r>
                            <a:rPr lang="en-GB" sz="1600" i="0">
                              <a:latin typeface="Cambria Math" panose="02040503050406030204" pitchFamily="18" charset="0"/>
                            </a:rPr>
                            <m:t>1</m:t>
                          </m:r>
                        </m:num>
                        <m:den>
                          <m:r>
                            <a:rPr lang="en-GB" sz="1600" i="0">
                              <a:latin typeface="Cambria Math" panose="02040503050406030204" pitchFamily="18" charset="0"/>
                            </a:rPr>
                            <m:t>2</m:t>
                          </m:r>
                        </m:den>
                      </m:f>
                      <m:r>
                        <a:rPr lang="en-GB" sz="1600" i="1">
                          <a:latin typeface="Cambria Math" panose="02040503050406030204" pitchFamily="18" charset="0"/>
                        </a:rPr>
                        <m:t>𝜌</m:t>
                      </m:r>
                      <m:sSub>
                        <m:sSubPr>
                          <m:ctrlPr>
                            <a:rPr lang="en-GB" sz="1600" i="1">
                              <a:latin typeface="Cambria Math" panose="02040503050406030204" pitchFamily="18" charset="0"/>
                            </a:rPr>
                          </m:ctrlPr>
                        </m:sSubPr>
                        <m:e>
                          <m:r>
                            <a:rPr lang="en-GB" sz="1600" i="1">
                              <a:latin typeface="Cambria Math" panose="02040503050406030204" pitchFamily="18" charset="0"/>
                            </a:rPr>
                            <m:t>𝐴</m:t>
                          </m:r>
                        </m:e>
                        <m:sub>
                          <m:r>
                            <m:rPr>
                              <m:sty m:val="p"/>
                            </m:rPr>
                            <a:rPr lang="en-GB" sz="1600" i="0">
                              <a:latin typeface="Cambria Math" panose="02040503050406030204" pitchFamily="18" charset="0"/>
                            </a:rPr>
                            <m:t>front</m:t>
                          </m:r>
                        </m:sub>
                      </m:sSub>
                      <m:sSub>
                        <m:sSubPr>
                          <m:ctrlPr>
                            <a:rPr lang="en-GB" sz="1600" i="1">
                              <a:latin typeface="Cambria Math" panose="02040503050406030204" pitchFamily="18" charset="0"/>
                            </a:rPr>
                          </m:ctrlPr>
                        </m:sSubPr>
                        <m:e>
                          <m:r>
                            <a:rPr lang="en-GB" sz="1600" i="1">
                              <a:latin typeface="Cambria Math" panose="02040503050406030204" pitchFamily="18" charset="0"/>
                            </a:rPr>
                            <m:t>𝐶</m:t>
                          </m:r>
                        </m:e>
                        <m:sub>
                          <m:r>
                            <m:rPr>
                              <m:sty m:val="p"/>
                            </m:rPr>
                            <a:rPr lang="en-GB" sz="1600" i="0">
                              <a:latin typeface="Cambria Math" panose="02040503050406030204" pitchFamily="18" charset="0"/>
                            </a:rPr>
                            <m:t>d</m:t>
                          </m:r>
                        </m:sub>
                      </m:sSub>
                      <m:sSup>
                        <m:sSupPr>
                          <m:ctrlPr>
                            <a:rPr lang="en-GB" sz="1600" i="1">
                              <a:latin typeface="Cambria Math" panose="02040503050406030204" pitchFamily="18" charset="0"/>
                            </a:rPr>
                          </m:ctrlPr>
                        </m:sSupPr>
                        <m:e>
                          <m:r>
                            <a:rPr lang="en-GB" sz="1600" i="1">
                              <a:latin typeface="Cambria Math" panose="02040503050406030204" pitchFamily="18" charset="0"/>
                            </a:rPr>
                            <m:t>𝑉</m:t>
                          </m:r>
                        </m:e>
                        <m:sup>
                          <m:r>
                            <a:rPr lang="en-GB" sz="1600" i="0">
                              <a:latin typeface="Cambria Math" panose="02040503050406030204" pitchFamily="18" charset="0"/>
                            </a:rPr>
                            <m:t>2</m:t>
                          </m:r>
                        </m:sup>
                      </m:sSup>
                    </m:oMath>
                  </m:oMathPara>
                </a14:m>
                <a:endParaRPr lang="en-US"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600" i="0">
                          <a:latin typeface="Cambria Math" panose="02040503050406030204" pitchFamily="18" charset="0"/>
                        </a:rPr>
                        <m:t>+</m:t>
                      </m:r>
                      <m:r>
                        <a:rPr lang="en-GB" sz="1600" i="1">
                          <a:latin typeface="Cambria Math" panose="02040503050406030204" pitchFamily="18" charset="0"/>
                        </a:rPr>
                        <m:t>𝑀𝑔</m:t>
                      </m:r>
                      <m:func>
                        <m:funcPr>
                          <m:ctrlPr>
                            <a:rPr lang="en-GB" sz="1600" i="1">
                              <a:latin typeface="Cambria Math" panose="02040503050406030204" pitchFamily="18" charset="0"/>
                            </a:rPr>
                          </m:ctrlPr>
                        </m:funcPr>
                        <m:fName>
                          <m:r>
                            <m:rPr>
                              <m:sty m:val="p"/>
                            </m:rPr>
                            <a:rPr lang="en-GB" sz="1600" i="0">
                              <a:latin typeface="Cambria Math" panose="02040503050406030204" pitchFamily="18" charset="0"/>
                            </a:rPr>
                            <m:t>sin</m:t>
                          </m:r>
                        </m:fName>
                        <m:e>
                          <m:d>
                            <m:dPr>
                              <m:ctrlPr>
                                <a:rPr lang="en-GB" sz="1600" i="1">
                                  <a:latin typeface="Cambria Math" panose="02040503050406030204" pitchFamily="18" charset="0"/>
                                </a:rPr>
                              </m:ctrlPr>
                            </m:dPr>
                            <m:e>
                              <m:r>
                                <a:rPr lang="en-GB" sz="1600" i="1">
                                  <a:latin typeface="Cambria Math" panose="02040503050406030204" pitchFamily="18" charset="0"/>
                                </a:rPr>
                                <m:t>𝜃</m:t>
                              </m:r>
                            </m:e>
                          </m:d>
                        </m:e>
                      </m:func>
                      <m:r>
                        <a:rPr lang="en-GB" sz="1600" i="0">
                          <a:latin typeface="Cambria Math" panose="02040503050406030204" pitchFamily="18" charset="0"/>
                        </a:rPr>
                        <m:t>+</m:t>
                      </m:r>
                      <m:r>
                        <a:rPr lang="en-GB" sz="1600" i="1">
                          <a:latin typeface="Cambria Math" panose="02040503050406030204" pitchFamily="18" charset="0"/>
                        </a:rPr>
                        <m:t>𝛼</m:t>
                      </m:r>
                      <m:r>
                        <a:rPr lang="en-GB" sz="1600" i="1">
                          <a:latin typeface="Cambria Math" panose="02040503050406030204" pitchFamily="18" charset="0"/>
                        </a:rPr>
                        <m:t>𝑀</m:t>
                      </m:r>
                      <m:f>
                        <m:fPr>
                          <m:ctrlPr>
                            <a:rPr lang="en-GB" sz="1600" i="1">
                              <a:latin typeface="Cambria Math" panose="02040503050406030204" pitchFamily="18" charset="0"/>
                            </a:rPr>
                          </m:ctrlPr>
                        </m:fPr>
                        <m:num>
                          <m:r>
                            <a:rPr lang="en-GB" sz="1600" i="1">
                              <a:latin typeface="Cambria Math" panose="02040503050406030204" pitchFamily="18" charset="0"/>
                            </a:rPr>
                            <m:t>𝑑𝑉</m:t>
                          </m:r>
                        </m:num>
                        <m:den>
                          <m:r>
                            <a:rPr lang="en-GB" sz="1600" i="1">
                              <a:latin typeface="Cambria Math" panose="02040503050406030204" pitchFamily="18" charset="0"/>
                            </a:rPr>
                            <m:t>𝑑𝑡</m:t>
                          </m:r>
                        </m:den>
                      </m:f>
                    </m:oMath>
                  </m:oMathPara>
                </a14:m>
                <a:endParaRPr lang="en-GB" sz="1600" dirty="0"/>
              </a:p>
            </p:txBody>
          </p:sp>
        </mc:Choice>
        <mc:Fallback xmlns="">
          <p:sp>
            <p:nvSpPr>
              <p:cNvPr id="9" name="Rectangle 8">
                <a:extLst>
                  <a:ext uri="{FF2B5EF4-FFF2-40B4-BE49-F238E27FC236}">
                    <a16:creationId xmlns:a16="http://schemas.microsoft.com/office/drawing/2014/main" id="{C1656DA0-D5CD-53DD-4E14-1A7462CE5D10}"/>
                  </a:ext>
                </a:extLst>
              </p:cNvPr>
              <p:cNvSpPr>
                <a:spLocks noRot="1" noChangeAspect="1" noMove="1" noResize="1" noEditPoints="1" noAdjustHandles="1" noChangeArrowheads="1" noChangeShapeType="1" noTextEdit="1"/>
              </p:cNvSpPr>
              <p:nvPr/>
            </p:nvSpPr>
            <p:spPr>
              <a:xfrm>
                <a:off x="769083" y="5132570"/>
                <a:ext cx="3907191" cy="10208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71C179D-FA47-9B78-4A22-E0B220AB98D1}"/>
                  </a:ext>
                </a:extLst>
              </p:cNvPr>
              <p:cNvSpPr/>
              <p:nvPr/>
            </p:nvSpPr>
            <p:spPr>
              <a:xfrm>
                <a:off x="5974338" y="4125232"/>
                <a:ext cx="250600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𝑇</m:t>
                          </m:r>
                        </m:e>
                        <m:sub>
                          <m:r>
                            <m:rPr>
                              <m:sty m:val="p"/>
                            </m:rPr>
                            <a:rPr lang="en-GB" sz="1600" i="0">
                              <a:latin typeface="Cambria Math" panose="02040503050406030204" pitchFamily="18" charset="0"/>
                            </a:rPr>
                            <m:t>wheel</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𝐹</m:t>
                          </m:r>
                        </m:e>
                        <m:sub>
                          <m:r>
                            <m:rPr>
                              <m:sty m:val="p"/>
                            </m:rPr>
                            <a:rPr lang="en-GB" sz="1600" i="0">
                              <a:latin typeface="Cambria Math" panose="02040503050406030204" pitchFamily="18" charset="0"/>
                            </a:rPr>
                            <m:t>traction</m:t>
                          </m:r>
                        </m:sub>
                      </m:sSub>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𝑟</m:t>
                          </m:r>
                        </m:e>
                        <m:sub>
                          <m:r>
                            <m:rPr>
                              <m:sty m:val="p"/>
                            </m:rPr>
                            <a:rPr lang="en-GB" sz="1600" i="0">
                              <a:latin typeface="Cambria Math" panose="02040503050406030204" pitchFamily="18" charset="0"/>
                            </a:rPr>
                            <m:t>wheel</m:t>
                          </m:r>
                        </m:sub>
                      </m:sSub>
                    </m:oMath>
                  </m:oMathPara>
                </a14:m>
                <a:endParaRPr lang="en-GB" sz="1600" dirty="0"/>
              </a:p>
            </p:txBody>
          </p:sp>
        </mc:Choice>
        <mc:Fallback xmlns="">
          <p:sp>
            <p:nvSpPr>
              <p:cNvPr id="10" name="Rectangle 9">
                <a:extLst>
                  <a:ext uri="{FF2B5EF4-FFF2-40B4-BE49-F238E27FC236}">
                    <a16:creationId xmlns:a16="http://schemas.microsoft.com/office/drawing/2014/main" id="{571C179D-FA47-9B78-4A22-E0B220AB98D1}"/>
                  </a:ext>
                </a:extLst>
              </p:cNvPr>
              <p:cNvSpPr>
                <a:spLocks noRot="1" noChangeAspect="1" noMove="1" noResize="1" noEditPoints="1" noAdjustHandles="1" noChangeArrowheads="1" noChangeShapeType="1" noTextEdit="1"/>
              </p:cNvSpPr>
              <p:nvPr/>
            </p:nvSpPr>
            <p:spPr>
              <a:xfrm>
                <a:off x="5974338" y="4125232"/>
                <a:ext cx="2506007"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1BCAC5B-82B4-D485-90C1-8700D5A25456}"/>
                  </a:ext>
                </a:extLst>
              </p:cNvPr>
              <p:cNvSpPr/>
              <p:nvPr/>
            </p:nvSpPr>
            <p:spPr>
              <a:xfrm>
                <a:off x="10261424" y="4105929"/>
                <a:ext cx="1613327"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rPr>
                            <m:t>𝑇</m:t>
                          </m:r>
                        </m:e>
                        <m:sub>
                          <m:r>
                            <m:rPr>
                              <m:sty m:val="p"/>
                            </m:rPr>
                            <a:rPr lang="en-GB" sz="1600" i="0">
                              <a:latin typeface="Cambria Math" panose="02040503050406030204" pitchFamily="18" charset="0"/>
                            </a:rPr>
                            <m:t>motor</m:t>
                          </m:r>
                        </m:sub>
                      </m:sSub>
                      <m:r>
                        <a:rPr lang="en-GB" sz="1600" i="0">
                          <a:latin typeface="Cambria Math" panose="02040503050406030204" pitchFamily="18" charset="0"/>
                        </a:rPr>
                        <m:t>=</m:t>
                      </m:r>
                      <m:f>
                        <m:fPr>
                          <m:ctrlPr>
                            <a:rPr lang="en-GB" sz="1600" i="1">
                              <a:latin typeface="Cambria Math" panose="02040503050406030204" pitchFamily="18" charset="0"/>
                            </a:rPr>
                          </m:ctrlPr>
                        </m:fPr>
                        <m:num>
                          <m:sSub>
                            <m:sSubPr>
                              <m:ctrlPr>
                                <a:rPr lang="en-GB" sz="1600" i="1">
                                  <a:latin typeface="Cambria Math" panose="02040503050406030204" pitchFamily="18" charset="0"/>
                                </a:rPr>
                              </m:ctrlPr>
                            </m:sSubPr>
                            <m:e>
                              <m:r>
                                <a:rPr lang="en-GB" sz="1600" i="1">
                                  <a:latin typeface="Cambria Math" panose="02040503050406030204" pitchFamily="18" charset="0"/>
                                </a:rPr>
                                <m:t>𝑇</m:t>
                              </m:r>
                            </m:e>
                            <m:sub>
                              <m:r>
                                <m:rPr>
                                  <m:sty m:val="p"/>
                                </m:rPr>
                                <a:rPr lang="en-GB" sz="1600" i="0">
                                  <a:latin typeface="Cambria Math" panose="02040503050406030204" pitchFamily="18" charset="0"/>
                                </a:rPr>
                                <m:t>wheel</m:t>
                              </m:r>
                            </m:sub>
                          </m:sSub>
                        </m:num>
                        <m:den>
                          <m:r>
                            <a:rPr lang="en-GB" sz="1600" b="0" i="1" smtClean="0">
                              <a:latin typeface="Cambria Math" panose="02040503050406030204" pitchFamily="18" charset="0"/>
                            </a:rPr>
                            <m:t>𝑖</m:t>
                          </m:r>
                        </m:den>
                      </m:f>
                    </m:oMath>
                  </m:oMathPara>
                </a14:m>
                <a:endParaRPr lang="en-GB" sz="1600" dirty="0"/>
              </a:p>
            </p:txBody>
          </p:sp>
        </mc:Choice>
        <mc:Fallback xmlns="">
          <p:sp>
            <p:nvSpPr>
              <p:cNvPr id="11" name="Rectangle 10">
                <a:extLst>
                  <a:ext uri="{FF2B5EF4-FFF2-40B4-BE49-F238E27FC236}">
                    <a16:creationId xmlns:a16="http://schemas.microsoft.com/office/drawing/2014/main" id="{51BCAC5B-82B4-D485-90C1-8700D5A25456}"/>
                  </a:ext>
                </a:extLst>
              </p:cNvPr>
              <p:cNvSpPr>
                <a:spLocks noRot="1" noChangeAspect="1" noMove="1" noResize="1" noEditPoints="1" noAdjustHandles="1" noChangeArrowheads="1" noChangeShapeType="1" noTextEdit="1"/>
              </p:cNvSpPr>
              <p:nvPr/>
            </p:nvSpPr>
            <p:spPr>
              <a:xfrm>
                <a:off x="10261424" y="4105929"/>
                <a:ext cx="1613327" cy="55335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A8B1C95-6CF7-CF99-4F47-83F940748F2F}"/>
                  </a:ext>
                </a:extLst>
              </p:cNvPr>
              <p:cNvSpPr/>
              <p:nvPr/>
            </p:nvSpPr>
            <p:spPr>
              <a:xfrm>
                <a:off x="10261424" y="5345926"/>
                <a:ext cx="202125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AT" sz="1600" i="1" smtClean="0">
                              <a:latin typeface="Cambria Math" panose="02040503050406030204" pitchFamily="18" charset="0"/>
                              <a:ea typeface="Cambria Math" panose="02040503050406030204" pitchFamily="18" charset="0"/>
                            </a:rPr>
                            <m:t>𝜔</m:t>
                          </m:r>
                        </m:e>
                        <m:sub>
                          <m:r>
                            <m:rPr>
                              <m:sty m:val="p"/>
                            </m:rPr>
                            <a:rPr lang="en-GB" sz="1600" i="0">
                              <a:latin typeface="Cambria Math" panose="02040503050406030204" pitchFamily="18" charset="0"/>
                            </a:rPr>
                            <m:t>motor</m:t>
                          </m:r>
                        </m:sub>
                      </m:sSub>
                      <m:r>
                        <a:rPr lang="en-GB" sz="1600" i="0">
                          <a:latin typeface="Cambria Math" panose="02040503050406030204" pitchFamily="18" charset="0"/>
                        </a:rPr>
                        <m:t>=</m:t>
                      </m:r>
                      <m:r>
                        <a:rPr lang="en-GB" sz="1600" b="0" i="1" smtClean="0">
                          <a:latin typeface="Cambria Math" panose="02040503050406030204" pitchFamily="18" charset="0"/>
                        </a:rPr>
                        <m:t>𝑖</m:t>
                      </m:r>
                      <m:r>
                        <a:rPr lang="en-GB" sz="1600" i="0">
                          <a:latin typeface="Cambria Math" panose="02040503050406030204" pitchFamily="18" charset="0"/>
                        </a:rPr>
                        <m:t>×</m:t>
                      </m:r>
                      <m:sSub>
                        <m:sSubPr>
                          <m:ctrlPr>
                            <a:rPr lang="en-GB" sz="1600" i="1">
                              <a:latin typeface="Cambria Math" panose="02040503050406030204" pitchFamily="18" charset="0"/>
                            </a:rPr>
                          </m:ctrlPr>
                        </m:sSubPr>
                        <m:e>
                          <m:r>
                            <a:rPr lang="en-AT" sz="1600" i="1" smtClean="0">
                              <a:latin typeface="Cambria Math" panose="02040503050406030204" pitchFamily="18" charset="0"/>
                              <a:ea typeface="Cambria Math" panose="02040503050406030204" pitchFamily="18" charset="0"/>
                            </a:rPr>
                            <m:t>𝜔</m:t>
                          </m:r>
                        </m:e>
                        <m:sub>
                          <m:r>
                            <m:rPr>
                              <m:sty m:val="p"/>
                            </m:rPr>
                            <a:rPr lang="en-GB" sz="1600" i="0">
                              <a:latin typeface="Cambria Math" panose="02040503050406030204" pitchFamily="18" charset="0"/>
                            </a:rPr>
                            <m:t>wheel</m:t>
                          </m:r>
                        </m:sub>
                      </m:sSub>
                    </m:oMath>
                  </m:oMathPara>
                </a14:m>
                <a:endParaRPr lang="en-GB" sz="1600" dirty="0"/>
              </a:p>
            </p:txBody>
          </p:sp>
        </mc:Choice>
        <mc:Fallback xmlns="">
          <p:sp>
            <p:nvSpPr>
              <p:cNvPr id="12" name="Rectangle 11">
                <a:extLst>
                  <a:ext uri="{FF2B5EF4-FFF2-40B4-BE49-F238E27FC236}">
                    <a16:creationId xmlns:a16="http://schemas.microsoft.com/office/drawing/2014/main" id="{CA8B1C95-6CF7-CF99-4F47-83F940748F2F}"/>
                  </a:ext>
                </a:extLst>
              </p:cNvPr>
              <p:cNvSpPr>
                <a:spLocks noRot="1" noChangeAspect="1" noMove="1" noResize="1" noEditPoints="1" noAdjustHandles="1" noChangeArrowheads="1" noChangeShapeType="1" noTextEdit="1"/>
              </p:cNvSpPr>
              <p:nvPr/>
            </p:nvSpPr>
            <p:spPr>
              <a:xfrm>
                <a:off x="10261424" y="5345926"/>
                <a:ext cx="202125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70090BC-7330-112F-2554-717AB49F8A2A}"/>
                  </a:ext>
                </a:extLst>
              </p:cNvPr>
              <p:cNvSpPr/>
              <p:nvPr/>
            </p:nvSpPr>
            <p:spPr>
              <a:xfrm>
                <a:off x="6204747" y="5315027"/>
                <a:ext cx="1626856" cy="5555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AT" sz="1600" i="1">
                              <a:latin typeface="Cambria Math" panose="02040503050406030204" pitchFamily="18" charset="0"/>
                              <a:ea typeface="Cambria Math" panose="02040503050406030204" pitchFamily="18" charset="0"/>
                            </a:rPr>
                            <m:t>𝜔</m:t>
                          </m:r>
                        </m:e>
                        <m:sub>
                          <m:r>
                            <m:rPr>
                              <m:sty m:val="p"/>
                            </m:rPr>
                            <a:rPr lang="en-GB" sz="1600">
                              <a:latin typeface="Cambria Math" panose="02040503050406030204" pitchFamily="18" charset="0"/>
                            </a:rPr>
                            <m:t>wheel</m:t>
                          </m:r>
                        </m:sub>
                      </m:sSub>
                      <m:r>
                        <a:rPr lang="en-GB" sz="1600" i="0">
                          <a:latin typeface="Cambria Math" panose="02040503050406030204" pitchFamily="18" charset="0"/>
                        </a:rPr>
                        <m:t>=</m:t>
                      </m:r>
                      <m:f>
                        <m:fPr>
                          <m:ctrlPr>
                            <a:rPr lang="en-AT" sz="1600" i="1" smtClean="0">
                              <a:latin typeface="Cambria Math" panose="02040503050406030204" pitchFamily="18" charset="0"/>
                            </a:rPr>
                          </m:ctrlPr>
                        </m:fPr>
                        <m:num>
                          <m:r>
                            <a:rPr lang="en-AT" sz="1600" i="1">
                              <a:latin typeface="Cambria Math" panose="02040503050406030204" pitchFamily="18" charset="0"/>
                              <a:ea typeface="Cambria Math" panose="02040503050406030204" pitchFamily="18" charset="0"/>
                            </a:rPr>
                            <m:t>𝜐</m:t>
                          </m:r>
                        </m:num>
                        <m:den>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𝑟</m:t>
                              </m:r>
                            </m:e>
                            <m:sub>
                              <m:r>
                                <m:rPr>
                                  <m:sty m:val="p"/>
                                </m:rPr>
                                <a:rPr lang="en-GB" sz="1600">
                                  <a:latin typeface="Cambria Math" panose="02040503050406030204" pitchFamily="18" charset="0"/>
                                </a:rPr>
                                <m:t>wheel</m:t>
                              </m:r>
                            </m:sub>
                          </m:sSub>
                        </m:den>
                      </m:f>
                    </m:oMath>
                  </m:oMathPara>
                </a14:m>
                <a:endParaRPr lang="en-GB" sz="1600" dirty="0"/>
              </a:p>
            </p:txBody>
          </p:sp>
        </mc:Choice>
        <mc:Fallback xmlns="">
          <p:sp>
            <p:nvSpPr>
              <p:cNvPr id="13" name="Rectangle 12">
                <a:extLst>
                  <a:ext uri="{FF2B5EF4-FFF2-40B4-BE49-F238E27FC236}">
                    <a16:creationId xmlns:a16="http://schemas.microsoft.com/office/drawing/2014/main" id="{570090BC-7330-112F-2554-717AB49F8A2A}"/>
                  </a:ext>
                </a:extLst>
              </p:cNvPr>
              <p:cNvSpPr>
                <a:spLocks noRot="1" noChangeAspect="1" noMove="1" noResize="1" noEditPoints="1" noAdjustHandles="1" noChangeArrowheads="1" noChangeShapeType="1" noTextEdit="1"/>
              </p:cNvSpPr>
              <p:nvPr/>
            </p:nvSpPr>
            <p:spPr>
              <a:xfrm>
                <a:off x="6204747" y="5315027"/>
                <a:ext cx="1626856" cy="555537"/>
              </a:xfrm>
              <a:prstGeom prst="rect">
                <a:avLst/>
              </a:prstGeom>
              <a:blipFill>
                <a:blip r:embed="rId8"/>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3F9FBF-38C9-D1C5-D1D0-3D49991879AA}"/>
              </a:ext>
            </a:extLst>
          </p:cNvPr>
          <p:cNvPicPr>
            <a:picLocks noChangeAspect="1"/>
          </p:cNvPicPr>
          <p:nvPr/>
        </p:nvPicPr>
        <p:blipFill>
          <a:blip r:embed="rId9"/>
          <a:stretch>
            <a:fillRect/>
          </a:stretch>
        </p:blipFill>
        <p:spPr>
          <a:xfrm>
            <a:off x="3641745" y="1172326"/>
            <a:ext cx="5654633" cy="2967865"/>
          </a:xfrm>
          <a:prstGeom prst="rect">
            <a:avLst/>
          </a:prstGeom>
        </p:spPr>
      </p:pic>
    </p:spTree>
    <p:extLst>
      <p:ext uri="{BB962C8B-B14F-4D97-AF65-F5344CB8AC3E}">
        <p14:creationId xmlns:p14="http://schemas.microsoft.com/office/powerpoint/2010/main" val="281062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7D11-2F0C-EA3F-CB76-E455CBC9F1F2}"/>
              </a:ext>
            </a:extLst>
          </p:cNvPr>
          <p:cNvSpPr>
            <a:spLocks noGrp="1"/>
          </p:cNvSpPr>
          <p:nvPr>
            <p:ph type="title"/>
          </p:nvPr>
        </p:nvSpPr>
        <p:spPr/>
        <p:txBody>
          <a:bodyPr/>
          <a:lstStyle/>
          <a:p>
            <a:r>
              <a:rPr lang="en-GB" sz="3600" dirty="0">
                <a:cs typeface="Times New Roman" panose="02020603050405020304" pitchFamily="18" charset="0"/>
              </a:rPr>
              <a:t>Dimensionless method</a:t>
            </a:r>
            <a:br>
              <a:rPr lang="en-GB" sz="3600" dirty="0">
                <a:cs typeface="Times New Roman" panose="02020603050405020304" pitchFamily="18" charset="0"/>
              </a:rPr>
            </a:br>
            <a:endParaRPr lang="en-US" dirty="0"/>
          </a:p>
        </p:txBody>
      </p:sp>
      <p:sp>
        <p:nvSpPr>
          <p:cNvPr id="4" name="Date Placeholder 3">
            <a:extLst>
              <a:ext uri="{FF2B5EF4-FFF2-40B4-BE49-F238E27FC236}">
                <a16:creationId xmlns:a16="http://schemas.microsoft.com/office/drawing/2014/main" id="{70AED48A-185F-394E-C01A-F0EE3558FAF0}"/>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09989633-54EC-6DBE-5DD1-A284E5D27DCB}"/>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8B7990D5-7D1E-8118-5B4F-DBD6CC5F3085}"/>
              </a:ext>
            </a:extLst>
          </p:cNvPr>
          <p:cNvSpPr>
            <a:spLocks noGrp="1"/>
          </p:cNvSpPr>
          <p:nvPr>
            <p:ph type="sldNum" sz="quarter" idx="12"/>
          </p:nvPr>
        </p:nvSpPr>
        <p:spPr/>
        <p:txBody>
          <a:bodyPr/>
          <a:lstStyle/>
          <a:p>
            <a:fld id="{4B64EC4D-37E3-EF42-B9AB-6337577588CB}" type="slidenum">
              <a:rPr lang="de-DE" smtClean="0"/>
              <a:pPr/>
              <a:t>27</a:t>
            </a:fld>
            <a:endParaRPr lang="de-DE" dirty="0"/>
          </a:p>
        </p:txBody>
      </p:sp>
      <p:sp>
        <p:nvSpPr>
          <p:cNvPr id="7" name="Text Placeholder 6">
            <a:extLst>
              <a:ext uri="{FF2B5EF4-FFF2-40B4-BE49-F238E27FC236}">
                <a16:creationId xmlns:a16="http://schemas.microsoft.com/office/drawing/2014/main" id="{DC45606B-62E9-D3A4-2770-C6174673F2C9}"/>
              </a:ext>
            </a:extLst>
          </p:cNvPr>
          <p:cNvSpPr>
            <a:spLocks noGrp="1"/>
          </p:cNvSpPr>
          <p:nvPr>
            <p:ph type="body" sz="quarter" idx="13"/>
          </p:nvPr>
        </p:nvSpPr>
        <p:spPr/>
        <p:txBody>
          <a:bodyPr/>
          <a:lstStyle/>
          <a:p>
            <a:endParaRPr lang="en-US"/>
          </a:p>
        </p:txBody>
      </p:sp>
      <p:sp>
        <p:nvSpPr>
          <p:cNvPr id="8" name="Rectangle 7">
            <a:extLst>
              <a:ext uri="{FF2B5EF4-FFF2-40B4-BE49-F238E27FC236}">
                <a16:creationId xmlns:a16="http://schemas.microsoft.com/office/drawing/2014/main" id="{3BCFFA5D-2213-57B8-AD50-A369885D64BD}"/>
              </a:ext>
            </a:extLst>
          </p:cNvPr>
          <p:cNvSpPr/>
          <p:nvPr/>
        </p:nvSpPr>
        <p:spPr>
          <a:xfrm>
            <a:off x="520241" y="1565613"/>
            <a:ext cx="11897642" cy="1855380"/>
          </a:xfrm>
          <a:prstGeom prst="rect">
            <a:avLst/>
          </a:prstGeom>
        </p:spPr>
        <p:txBody>
          <a:bodyPr wrap="square">
            <a:spAutoFit/>
          </a:bodyPr>
          <a:lstStyle/>
          <a:p>
            <a:pPr marL="640080" lvl="1" indent="-342900">
              <a:lnSpc>
                <a:spcPct val="130000"/>
              </a:lnSpc>
              <a:buClr>
                <a:schemeClr val="tx1"/>
              </a:buClr>
              <a:buFont typeface="Arial" panose="020B0604020202020204" pitchFamily="34" charset="0"/>
              <a:buChar char="•"/>
            </a:pPr>
            <a:r>
              <a:rPr lang="en-GB" sz="1800" dirty="0">
                <a:cs typeface="Times New Roman" panose="02020603050405020304" pitchFamily="18" charset="0"/>
              </a:rPr>
              <a:t>Utilize the steady-state variables </a:t>
            </a:r>
            <a:r>
              <a:rPr lang="en-GB" sz="1800" b="1" dirty="0">
                <a:cs typeface="Times New Roman" panose="02020603050405020304" pitchFamily="18" charset="0"/>
              </a:rPr>
              <a:t>(</a:t>
            </a:r>
            <a:r>
              <a:rPr lang="en-GB" sz="1800" b="1" i="1" dirty="0">
                <a:cs typeface="Times New Roman" panose="02020603050405020304" pitchFamily="18" charset="0"/>
              </a:rPr>
              <a:t>P</a:t>
            </a:r>
            <a:r>
              <a:rPr lang="en-GB" sz="1800" b="1" baseline="-25000" dirty="0">
                <a:cs typeface="Times New Roman" panose="02020603050405020304" pitchFamily="18" charset="0"/>
              </a:rPr>
              <a:t>max</a:t>
            </a:r>
            <a:r>
              <a:rPr lang="en-GB" sz="1800" b="1" dirty="0">
                <a:cs typeface="Times New Roman" panose="02020603050405020304" pitchFamily="18" charset="0"/>
              </a:rPr>
              <a:t>, </a:t>
            </a:r>
            <a:r>
              <a:rPr lang="en-GB" sz="1800" b="1" i="1" dirty="0" err="1">
                <a:cs typeface="Times New Roman" panose="02020603050405020304" pitchFamily="18" charset="0"/>
              </a:rPr>
              <a:t>T</a:t>
            </a:r>
            <a:r>
              <a:rPr lang="en-GB" sz="1800" b="1" baseline="-25000" dirty="0" err="1">
                <a:cs typeface="Times New Roman" panose="02020603050405020304" pitchFamily="18" charset="0"/>
              </a:rPr>
              <a:t>max</a:t>
            </a:r>
            <a:r>
              <a:rPr lang="en-GB" sz="1800" b="1" dirty="0">
                <a:cs typeface="Times New Roman" panose="02020603050405020304" pitchFamily="18" charset="0"/>
              </a:rPr>
              <a:t>)</a:t>
            </a:r>
            <a:r>
              <a:rPr lang="en-GB" sz="1800" dirty="0">
                <a:cs typeface="Times New Roman" panose="02020603050405020304" pitchFamily="18" charset="0"/>
              </a:rPr>
              <a:t>.</a:t>
            </a:r>
          </a:p>
          <a:p>
            <a:pPr marL="640080" lvl="1" indent="-342900">
              <a:lnSpc>
                <a:spcPct val="130000"/>
              </a:lnSpc>
              <a:buClr>
                <a:schemeClr val="tx1"/>
              </a:buClr>
              <a:buFont typeface="Arial" panose="020B0604020202020204" pitchFamily="34" charset="0"/>
              <a:buChar char="•"/>
            </a:pPr>
            <a:r>
              <a:rPr lang="en-GB" sz="1800" dirty="0">
                <a:cs typeface="Times New Roman" panose="02020603050405020304" pitchFamily="18" charset="0"/>
              </a:rPr>
              <a:t>Consider the system parameters </a:t>
            </a:r>
            <a:r>
              <a:rPr lang="en-GB" sz="1800" b="1" i="1" dirty="0">
                <a:cs typeface="Times New Roman" panose="02020603050405020304" pitchFamily="18" charset="0"/>
              </a:rPr>
              <a:t>N</a:t>
            </a:r>
            <a:r>
              <a:rPr lang="en-GB" sz="1800" b="1" dirty="0">
                <a:cs typeface="Times New Roman" panose="02020603050405020304" pitchFamily="18" charset="0"/>
              </a:rPr>
              <a:t>(</a:t>
            </a:r>
            <a:r>
              <a:rPr lang="en-GB" sz="1800" b="1" i="1" dirty="0">
                <a:cs typeface="Times New Roman" panose="02020603050405020304" pitchFamily="18" charset="0"/>
              </a:rPr>
              <a:t>T</a:t>
            </a:r>
            <a:r>
              <a:rPr lang="en-GB" sz="1800" b="1" dirty="0">
                <a:cs typeface="Times New Roman" panose="02020603050405020304" pitchFamily="18" charset="0"/>
              </a:rPr>
              <a:t>, </a:t>
            </a:r>
            <a:r>
              <a:rPr lang="el-GR" sz="1800" b="1" i="1" dirty="0">
                <a:ea typeface="Calibri" panose="020F0502020204030204" pitchFamily="34" charset="0"/>
                <a:cs typeface="Times New Roman" panose="02020603050405020304" pitchFamily="18" charset="0"/>
              </a:rPr>
              <a:t>Ω</a:t>
            </a:r>
            <a:r>
              <a:rPr lang="en-GB" sz="1800" b="1" dirty="0">
                <a:ea typeface="Calibri" panose="020F0502020204030204" pitchFamily="34" charset="0"/>
                <a:cs typeface="Times New Roman" panose="02020603050405020304" pitchFamily="18" charset="0"/>
              </a:rPr>
              <a:t>) </a:t>
            </a:r>
            <a:r>
              <a:rPr lang="en-GB" sz="1800" dirty="0">
                <a:cs typeface="Times New Roman" panose="02020603050405020304" pitchFamily="18" charset="0"/>
              </a:rPr>
              <a:t>and physical dimensions </a:t>
            </a:r>
            <a:r>
              <a:rPr lang="en-GB" sz="1800" b="1" i="1" dirty="0">
                <a:cs typeface="Times New Roman" panose="02020603050405020304" pitchFamily="18" charset="0"/>
              </a:rPr>
              <a:t>M</a:t>
            </a:r>
            <a:r>
              <a:rPr lang="en-GB" sz="1800" b="1" dirty="0">
                <a:cs typeface="Times New Roman" panose="02020603050405020304" pitchFamily="18" charset="0"/>
              </a:rPr>
              <a:t>(length, mass, time) </a:t>
            </a:r>
            <a:r>
              <a:rPr lang="en-GB" sz="1800" dirty="0">
                <a:cs typeface="Times New Roman" panose="02020603050405020304" pitchFamily="18" charset="0"/>
              </a:rPr>
              <a:t>to describe the system parameters.</a:t>
            </a:r>
            <a:r>
              <a:rPr lang="fa-IR" sz="1800" dirty="0">
                <a:cs typeface="Times New Roman" panose="02020603050405020304" pitchFamily="18" charset="0"/>
              </a:rPr>
              <a:t> </a:t>
            </a:r>
            <a:r>
              <a:rPr lang="en-GB" sz="1800" b="1" i="1" dirty="0">
                <a:cs typeface="Times New Roman" panose="02020603050405020304" pitchFamily="18" charset="0"/>
              </a:rPr>
              <a:t>T </a:t>
            </a:r>
            <a:r>
              <a:rPr lang="en-GB" sz="1800" b="1" dirty="0">
                <a:cs typeface="Times New Roman" panose="02020603050405020304" pitchFamily="18" charset="0"/>
              </a:rPr>
              <a:t>[m</a:t>
            </a:r>
            <a:r>
              <a:rPr lang="en-GB" sz="1800" b="1" baseline="30000" dirty="0">
                <a:cs typeface="Times New Roman" panose="02020603050405020304" pitchFamily="18" charset="0"/>
              </a:rPr>
              <a:t>2</a:t>
            </a:r>
            <a:r>
              <a:rPr lang="en-GB" sz="1800" b="1" dirty="0">
                <a:cs typeface="Times New Roman" panose="02020603050405020304" pitchFamily="18" charset="0"/>
              </a:rPr>
              <a:t>kgs</a:t>
            </a:r>
            <a:r>
              <a:rPr lang="en-GB" sz="1800" b="1" baseline="30000" dirty="0">
                <a:cs typeface="Times New Roman" panose="02020603050405020304" pitchFamily="18" charset="0"/>
              </a:rPr>
              <a:t>-2</a:t>
            </a:r>
            <a:r>
              <a:rPr lang="en-GB" sz="1800" b="1" dirty="0">
                <a:cs typeface="Times New Roman" panose="02020603050405020304" pitchFamily="18" charset="0"/>
              </a:rPr>
              <a:t>], </a:t>
            </a:r>
            <a:r>
              <a:rPr lang="el-GR" sz="1800" b="1" i="1" dirty="0">
                <a:ea typeface="Calibri" panose="020F0502020204030204" pitchFamily="34" charset="0"/>
                <a:cs typeface="Times New Roman" panose="02020603050405020304" pitchFamily="18" charset="0"/>
              </a:rPr>
              <a:t>Ω</a:t>
            </a:r>
            <a:r>
              <a:rPr lang="en-GB" sz="1800" b="1" i="1" dirty="0">
                <a:ea typeface="Calibri" panose="020F0502020204030204" pitchFamily="34" charset="0"/>
                <a:cs typeface="Times New Roman" panose="02020603050405020304" pitchFamily="18" charset="0"/>
              </a:rPr>
              <a:t> </a:t>
            </a:r>
            <a:r>
              <a:rPr lang="en-GB" sz="1800" b="1" dirty="0">
                <a:ea typeface="Calibri" panose="020F0502020204030204" pitchFamily="34" charset="0"/>
                <a:cs typeface="Times New Roman" panose="02020603050405020304" pitchFamily="18" charset="0"/>
              </a:rPr>
              <a:t>[</a:t>
            </a:r>
            <a:r>
              <a:rPr lang="en-GB" sz="1800" b="1" dirty="0">
                <a:cs typeface="Times New Roman" panose="02020603050405020304" pitchFamily="18" charset="0"/>
              </a:rPr>
              <a:t>s</a:t>
            </a:r>
            <a:r>
              <a:rPr lang="en-GB" sz="1800" b="1" baseline="30000" dirty="0">
                <a:cs typeface="Times New Roman" panose="02020603050405020304" pitchFamily="18" charset="0"/>
              </a:rPr>
              <a:t>-1</a:t>
            </a:r>
            <a:r>
              <a:rPr lang="en-GB" sz="1800" b="1" dirty="0">
                <a:ea typeface="Calibri" panose="020F0502020204030204" pitchFamily="34" charset="0"/>
                <a:cs typeface="Times New Roman" panose="02020603050405020304" pitchFamily="18" charset="0"/>
              </a:rPr>
              <a:t>], </a:t>
            </a:r>
            <a:r>
              <a:rPr lang="en-GB" sz="1800" b="1" i="1" dirty="0">
                <a:ea typeface="Calibri" panose="020F0502020204030204" pitchFamily="34" charset="0"/>
                <a:cs typeface="Times New Roman" panose="02020603050405020304" pitchFamily="18" charset="0"/>
              </a:rPr>
              <a:t>P </a:t>
            </a:r>
            <a:r>
              <a:rPr lang="en-GB" sz="1800" b="1" dirty="0">
                <a:ea typeface="Calibri" panose="020F0502020204030204" pitchFamily="34" charset="0"/>
                <a:cs typeface="Times New Roman" panose="02020603050405020304" pitchFamily="18" charset="0"/>
              </a:rPr>
              <a:t>[</a:t>
            </a:r>
            <a:r>
              <a:rPr lang="en-GB" sz="1800" b="1" dirty="0">
                <a:cs typeface="Times New Roman" panose="02020603050405020304" pitchFamily="18" charset="0"/>
              </a:rPr>
              <a:t>m</a:t>
            </a:r>
            <a:r>
              <a:rPr lang="en-GB" sz="1800" b="1" baseline="30000" dirty="0">
                <a:cs typeface="Times New Roman" panose="02020603050405020304" pitchFamily="18" charset="0"/>
              </a:rPr>
              <a:t>2</a:t>
            </a:r>
            <a:r>
              <a:rPr lang="en-GB" sz="1800" b="1" dirty="0">
                <a:cs typeface="Times New Roman" panose="02020603050405020304" pitchFamily="18" charset="0"/>
              </a:rPr>
              <a:t>kgs</a:t>
            </a:r>
            <a:r>
              <a:rPr lang="en-GB" sz="1800" b="1" baseline="30000" dirty="0">
                <a:cs typeface="Times New Roman" panose="02020603050405020304" pitchFamily="18" charset="0"/>
              </a:rPr>
              <a:t>-3</a:t>
            </a:r>
            <a:r>
              <a:rPr lang="en-GB" sz="1800" b="1" dirty="0">
                <a:ea typeface="Calibri" panose="020F0502020204030204" pitchFamily="34" charset="0"/>
                <a:cs typeface="Times New Roman" panose="02020603050405020304" pitchFamily="18" charset="0"/>
              </a:rPr>
              <a:t>]</a:t>
            </a:r>
            <a:r>
              <a:rPr lang="en-GB" sz="1800" dirty="0">
                <a:ea typeface="Calibri" panose="020F0502020204030204" pitchFamily="34" charset="0"/>
                <a:cs typeface="Times New Roman" panose="02020603050405020304" pitchFamily="18" charset="0"/>
              </a:rPr>
              <a:t>.</a:t>
            </a:r>
            <a:endParaRPr lang="en-GB" sz="1800" dirty="0">
              <a:cs typeface="Times New Roman" panose="02020603050405020304" pitchFamily="18" charset="0"/>
            </a:endParaRPr>
          </a:p>
          <a:p>
            <a:pPr marL="640080" lvl="1" indent="-342900">
              <a:lnSpc>
                <a:spcPct val="130000"/>
              </a:lnSpc>
              <a:buClr>
                <a:schemeClr val="tx1"/>
              </a:buClr>
              <a:buFont typeface="Arial" panose="020B0604020202020204" pitchFamily="34" charset="0"/>
              <a:buChar char="•"/>
            </a:pPr>
            <a:r>
              <a:rPr lang="en-GB" sz="1800" b="1" dirty="0">
                <a:cs typeface="Times New Roman" panose="02020603050405020304" pitchFamily="18" charset="0"/>
              </a:rPr>
              <a:t>[m</a:t>
            </a:r>
            <a:r>
              <a:rPr lang="en-GB" sz="1800" b="1" baseline="30000" dirty="0">
                <a:cs typeface="Times New Roman" panose="02020603050405020304" pitchFamily="18" charset="0"/>
              </a:rPr>
              <a:t>2</a:t>
            </a:r>
            <a:r>
              <a:rPr lang="en-GB" sz="1800" b="1" dirty="0">
                <a:cs typeface="Times New Roman" panose="02020603050405020304" pitchFamily="18" charset="0"/>
              </a:rPr>
              <a:t>] </a:t>
            </a:r>
            <a:r>
              <a:rPr lang="en-GB" sz="1800" dirty="0">
                <a:cs typeface="Times New Roman" panose="02020603050405020304" pitchFamily="18" charset="0"/>
              </a:rPr>
              <a:t>and </a:t>
            </a:r>
            <a:r>
              <a:rPr lang="en-GB" sz="1800" b="1" dirty="0">
                <a:cs typeface="Times New Roman" panose="02020603050405020304" pitchFamily="18" charset="0"/>
              </a:rPr>
              <a:t>[kg] </a:t>
            </a:r>
            <a:r>
              <a:rPr lang="en-GB" sz="1800" dirty="0">
                <a:cs typeface="Times New Roman" panose="02020603050405020304" pitchFamily="18" charset="0"/>
              </a:rPr>
              <a:t>are combined into a single composite dimension </a:t>
            </a:r>
            <a:r>
              <a:rPr lang="en-GB" sz="1800" b="1" dirty="0">
                <a:cs typeface="Times New Roman" panose="02020603050405020304" pitchFamily="18" charset="0"/>
              </a:rPr>
              <a:t>[m</a:t>
            </a:r>
            <a:r>
              <a:rPr lang="en-GB" sz="1800" b="1" baseline="30000" dirty="0">
                <a:cs typeface="Times New Roman" panose="02020603050405020304" pitchFamily="18" charset="0"/>
              </a:rPr>
              <a:t>2</a:t>
            </a:r>
            <a:r>
              <a:rPr lang="en-GB" sz="1800" b="1" dirty="0">
                <a:cs typeface="Times New Roman" panose="02020603050405020304" pitchFamily="18" charset="0"/>
              </a:rPr>
              <a:t>kg] </a:t>
            </a:r>
            <a:r>
              <a:rPr lang="en-GB" sz="1800" dirty="0">
                <a:cs typeface="Times New Roman" panose="02020603050405020304" pitchFamily="18" charset="0"/>
              </a:rPr>
              <a:t>resulting </a:t>
            </a:r>
            <a:r>
              <a:rPr lang="en-GB" sz="1800" b="1" dirty="0">
                <a:cs typeface="Times New Roman" panose="02020603050405020304" pitchFamily="18" charset="0"/>
              </a:rPr>
              <a:t>M=2</a:t>
            </a:r>
            <a:r>
              <a:rPr lang="en-GB" sz="1800" dirty="0">
                <a:cs typeface="Times New Roman" panose="02020603050405020304" pitchFamily="18" charset="0"/>
              </a:rPr>
              <a:t> dimensions.</a:t>
            </a:r>
          </a:p>
          <a:p>
            <a:pPr marL="640080" lvl="1" indent="-342900">
              <a:lnSpc>
                <a:spcPct val="130000"/>
              </a:lnSpc>
              <a:buClr>
                <a:schemeClr val="tx1"/>
              </a:buClr>
              <a:buFont typeface="Arial" panose="020B0604020202020204" pitchFamily="34" charset="0"/>
              <a:buChar char="•"/>
            </a:pPr>
            <a:r>
              <a:rPr lang="en-GB" sz="1800" dirty="0">
                <a:cs typeface="Times New Roman" panose="02020603050405020304" pitchFamily="18" charset="0"/>
              </a:rPr>
              <a:t>Formation of </a:t>
            </a:r>
            <a:r>
              <a:rPr lang="el-GR" sz="1800" b="1" dirty="0">
                <a:cs typeface="Times New Roman" panose="02020603050405020304" pitchFamily="18" charset="0"/>
              </a:rPr>
              <a:t>π</a:t>
            </a:r>
            <a:r>
              <a:rPr lang="en-GB" sz="1800" dirty="0">
                <a:cs typeface="Times New Roman" panose="02020603050405020304" pitchFamily="18" charset="0"/>
              </a:rPr>
              <a:t> groups: </a:t>
            </a:r>
            <a:r>
              <a:rPr lang="en-GB" sz="1800" b="1" dirty="0">
                <a:cs typeface="Times New Roman" panose="02020603050405020304" pitchFamily="18" charset="0"/>
              </a:rPr>
              <a:t>Q = N + S – M = 2 + 2 - 2 = 2.</a:t>
            </a:r>
          </a:p>
        </p:txBody>
      </p:sp>
      <p:graphicFrame>
        <p:nvGraphicFramePr>
          <p:cNvPr id="9" name="Table 8">
            <a:extLst>
              <a:ext uri="{FF2B5EF4-FFF2-40B4-BE49-F238E27FC236}">
                <a16:creationId xmlns:a16="http://schemas.microsoft.com/office/drawing/2014/main" id="{E41D30C8-C6BD-0E01-945E-5AD63F25EA97}"/>
              </a:ext>
            </a:extLst>
          </p:cNvPr>
          <p:cNvGraphicFramePr>
            <a:graphicFrameLocks noGrp="1"/>
          </p:cNvGraphicFramePr>
          <p:nvPr>
            <p:extLst>
              <p:ext uri="{D42A27DB-BD31-4B8C-83A1-F6EECF244321}">
                <p14:modId xmlns:p14="http://schemas.microsoft.com/office/powerpoint/2010/main" val="1703003507"/>
              </p:ext>
            </p:extLst>
          </p:nvPr>
        </p:nvGraphicFramePr>
        <p:xfrm>
          <a:off x="1052841" y="3560282"/>
          <a:ext cx="3225712" cy="1054848"/>
        </p:xfrm>
        <a:graphic>
          <a:graphicData uri="http://schemas.openxmlformats.org/drawingml/2006/table">
            <a:tbl>
              <a:tblPr bandRow="1">
                <a:tableStyleId>{0E3FDE45-AF77-4B5C-9715-49D594BDF05E}</a:tableStyleId>
              </a:tblPr>
              <a:tblGrid>
                <a:gridCol w="1042892">
                  <a:extLst>
                    <a:ext uri="{9D8B030D-6E8A-4147-A177-3AD203B41FA5}">
                      <a16:colId xmlns:a16="http://schemas.microsoft.com/office/drawing/2014/main" val="3642105605"/>
                    </a:ext>
                  </a:extLst>
                </a:gridCol>
                <a:gridCol w="978956">
                  <a:extLst>
                    <a:ext uri="{9D8B030D-6E8A-4147-A177-3AD203B41FA5}">
                      <a16:colId xmlns:a16="http://schemas.microsoft.com/office/drawing/2014/main" val="1036417398"/>
                    </a:ext>
                  </a:extLst>
                </a:gridCol>
                <a:gridCol w="1203864">
                  <a:extLst>
                    <a:ext uri="{9D8B030D-6E8A-4147-A177-3AD203B41FA5}">
                      <a16:colId xmlns:a16="http://schemas.microsoft.com/office/drawing/2014/main" val="2514873885"/>
                    </a:ext>
                  </a:extLst>
                </a:gridCol>
              </a:tblGrid>
              <a:tr h="372224">
                <a:tc>
                  <a:txBody>
                    <a:bodyPr/>
                    <a:lstStyle/>
                    <a:p>
                      <a:pPr marL="0" marR="0" algn="ctr">
                        <a:lnSpc>
                          <a:spcPct val="107000"/>
                        </a:lnSpc>
                        <a:spcBef>
                          <a:spcPts val="0"/>
                        </a:spcBef>
                        <a:spcAft>
                          <a:spcPts val="0"/>
                        </a:spcAft>
                      </a:pPr>
                      <a:r>
                        <a:rPr lang="en-US" sz="1200" dirty="0">
                          <a:effectLst/>
                          <a:latin typeface="+mn-lt"/>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algn="ctr">
                        <a:lnSpc>
                          <a:spcPct val="107000"/>
                        </a:lnSpc>
                        <a:spcBef>
                          <a:spcPts val="0"/>
                        </a:spcBef>
                        <a:spcAft>
                          <a:spcPts val="0"/>
                        </a:spcAft>
                      </a:pPr>
                      <a:r>
                        <a:rPr lang="en-US" sz="1200" b="1" dirty="0">
                          <a:effectLst/>
                          <a:latin typeface="+mn-lt"/>
                          <a:cs typeface="Times New Roman" panose="02020603050405020304" pitchFamily="18" charset="0"/>
                        </a:rPr>
                        <a:t>Another </a:t>
                      </a:r>
                    </a:p>
                    <a:p>
                      <a:pPr marL="0" marR="0" algn="ctr">
                        <a:lnSpc>
                          <a:spcPct val="107000"/>
                        </a:lnSpc>
                        <a:spcBef>
                          <a:spcPts val="0"/>
                        </a:spcBef>
                        <a:spcAft>
                          <a:spcPts val="0"/>
                        </a:spcAft>
                      </a:pPr>
                      <a:r>
                        <a:rPr lang="en-US" sz="1200" b="1" dirty="0">
                          <a:effectLst/>
                          <a:latin typeface="+mn-lt"/>
                          <a:cs typeface="Times New Roman" panose="02020603050405020304" pitchFamily="18" charset="0"/>
                        </a:rPr>
                        <a:t>parameter</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algn="ctr">
                        <a:lnSpc>
                          <a:spcPct val="107000"/>
                        </a:lnSpc>
                        <a:spcBef>
                          <a:spcPts val="0"/>
                        </a:spcBef>
                        <a:spcAft>
                          <a:spcPts val="0"/>
                        </a:spcAft>
                      </a:pPr>
                      <a:r>
                        <a:rPr lang="en-US" sz="1200" b="1" dirty="0">
                          <a:effectLst/>
                          <a:latin typeface="+mn-lt"/>
                          <a:cs typeface="Times New Roman" panose="02020603050405020304" pitchFamily="18" charset="0"/>
                        </a:rPr>
                        <a:t>Repeating Parameters</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3745846"/>
                  </a:ext>
                </a:extLst>
              </a:tr>
              <a:tr h="344685">
                <a:tc>
                  <a:txBody>
                    <a:bodyPr/>
                    <a:lstStyle/>
                    <a:p>
                      <a:pPr marL="0" marR="0" algn="ctr">
                        <a:lnSpc>
                          <a:spcPct val="107000"/>
                        </a:lnSpc>
                        <a:spcBef>
                          <a:spcPts val="0"/>
                        </a:spcBef>
                        <a:spcAft>
                          <a:spcPts val="0"/>
                        </a:spcAft>
                      </a:pPr>
                      <a:r>
                        <a:rPr lang="en-US" sz="1200">
                          <a:effectLst/>
                          <a:latin typeface="+mn-lt"/>
                          <a:cs typeface="Times New Roman" panose="02020603050405020304" pitchFamily="18" charset="0"/>
                        </a:rPr>
                        <a:t>Dimensions</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600" dirty="0">
                          <a:effectLst/>
                          <a:latin typeface="+mn-lt"/>
                          <a:cs typeface="Times New Roman" panose="02020603050405020304" pitchFamily="18" charset="0"/>
                        </a:rPr>
                        <a:t>B</a:t>
                      </a:r>
                      <a:r>
                        <a:rPr lang="en-US" sz="1600" baseline="-25000" dirty="0">
                          <a:effectLst/>
                          <a:latin typeface="+mn-lt"/>
                          <a:cs typeface="Times New Roman" panose="02020603050405020304" pitchFamily="18" charset="0"/>
                        </a:rPr>
                        <a:t>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600" dirty="0">
                          <a:effectLst/>
                          <a:latin typeface="+mn-lt"/>
                          <a:cs typeface="Times New Roman" panose="02020603050405020304" pitchFamily="18" charset="0"/>
                        </a:rPr>
                        <a:t>A</a:t>
                      </a:r>
                      <a:r>
                        <a:rPr lang="en-US" sz="1600" baseline="-25000" dirty="0">
                          <a:effectLst/>
                          <a:latin typeface="+mn-lt"/>
                          <a:cs typeface="Times New Roman" panose="02020603050405020304" pitchFamily="18" charset="0"/>
                        </a:rPr>
                        <a:t>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41919721"/>
                  </a:ext>
                </a:extLst>
              </a:tr>
              <a:tr h="332909">
                <a:tc>
                  <a:txBody>
                    <a:bodyPr/>
                    <a:lstStyle/>
                    <a:p>
                      <a:pPr marL="0" marR="0" algn="ctr">
                        <a:lnSpc>
                          <a:spcPct val="107000"/>
                        </a:lnSpc>
                        <a:spcBef>
                          <a:spcPts val="0"/>
                        </a:spcBef>
                        <a:spcAft>
                          <a:spcPts val="0"/>
                        </a:spcAft>
                      </a:pPr>
                      <a:r>
                        <a:rPr lang="en-US" sz="1200" dirty="0">
                          <a:effectLst/>
                          <a:latin typeface="+mn-lt"/>
                          <a:cs typeface="Times New Roman" panose="02020603050405020304" pitchFamily="18" charset="0"/>
                        </a:rPr>
                        <a:t>π-groups</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algn="ctr">
                        <a:lnSpc>
                          <a:spcPct val="107000"/>
                        </a:lnSpc>
                        <a:spcBef>
                          <a:spcPts val="0"/>
                        </a:spcBef>
                        <a:spcAft>
                          <a:spcPts val="0"/>
                        </a:spcAft>
                      </a:pPr>
                      <a:r>
                        <a:rPr lang="en-US" sz="1600" dirty="0">
                          <a:effectLst/>
                          <a:latin typeface="+mn-lt"/>
                          <a:cs typeface="Times New Roman" panose="02020603050405020304" pitchFamily="18" charset="0"/>
                        </a:rPr>
                        <a:t>I</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algn="ctr">
                        <a:lnSpc>
                          <a:spcPct val="107000"/>
                        </a:lnSpc>
                        <a:spcBef>
                          <a:spcPts val="0"/>
                        </a:spcBef>
                        <a:spcAft>
                          <a:spcPts val="0"/>
                        </a:spcAft>
                      </a:pPr>
                      <a:r>
                        <a:rPr lang="en-US" sz="1600" dirty="0">
                          <a:effectLst/>
                          <a:latin typeface="+mn-lt"/>
                          <a:cs typeface="Times New Roman" panose="02020603050405020304" pitchFamily="18" charset="0"/>
                        </a:rPr>
                        <a:t>C</a:t>
                      </a:r>
                      <a:r>
                        <a:rPr lang="en-US" sz="1600" baseline="-25000" dirty="0">
                          <a:effectLst/>
                          <a:latin typeface="+mn-lt"/>
                          <a:cs typeface="Times New Roman" panose="02020603050405020304" pitchFamily="18" charset="0"/>
                        </a:rPr>
                        <a:t>π</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684213773"/>
                  </a:ext>
                </a:extLst>
              </a:tr>
            </a:tbl>
          </a:graphicData>
        </a:graphic>
      </p:graphicFrame>
      <p:pic>
        <p:nvPicPr>
          <p:cNvPr id="10" name="Picture 9">
            <a:extLst>
              <a:ext uri="{FF2B5EF4-FFF2-40B4-BE49-F238E27FC236}">
                <a16:creationId xmlns:a16="http://schemas.microsoft.com/office/drawing/2014/main" id="{42E96F53-00AE-60D6-6319-DB797944D7B0}"/>
              </a:ext>
            </a:extLst>
          </p:cNvPr>
          <p:cNvPicPr>
            <a:picLocks noChangeAspect="1"/>
          </p:cNvPicPr>
          <p:nvPr/>
        </p:nvPicPr>
        <p:blipFill>
          <a:blip r:embed="rId2"/>
          <a:stretch>
            <a:fillRect/>
          </a:stretch>
        </p:blipFill>
        <p:spPr>
          <a:xfrm>
            <a:off x="1502029" y="4661611"/>
            <a:ext cx="2327335" cy="65341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BAC95F0-4197-C86E-41A3-2110F48A360D}"/>
                  </a:ext>
                </a:extLst>
              </p:cNvPr>
              <p:cNvSpPr txBox="1"/>
              <p:nvPr/>
            </p:nvSpPr>
            <p:spPr>
              <a:xfrm>
                <a:off x="5091022" y="3649454"/>
                <a:ext cx="1128193" cy="682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m:t>
                      </m:r>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eqArr>
                            <m:eqArrPr>
                              <m:ctrlPr>
                                <a:rPr lang="en-US" sz="1600" b="0" i="1" smtClean="0">
                                  <a:latin typeface="Cambria Math" panose="02040503050406030204" pitchFamily="18" charset="0"/>
                                </a:rPr>
                              </m:ctrlPr>
                            </m:eqArr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𝑚</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𝑘𝑔</m:t>
                              </m:r>
                            </m:e>
                            <m:e>
                              <m:r>
                                <a:rPr lang="fa-IR" sz="1600" b="0" i="1" smtClean="0">
                                  <a:latin typeface="Cambria Math" panose="02040503050406030204" pitchFamily="18" charset="0"/>
                                </a:rPr>
                                <m:t> </m:t>
                              </m:r>
                            </m:e>
                            <m:e>
                              <m:r>
                                <a:rPr lang="en-US" sz="1600" b="0" i="1" smtClean="0">
                                  <a:latin typeface="Cambria Math" panose="02040503050406030204" pitchFamily="18" charset="0"/>
                                </a:rPr>
                                <m:t>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𝑠</m:t>
                                  </m:r>
                                </m:e>
                                <m:sup>
                                  <m:r>
                                    <a:rPr lang="en-US" sz="1600" b="0" i="1" smtClean="0">
                                      <a:latin typeface="Cambria Math" panose="02040503050406030204" pitchFamily="18" charset="0"/>
                                    </a:rPr>
                                    <m:t>−</m:t>
                                  </m:r>
                                  <m:r>
                                    <a:rPr lang="en-US" sz="1600" b="0" i="1" smtClean="0">
                                      <a:latin typeface="Cambria Math" panose="02040503050406030204" pitchFamily="18" charset="0"/>
                                    </a:rPr>
                                    <m:t>2</m:t>
                                  </m:r>
                                </m:sup>
                              </m:sSup>
                            </m:e>
                          </m:eqArr>
                        </m:e>
                      </m:d>
                    </m:oMath>
                  </m:oMathPara>
                </a14:m>
                <a:endParaRPr lang="en-US" sz="1600" dirty="0" err="1"/>
              </a:p>
            </p:txBody>
          </p:sp>
        </mc:Choice>
        <mc:Fallback xmlns="">
          <p:sp>
            <p:nvSpPr>
              <p:cNvPr id="11" name="TextBox 10">
                <a:extLst>
                  <a:ext uri="{FF2B5EF4-FFF2-40B4-BE49-F238E27FC236}">
                    <a16:creationId xmlns:a16="http://schemas.microsoft.com/office/drawing/2014/main" id="{4BAC95F0-4197-C86E-41A3-2110F48A360D}"/>
                  </a:ext>
                </a:extLst>
              </p:cNvPr>
              <p:cNvSpPr txBox="1">
                <a:spLocks noRot="1" noChangeAspect="1" noMove="1" noResize="1" noEditPoints="1" noAdjustHandles="1" noChangeArrowheads="1" noChangeShapeType="1" noTextEdit="1"/>
              </p:cNvSpPr>
              <p:nvPr/>
            </p:nvSpPr>
            <p:spPr>
              <a:xfrm>
                <a:off x="5091022" y="3649454"/>
                <a:ext cx="1128193" cy="682751"/>
              </a:xfrm>
              <a:prstGeom prst="rect">
                <a:avLst/>
              </a:prstGeom>
              <a:blipFill>
                <a:blip r:embed="rId3"/>
                <a:stretch>
                  <a:fillRect b="-14286"/>
                </a:stretch>
              </a:blipFill>
            </p:spPr>
            <p:txBody>
              <a:bodyPr/>
              <a:lstStyle/>
              <a:p>
                <a:r>
                  <a:rPr lang="en-US">
                    <a:noFill/>
                  </a:rPr>
                  <a:t> </a:t>
                </a:r>
              </a:p>
            </p:txBody>
          </p:sp>
        </mc:Fallback>
      </mc:AlternateContent>
      <p:sp>
        <p:nvSpPr>
          <p:cNvPr id="12" name="Right Arrow 14">
            <a:extLst>
              <a:ext uri="{FF2B5EF4-FFF2-40B4-BE49-F238E27FC236}">
                <a16:creationId xmlns:a16="http://schemas.microsoft.com/office/drawing/2014/main" id="{6E0654B8-795A-8E3F-CA04-AE859478132B}"/>
              </a:ext>
            </a:extLst>
          </p:cNvPr>
          <p:cNvSpPr/>
          <p:nvPr/>
        </p:nvSpPr>
        <p:spPr>
          <a:xfrm>
            <a:off x="6412861" y="3953750"/>
            <a:ext cx="452437" cy="14416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EF489A0-BE0E-2D23-EEA3-86E8492C10B3}"/>
                  </a:ext>
                </a:extLst>
              </p:cNvPr>
              <p:cNvSpPr/>
              <p:nvPr/>
            </p:nvSpPr>
            <p:spPr>
              <a:xfrm>
                <a:off x="6912061" y="3661840"/>
                <a:ext cx="763607" cy="742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0F0F0F"/>
                              </a:solidFill>
                              <a:latin typeface="Cambria Math" panose="02040503050406030204" pitchFamily="18" charset="0"/>
                            </a:rPr>
                          </m:ctrlPr>
                        </m:dPr>
                        <m:e>
                          <m:eqArr>
                            <m:eqArrPr>
                              <m:ctrlPr>
                                <a:rPr lang="en-US" sz="1600" b="0" i="1" smtClean="0">
                                  <a:solidFill>
                                    <a:srgbClr val="0F0F0F"/>
                                  </a:solidFill>
                                  <a:latin typeface="Cambria Math" panose="02040503050406030204" pitchFamily="18" charset="0"/>
                                </a:rPr>
                              </m:ctrlPr>
                            </m:eqArrPr>
                            <m:e>
                              <m:r>
                                <a:rPr lang="fa-IR" sz="1600" b="0" i="1" smtClean="0">
                                  <a:solidFill>
                                    <a:srgbClr val="0F0F0F"/>
                                  </a:solidFill>
                                  <a:latin typeface="Cambria Math" panose="02040503050406030204" pitchFamily="18" charset="0"/>
                                </a:rPr>
                                <m:t>1</m:t>
                              </m:r>
                            </m:e>
                            <m:e>
                              <m:r>
                                <a:rPr lang="fa-IR" sz="1600" b="0" i="1" smtClean="0">
                                  <a:solidFill>
                                    <a:srgbClr val="0F0F0F"/>
                                  </a:solidFill>
                                  <a:latin typeface="Cambria Math" panose="02040503050406030204" pitchFamily="18" charset="0"/>
                                </a:rPr>
                                <m:t> </m:t>
                              </m:r>
                            </m:e>
                            <m:e>
                              <m:r>
                                <a:rPr lang="en-US" sz="1600" i="1">
                                  <a:solidFill>
                                    <a:srgbClr val="0F0F0F"/>
                                  </a:solidFill>
                                  <a:latin typeface="Cambria Math" panose="02040503050406030204" pitchFamily="18" charset="0"/>
                                </a:rPr>
                                <m:t> </m:t>
                              </m:r>
                              <m:r>
                                <a:rPr lang="fa-IR" sz="1600" b="0" i="1" smtClean="0">
                                  <a:solidFill>
                                    <a:srgbClr val="0F0F0F"/>
                                  </a:solidFill>
                                  <a:latin typeface="Cambria Math" panose="02040503050406030204" pitchFamily="18" charset="0"/>
                                </a:rPr>
                                <m:t>−</m:t>
                              </m:r>
                              <m:r>
                                <a:rPr lang="fa-IR" sz="1600" b="0" i="1" smtClean="0">
                                  <a:solidFill>
                                    <a:srgbClr val="0F0F0F"/>
                                  </a:solidFill>
                                  <a:latin typeface="Cambria Math" panose="02040503050406030204" pitchFamily="18" charset="0"/>
                                </a:rPr>
                                <m:t>2</m:t>
                              </m:r>
                              <m:r>
                                <a:rPr lang="fa-IR" sz="1600" b="0" i="1" smtClean="0">
                                  <a:solidFill>
                                    <a:srgbClr val="0F0F0F"/>
                                  </a:solidFill>
                                  <a:latin typeface="Cambria Math" panose="02040503050406030204" pitchFamily="18" charset="0"/>
                                </a:rPr>
                                <m:t> </m:t>
                              </m:r>
                            </m:e>
                          </m:eqArr>
                        </m:e>
                      </m:d>
                    </m:oMath>
                  </m:oMathPara>
                </a14:m>
                <a:endParaRPr lang="en-US" dirty="0"/>
              </a:p>
            </p:txBody>
          </p:sp>
        </mc:Choice>
        <mc:Fallback xmlns="">
          <p:sp>
            <p:nvSpPr>
              <p:cNvPr id="13" name="Rectangle 12">
                <a:extLst>
                  <a:ext uri="{FF2B5EF4-FFF2-40B4-BE49-F238E27FC236}">
                    <a16:creationId xmlns:a16="http://schemas.microsoft.com/office/drawing/2014/main" id="{8EF489A0-BE0E-2D23-EEA3-86E8492C10B3}"/>
                  </a:ext>
                </a:extLst>
              </p:cNvPr>
              <p:cNvSpPr>
                <a:spLocks noRot="1" noChangeAspect="1" noMove="1" noResize="1" noEditPoints="1" noAdjustHandles="1" noChangeArrowheads="1" noChangeShapeType="1" noTextEdit="1"/>
              </p:cNvSpPr>
              <p:nvPr/>
            </p:nvSpPr>
            <p:spPr>
              <a:xfrm>
                <a:off x="6912061" y="3661840"/>
                <a:ext cx="763607" cy="742063"/>
              </a:xfrm>
              <a:prstGeom prst="rect">
                <a:avLst/>
              </a:prstGeom>
              <a:blipFill>
                <a:blip r:embed="rId4"/>
                <a:stretch>
                  <a:fillRect/>
                </a:stretch>
              </a:blipFill>
            </p:spPr>
            <p:txBody>
              <a:bodyPr/>
              <a:lstStyle/>
              <a:p>
                <a:r>
                  <a:rPr lang="en-US">
                    <a:noFill/>
                  </a:rPr>
                  <a:t> </a:t>
                </a:r>
              </a:p>
            </p:txBody>
          </p:sp>
        </mc:Fallback>
      </mc:AlternateContent>
      <p:graphicFrame>
        <p:nvGraphicFramePr>
          <p:cNvPr id="14" name="Table 13">
            <a:extLst>
              <a:ext uri="{FF2B5EF4-FFF2-40B4-BE49-F238E27FC236}">
                <a16:creationId xmlns:a16="http://schemas.microsoft.com/office/drawing/2014/main" id="{7DB0FB24-F3F0-27B0-71A0-2586DA1F6576}"/>
              </a:ext>
            </a:extLst>
          </p:cNvPr>
          <p:cNvGraphicFramePr>
            <a:graphicFrameLocks noGrp="1"/>
          </p:cNvGraphicFramePr>
          <p:nvPr>
            <p:extLst>
              <p:ext uri="{D42A27DB-BD31-4B8C-83A1-F6EECF244321}">
                <p14:modId xmlns:p14="http://schemas.microsoft.com/office/powerpoint/2010/main" val="1093681397"/>
              </p:ext>
            </p:extLst>
          </p:nvPr>
        </p:nvGraphicFramePr>
        <p:xfrm>
          <a:off x="8924876" y="3397481"/>
          <a:ext cx="2768600" cy="1749425"/>
        </p:xfrm>
        <a:graphic>
          <a:graphicData uri="http://schemas.openxmlformats.org/drawingml/2006/table">
            <a:tbl>
              <a:tblPr firstRow="1" firstCol="1" bandRow="1">
                <a:tableStyleId>{C083E6E3-FA7D-4D7B-A595-EF9225AFEA82}</a:tableStyleId>
              </a:tblPr>
              <a:tblGrid>
                <a:gridCol w="759460">
                  <a:extLst>
                    <a:ext uri="{9D8B030D-6E8A-4147-A177-3AD203B41FA5}">
                      <a16:colId xmlns:a16="http://schemas.microsoft.com/office/drawing/2014/main" val="1838520061"/>
                    </a:ext>
                  </a:extLst>
                </a:gridCol>
                <a:gridCol w="384810">
                  <a:extLst>
                    <a:ext uri="{9D8B030D-6E8A-4147-A177-3AD203B41FA5}">
                      <a16:colId xmlns:a16="http://schemas.microsoft.com/office/drawing/2014/main" val="1906556384"/>
                    </a:ext>
                  </a:extLst>
                </a:gridCol>
                <a:gridCol w="384810">
                  <a:extLst>
                    <a:ext uri="{9D8B030D-6E8A-4147-A177-3AD203B41FA5}">
                      <a16:colId xmlns:a16="http://schemas.microsoft.com/office/drawing/2014/main" val="4126329155"/>
                    </a:ext>
                  </a:extLst>
                </a:gridCol>
                <a:gridCol w="626110">
                  <a:extLst>
                    <a:ext uri="{9D8B030D-6E8A-4147-A177-3AD203B41FA5}">
                      <a16:colId xmlns:a16="http://schemas.microsoft.com/office/drawing/2014/main" val="2259353995"/>
                    </a:ext>
                  </a:extLst>
                </a:gridCol>
                <a:gridCol w="613410">
                  <a:extLst>
                    <a:ext uri="{9D8B030D-6E8A-4147-A177-3AD203B41FA5}">
                      <a16:colId xmlns:a16="http://schemas.microsoft.com/office/drawing/2014/main" val="2130268127"/>
                    </a:ext>
                  </a:extLst>
                </a:gridCol>
              </a:tblGrid>
              <a:tr h="349885">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Ω</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T</a:t>
                      </a:r>
                      <a:r>
                        <a:rPr lang="en-US" sz="1800" baseline="-25000">
                          <a:effectLst/>
                          <a:latin typeface="Times New Roman" panose="02020603050405020304" pitchFamily="18" charset="0"/>
                          <a:cs typeface="Times New Roman" panose="02020603050405020304" pitchFamily="18" charset="0"/>
                        </a:rPr>
                        <a:t>max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P­</a:t>
                      </a:r>
                      <a:r>
                        <a:rPr lang="en-US" sz="1800" baseline="-25000" dirty="0">
                          <a:effectLst/>
                          <a:latin typeface="Times New Roman" panose="02020603050405020304" pitchFamily="18" charset="0"/>
                          <a:cs typeface="Times New Roman" panose="02020603050405020304" pitchFamily="18" charset="0"/>
                        </a:rPr>
                        <a:t>max</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087921"/>
                  </a:ext>
                </a:extLst>
              </a:tr>
              <a:tr h="349885">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m</a:t>
                      </a:r>
                      <a:r>
                        <a:rPr lang="en-US" sz="1800" baseline="30000">
                          <a:effectLst/>
                          <a:latin typeface="Times New Roman" panose="02020603050405020304" pitchFamily="18" charset="0"/>
                          <a:cs typeface="Times New Roman" panose="02020603050405020304" pitchFamily="18" charset="0"/>
                        </a:rPr>
                        <a:t>2</a:t>
                      </a:r>
                      <a:r>
                        <a:rPr lang="en-US" sz="1800">
                          <a:effectLst/>
                          <a:latin typeface="Times New Roman" panose="02020603050405020304" pitchFamily="18" charset="0"/>
                          <a:cs typeface="Times New Roman" panose="02020603050405020304" pitchFamily="18" charset="0"/>
                        </a:rPr>
                        <a:t> kg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extLst>
                  <a:ext uri="{0D108BD9-81ED-4DB2-BD59-A6C34878D82A}">
                    <a16:rowId xmlns:a16="http://schemas.microsoft.com/office/drawing/2014/main" val="1471837958"/>
                  </a:ext>
                </a:extLst>
              </a:tr>
              <a:tr h="349885">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06115"/>
                  </a:ext>
                </a:extLst>
              </a:tr>
              <a:tr h="349885">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π</a:t>
                      </a:r>
                      <a:r>
                        <a:rPr lang="en-US" sz="1800" baseline="-25000">
                          <a:effectLst/>
                          <a:latin typeface="Times New Roman" panose="02020603050405020304" pitchFamily="18" charset="0"/>
                          <a:cs typeface="Times New Roman" panose="02020603050405020304" pitchFamily="18" charset="0"/>
                        </a:rPr>
                        <a:t>1,mop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20000"/>
                      </a:schemeClr>
                    </a:solidFill>
                  </a:tcPr>
                </a:tc>
                <a:extLst>
                  <a:ext uri="{0D108BD9-81ED-4DB2-BD59-A6C34878D82A}">
                    <a16:rowId xmlns:a16="http://schemas.microsoft.com/office/drawing/2014/main" val="251873088"/>
                  </a:ext>
                </a:extLst>
              </a:tr>
              <a:tr h="349885">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π</a:t>
                      </a:r>
                      <a:r>
                        <a:rPr lang="en-US" sz="1800" baseline="-25000">
                          <a:effectLst/>
                          <a:latin typeface="Times New Roman" panose="02020603050405020304" pitchFamily="18" charset="0"/>
                          <a:cs typeface="Times New Roman" panose="02020603050405020304" pitchFamily="18" charset="0"/>
                        </a:rPr>
                        <a:t>2,mop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3975448"/>
                  </a:ext>
                </a:extLst>
              </a:tr>
            </a:tbl>
          </a:graphicData>
        </a:graphic>
      </p:graphicFrame>
      <p:cxnSp>
        <p:nvCxnSpPr>
          <p:cNvPr id="15" name="Straight Connector 14">
            <a:extLst>
              <a:ext uri="{FF2B5EF4-FFF2-40B4-BE49-F238E27FC236}">
                <a16:creationId xmlns:a16="http://schemas.microsoft.com/office/drawing/2014/main" id="{1DF43257-ECF8-CC7B-CCB4-3F54F190817E}"/>
              </a:ext>
            </a:extLst>
          </p:cNvPr>
          <p:cNvCxnSpPr/>
          <p:nvPr/>
        </p:nvCxnSpPr>
        <p:spPr>
          <a:xfrm>
            <a:off x="10457331" y="3223200"/>
            <a:ext cx="0" cy="2074208"/>
          </a:xfrm>
          <a:prstGeom prst="line">
            <a:avLst/>
          </a:prstGeom>
          <a:ln w="50800" cmpd="sng">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850ABE9-C73A-B9F1-FDA6-4AAFA9E0A0F6}"/>
              </a:ext>
            </a:extLst>
          </p:cNvPr>
          <p:cNvCxnSpPr/>
          <p:nvPr/>
        </p:nvCxnSpPr>
        <p:spPr>
          <a:xfrm flipH="1">
            <a:off x="8598099" y="4440314"/>
            <a:ext cx="3193551" cy="0"/>
          </a:xfrm>
          <a:prstGeom prst="line">
            <a:avLst/>
          </a:prstGeom>
          <a:ln w="50800" cmpd="sng">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43A7B77-5E70-460E-C3D2-E0AAF7E03405}"/>
                  </a:ext>
                </a:extLst>
              </p:cNvPr>
              <p:cNvSpPr/>
              <p:nvPr/>
            </p:nvSpPr>
            <p:spPr>
              <a:xfrm>
                <a:off x="2411086" y="5406762"/>
                <a:ext cx="6551022" cy="498150"/>
              </a:xfrm>
              <a:prstGeom prst="rect">
                <a:avLst/>
              </a:prstGeom>
            </p:spPr>
            <p:txBody>
              <a:bodyPr wrap="square">
                <a:spAutoFit/>
              </a:bodyPr>
              <a:lstStyle/>
              <a:p>
                <a:r>
                  <a:rPr lang="en-US" sz="1600" dirty="0"/>
                  <a:t>  </a:t>
                </a:r>
                <a14:m>
                  <m:oMath xmlns:m="http://schemas.openxmlformats.org/officeDocument/2006/math">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l-GR" sz="1600" i="1" dirty="0">
                            <a:latin typeface="Cambria Math" panose="02040503050406030204" pitchFamily="18" charset="0"/>
                            <a:ea typeface="Cambria Math" panose="02040503050406030204" pitchFamily="18" charset="0"/>
                            <a:cs typeface="Times New Roman" panose="02020603050405020304" pitchFamily="18" charset="0"/>
                          </a:rPr>
                          <m:t>π</m:t>
                        </m:r>
                      </m:e>
                      <m:sub>
                        <m:r>
                          <a:rPr lang="en-GB" sz="1600" i="1">
                            <a:latin typeface="Cambria Math" panose="02040503050406030204" pitchFamily="18" charset="0"/>
                            <a:ea typeface="Cambria Math" panose="02040503050406030204" pitchFamily="18" charset="0"/>
                            <a:cs typeface="Times New Roman" panose="02020603050405020304" pitchFamily="18" charset="0"/>
                          </a:rPr>
                          <m:t>1</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mop</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m:t>
                        </m:r>
                      </m:sub>
                    </m:sSub>
                    <m:r>
                      <a:rPr lang="en-GB"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l-GR" sz="1600" i="1" dirty="0">
                            <a:latin typeface="Cambria Math" panose="02040503050406030204" pitchFamily="18" charset="0"/>
                            <a:ea typeface="Cambria Math" panose="02040503050406030204" pitchFamily="18" charset="0"/>
                            <a:cs typeface="Times New Roman" panose="02020603050405020304" pitchFamily="18" charset="0"/>
                          </a:rPr>
                          <m:t>π</m:t>
                        </m:r>
                      </m:e>
                      <m:sub>
                        <m:r>
                          <a:rPr lang="en-GB" sz="1600" i="1">
                            <a:latin typeface="Cambria Math" panose="02040503050406030204" pitchFamily="18" charset="0"/>
                            <a:ea typeface="Cambria Math" panose="02040503050406030204" pitchFamily="18" charset="0"/>
                            <a:cs typeface="Times New Roman" panose="02020603050405020304" pitchFamily="18" charset="0"/>
                          </a:rPr>
                          <m:t>1</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mop</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v</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𝑇</m:t>
                            </m:r>
                          </m:e>
                          <m:sub>
                            <m:r>
                              <m:rPr>
                                <m:sty m:val="p"/>
                              </m:rPr>
                              <a:rPr lang="en-US" sz="1600" i="1">
                                <a:latin typeface="Cambria Math" panose="02040503050406030204" pitchFamily="18" charset="0"/>
                                <a:ea typeface="Cambria Math" panose="02040503050406030204" pitchFamily="18" charset="0"/>
                                <a:cs typeface="Times New Roman" panose="02020603050405020304" pitchFamily="18" charset="0"/>
                              </a:rPr>
                              <m:t>m</m:t>
                            </m:r>
                          </m:sub>
                        </m:sSub>
                      </m:num>
                      <m:den>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600" i="1">
                                <a:latin typeface="Cambria Math" panose="02040503050406030204" pitchFamily="18" charset="0"/>
                                <a:ea typeface="Cambria Math" panose="02040503050406030204" pitchFamily="18" charset="0"/>
                                <a:cs typeface="Times New Roman" panose="02020603050405020304" pitchFamily="18" charset="0"/>
                              </a:rPr>
                              <m:t>𝑇</m:t>
                            </m:r>
                          </m:e>
                          <m:sub>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max</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m:t>
                            </m:r>
                          </m:sub>
                        </m:sSub>
                      </m:den>
                    </m:f>
                    <m:r>
                      <a:rPr lang="en-US" sz="1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𝑇</m:t>
                            </m:r>
                          </m:e>
                          <m:sub>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v</m:t>
                            </m:r>
                          </m:sub>
                        </m:sSub>
                      </m:num>
                      <m:den>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600" i="1">
                                <a:latin typeface="Cambria Math" panose="02040503050406030204" pitchFamily="18" charset="0"/>
                                <a:ea typeface="Cambria Math" panose="02040503050406030204" pitchFamily="18" charset="0"/>
                                <a:cs typeface="Times New Roman" panose="02020603050405020304" pitchFamily="18" charset="0"/>
                              </a:rPr>
                              <m:t>𝑇</m:t>
                            </m:r>
                          </m:e>
                          <m:sub>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max</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v</m:t>
                            </m:r>
                          </m:sub>
                        </m:sSub>
                      </m:den>
                    </m:f>
                    <m:r>
                      <a:rPr lang="en-US"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𝑻</m:t>
                        </m:r>
                      </m:e>
                      <m:sub>
                        <m:r>
                          <a:rPr lang="en-US" sz="1600" i="1">
                            <a:latin typeface="Cambria Math" panose="02040503050406030204" pitchFamily="18" charset="0"/>
                            <a:ea typeface="Cambria Math" panose="02040503050406030204" pitchFamily="18" charset="0"/>
                            <a:cs typeface="Times New Roman" panose="02020603050405020304" pitchFamily="18" charset="0"/>
                          </a:rPr>
                          <m:t>𝐦</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𝑻</m:t>
                        </m:r>
                      </m:e>
                      <m:sub>
                        <m:r>
                          <a:rPr lang="en-GB" sz="1600" i="1">
                            <a:latin typeface="Cambria Math" panose="02040503050406030204" pitchFamily="18" charset="0"/>
                            <a:ea typeface="Cambria Math" panose="02040503050406030204" pitchFamily="18" charset="0"/>
                            <a:cs typeface="Times New Roman" panose="02020603050405020304" pitchFamily="18" charset="0"/>
                          </a:rPr>
                          <m:t>𝐯</m:t>
                        </m:r>
                      </m:sub>
                    </m:sSub>
                    <m:f>
                      <m:f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600" i="1">
                                <a:latin typeface="Cambria Math" panose="02040503050406030204" pitchFamily="18" charset="0"/>
                                <a:ea typeface="Cambria Math" panose="02040503050406030204" pitchFamily="18" charset="0"/>
                                <a:cs typeface="Times New Roman" panose="02020603050405020304" pitchFamily="18" charset="0"/>
                              </a:rPr>
                              <m:t>𝑻</m:t>
                            </m:r>
                          </m:e>
                          <m:sub>
                            <m:r>
                              <a:rPr lang="en-GB" sz="1600" i="1">
                                <a:latin typeface="Cambria Math" panose="02040503050406030204" pitchFamily="18" charset="0"/>
                                <a:ea typeface="Cambria Math" panose="02040503050406030204" pitchFamily="18" charset="0"/>
                                <a:cs typeface="Times New Roman" panose="02020603050405020304" pitchFamily="18" charset="0"/>
                              </a:rPr>
                              <m:t>𝐦𝐚𝐱</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a:rPr lang="en-GB" sz="1600" i="1">
                                <a:latin typeface="Cambria Math" panose="02040503050406030204" pitchFamily="18" charset="0"/>
                                <a:ea typeface="Cambria Math" panose="02040503050406030204" pitchFamily="18" charset="0"/>
                                <a:cs typeface="Times New Roman" panose="02020603050405020304" pitchFamily="18" charset="0"/>
                              </a:rPr>
                              <m:t>𝐦</m:t>
                            </m:r>
                          </m:sub>
                        </m:sSub>
                      </m:num>
                      <m:den>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600" i="1">
                                <a:latin typeface="Cambria Math" panose="02040503050406030204" pitchFamily="18" charset="0"/>
                                <a:ea typeface="Cambria Math" panose="02040503050406030204" pitchFamily="18" charset="0"/>
                                <a:cs typeface="Times New Roman" panose="02020603050405020304" pitchFamily="18" charset="0"/>
                              </a:rPr>
                              <m:t>𝑻</m:t>
                            </m:r>
                          </m:e>
                          <m:sub>
                            <m:r>
                              <a:rPr lang="en-GB" sz="1600" i="1">
                                <a:latin typeface="Cambria Math" panose="02040503050406030204" pitchFamily="18" charset="0"/>
                                <a:ea typeface="Cambria Math" panose="02040503050406030204" pitchFamily="18" charset="0"/>
                                <a:cs typeface="Times New Roman" panose="02020603050405020304" pitchFamily="18" charset="0"/>
                              </a:rPr>
                              <m:t>𝐦𝐚𝐱</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a:rPr lang="en-GB" sz="1600" i="1">
                                <a:latin typeface="Cambria Math" panose="02040503050406030204" pitchFamily="18" charset="0"/>
                                <a:ea typeface="Cambria Math" panose="02040503050406030204" pitchFamily="18" charset="0"/>
                                <a:cs typeface="Times New Roman" panose="02020603050405020304" pitchFamily="18" charset="0"/>
                              </a:rPr>
                              <m:t>𝐯</m:t>
                            </m:r>
                          </m:sub>
                        </m:sSub>
                      </m:den>
                    </m:f>
                    <m:r>
                      <a:rPr lang="en-US" sz="1600" i="1">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1600" i="1"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243A7B77-5E70-460E-C3D2-E0AAF7E03405}"/>
                  </a:ext>
                </a:extLst>
              </p:cNvPr>
              <p:cNvSpPr>
                <a:spLocks noRot="1" noChangeAspect="1" noMove="1" noResize="1" noEditPoints="1" noAdjustHandles="1" noChangeArrowheads="1" noChangeShapeType="1" noTextEdit="1"/>
              </p:cNvSpPr>
              <p:nvPr/>
            </p:nvSpPr>
            <p:spPr>
              <a:xfrm>
                <a:off x="2411086" y="5406762"/>
                <a:ext cx="6551022" cy="4981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EFCAC65-825F-08F0-628E-AA8029D73707}"/>
                  </a:ext>
                </a:extLst>
              </p:cNvPr>
              <p:cNvSpPr/>
              <p:nvPr/>
            </p:nvSpPr>
            <p:spPr>
              <a:xfrm>
                <a:off x="2130146" y="6100311"/>
                <a:ext cx="7745389" cy="499304"/>
              </a:xfrm>
              <a:prstGeom prst="rect">
                <a:avLst/>
              </a:prstGeom>
            </p:spPr>
            <p:txBody>
              <a:bodyPr wrap="square">
                <a:spAutoFit/>
              </a:bodyPr>
              <a:lstStyle/>
              <a:p>
                <a:r>
                  <a:rPr lang="en-US" sz="1600" dirty="0"/>
                  <a:t>  </a:t>
                </a:r>
                <a14:m>
                  <m:oMath xmlns:m="http://schemas.openxmlformats.org/officeDocument/2006/math">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l-GR" sz="1600" i="1" dirty="0">
                            <a:latin typeface="Cambria Math" panose="02040503050406030204" pitchFamily="18" charset="0"/>
                            <a:ea typeface="Cambria Math" panose="02040503050406030204" pitchFamily="18" charset="0"/>
                            <a:cs typeface="Times New Roman" panose="02020603050405020304" pitchFamily="18" charset="0"/>
                          </a:rPr>
                          <m:t>π</m:t>
                        </m:r>
                      </m:e>
                      <m:sub>
                        <m:r>
                          <a:rPr lang="en-GB" sz="1600" i="1">
                            <a:latin typeface="Cambria Math" panose="02040503050406030204" pitchFamily="18" charset="0"/>
                            <a:ea typeface="Cambria Math" panose="02040503050406030204" pitchFamily="18" charset="0"/>
                            <a:cs typeface="Times New Roman" panose="02020603050405020304" pitchFamily="18" charset="0"/>
                          </a:rPr>
                          <m:t>2</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mop</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m:t>
                        </m:r>
                      </m:sub>
                    </m:sSub>
                    <m:r>
                      <a:rPr lang="en-GB"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600" i="1">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l-GR" sz="1600" i="1" dirty="0">
                            <a:latin typeface="Cambria Math" panose="02040503050406030204" pitchFamily="18" charset="0"/>
                            <a:ea typeface="Cambria Math" panose="02040503050406030204" pitchFamily="18" charset="0"/>
                            <a:cs typeface="Times New Roman" panose="02020603050405020304" pitchFamily="18" charset="0"/>
                          </a:rPr>
                          <m:t>π</m:t>
                        </m:r>
                      </m:e>
                      <m:sub>
                        <m:r>
                          <a:rPr lang="en-GB" sz="1600" i="1">
                            <a:latin typeface="Cambria Math" panose="02040503050406030204" pitchFamily="18" charset="0"/>
                            <a:ea typeface="Cambria Math" panose="02040503050406030204" pitchFamily="18" charset="0"/>
                            <a:cs typeface="Times New Roman" panose="02020603050405020304" pitchFamily="18" charset="0"/>
                          </a:rPr>
                          <m:t>2</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mop</m:t>
                        </m:r>
                        <m:r>
                          <a:rPr lang="en-GB" sz="16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600" i="1">
                            <a:latin typeface="Cambria Math" panose="02040503050406030204" pitchFamily="18" charset="0"/>
                            <a:ea typeface="Cambria Math" panose="02040503050406030204" pitchFamily="18" charset="0"/>
                            <a:cs typeface="Times New Roman" panose="02020603050405020304" pitchFamily="18" charset="0"/>
                          </a:rPr>
                          <m:t>v</m:t>
                        </m:r>
                      </m:sub>
                    </m:sSub>
                  </m:oMath>
                </a14:m>
                <a:r>
                  <a:rPr lang="en-US" sz="1600" dirty="0"/>
                  <a:t> </a:t>
                </a:r>
                <a14:m>
                  <m:oMath xmlns:m="http://schemas.openxmlformats.org/officeDocument/2006/math">
                    <m:r>
                      <a:rPr lang="en-US" sz="1600">
                        <a:latin typeface="Cambria Math" panose="02040503050406030204" pitchFamily="18" charset="0"/>
                      </a:rPr>
                      <m:t>⟹</m:t>
                    </m:r>
                    <m:f>
                      <m:fPr>
                        <m:ctrlPr>
                          <a:rPr lang="en-US" sz="1600" i="1" smtClean="0">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Ω</m:t>
                                </m:r>
                              </m:e>
                              <m:sub>
                                <m:r>
                                  <m:rPr>
                                    <m:sty m:val="p"/>
                                  </m:rPr>
                                  <a:rPr lang="en-US" sz="1600" i="0">
                                    <a:latin typeface="Cambria Math" panose="02040503050406030204" pitchFamily="18" charset="0"/>
                                  </a:rPr>
                                  <m:t>m</m:t>
                                </m:r>
                              </m:sub>
                            </m:sSub>
                            <m:r>
                              <a:rPr lang="en-US" sz="1600" i="1">
                                <a:latin typeface="Cambria Math" panose="02040503050406030204" pitchFamily="18" charset="0"/>
                              </a:rPr>
                              <m:t>𝑇</m:t>
                            </m:r>
                          </m:e>
                          <m:sub>
                            <m:r>
                              <m:rPr>
                                <m:sty m:val="p"/>
                              </m:rPr>
                              <a:rPr lang="en-US" sz="1600" i="0">
                                <a:latin typeface="Cambria Math" panose="02040503050406030204" pitchFamily="18" charset="0"/>
                              </a:rPr>
                              <m:t>max</m:t>
                            </m:r>
                            <m:r>
                              <a:rPr lang="en-GB" sz="1600" b="0" i="0" smtClean="0">
                                <a:latin typeface="Cambria Math" panose="02040503050406030204" pitchFamily="18" charset="0"/>
                              </a:rPr>
                              <m:t>,</m:t>
                            </m:r>
                            <m:r>
                              <m:rPr>
                                <m:sty m:val="p"/>
                              </m:rPr>
                              <a:rPr lang="en-US" sz="1600" i="0">
                                <a:latin typeface="Cambria Math" panose="02040503050406030204" pitchFamily="18" charset="0"/>
                              </a:rPr>
                              <m:t>m</m:t>
                            </m:r>
                          </m:sub>
                        </m:sSub>
                      </m:num>
                      <m:den>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𝑃</m:t>
                            </m:r>
                          </m:e>
                          <m:sub>
                            <m:r>
                              <m:rPr>
                                <m:sty m:val="p"/>
                              </m:rPr>
                              <a:rPr lang="en-GB" sz="1600" b="0" i="0" smtClean="0">
                                <a:latin typeface="Cambria Math" panose="02040503050406030204" pitchFamily="18" charset="0"/>
                              </a:rPr>
                              <m:t>max</m:t>
                            </m:r>
                            <m:r>
                              <a:rPr lang="en-GB" sz="1600" b="0" i="0" smtClean="0">
                                <a:latin typeface="Cambria Math" panose="02040503050406030204" pitchFamily="18" charset="0"/>
                              </a:rPr>
                              <m:t>,</m:t>
                            </m:r>
                            <m:r>
                              <m:rPr>
                                <m:sty m:val="p"/>
                              </m:rPr>
                              <a:rPr lang="en-GB" sz="1600" b="0" i="0" smtClean="0">
                                <a:latin typeface="Cambria Math" panose="02040503050406030204" pitchFamily="18" charset="0"/>
                              </a:rPr>
                              <m:t>m</m:t>
                            </m:r>
                          </m:sub>
                        </m:sSub>
                      </m:den>
                    </m:f>
                    <m:r>
                      <a:rPr lang="en-US" sz="1600" i="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Ω</m:t>
                                </m:r>
                              </m:e>
                              <m:sub>
                                <m:r>
                                  <m:rPr>
                                    <m:sty m:val="p"/>
                                  </m:rPr>
                                  <a:rPr lang="en-GB" sz="1600" b="0" i="0" smtClean="0">
                                    <a:latin typeface="Cambria Math" panose="02040503050406030204" pitchFamily="18" charset="0"/>
                                  </a:rPr>
                                  <m:t>v</m:t>
                                </m:r>
                              </m:sub>
                            </m:sSub>
                            <m:r>
                              <a:rPr lang="en-US" sz="1600" i="1">
                                <a:latin typeface="Cambria Math" panose="02040503050406030204" pitchFamily="18" charset="0"/>
                              </a:rPr>
                              <m:t>𝑇</m:t>
                            </m:r>
                          </m:e>
                          <m:sub>
                            <m:r>
                              <m:rPr>
                                <m:sty m:val="p"/>
                              </m:rPr>
                              <a:rPr lang="en-US" sz="1600" i="0">
                                <a:latin typeface="Cambria Math" panose="02040503050406030204" pitchFamily="18" charset="0"/>
                              </a:rPr>
                              <m:t>max</m:t>
                            </m:r>
                            <m:r>
                              <a:rPr lang="en-GB" sz="1600" b="0" i="0" smtClean="0">
                                <a:latin typeface="Cambria Math" panose="02040503050406030204" pitchFamily="18" charset="0"/>
                              </a:rPr>
                              <m:t>,</m:t>
                            </m:r>
                            <m:r>
                              <m:rPr>
                                <m:sty m:val="p"/>
                              </m:rPr>
                              <a:rPr lang="en-GB" sz="1600" b="0" i="0" smtClean="0">
                                <a:latin typeface="Cambria Math" panose="02040503050406030204" pitchFamily="18" charset="0"/>
                              </a:rPr>
                              <m:t>v</m:t>
                            </m:r>
                          </m:sub>
                        </m:sSub>
                      </m:num>
                      <m:den>
                        <m:sSub>
                          <m:sSubPr>
                            <m:ctrlPr>
                              <a:rPr lang="en-GB" sz="1600" i="1">
                                <a:latin typeface="Cambria Math" panose="02040503050406030204" pitchFamily="18" charset="0"/>
                              </a:rPr>
                            </m:ctrlPr>
                          </m:sSubPr>
                          <m:e>
                            <m:r>
                              <a:rPr lang="en-GB" sz="1600" i="1">
                                <a:latin typeface="Cambria Math" panose="02040503050406030204" pitchFamily="18" charset="0"/>
                              </a:rPr>
                              <m:t>𝑃</m:t>
                            </m:r>
                          </m:e>
                          <m:sub>
                            <m:r>
                              <m:rPr>
                                <m:sty m:val="p"/>
                              </m:rPr>
                              <a:rPr lang="en-GB" sz="1600" i="0">
                                <a:latin typeface="Cambria Math" panose="02040503050406030204" pitchFamily="18" charset="0"/>
                              </a:rPr>
                              <m:t>max</m:t>
                            </m:r>
                            <m:r>
                              <a:rPr lang="en-GB" sz="1600" i="0">
                                <a:latin typeface="Cambria Math" panose="02040503050406030204" pitchFamily="18" charset="0"/>
                              </a:rPr>
                              <m:t>,</m:t>
                            </m:r>
                            <m:r>
                              <m:rPr>
                                <m:sty m:val="p"/>
                              </m:rPr>
                              <a:rPr lang="en-GB" sz="1600" b="0" i="0" smtClean="0">
                                <a:latin typeface="Cambria Math" panose="02040503050406030204" pitchFamily="18" charset="0"/>
                              </a:rPr>
                              <m:t>v</m:t>
                            </m:r>
                          </m:sub>
                        </m:sSub>
                      </m:den>
                    </m:f>
                    <m:r>
                      <a:rPr lang="en-US" sz="1600" i="0">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Ω</m:t>
                        </m:r>
                      </m:e>
                      <m:sub>
                        <m:r>
                          <a:rPr lang="en-US" sz="1600" b="1" i="0">
                            <a:latin typeface="Cambria Math" panose="02040503050406030204" pitchFamily="18" charset="0"/>
                          </a:rPr>
                          <m:t>𝐦</m:t>
                        </m:r>
                      </m:sub>
                    </m:sSub>
                    <m:r>
                      <a:rPr lang="en-US" sz="1600" b="1" i="0">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Ω</m:t>
                        </m:r>
                      </m:e>
                      <m:sub>
                        <m:r>
                          <a:rPr lang="en-GB" sz="1600" b="1" i="0" smtClean="0">
                            <a:latin typeface="Cambria Math" panose="02040503050406030204" pitchFamily="18" charset="0"/>
                          </a:rPr>
                          <m:t>𝐯</m:t>
                        </m:r>
                      </m:sub>
                    </m:sSub>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𝑻</m:t>
                            </m:r>
                          </m:e>
                          <m:sub>
                            <m:r>
                              <a:rPr lang="en-US" sz="1600" b="1" i="0">
                                <a:latin typeface="Cambria Math" panose="02040503050406030204" pitchFamily="18" charset="0"/>
                              </a:rPr>
                              <m:t>𝐦𝐚𝐱</m:t>
                            </m:r>
                            <m:r>
                              <a:rPr lang="en-GB" sz="1600" b="1" i="0">
                                <a:latin typeface="Cambria Math" panose="02040503050406030204" pitchFamily="18" charset="0"/>
                              </a:rPr>
                              <m:t>,</m:t>
                            </m:r>
                            <m:r>
                              <a:rPr lang="en-GB" sz="1600" b="1" i="0">
                                <a:latin typeface="Cambria Math" panose="02040503050406030204" pitchFamily="18" charset="0"/>
                              </a:rPr>
                              <m:t>𝐯</m:t>
                            </m:r>
                          </m:sub>
                        </m:sSub>
                        <m:sSub>
                          <m:sSubPr>
                            <m:ctrlPr>
                              <a:rPr lang="en-GB" sz="1600" b="1" i="1">
                                <a:latin typeface="Cambria Math" panose="02040503050406030204" pitchFamily="18" charset="0"/>
                              </a:rPr>
                            </m:ctrlPr>
                          </m:sSubPr>
                          <m:e>
                            <m:r>
                              <a:rPr lang="en-GB" sz="1600" b="1" i="1">
                                <a:latin typeface="Cambria Math" panose="02040503050406030204" pitchFamily="18" charset="0"/>
                              </a:rPr>
                              <m:t>𝑷</m:t>
                            </m:r>
                          </m:e>
                          <m:sub>
                            <m:r>
                              <a:rPr lang="en-GB" sz="1600" b="1" i="0">
                                <a:latin typeface="Cambria Math" panose="02040503050406030204" pitchFamily="18" charset="0"/>
                              </a:rPr>
                              <m:t>𝐦𝐚𝐱</m:t>
                            </m:r>
                            <m:r>
                              <a:rPr lang="en-GB" sz="1600" b="1" i="0">
                                <a:latin typeface="Cambria Math" panose="02040503050406030204" pitchFamily="18" charset="0"/>
                              </a:rPr>
                              <m:t>,</m:t>
                            </m:r>
                            <m:r>
                              <a:rPr lang="en-GB" sz="1600" b="1" i="0">
                                <a:latin typeface="Cambria Math" panose="02040503050406030204" pitchFamily="18" charset="0"/>
                              </a:rPr>
                              <m:t>𝐦</m:t>
                            </m:r>
                          </m:sub>
                        </m:sSub>
                      </m:num>
                      <m:den>
                        <m:sSub>
                          <m:sSubPr>
                            <m:ctrlPr>
                              <a:rPr lang="en-US" sz="1600" b="1" i="1">
                                <a:latin typeface="Cambria Math" panose="02040503050406030204" pitchFamily="18" charset="0"/>
                              </a:rPr>
                            </m:ctrlPr>
                          </m:sSubPr>
                          <m:e>
                            <m:r>
                              <a:rPr lang="en-US" sz="1600" b="1" i="0">
                                <a:latin typeface="Cambria Math" panose="02040503050406030204" pitchFamily="18" charset="0"/>
                              </a:rPr>
                              <m:t> </m:t>
                            </m:r>
                            <m:r>
                              <a:rPr lang="en-US" sz="1600" b="1" i="1">
                                <a:latin typeface="Cambria Math" panose="02040503050406030204" pitchFamily="18" charset="0"/>
                              </a:rPr>
                              <m:t>𝑻</m:t>
                            </m:r>
                          </m:e>
                          <m:sub>
                            <m:r>
                              <a:rPr lang="en-US" sz="1600" b="1" i="0">
                                <a:latin typeface="Cambria Math" panose="02040503050406030204" pitchFamily="18" charset="0"/>
                              </a:rPr>
                              <m:t>𝐦𝐚𝐱</m:t>
                            </m:r>
                            <m:r>
                              <a:rPr lang="en-GB" sz="1600" b="1" i="0">
                                <a:latin typeface="Cambria Math" panose="02040503050406030204" pitchFamily="18" charset="0"/>
                              </a:rPr>
                              <m:t>,</m:t>
                            </m:r>
                            <m:r>
                              <a:rPr lang="en-US" sz="1600" b="1" i="0">
                                <a:latin typeface="Cambria Math" panose="02040503050406030204" pitchFamily="18" charset="0"/>
                              </a:rPr>
                              <m:t>𝐦</m:t>
                            </m:r>
                          </m:sub>
                        </m:sSub>
                        <m:sSub>
                          <m:sSubPr>
                            <m:ctrlPr>
                              <a:rPr lang="en-GB" sz="1600" b="1" i="1">
                                <a:latin typeface="Cambria Math" panose="02040503050406030204" pitchFamily="18" charset="0"/>
                              </a:rPr>
                            </m:ctrlPr>
                          </m:sSubPr>
                          <m:e>
                            <m:r>
                              <a:rPr lang="en-GB" sz="1600" b="1" i="1">
                                <a:latin typeface="Cambria Math" panose="02040503050406030204" pitchFamily="18" charset="0"/>
                              </a:rPr>
                              <m:t>𝑷</m:t>
                            </m:r>
                          </m:e>
                          <m:sub>
                            <m:r>
                              <a:rPr lang="en-GB" sz="1600" b="1" i="0">
                                <a:latin typeface="Cambria Math" panose="02040503050406030204" pitchFamily="18" charset="0"/>
                              </a:rPr>
                              <m:t>𝐦𝐚𝐱</m:t>
                            </m:r>
                            <m:r>
                              <a:rPr lang="en-GB" sz="1600" b="1" i="0">
                                <a:latin typeface="Cambria Math" panose="02040503050406030204" pitchFamily="18" charset="0"/>
                              </a:rPr>
                              <m:t>,</m:t>
                            </m:r>
                            <m:r>
                              <a:rPr lang="en-GB" sz="1600" b="1" i="0">
                                <a:latin typeface="Cambria Math" panose="02040503050406030204" pitchFamily="18" charset="0"/>
                              </a:rPr>
                              <m:t>𝐯</m:t>
                            </m:r>
                          </m:sub>
                        </m:sSub>
                      </m:den>
                    </m:f>
                  </m:oMath>
                </a14:m>
                <a:endParaRPr lang="en-US" sz="1600" b="1" dirty="0"/>
              </a:p>
            </p:txBody>
          </p:sp>
        </mc:Choice>
        <mc:Fallback xmlns="">
          <p:sp>
            <p:nvSpPr>
              <p:cNvPr id="18" name="Rectangle 17">
                <a:extLst>
                  <a:ext uri="{FF2B5EF4-FFF2-40B4-BE49-F238E27FC236}">
                    <a16:creationId xmlns:a16="http://schemas.microsoft.com/office/drawing/2014/main" id="{4EFCAC65-825F-08F0-628E-AA8029D73707}"/>
                  </a:ext>
                </a:extLst>
              </p:cNvPr>
              <p:cNvSpPr>
                <a:spLocks noRot="1" noChangeAspect="1" noMove="1" noResize="1" noEditPoints="1" noAdjustHandles="1" noChangeArrowheads="1" noChangeShapeType="1" noTextEdit="1"/>
              </p:cNvSpPr>
              <p:nvPr/>
            </p:nvSpPr>
            <p:spPr>
              <a:xfrm>
                <a:off x="2130146" y="6100311"/>
                <a:ext cx="7745389" cy="499304"/>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003E6563-18F0-3C48-1ECE-2E57C38EB39B}"/>
              </a:ext>
            </a:extLst>
          </p:cNvPr>
          <p:cNvCxnSpPr/>
          <p:nvPr/>
        </p:nvCxnSpPr>
        <p:spPr>
          <a:xfrm>
            <a:off x="7545588" y="5700334"/>
            <a:ext cx="1052511" cy="63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531CEAF-0A5A-F902-E4EB-E03F472802FB}"/>
                  </a:ext>
                </a:extLst>
              </p:cNvPr>
              <p:cNvSpPr/>
              <p:nvPr/>
            </p:nvSpPr>
            <p:spPr>
              <a:xfrm>
                <a:off x="8598099" y="5461020"/>
                <a:ext cx="5479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b="1" i="1">
                              <a:latin typeface="Cambria Math" panose="02040503050406030204" pitchFamily="18" charset="0"/>
                            </a:rPr>
                          </m:ctrlPr>
                        </m:sSubPr>
                        <m:e>
                          <m:r>
                            <a:rPr lang="en-GB" sz="2000" b="1" i="1">
                              <a:latin typeface="Cambria Math" panose="02040503050406030204" pitchFamily="18" charset="0"/>
                            </a:rPr>
                            <m:t>𝑪</m:t>
                          </m:r>
                        </m:e>
                        <m:sub>
                          <m:r>
                            <a:rPr lang="en-GB" sz="2000" b="1">
                              <a:latin typeface="Cambria Math" panose="02040503050406030204" pitchFamily="18" charset="0"/>
                            </a:rPr>
                            <m:t>𝐓</m:t>
                          </m:r>
                        </m:sub>
                      </m:sSub>
                    </m:oMath>
                  </m:oMathPara>
                </a14:m>
                <a:endParaRPr lang="en-US" sz="2000" dirty="0"/>
              </a:p>
            </p:txBody>
          </p:sp>
        </mc:Choice>
        <mc:Fallback xmlns="">
          <p:sp>
            <p:nvSpPr>
              <p:cNvPr id="20" name="Rectangle 19">
                <a:extLst>
                  <a:ext uri="{FF2B5EF4-FFF2-40B4-BE49-F238E27FC236}">
                    <a16:creationId xmlns:a16="http://schemas.microsoft.com/office/drawing/2014/main" id="{5531CEAF-0A5A-F902-E4EB-E03F472802FB}"/>
                  </a:ext>
                </a:extLst>
              </p:cNvPr>
              <p:cNvSpPr>
                <a:spLocks noRot="1" noChangeAspect="1" noMove="1" noResize="1" noEditPoints="1" noAdjustHandles="1" noChangeArrowheads="1" noChangeShapeType="1" noTextEdit="1"/>
              </p:cNvSpPr>
              <p:nvPr/>
            </p:nvSpPr>
            <p:spPr>
              <a:xfrm>
                <a:off x="8598099" y="5461020"/>
                <a:ext cx="547971" cy="400110"/>
              </a:xfrm>
              <a:prstGeom prst="rect">
                <a:avLst/>
              </a:prstGeom>
              <a:blipFill>
                <a:blip r:embed="rId7"/>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E6760ABA-A98E-9425-91B0-A0097570025B}"/>
                  </a:ext>
                </a:extLst>
              </p:cNvPr>
              <p:cNvSpPr/>
              <p:nvPr/>
            </p:nvSpPr>
            <p:spPr>
              <a:xfrm>
                <a:off x="9311534" y="6109087"/>
                <a:ext cx="56400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b="1" i="1">
                              <a:latin typeface="Cambria Math" panose="02040503050406030204" pitchFamily="18" charset="0"/>
                            </a:rPr>
                          </m:ctrlPr>
                        </m:sSubPr>
                        <m:e>
                          <m:r>
                            <a:rPr lang="en-GB" sz="2000" b="1" i="1">
                              <a:latin typeface="Cambria Math" panose="02040503050406030204" pitchFamily="18" charset="0"/>
                            </a:rPr>
                            <m:t>𝑪</m:t>
                          </m:r>
                        </m:e>
                        <m:sub>
                          <m:r>
                            <a:rPr lang="en-GB" sz="2000" b="1">
                              <a:latin typeface="Cambria Math" panose="02040503050406030204" pitchFamily="18" charset="0"/>
                            </a:rPr>
                            <m:t>𝛀</m:t>
                          </m:r>
                        </m:sub>
                      </m:sSub>
                    </m:oMath>
                  </m:oMathPara>
                </a14:m>
                <a:endParaRPr lang="en-US" sz="2000" dirty="0"/>
              </a:p>
            </p:txBody>
          </p:sp>
        </mc:Choice>
        <mc:Fallback xmlns="">
          <p:sp>
            <p:nvSpPr>
              <p:cNvPr id="21" name="Rectangle 20">
                <a:extLst>
                  <a:ext uri="{FF2B5EF4-FFF2-40B4-BE49-F238E27FC236}">
                    <a16:creationId xmlns:a16="http://schemas.microsoft.com/office/drawing/2014/main" id="{E6760ABA-A98E-9425-91B0-A0097570025B}"/>
                  </a:ext>
                </a:extLst>
              </p:cNvPr>
              <p:cNvSpPr>
                <a:spLocks noRot="1" noChangeAspect="1" noMove="1" noResize="1" noEditPoints="1" noAdjustHandles="1" noChangeArrowheads="1" noChangeShapeType="1" noTextEdit="1"/>
              </p:cNvSpPr>
              <p:nvPr/>
            </p:nvSpPr>
            <p:spPr>
              <a:xfrm>
                <a:off x="9311534" y="6109087"/>
                <a:ext cx="564001" cy="400110"/>
              </a:xfrm>
              <a:prstGeom prst="rect">
                <a:avLst/>
              </a:prstGeom>
              <a:blipFill>
                <a:blip r:embed="rId8"/>
                <a:stretch>
                  <a:fillRect b="-303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9A7233E8-A3AC-DDBE-755C-321A64E208B6}"/>
              </a:ext>
            </a:extLst>
          </p:cNvPr>
          <p:cNvCxnSpPr/>
          <p:nvPr/>
        </p:nvCxnSpPr>
        <p:spPr>
          <a:xfrm>
            <a:off x="8258418" y="6343613"/>
            <a:ext cx="1052511" cy="635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84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3D56-6007-CB43-5670-D9205C6BD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7BB3D-2275-FA6E-9ABC-2875829DCB61}"/>
              </a:ext>
            </a:extLst>
          </p:cNvPr>
          <p:cNvSpPr>
            <a:spLocks noGrp="1"/>
          </p:cNvSpPr>
          <p:nvPr>
            <p:ph type="title"/>
          </p:nvPr>
        </p:nvSpPr>
        <p:spPr/>
        <p:txBody>
          <a:bodyPr/>
          <a:lstStyle/>
          <a:p>
            <a:r>
              <a:rPr lang="en-US" dirty="0"/>
              <a:t>Transient Down-Scaling Method</a:t>
            </a:r>
          </a:p>
        </p:txBody>
      </p:sp>
      <p:sp>
        <p:nvSpPr>
          <p:cNvPr id="4" name="Date Placeholder 3">
            <a:extLst>
              <a:ext uri="{FF2B5EF4-FFF2-40B4-BE49-F238E27FC236}">
                <a16:creationId xmlns:a16="http://schemas.microsoft.com/office/drawing/2014/main" id="{A87E93C6-F00B-8E09-6BCD-A5BE78D1A122}"/>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B362D287-DD12-B02A-E8DC-EB212E5A290D}"/>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C2F8682A-C3DC-A395-FFB0-FB3A5D472568}"/>
              </a:ext>
            </a:extLst>
          </p:cNvPr>
          <p:cNvSpPr>
            <a:spLocks noGrp="1"/>
          </p:cNvSpPr>
          <p:nvPr>
            <p:ph type="sldNum" sz="quarter" idx="12"/>
          </p:nvPr>
        </p:nvSpPr>
        <p:spPr/>
        <p:txBody>
          <a:bodyPr/>
          <a:lstStyle/>
          <a:p>
            <a:fld id="{4B64EC4D-37E3-EF42-B9AB-6337577588CB}" type="slidenum">
              <a:rPr lang="de-DE" smtClean="0"/>
              <a:pPr/>
              <a:t>28</a:t>
            </a:fld>
            <a:endParaRPr lang="de-DE" dirty="0"/>
          </a:p>
        </p:txBody>
      </p:sp>
      <p:sp>
        <p:nvSpPr>
          <p:cNvPr id="7" name="Text Placeholder 6">
            <a:extLst>
              <a:ext uri="{FF2B5EF4-FFF2-40B4-BE49-F238E27FC236}">
                <a16:creationId xmlns:a16="http://schemas.microsoft.com/office/drawing/2014/main" id="{995812C7-A026-383A-E979-356D7B341BDC}"/>
              </a:ext>
            </a:extLst>
          </p:cNvPr>
          <p:cNvSpPr>
            <a:spLocks noGrp="1"/>
          </p:cNvSpPr>
          <p:nvPr>
            <p:ph type="body" sz="quarter" idx="13"/>
          </p:nvPr>
        </p:nvSpPr>
        <p:spPr/>
        <p:txBody>
          <a:bodyPr/>
          <a:lstStyle/>
          <a:p>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6CD006F-D771-0D03-7601-05BBF65C5C98}"/>
                  </a:ext>
                </a:extLst>
              </p:cNvPr>
              <p:cNvSpPr/>
              <p:nvPr/>
            </p:nvSpPr>
            <p:spPr>
              <a:xfrm>
                <a:off x="969159" y="2142918"/>
                <a:ext cx="2616036" cy="676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b="0" i="1">
                              <a:solidFill>
                                <a:srgbClr val="FF0000"/>
                              </a:solidFill>
                              <a:latin typeface="Cambria Math" panose="02040503050406030204" pitchFamily="18" charset="0"/>
                            </a:rPr>
                            <m:t>𝑇</m:t>
                          </m:r>
                        </m:e>
                        <m:sub>
                          <m:r>
                            <m:rPr>
                              <m:sty m:val="p"/>
                            </m:rPr>
                            <a:rPr lang="en-GB" sz="2000" b="0" i="0">
                              <a:solidFill>
                                <a:srgbClr val="FF0000"/>
                              </a:solidFill>
                              <a:latin typeface="Cambria Math" panose="02040503050406030204" pitchFamily="18" charset="0"/>
                            </a:rPr>
                            <m:t>accel</m:t>
                          </m:r>
                        </m:sub>
                      </m:sSub>
                      <m:r>
                        <a:rPr lang="en-GB" sz="2000" b="0" i="0">
                          <a:solidFill>
                            <a:srgbClr val="FF0000"/>
                          </a:solidFill>
                          <a:latin typeface="Cambria Math" panose="02040503050406030204" pitchFamily="18" charset="0"/>
                        </a:rPr>
                        <m:t>=</m:t>
                      </m:r>
                      <m:r>
                        <a:rPr lang="en-GB" sz="2000" b="0" i="1">
                          <a:solidFill>
                            <a:srgbClr val="FF0000"/>
                          </a:solidFill>
                          <a:latin typeface="Cambria Math" panose="02040503050406030204" pitchFamily="18" charset="0"/>
                        </a:rPr>
                        <m:t>𝛼</m:t>
                      </m:r>
                      <m:r>
                        <a:rPr lang="en-GB" sz="2000" b="0" i="1">
                          <a:solidFill>
                            <a:srgbClr val="FF0000"/>
                          </a:solidFill>
                          <a:latin typeface="Cambria Math" panose="02040503050406030204" pitchFamily="18" charset="0"/>
                        </a:rPr>
                        <m:t>𝑀</m:t>
                      </m:r>
                      <m:f>
                        <m:fPr>
                          <m:ctrlPr>
                            <a:rPr lang="en-GB" sz="2000" i="1">
                              <a:solidFill>
                                <a:srgbClr val="FF0000"/>
                              </a:solidFill>
                              <a:latin typeface="Cambria Math" panose="02040503050406030204" pitchFamily="18" charset="0"/>
                            </a:rPr>
                          </m:ctrlPr>
                        </m:fPr>
                        <m:num>
                          <m:r>
                            <a:rPr lang="en-GB" sz="2000" b="0" i="1">
                              <a:solidFill>
                                <a:srgbClr val="FF0000"/>
                              </a:solidFill>
                              <a:latin typeface="Cambria Math" panose="02040503050406030204" pitchFamily="18" charset="0"/>
                            </a:rPr>
                            <m:t>𝑑𝑉</m:t>
                          </m:r>
                        </m:num>
                        <m:den>
                          <m:r>
                            <a:rPr lang="en-GB" sz="2000" b="0" i="1">
                              <a:solidFill>
                                <a:srgbClr val="FF0000"/>
                              </a:solidFill>
                              <a:latin typeface="Cambria Math" panose="02040503050406030204" pitchFamily="18" charset="0"/>
                            </a:rPr>
                            <m:t>𝑑𝑡</m:t>
                          </m:r>
                        </m:den>
                      </m:f>
                      <m:sSub>
                        <m:sSubPr>
                          <m:ctrlPr>
                            <a:rPr lang="en-GB" sz="2000" i="1">
                              <a:solidFill>
                                <a:srgbClr val="FF0000"/>
                              </a:solidFill>
                              <a:latin typeface="Cambria Math" panose="02040503050406030204" pitchFamily="18" charset="0"/>
                            </a:rPr>
                          </m:ctrlPr>
                        </m:sSubPr>
                        <m:e>
                          <m:r>
                            <a:rPr lang="en-GB" sz="2000" b="0" i="1">
                              <a:solidFill>
                                <a:srgbClr val="FF0000"/>
                              </a:solidFill>
                              <a:latin typeface="Cambria Math" panose="02040503050406030204" pitchFamily="18" charset="0"/>
                            </a:rPr>
                            <m:t>𝑟</m:t>
                          </m:r>
                        </m:e>
                        <m:sub>
                          <m:r>
                            <m:rPr>
                              <m:sty m:val="p"/>
                            </m:rPr>
                            <a:rPr lang="en-GB" sz="2000" b="0" i="0">
                              <a:solidFill>
                                <a:srgbClr val="FF0000"/>
                              </a:solidFill>
                              <a:latin typeface="Cambria Math" panose="02040503050406030204" pitchFamily="18" charset="0"/>
                            </a:rPr>
                            <m:t>wheel</m:t>
                          </m:r>
                        </m:sub>
                      </m:sSub>
                    </m:oMath>
                  </m:oMathPara>
                </a14:m>
                <a:endParaRPr lang="en-GB" sz="2000" dirty="0"/>
              </a:p>
            </p:txBody>
          </p:sp>
        </mc:Choice>
        <mc:Fallback xmlns="">
          <p:sp>
            <p:nvSpPr>
              <p:cNvPr id="8" name="Rectangle 7">
                <a:extLst>
                  <a:ext uri="{FF2B5EF4-FFF2-40B4-BE49-F238E27FC236}">
                    <a16:creationId xmlns:a16="http://schemas.microsoft.com/office/drawing/2014/main" id="{26CD006F-D771-0D03-7601-05BBF65C5C98}"/>
                  </a:ext>
                </a:extLst>
              </p:cNvPr>
              <p:cNvSpPr>
                <a:spLocks noRot="1" noChangeAspect="1" noMove="1" noResize="1" noEditPoints="1" noAdjustHandles="1" noChangeArrowheads="1" noChangeShapeType="1" noTextEdit="1"/>
              </p:cNvSpPr>
              <p:nvPr/>
            </p:nvSpPr>
            <p:spPr>
              <a:xfrm>
                <a:off x="969159" y="2142918"/>
                <a:ext cx="2616036" cy="67666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834B292-2799-BBF8-CCBE-4FEAA8459635}"/>
                  </a:ext>
                </a:extLst>
              </p:cNvPr>
              <p:cNvSpPr/>
              <p:nvPr/>
            </p:nvSpPr>
            <p:spPr>
              <a:xfrm>
                <a:off x="4213226" y="2288917"/>
                <a:ext cx="3151119" cy="722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𝐶</m:t>
                          </m:r>
                        </m:e>
                        <m:sub>
                          <m:r>
                            <m:rPr>
                              <m:sty m:val="p"/>
                            </m:rPr>
                            <a:rPr lang="en-GB" sz="2000" i="0">
                              <a:latin typeface="Cambria Math" panose="02040503050406030204" pitchFamily="18" charset="0"/>
                            </a:rPr>
                            <m:t>T</m:t>
                          </m:r>
                        </m:sub>
                      </m:sSub>
                      <m:r>
                        <m:rPr>
                          <m:sty m:val="p"/>
                        </m:rPr>
                        <a:rPr lang="en-GB" sz="2000" i="0">
                          <a:latin typeface="Cambria Math" panose="02040503050406030204" pitchFamily="18" charset="0"/>
                        </a:rPr>
                        <m:t>a</m:t>
                      </m:r>
                      <m:r>
                        <a:rPr lang="en-GB" sz="2000" i="0">
                          <a:latin typeface="Cambria Math" panose="02040503050406030204" pitchFamily="18" charset="0"/>
                        </a:rPr>
                        <m:t>= </m:t>
                      </m:r>
                      <m:f>
                        <m:fPr>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en-GB" sz="2000" i="1">
                                  <a:latin typeface="Cambria Math" panose="02040503050406030204" pitchFamily="18" charset="0"/>
                                </a:rPr>
                                <m:t>𝐶</m:t>
                              </m:r>
                            </m:e>
                            <m:sub>
                              <m:r>
                                <m:rPr>
                                  <m:sty m:val="p"/>
                                </m:rPr>
                                <a:rPr lang="en-GB" sz="2000" i="0">
                                  <a:latin typeface="Cambria Math" panose="02040503050406030204" pitchFamily="18" charset="0"/>
                                </a:rPr>
                                <m:t>Ω</m:t>
                              </m:r>
                            </m:sub>
                          </m:sSub>
                          <m:r>
                            <a:rPr lang="en-GB" sz="2000" i="1">
                              <a:latin typeface="Cambria Math" panose="02040503050406030204" pitchFamily="18" charset="0"/>
                            </a:rPr>
                            <m:t>∆</m:t>
                          </m:r>
                          <m:r>
                            <a:rPr lang="en-GB" sz="2000" i="1">
                              <a:latin typeface="Cambria Math" panose="02040503050406030204" pitchFamily="18" charset="0"/>
                            </a:rPr>
                            <m:t>𝑉</m:t>
                          </m:r>
                        </m:num>
                        <m:den>
                          <m:sSub>
                            <m:sSubPr>
                              <m:ctrlPr>
                                <a:rPr lang="en-GB" sz="2000" i="1">
                                  <a:latin typeface="Cambria Math" panose="02040503050406030204" pitchFamily="18" charset="0"/>
                                </a:rPr>
                              </m:ctrlPr>
                            </m:sSubPr>
                            <m:e>
                              <m:r>
                                <a:rPr lang="en-GB" sz="2000" i="1">
                                  <a:latin typeface="Cambria Math" panose="02040503050406030204" pitchFamily="18" charset="0"/>
                                </a:rPr>
                                <m:t>𝐶</m:t>
                              </m:r>
                            </m:e>
                            <m:sub>
                              <m:r>
                                <a:rPr lang="en-GB" sz="2000" i="0">
                                  <a:latin typeface="Cambria Math" panose="02040503050406030204" pitchFamily="18" charset="0"/>
                                </a:rPr>
                                <m:t>∆</m:t>
                              </m:r>
                              <m:r>
                                <m:rPr>
                                  <m:sty m:val="p"/>
                                </m:rPr>
                                <a:rPr lang="en-GB" sz="2000" i="0">
                                  <a:latin typeface="Cambria Math" panose="02040503050406030204" pitchFamily="18" charset="0"/>
                                </a:rPr>
                                <m:t>t</m:t>
                              </m:r>
                            </m:sub>
                          </m:sSub>
                          <m:r>
                            <a:rPr lang="en-GB" sz="2000" i="1">
                              <a:latin typeface="Cambria Math" panose="02040503050406030204" pitchFamily="18" charset="0"/>
                            </a:rPr>
                            <m:t>∆</m:t>
                          </m:r>
                          <m:r>
                            <a:rPr lang="en-GB" sz="2000" i="1">
                              <a:latin typeface="Cambria Math" panose="02040503050406030204" pitchFamily="18" charset="0"/>
                            </a:rPr>
                            <m:t>𝑡</m:t>
                          </m:r>
                        </m:den>
                      </m:f>
                      <m:r>
                        <a:rPr lang="en-GB" sz="2000" i="0">
                          <a:latin typeface="Cambria Math" panose="02040503050406030204" pitchFamily="18" charset="0"/>
                        </a:rPr>
                        <m:t> ⟹</m:t>
                      </m:r>
                      <m:sSub>
                        <m:sSubPr>
                          <m:ctrlPr>
                            <a:rPr lang="en-GB" sz="2000" b="1" i="1" smtClean="0">
                              <a:solidFill>
                                <a:srgbClr val="478E42"/>
                              </a:solidFill>
                              <a:latin typeface="Cambria Math" panose="02040503050406030204" pitchFamily="18" charset="0"/>
                            </a:rPr>
                          </m:ctrlPr>
                        </m:sSubPr>
                        <m:e>
                          <m:r>
                            <a:rPr lang="en-GB" sz="2000" b="1" i="1">
                              <a:solidFill>
                                <a:srgbClr val="478E42"/>
                              </a:solidFill>
                              <a:latin typeface="Cambria Math" panose="02040503050406030204" pitchFamily="18" charset="0"/>
                            </a:rPr>
                            <m:t>𝑪</m:t>
                          </m:r>
                        </m:e>
                        <m:sub>
                          <m:r>
                            <a:rPr lang="en-GB" sz="2000" b="1" i="0">
                              <a:solidFill>
                                <a:srgbClr val="478E42"/>
                              </a:solidFill>
                              <a:latin typeface="Cambria Math" panose="02040503050406030204" pitchFamily="18" charset="0"/>
                            </a:rPr>
                            <m:t>∆</m:t>
                          </m:r>
                          <m:r>
                            <a:rPr lang="en-GB" sz="2000" b="1" i="0">
                              <a:solidFill>
                                <a:srgbClr val="478E42"/>
                              </a:solidFill>
                              <a:latin typeface="Cambria Math" panose="02040503050406030204" pitchFamily="18" charset="0"/>
                            </a:rPr>
                            <m:t>𝐭</m:t>
                          </m:r>
                        </m:sub>
                      </m:sSub>
                      <m:r>
                        <a:rPr lang="en-GB" sz="2000" b="1" i="0">
                          <a:latin typeface="Cambria Math" panose="02040503050406030204" pitchFamily="18" charset="0"/>
                        </a:rPr>
                        <m:t>=</m:t>
                      </m:r>
                      <m:f>
                        <m:fPr>
                          <m:ctrlPr>
                            <a:rPr lang="en-GB" sz="2000" b="1" i="1">
                              <a:latin typeface="Cambria Math" panose="02040503050406030204" pitchFamily="18" charset="0"/>
                            </a:rPr>
                          </m:ctrlPr>
                        </m:fPr>
                        <m:num>
                          <m:sSub>
                            <m:sSubPr>
                              <m:ctrlPr>
                                <a:rPr lang="en-GB" sz="2000" b="1" i="1">
                                  <a:latin typeface="Cambria Math" panose="02040503050406030204" pitchFamily="18" charset="0"/>
                                </a:rPr>
                              </m:ctrlPr>
                            </m:sSubPr>
                            <m:e>
                              <m:r>
                                <a:rPr lang="en-GB" sz="2000" b="1" i="1">
                                  <a:latin typeface="Cambria Math" panose="02040503050406030204" pitchFamily="18" charset="0"/>
                                </a:rPr>
                                <m:t>𝑪</m:t>
                              </m:r>
                            </m:e>
                            <m:sub>
                              <m:r>
                                <a:rPr lang="en-GB" sz="2000" b="1" i="0">
                                  <a:latin typeface="Cambria Math" panose="02040503050406030204" pitchFamily="18" charset="0"/>
                                </a:rPr>
                                <m:t>𝛀</m:t>
                              </m:r>
                            </m:sub>
                          </m:sSub>
                        </m:num>
                        <m:den>
                          <m:sSub>
                            <m:sSubPr>
                              <m:ctrlPr>
                                <a:rPr lang="en-GB" sz="2000" b="1" i="1">
                                  <a:latin typeface="Cambria Math" panose="02040503050406030204" pitchFamily="18" charset="0"/>
                                </a:rPr>
                              </m:ctrlPr>
                            </m:sSubPr>
                            <m:e>
                              <m:r>
                                <a:rPr lang="en-GB" sz="2000" b="1" i="1">
                                  <a:latin typeface="Cambria Math" panose="02040503050406030204" pitchFamily="18" charset="0"/>
                                </a:rPr>
                                <m:t>𝑪</m:t>
                              </m:r>
                            </m:e>
                            <m:sub>
                              <m:r>
                                <a:rPr lang="en-GB" sz="2000" b="1" i="0">
                                  <a:latin typeface="Cambria Math" panose="02040503050406030204" pitchFamily="18" charset="0"/>
                                </a:rPr>
                                <m:t>𝐓</m:t>
                              </m:r>
                            </m:sub>
                          </m:sSub>
                        </m:den>
                      </m:f>
                    </m:oMath>
                  </m:oMathPara>
                </a14:m>
                <a:endParaRPr lang="en-GB" sz="1800" b="1" dirty="0"/>
              </a:p>
            </p:txBody>
          </p:sp>
        </mc:Choice>
        <mc:Fallback xmlns="">
          <p:sp>
            <p:nvSpPr>
              <p:cNvPr id="9" name="Rectangle 8">
                <a:extLst>
                  <a:ext uri="{FF2B5EF4-FFF2-40B4-BE49-F238E27FC236}">
                    <a16:creationId xmlns:a16="http://schemas.microsoft.com/office/drawing/2014/main" id="{C834B292-2799-BBF8-CCBE-4FEAA8459635}"/>
                  </a:ext>
                </a:extLst>
              </p:cNvPr>
              <p:cNvSpPr>
                <a:spLocks noRot="1" noChangeAspect="1" noMove="1" noResize="1" noEditPoints="1" noAdjustHandles="1" noChangeArrowheads="1" noChangeShapeType="1" noTextEdit="1"/>
              </p:cNvSpPr>
              <p:nvPr/>
            </p:nvSpPr>
            <p:spPr>
              <a:xfrm>
                <a:off x="4213226" y="2288917"/>
                <a:ext cx="3151119" cy="722505"/>
              </a:xfrm>
              <a:prstGeom prst="rect">
                <a:avLst/>
              </a:prstGeom>
              <a:blipFill>
                <a:blip r:embed="rId3"/>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2CC2A3B-E027-63E4-B683-93CD51E5245B}"/>
              </a:ext>
            </a:extLst>
          </p:cNvPr>
          <p:cNvPicPr>
            <a:picLocks noChangeAspect="1"/>
          </p:cNvPicPr>
          <p:nvPr/>
        </p:nvPicPr>
        <p:blipFill>
          <a:blip r:embed="rId4"/>
          <a:stretch>
            <a:fillRect/>
          </a:stretch>
        </p:blipFill>
        <p:spPr>
          <a:xfrm>
            <a:off x="9684681" y="1315840"/>
            <a:ext cx="3212104" cy="5200550"/>
          </a:xfrm>
          <a:prstGeom prst="rect">
            <a:avLst/>
          </a:prstGeom>
        </p:spPr>
      </p:pic>
      <p:sp>
        <p:nvSpPr>
          <p:cNvPr id="11" name="TextBox 10">
            <a:extLst>
              <a:ext uri="{FF2B5EF4-FFF2-40B4-BE49-F238E27FC236}">
                <a16:creationId xmlns:a16="http://schemas.microsoft.com/office/drawing/2014/main" id="{A39B1692-E0E4-4F66-51EF-B3093240ACC0}"/>
              </a:ext>
            </a:extLst>
          </p:cNvPr>
          <p:cNvSpPr txBox="1"/>
          <p:nvPr/>
        </p:nvSpPr>
        <p:spPr>
          <a:xfrm>
            <a:off x="413917" y="1499066"/>
            <a:ext cx="9270763" cy="775790"/>
          </a:xfrm>
          <a:prstGeom prst="rect">
            <a:avLst/>
          </a:prstGeom>
          <a:noFill/>
        </p:spPr>
        <p:txBody>
          <a:bodyPr wrap="square">
            <a:spAutoFit/>
          </a:bodyPr>
          <a:lstStyle/>
          <a:p>
            <a:pPr marL="731520" lvl="1" indent="-342900">
              <a:lnSpc>
                <a:spcPct val="130000"/>
              </a:lnSpc>
              <a:buClr>
                <a:schemeClr val="tx1"/>
              </a:buClr>
              <a:buFont typeface="Arial" panose="020B0604020202020204" pitchFamily="34" charset="0"/>
              <a:buChar char="•"/>
            </a:pPr>
            <a:r>
              <a:rPr lang="en-GB" sz="1800" b="1" dirty="0" err="1">
                <a:latin typeface="Times New Roman" panose="02020603050405020304" pitchFamily="18" charset="0"/>
                <a:cs typeface="Times New Roman" panose="02020603050405020304" pitchFamily="18" charset="0"/>
              </a:rPr>
              <a:t>T</a:t>
            </a:r>
            <a:r>
              <a:rPr lang="en-GB" sz="1800" b="1" baseline="-25000" dirty="0" err="1">
                <a:latin typeface="Times New Roman" panose="02020603050405020304" pitchFamily="18" charset="0"/>
                <a:cs typeface="Times New Roman" panose="02020603050405020304" pitchFamily="18" charset="0"/>
              </a:rPr>
              <a:t>accel</a:t>
            </a:r>
            <a:r>
              <a:rPr lang="en-GB" sz="1800" b="1" dirty="0">
                <a:latin typeface="Times New Roman" panose="02020603050405020304" pitchFamily="18" charset="0"/>
                <a:cs typeface="Times New Roman" panose="02020603050405020304" pitchFamily="18" charset="0"/>
              </a:rPr>
              <a:t> is the dominating output torque from the quasi-static vehicle model.</a:t>
            </a:r>
            <a:endParaRPr lang="fa-IR" sz="1800" b="1" dirty="0">
              <a:latin typeface="Times New Roman" panose="02020603050405020304" pitchFamily="18" charset="0"/>
              <a:cs typeface="Times New Roman" panose="02020603050405020304" pitchFamily="18" charset="0"/>
            </a:endParaRPr>
          </a:p>
          <a:p>
            <a:pPr marL="731520" lvl="1" indent="-342900">
              <a:lnSpc>
                <a:spcPct val="130000"/>
              </a:lnSpc>
              <a:buClr>
                <a:schemeClr val="tx1"/>
              </a:buClr>
              <a:buFont typeface="Arial" panose="020B0604020202020204" pitchFamily="34" charset="0"/>
              <a:buChar char="•"/>
            </a:pPr>
            <a:r>
              <a:rPr lang="en-GB" sz="1800" dirty="0"/>
              <a:t>Root-mean squared error of </a:t>
            </a:r>
            <a:r>
              <a:rPr lang="en-GB" sz="1800" dirty="0">
                <a:sym typeface="Symbol" panose="05050102010706020507" pitchFamily="18" charset="2"/>
              </a:rPr>
              <a:t></a:t>
            </a:r>
            <a:r>
              <a:rPr lang="en-GB" sz="1800" i="1" dirty="0" err="1"/>
              <a:t>T</a:t>
            </a:r>
            <a:r>
              <a:rPr lang="en-GB" sz="1800" baseline="-25000" dirty="0" err="1"/>
              <a:t>rms</a:t>
            </a:r>
            <a:r>
              <a:rPr lang="en-GB" sz="1800" dirty="0"/>
              <a:t> between </a:t>
            </a:r>
            <a:r>
              <a:rPr lang="en-GB" sz="1800" i="1" dirty="0" err="1"/>
              <a:t>T</a:t>
            </a:r>
            <a:r>
              <a:rPr lang="en-GB" sz="1800" baseline="-25000" dirty="0" err="1"/>
              <a:t>m.s</a:t>
            </a:r>
            <a:r>
              <a:rPr lang="en-GB" sz="1800" baseline="-25000" dirty="0"/>
              <a:t>-s</a:t>
            </a:r>
            <a:r>
              <a:rPr lang="en-GB" sz="1800" dirty="0"/>
              <a:t> and </a:t>
            </a:r>
            <a:r>
              <a:rPr lang="en-GB" sz="1800" i="1" dirty="0"/>
              <a:t>T</a:t>
            </a:r>
            <a:r>
              <a:rPr lang="en-GB" sz="1800" baseline="-25000" dirty="0"/>
              <a:t>m.tr  </a:t>
            </a:r>
            <a:r>
              <a:rPr lang="en-GB" sz="1800" dirty="0"/>
              <a:t> (0.016, 0.009, 0.02)</a:t>
            </a:r>
            <a:endParaRPr lang="en-GB" sz="18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AB62F18-F95E-B0D9-EE15-D57A16C56205}"/>
              </a:ext>
            </a:extLst>
          </p:cNvPr>
          <p:cNvPicPr>
            <a:picLocks noChangeAspect="1"/>
          </p:cNvPicPr>
          <p:nvPr/>
        </p:nvPicPr>
        <p:blipFill>
          <a:blip r:embed="rId5"/>
          <a:stretch>
            <a:fillRect/>
          </a:stretch>
        </p:blipFill>
        <p:spPr>
          <a:xfrm>
            <a:off x="413918" y="3194648"/>
            <a:ext cx="7670663" cy="3152389"/>
          </a:xfrm>
          <a:prstGeom prst="rect">
            <a:avLst/>
          </a:prstGeom>
        </p:spPr>
      </p:pic>
    </p:spTree>
    <p:extLst>
      <p:ext uri="{BB962C8B-B14F-4D97-AF65-F5344CB8AC3E}">
        <p14:creationId xmlns:p14="http://schemas.microsoft.com/office/powerpoint/2010/main" val="1365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C850C-DE10-B67D-9423-15499B529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FDBE8-78DF-21D2-6C92-4CC2DC45FF9F}"/>
              </a:ext>
            </a:extLst>
          </p:cNvPr>
          <p:cNvSpPr>
            <a:spLocks noGrp="1"/>
          </p:cNvSpPr>
          <p:nvPr>
            <p:ph type="title"/>
          </p:nvPr>
        </p:nvSpPr>
        <p:spPr/>
        <p:txBody>
          <a:bodyPr/>
          <a:lstStyle/>
          <a:p>
            <a:r>
              <a:rPr lang="en-US" dirty="0"/>
              <a:t>Measurement Devices</a:t>
            </a:r>
          </a:p>
        </p:txBody>
      </p:sp>
      <p:sp>
        <p:nvSpPr>
          <p:cNvPr id="4" name="Date Placeholder 3">
            <a:extLst>
              <a:ext uri="{FF2B5EF4-FFF2-40B4-BE49-F238E27FC236}">
                <a16:creationId xmlns:a16="http://schemas.microsoft.com/office/drawing/2014/main" id="{E8BB20ED-0FF9-44A0-4C43-547A0A00F2CE}"/>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A2956FC4-C953-4439-DEA5-EDC24BA9B62D}"/>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318C1EB0-6F3E-3238-87E1-F8FC0CBF576C}"/>
              </a:ext>
            </a:extLst>
          </p:cNvPr>
          <p:cNvSpPr>
            <a:spLocks noGrp="1"/>
          </p:cNvSpPr>
          <p:nvPr>
            <p:ph type="sldNum" sz="quarter" idx="12"/>
          </p:nvPr>
        </p:nvSpPr>
        <p:spPr/>
        <p:txBody>
          <a:bodyPr/>
          <a:lstStyle/>
          <a:p>
            <a:fld id="{4B64EC4D-37E3-EF42-B9AB-6337577588CB}" type="slidenum">
              <a:rPr lang="de-DE" smtClean="0"/>
              <a:pPr/>
              <a:t>29</a:t>
            </a:fld>
            <a:endParaRPr lang="de-DE" dirty="0"/>
          </a:p>
        </p:txBody>
      </p:sp>
      <p:sp>
        <p:nvSpPr>
          <p:cNvPr id="7" name="Text Placeholder 6">
            <a:extLst>
              <a:ext uri="{FF2B5EF4-FFF2-40B4-BE49-F238E27FC236}">
                <a16:creationId xmlns:a16="http://schemas.microsoft.com/office/drawing/2014/main" id="{ACB9715B-675B-66AB-A5CF-0D641AB17AD2}"/>
              </a:ext>
            </a:extLst>
          </p:cNvPr>
          <p:cNvSpPr>
            <a:spLocks noGrp="1"/>
          </p:cNvSpPr>
          <p:nvPr>
            <p:ph type="body" sz="quarter" idx="13"/>
          </p:nvPr>
        </p:nvSpPr>
        <p:spPr/>
        <p:txBody>
          <a:bodyPr/>
          <a:lstStyle/>
          <a:p>
            <a:endParaRPr lang="en-US"/>
          </a:p>
        </p:txBody>
      </p:sp>
      <p:pic>
        <p:nvPicPr>
          <p:cNvPr id="14" name="Picture 13">
            <a:extLst>
              <a:ext uri="{FF2B5EF4-FFF2-40B4-BE49-F238E27FC236}">
                <a16:creationId xmlns:a16="http://schemas.microsoft.com/office/drawing/2014/main" id="{9A63B62B-ECF8-3792-AB7B-D6C5CB328556}"/>
              </a:ext>
            </a:extLst>
          </p:cNvPr>
          <p:cNvPicPr>
            <a:picLocks noChangeAspect="1"/>
          </p:cNvPicPr>
          <p:nvPr/>
        </p:nvPicPr>
        <p:blipFill>
          <a:blip r:embed="rId2"/>
          <a:stretch>
            <a:fillRect/>
          </a:stretch>
        </p:blipFill>
        <p:spPr>
          <a:xfrm>
            <a:off x="2658036" y="2105691"/>
            <a:ext cx="6794307" cy="3596517"/>
          </a:xfrm>
          <a:prstGeom prst="rect">
            <a:avLst/>
          </a:prstGeom>
        </p:spPr>
      </p:pic>
    </p:spTree>
    <p:extLst>
      <p:ext uri="{BB962C8B-B14F-4D97-AF65-F5344CB8AC3E}">
        <p14:creationId xmlns:p14="http://schemas.microsoft.com/office/powerpoint/2010/main" val="1829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9F93-97D8-F138-750C-38C7E14CE727}"/>
              </a:ext>
            </a:extLst>
          </p:cNvPr>
          <p:cNvSpPr>
            <a:spLocks noGrp="1"/>
          </p:cNvSpPr>
          <p:nvPr>
            <p:ph type="title"/>
          </p:nvPr>
        </p:nvSpPr>
        <p:spPr>
          <a:xfrm>
            <a:off x="880588" y="886491"/>
            <a:ext cx="11877840" cy="650479"/>
          </a:xfrm>
        </p:spPr>
        <p:txBody>
          <a:bodyPr/>
          <a:lstStyle/>
          <a:p>
            <a:r>
              <a:rPr lang="en-US" dirty="0"/>
              <a:t>Introduction</a:t>
            </a:r>
          </a:p>
        </p:txBody>
      </p:sp>
      <p:sp>
        <p:nvSpPr>
          <p:cNvPr id="3" name="Content Placeholder 2">
            <a:extLst>
              <a:ext uri="{FF2B5EF4-FFF2-40B4-BE49-F238E27FC236}">
                <a16:creationId xmlns:a16="http://schemas.microsoft.com/office/drawing/2014/main" id="{98FB21B5-E162-1455-1AC6-EB2D72A6D944}"/>
              </a:ext>
            </a:extLst>
          </p:cNvPr>
          <p:cNvSpPr>
            <a:spLocks noGrp="1"/>
          </p:cNvSpPr>
          <p:nvPr>
            <p:ph idx="1"/>
          </p:nvPr>
        </p:nvSpPr>
        <p:spPr>
          <a:xfrm>
            <a:off x="736601" y="1705078"/>
            <a:ext cx="7964975" cy="5078922"/>
          </a:xfrm>
        </p:spPr>
        <p:txBody>
          <a:bodyPr>
            <a:normAutofit/>
          </a:bodyPr>
          <a:lstStyle/>
          <a:p>
            <a:pPr marL="180000" indent="-180000">
              <a:lnSpc>
                <a:spcPct val="150000"/>
              </a:lnSpc>
              <a:buClr>
                <a:schemeClr val="tx1"/>
              </a:buClr>
              <a:buFont typeface="Arial" panose="020B0604020202020204" pitchFamily="34" charset="0"/>
              <a:buChar char="•"/>
            </a:pPr>
            <a:r>
              <a:rPr lang="en-US" sz="1700" dirty="0"/>
              <a:t>Rising energy demand + CO₂ reduction → shift to </a:t>
            </a:r>
            <a:r>
              <a:rPr lang="en-US" sz="1700" b="1" dirty="0">
                <a:solidFill>
                  <a:schemeClr val="tx1"/>
                </a:solidFill>
              </a:rPr>
              <a:t>electrified transportation</a:t>
            </a:r>
          </a:p>
          <a:p>
            <a:pPr marL="180000" indent="-180000">
              <a:lnSpc>
                <a:spcPct val="150000"/>
              </a:lnSpc>
              <a:buClr>
                <a:schemeClr val="tx1"/>
              </a:buClr>
              <a:buFont typeface="Arial" panose="020B0604020202020204" pitchFamily="34" charset="0"/>
              <a:buChar char="•"/>
            </a:pPr>
            <a:r>
              <a:rPr lang="en-US" sz="1700" dirty="0"/>
              <a:t>Need for high-efficiency EV powertrains</a:t>
            </a:r>
          </a:p>
          <a:p>
            <a:pPr marL="180000" indent="-180000">
              <a:lnSpc>
                <a:spcPct val="150000"/>
              </a:lnSpc>
              <a:buClr>
                <a:schemeClr val="tx1"/>
              </a:buClr>
              <a:buFont typeface="Arial" panose="020B0604020202020204" pitchFamily="34" charset="0"/>
              <a:buChar char="•"/>
            </a:pPr>
            <a:r>
              <a:rPr lang="en-GB" sz="1700" dirty="0"/>
              <a:t>Traction systems operate across </a:t>
            </a:r>
            <a:r>
              <a:rPr lang="en-GB" sz="1700" b="1" dirty="0">
                <a:solidFill>
                  <a:schemeClr val="tx1"/>
                </a:solidFill>
              </a:rPr>
              <a:t>wide, dynamic </a:t>
            </a:r>
            <a:r>
              <a:rPr lang="en-GB" sz="1700" dirty="0"/>
              <a:t>torque–speed </a:t>
            </a:r>
            <a:r>
              <a:rPr lang="en-GB" sz="1700" b="1" dirty="0">
                <a:solidFill>
                  <a:schemeClr val="tx1"/>
                </a:solidFill>
              </a:rPr>
              <a:t>operating points </a:t>
            </a:r>
            <a:r>
              <a:rPr lang="en-GB" sz="1700" dirty="0"/>
              <a:t>(OPs)</a:t>
            </a:r>
          </a:p>
          <a:p>
            <a:pPr marL="180000" indent="-180000">
              <a:lnSpc>
                <a:spcPct val="150000"/>
              </a:lnSpc>
              <a:buClr>
                <a:schemeClr val="tx1"/>
              </a:buClr>
              <a:buFont typeface="Arial" panose="020B0604020202020204" pitchFamily="34" charset="0"/>
              <a:buChar char="•"/>
            </a:pPr>
            <a:r>
              <a:rPr lang="en-US" sz="1700" dirty="0"/>
              <a:t>Real operation represented by </a:t>
            </a:r>
            <a:r>
              <a:rPr lang="en-US" sz="1700" b="1" dirty="0">
                <a:solidFill>
                  <a:schemeClr val="tx1"/>
                </a:solidFill>
              </a:rPr>
              <a:t>drive cycles</a:t>
            </a:r>
            <a:r>
              <a:rPr lang="en-US" sz="1700" dirty="0">
                <a:solidFill>
                  <a:schemeClr val="tx1"/>
                </a:solidFill>
              </a:rPr>
              <a:t> </a:t>
            </a:r>
          </a:p>
          <a:p>
            <a:pPr>
              <a:lnSpc>
                <a:spcPct val="150000"/>
              </a:lnSpc>
            </a:pPr>
            <a:r>
              <a:rPr lang="en-US" sz="1700" b="1" dirty="0"/>
              <a:t>       </a:t>
            </a:r>
            <a:r>
              <a:rPr lang="en-US" sz="1700" b="1" dirty="0">
                <a:solidFill>
                  <a:schemeClr val="tx1"/>
                </a:solidFill>
              </a:rPr>
              <a:t>Drive cycle-based analysis </a:t>
            </a:r>
            <a:r>
              <a:rPr lang="en-US" sz="1700" dirty="0"/>
              <a:t>→ core for EV motor performance evaluation</a:t>
            </a:r>
          </a:p>
          <a:p>
            <a:pPr marL="180000" indent="-180000">
              <a:spcBef>
                <a:spcPts val="1200"/>
              </a:spcBef>
              <a:buFont typeface="Arial" panose="020B0604020202020204" pitchFamily="34" charset="0"/>
              <a:buChar char="•"/>
            </a:pPr>
            <a:r>
              <a:rPr lang="en-US" sz="1700" b="1" dirty="0">
                <a:solidFill>
                  <a:schemeClr val="tx1"/>
                </a:solidFill>
              </a:rPr>
              <a:t>Induction motor (IM) in the propulsion systems</a:t>
            </a:r>
            <a:r>
              <a:rPr lang="en-US" sz="1700" dirty="0">
                <a:solidFill>
                  <a:schemeClr val="tx1"/>
                </a:solidFill>
              </a:rPr>
              <a:t>:</a:t>
            </a:r>
          </a:p>
          <a:p>
            <a:pPr marL="585051" lvl="1" indent="-180000">
              <a:spcBef>
                <a:spcPts val="1200"/>
              </a:spcBef>
              <a:buClr>
                <a:schemeClr val="tx1"/>
              </a:buClr>
              <a:buFont typeface="Arial" panose="020B0604020202020204" pitchFamily="34" charset="0"/>
              <a:buChar char="•"/>
            </a:pPr>
            <a:r>
              <a:rPr lang="en-US" sz="1700" dirty="0"/>
              <a:t>No rare-earth materials → lower supply chain risk</a:t>
            </a:r>
          </a:p>
          <a:p>
            <a:pPr marL="585051" lvl="1" indent="-180000">
              <a:spcBef>
                <a:spcPts val="1200"/>
              </a:spcBef>
              <a:buClr>
                <a:schemeClr val="tx1"/>
              </a:buClr>
              <a:buFont typeface="Arial" panose="020B0604020202020204" pitchFamily="34" charset="0"/>
              <a:buChar char="•"/>
            </a:pPr>
            <a:r>
              <a:rPr lang="en-US" sz="1700" dirty="0"/>
              <a:t>Strong robustness under thermal and dynamic loading</a:t>
            </a:r>
          </a:p>
          <a:p>
            <a:pPr marL="585051" lvl="1" indent="-180000">
              <a:spcBef>
                <a:spcPts val="1200"/>
              </a:spcBef>
              <a:buClr>
                <a:schemeClr val="tx1"/>
              </a:buClr>
              <a:buFont typeface="Arial" panose="020B0604020202020204" pitchFamily="34" charset="0"/>
              <a:buChar char="•"/>
            </a:pPr>
            <a:endParaRPr lang="fa-IR" sz="1700" b="1" dirty="0">
              <a:solidFill>
                <a:schemeClr val="tx1"/>
              </a:solidFill>
            </a:endParaRPr>
          </a:p>
          <a:p>
            <a:pPr marL="585051" lvl="1" indent="-180000">
              <a:spcBef>
                <a:spcPts val="1200"/>
              </a:spcBef>
              <a:buClr>
                <a:schemeClr val="tx1"/>
              </a:buClr>
              <a:buFont typeface="Arial" panose="020B0604020202020204" pitchFamily="34" charset="0"/>
              <a:buChar char="•"/>
            </a:pPr>
            <a:r>
              <a:rPr lang="en-US" sz="1700" b="1" dirty="0">
                <a:solidFill>
                  <a:schemeClr val="tx1"/>
                </a:solidFill>
              </a:rPr>
              <a:t>IM selected as industry relevant benchmark for this study</a:t>
            </a:r>
          </a:p>
        </p:txBody>
      </p:sp>
      <p:sp>
        <p:nvSpPr>
          <p:cNvPr id="4" name="Date Placeholder 3">
            <a:extLst>
              <a:ext uri="{FF2B5EF4-FFF2-40B4-BE49-F238E27FC236}">
                <a16:creationId xmlns:a16="http://schemas.microsoft.com/office/drawing/2014/main" id="{3F665C4F-5614-018A-D8F9-00245FC47266}"/>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60F67078-B956-D556-7D11-E9649ED22DE6}"/>
              </a:ext>
            </a:extLst>
          </p:cNvPr>
          <p:cNvSpPr>
            <a:spLocks noGrp="1"/>
          </p:cNvSpPr>
          <p:nvPr>
            <p:ph type="ftr" sz="quarter" idx="11"/>
          </p:nvPr>
        </p:nvSpPr>
        <p:spPr/>
        <p:txBody>
          <a:bodyPr/>
          <a:lstStyle/>
          <a:p>
            <a:r>
              <a:rPr lang="en-US" dirty="0"/>
              <a:t>Kourosh </a:t>
            </a:r>
            <a:r>
              <a:rPr lang="en-US" dirty="0" err="1"/>
              <a:t>Heidarikani</a:t>
            </a:r>
            <a:r>
              <a:rPr lang="en-US" dirty="0"/>
              <a:t>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4A9FD10F-6B64-3B23-F81A-3CA15CC82E4D}"/>
              </a:ext>
            </a:extLst>
          </p:cNvPr>
          <p:cNvSpPr>
            <a:spLocks noGrp="1"/>
          </p:cNvSpPr>
          <p:nvPr>
            <p:ph type="sldNum" sz="quarter" idx="12"/>
          </p:nvPr>
        </p:nvSpPr>
        <p:spPr/>
        <p:txBody>
          <a:bodyPr/>
          <a:lstStyle/>
          <a:p>
            <a:fld id="{4B64EC4D-37E3-EF42-B9AB-6337577588CB}" type="slidenum">
              <a:rPr lang="de-DE" smtClean="0"/>
              <a:pPr/>
              <a:t>3</a:t>
            </a:fld>
            <a:endParaRPr lang="de-DE" dirty="0"/>
          </a:p>
        </p:txBody>
      </p:sp>
      <p:sp>
        <p:nvSpPr>
          <p:cNvPr id="7" name="Text Placeholder 6">
            <a:extLst>
              <a:ext uri="{FF2B5EF4-FFF2-40B4-BE49-F238E27FC236}">
                <a16:creationId xmlns:a16="http://schemas.microsoft.com/office/drawing/2014/main" id="{5036DA7B-4F09-EB8B-A274-D72A1E7B8A38}"/>
              </a:ext>
            </a:extLst>
          </p:cNvPr>
          <p:cNvSpPr>
            <a:spLocks noGrp="1"/>
          </p:cNvSpPr>
          <p:nvPr>
            <p:ph type="body" sz="quarter" idx="13"/>
          </p:nvPr>
        </p:nvSpPr>
        <p:spPr/>
        <p:txBody>
          <a:bodyPr/>
          <a:lstStyle/>
          <a:p>
            <a:r>
              <a:rPr lang="en-US" dirty="0"/>
              <a:t>Introduction</a:t>
            </a:r>
          </a:p>
        </p:txBody>
      </p:sp>
      <p:sp>
        <p:nvSpPr>
          <p:cNvPr id="16" name="TextBox 15">
            <a:extLst>
              <a:ext uri="{FF2B5EF4-FFF2-40B4-BE49-F238E27FC236}">
                <a16:creationId xmlns:a16="http://schemas.microsoft.com/office/drawing/2014/main" id="{52C244FA-C0F7-0534-8813-7638ECDF9B7A}"/>
              </a:ext>
            </a:extLst>
          </p:cNvPr>
          <p:cNvSpPr txBox="1"/>
          <p:nvPr/>
        </p:nvSpPr>
        <p:spPr>
          <a:xfrm>
            <a:off x="8492490" y="6102420"/>
            <a:ext cx="4765675" cy="523220"/>
          </a:xfrm>
          <a:prstGeom prst="rect">
            <a:avLst/>
          </a:prstGeom>
          <a:noFill/>
        </p:spPr>
        <p:txBody>
          <a:bodyPr wrap="square" lIns="0" rtlCol="0">
            <a:spAutoFit/>
          </a:bodyPr>
          <a:lstStyle/>
          <a:p>
            <a:pPr algn="ctr"/>
            <a:r>
              <a:rPr lang="en-US" sz="1400" dirty="0"/>
              <a:t>Source: APC, S&amp;P Global, BNEF, Wood Mackenzie, GlobalData, Rho Motion (2025–2026)</a:t>
            </a:r>
          </a:p>
        </p:txBody>
      </p:sp>
      <p:pic>
        <p:nvPicPr>
          <p:cNvPr id="20" name="Picture 19">
            <a:extLst>
              <a:ext uri="{FF2B5EF4-FFF2-40B4-BE49-F238E27FC236}">
                <a16:creationId xmlns:a16="http://schemas.microsoft.com/office/drawing/2014/main" id="{F52F03A0-AD1E-B454-72B1-9E4D5DE8D283}"/>
              </a:ext>
            </a:extLst>
          </p:cNvPr>
          <p:cNvPicPr>
            <a:picLocks noChangeAspect="1"/>
          </p:cNvPicPr>
          <p:nvPr/>
        </p:nvPicPr>
        <p:blipFill>
          <a:blip r:embed="rId3"/>
          <a:stretch>
            <a:fillRect/>
          </a:stretch>
        </p:blipFill>
        <p:spPr>
          <a:xfrm>
            <a:off x="8963025" y="1999077"/>
            <a:ext cx="3795403" cy="4143375"/>
          </a:xfrm>
          <a:prstGeom prst="rect">
            <a:avLst/>
          </a:prstGeom>
        </p:spPr>
      </p:pic>
      <p:sp>
        <p:nvSpPr>
          <p:cNvPr id="22" name="TextBox 21">
            <a:extLst>
              <a:ext uri="{FF2B5EF4-FFF2-40B4-BE49-F238E27FC236}">
                <a16:creationId xmlns:a16="http://schemas.microsoft.com/office/drawing/2014/main" id="{6311DC5B-4512-773F-095E-667FAB9A8658}"/>
              </a:ext>
            </a:extLst>
          </p:cNvPr>
          <p:cNvSpPr txBox="1"/>
          <p:nvPr/>
        </p:nvSpPr>
        <p:spPr>
          <a:xfrm>
            <a:off x="8498518" y="6205783"/>
            <a:ext cx="4585978" cy="307777"/>
          </a:xfrm>
          <a:prstGeom prst="rect">
            <a:avLst/>
          </a:prstGeom>
          <a:noFill/>
        </p:spPr>
        <p:txBody>
          <a:bodyPr wrap="square" lIns="0" rtlCol="0">
            <a:spAutoFit/>
          </a:bodyPr>
          <a:lstStyle>
            <a:defPPr>
              <a:defRPr lang="de-DE"/>
            </a:defPPr>
            <a:lvl1pPr algn="ctr">
              <a:defRPr sz="1400"/>
            </a:lvl1pPr>
          </a:lstStyle>
          <a:p>
            <a:r>
              <a:rPr lang="en-US" dirty="0"/>
              <a:t>Source: APC, S&amp;P Global, BNEF, Rho Motion (2025)</a:t>
            </a:r>
          </a:p>
        </p:txBody>
      </p:sp>
      <p:pic>
        <p:nvPicPr>
          <p:cNvPr id="9" name="Graphic 8" descr="Right pointing backhand index with solid fill">
            <a:extLst>
              <a:ext uri="{FF2B5EF4-FFF2-40B4-BE49-F238E27FC236}">
                <a16:creationId xmlns:a16="http://schemas.microsoft.com/office/drawing/2014/main" id="{4665EE19-3BAF-C52D-CB24-3011A71BF3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466" y="3894512"/>
            <a:ext cx="350027" cy="350027"/>
          </a:xfrm>
          <a:prstGeom prst="rect">
            <a:avLst/>
          </a:prstGeom>
        </p:spPr>
      </p:pic>
      <p:pic>
        <p:nvPicPr>
          <p:cNvPr id="10" name="Graphic 9" descr="Right pointing backhand index with solid fill">
            <a:extLst>
              <a:ext uri="{FF2B5EF4-FFF2-40B4-BE49-F238E27FC236}">
                <a16:creationId xmlns:a16="http://schemas.microsoft.com/office/drawing/2014/main" id="{0D20A862-40BE-661D-67B6-5733CBE735B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466" y="6009644"/>
            <a:ext cx="350027" cy="350027"/>
          </a:xfrm>
          <a:prstGeom prst="rect">
            <a:avLst/>
          </a:prstGeom>
        </p:spPr>
      </p:pic>
      <p:pic>
        <p:nvPicPr>
          <p:cNvPr id="45" name="Picture 44">
            <a:extLst>
              <a:ext uri="{FF2B5EF4-FFF2-40B4-BE49-F238E27FC236}">
                <a16:creationId xmlns:a16="http://schemas.microsoft.com/office/drawing/2014/main" id="{AFBA368F-E395-0728-5BB2-DB058FC8F1BE}"/>
              </a:ext>
            </a:extLst>
          </p:cNvPr>
          <p:cNvPicPr>
            <a:picLocks noChangeAspect="1"/>
          </p:cNvPicPr>
          <p:nvPr/>
        </p:nvPicPr>
        <p:blipFill>
          <a:blip r:embed="rId5"/>
          <a:stretch>
            <a:fillRect/>
          </a:stretch>
        </p:blipFill>
        <p:spPr>
          <a:xfrm>
            <a:off x="8701576" y="1393559"/>
            <a:ext cx="4382920" cy="4728170"/>
          </a:xfrm>
          <a:prstGeom prst="rect">
            <a:avLst/>
          </a:prstGeom>
        </p:spPr>
      </p:pic>
    </p:spTree>
    <p:extLst>
      <p:ext uri="{BB962C8B-B14F-4D97-AF65-F5344CB8AC3E}">
        <p14:creationId xmlns:p14="http://schemas.microsoft.com/office/powerpoint/2010/main" val="2346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1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1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xit" presetSubtype="0" fill="hold" grpId="0" nodeType="withEffect">
                                  <p:stCondLst>
                                    <p:cond delay="0"/>
                                  </p:stCondLst>
                                  <p:childTnLst>
                                    <p:animEffect transition="out" filter="fade">
                                      <p:cBhvr>
                                        <p:cTn id="21" dur="10"/>
                                        <p:tgtEl>
                                          <p:spTgt spid="16"/>
                                        </p:tgtEl>
                                      </p:cBhvr>
                                    </p:animEffect>
                                    <p:set>
                                      <p:cBhvr>
                                        <p:cTn id="22" dur="1" fill="hold">
                                          <p:stCondLst>
                                            <p:cond delay="9"/>
                                          </p:stCondLst>
                                        </p:cTn>
                                        <p:tgtEl>
                                          <p:spTgt spid="1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9"/>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2"/>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10"/>
                                        <p:tgtEl>
                                          <p:spTgt spid="45"/>
                                        </p:tgtEl>
                                      </p:cBhvr>
                                    </p:animEffect>
                                    <p:set>
                                      <p:cBhvr>
                                        <p:cTn id="29" dur="1" fill="hold">
                                          <p:stCondLst>
                                            <p:cond delay="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C7DF-8E42-5D6E-6565-A9DD31185D2B}"/>
              </a:ext>
            </a:extLst>
          </p:cNvPr>
          <p:cNvSpPr>
            <a:spLocks noGrp="1"/>
          </p:cNvSpPr>
          <p:nvPr>
            <p:ph type="title"/>
          </p:nvPr>
        </p:nvSpPr>
        <p:spPr>
          <a:xfrm>
            <a:off x="880588" y="886491"/>
            <a:ext cx="11877840" cy="619036"/>
          </a:xfrm>
        </p:spPr>
        <p:txBody>
          <a:bodyPr/>
          <a:lstStyle/>
          <a:p>
            <a:r>
              <a:rPr lang="en-US" dirty="0"/>
              <a:t>ECM in MATLAB</a:t>
            </a:r>
          </a:p>
        </p:txBody>
      </p:sp>
      <p:sp>
        <p:nvSpPr>
          <p:cNvPr id="4" name="Date Placeholder 3">
            <a:extLst>
              <a:ext uri="{FF2B5EF4-FFF2-40B4-BE49-F238E27FC236}">
                <a16:creationId xmlns:a16="http://schemas.microsoft.com/office/drawing/2014/main" id="{94FAD450-6F79-C418-0E31-1EB1921F74B5}"/>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178F0D23-0F78-D173-2F4D-088C17BDD088}"/>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3393CAB8-15C0-29ED-CC43-C1DB5F240D0C}"/>
              </a:ext>
            </a:extLst>
          </p:cNvPr>
          <p:cNvSpPr>
            <a:spLocks noGrp="1"/>
          </p:cNvSpPr>
          <p:nvPr>
            <p:ph type="sldNum" sz="quarter" idx="12"/>
          </p:nvPr>
        </p:nvSpPr>
        <p:spPr/>
        <p:txBody>
          <a:bodyPr/>
          <a:lstStyle/>
          <a:p>
            <a:fld id="{4B64EC4D-37E3-EF42-B9AB-6337577588CB}" type="slidenum">
              <a:rPr lang="de-DE" smtClean="0"/>
              <a:pPr/>
              <a:t>30</a:t>
            </a:fld>
            <a:endParaRPr lang="de-DE" dirty="0"/>
          </a:p>
        </p:txBody>
      </p:sp>
      <p:sp>
        <p:nvSpPr>
          <p:cNvPr id="7" name="Text Placeholder 6">
            <a:extLst>
              <a:ext uri="{FF2B5EF4-FFF2-40B4-BE49-F238E27FC236}">
                <a16:creationId xmlns:a16="http://schemas.microsoft.com/office/drawing/2014/main" id="{7A85B4D4-38D2-FB46-F85F-4EADA595E364}"/>
              </a:ext>
            </a:extLst>
          </p:cNvPr>
          <p:cNvSpPr>
            <a:spLocks noGrp="1"/>
          </p:cNvSpPr>
          <p:nvPr>
            <p:ph type="body" sz="quarter" idx="13"/>
          </p:nvPr>
        </p:nvSpPr>
        <p:spPr/>
        <p:txBody>
          <a:bodyPr/>
          <a:lstStyle/>
          <a:p>
            <a:endParaRPr lang="en-US"/>
          </a:p>
        </p:txBody>
      </p:sp>
      <p:pic>
        <p:nvPicPr>
          <p:cNvPr id="11" name="Picture 10">
            <a:extLst>
              <a:ext uri="{FF2B5EF4-FFF2-40B4-BE49-F238E27FC236}">
                <a16:creationId xmlns:a16="http://schemas.microsoft.com/office/drawing/2014/main" id="{B7577F09-DE15-FE8C-0EE3-9B6F9CB7411C}"/>
              </a:ext>
            </a:extLst>
          </p:cNvPr>
          <p:cNvPicPr>
            <a:picLocks noChangeAspect="1"/>
          </p:cNvPicPr>
          <p:nvPr/>
        </p:nvPicPr>
        <p:blipFill>
          <a:blip r:embed="rId2"/>
          <a:stretch>
            <a:fillRect/>
          </a:stretch>
        </p:blipFill>
        <p:spPr>
          <a:xfrm>
            <a:off x="6175268" y="1076926"/>
            <a:ext cx="5314768" cy="5615265"/>
          </a:xfrm>
          <a:prstGeom prst="rect">
            <a:avLst/>
          </a:prstGeom>
        </p:spPr>
      </p:pic>
      <p:pic>
        <p:nvPicPr>
          <p:cNvPr id="13" name="Picture 12">
            <a:extLst>
              <a:ext uri="{FF2B5EF4-FFF2-40B4-BE49-F238E27FC236}">
                <a16:creationId xmlns:a16="http://schemas.microsoft.com/office/drawing/2014/main" id="{29887AC4-CF1F-916E-E264-43A9DD13B444}"/>
              </a:ext>
            </a:extLst>
          </p:cNvPr>
          <p:cNvPicPr>
            <a:picLocks noChangeAspect="1"/>
          </p:cNvPicPr>
          <p:nvPr/>
        </p:nvPicPr>
        <p:blipFill>
          <a:blip r:embed="rId3"/>
          <a:stretch>
            <a:fillRect/>
          </a:stretch>
        </p:blipFill>
        <p:spPr>
          <a:xfrm>
            <a:off x="880588" y="1942791"/>
            <a:ext cx="2635385" cy="806491"/>
          </a:xfrm>
          <a:prstGeom prst="rect">
            <a:avLst/>
          </a:prstGeom>
        </p:spPr>
      </p:pic>
      <p:pic>
        <p:nvPicPr>
          <p:cNvPr id="15" name="Picture 14">
            <a:extLst>
              <a:ext uri="{FF2B5EF4-FFF2-40B4-BE49-F238E27FC236}">
                <a16:creationId xmlns:a16="http://schemas.microsoft.com/office/drawing/2014/main" id="{01C26E4B-0743-9A78-DCBF-A6505C39EB43}"/>
              </a:ext>
            </a:extLst>
          </p:cNvPr>
          <p:cNvPicPr>
            <a:picLocks noChangeAspect="1"/>
          </p:cNvPicPr>
          <p:nvPr/>
        </p:nvPicPr>
        <p:blipFill>
          <a:blip r:embed="rId4"/>
          <a:stretch>
            <a:fillRect/>
          </a:stretch>
        </p:blipFill>
        <p:spPr>
          <a:xfrm>
            <a:off x="880588" y="2722744"/>
            <a:ext cx="2819545" cy="800141"/>
          </a:xfrm>
          <a:prstGeom prst="rect">
            <a:avLst/>
          </a:prstGeom>
        </p:spPr>
      </p:pic>
      <p:pic>
        <p:nvPicPr>
          <p:cNvPr id="17" name="Picture 16">
            <a:extLst>
              <a:ext uri="{FF2B5EF4-FFF2-40B4-BE49-F238E27FC236}">
                <a16:creationId xmlns:a16="http://schemas.microsoft.com/office/drawing/2014/main" id="{E5AE13AD-C44B-DB94-A6FE-14FE88C8DFDB}"/>
              </a:ext>
            </a:extLst>
          </p:cNvPr>
          <p:cNvPicPr>
            <a:picLocks noChangeAspect="1"/>
          </p:cNvPicPr>
          <p:nvPr/>
        </p:nvPicPr>
        <p:blipFill>
          <a:blip r:embed="rId5"/>
          <a:stretch>
            <a:fillRect/>
          </a:stretch>
        </p:blipFill>
        <p:spPr>
          <a:xfrm>
            <a:off x="1232254" y="3403498"/>
            <a:ext cx="3029106" cy="463574"/>
          </a:xfrm>
          <a:prstGeom prst="rect">
            <a:avLst/>
          </a:prstGeom>
        </p:spPr>
      </p:pic>
    </p:spTree>
    <p:extLst>
      <p:ext uri="{BB962C8B-B14F-4D97-AF65-F5344CB8AC3E}">
        <p14:creationId xmlns:p14="http://schemas.microsoft.com/office/powerpoint/2010/main" val="152099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53C9-5A91-6818-5AFB-98FB4D08339B}"/>
              </a:ext>
            </a:extLst>
          </p:cNvPr>
          <p:cNvSpPr>
            <a:spLocks noGrp="1"/>
          </p:cNvSpPr>
          <p:nvPr>
            <p:ph type="title"/>
          </p:nvPr>
        </p:nvSpPr>
        <p:spPr/>
        <p:txBody>
          <a:bodyPr/>
          <a:lstStyle/>
          <a:p>
            <a:r>
              <a:rPr lang="en-US" dirty="0"/>
              <a:t>Transient LPTN</a:t>
            </a:r>
          </a:p>
        </p:txBody>
      </p:sp>
      <p:sp>
        <p:nvSpPr>
          <p:cNvPr id="4" name="Date Placeholder 3">
            <a:extLst>
              <a:ext uri="{FF2B5EF4-FFF2-40B4-BE49-F238E27FC236}">
                <a16:creationId xmlns:a16="http://schemas.microsoft.com/office/drawing/2014/main" id="{E5BD982F-B07B-F62B-FC4C-BBF6CFB504F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455EC984-A736-A73B-0482-5327DE6866C1}"/>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9D83538E-361E-F2F4-2CC7-E6625C4133E0}"/>
              </a:ext>
            </a:extLst>
          </p:cNvPr>
          <p:cNvSpPr>
            <a:spLocks noGrp="1"/>
          </p:cNvSpPr>
          <p:nvPr>
            <p:ph type="sldNum" sz="quarter" idx="12"/>
          </p:nvPr>
        </p:nvSpPr>
        <p:spPr/>
        <p:txBody>
          <a:bodyPr/>
          <a:lstStyle/>
          <a:p>
            <a:fld id="{4B64EC4D-37E3-EF42-B9AB-6337577588CB}" type="slidenum">
              <a:rPr lang="de-DE" smtClean="0"/>
              <a:pPr/>
              <a:t>31</a:t>
            </a:fld>
            <a:endParaRPr lang="de-DE" dirty="0"/>
          </a:p>
        </p:txBody>
      </p:sp>
      <p:sp>
        <p:nvSpPr>
          <p:cNvPr id="7" name="Text Placeholder 6">
            <a:extLst>
              <a:ext uri="{FF2B5EF4-FFF2-40B4-BE49-F238E27FC236}">
                <a16:creationId xmlns:a16="http://schemas.microsoft.com/office/drawing/2014/main" id="{420831A8-4D9C-1894-B696-238E889A7738}"/>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0FD4D5DE-DEA6-E9DB-24F7-3BA9ED0D1231}"/>
              </a:ext>
            </a:extLst>
          </p:cNvPr>
          <p:cNvPicPr>
            <a:picLocks noChangeAspect="1"/>
          </p:cNvPicPr>
          <p:nvPr/>
        </p:nvPicPr>
        <p:blipFill>
          <a:blip r:embed="rId2"/>
          <a:stretch>
            <a:fillRect/>
          </a:stretch>
        </p:blipFill>
        <p:spPr>
          <a:xfrm>
            <a:off x="1465197" y="1415616"/>
            <a:ext cx="2590933" cy="939848"/>
          </a:xfrm>
          <a:prstGeom prst="rect">
            <a:avLst/>
          </a:prstGeom>
        </p:spPr>
      </p:pic>
      <p:pic>
        <p:nvPicPr>
          <p:cNvPr id="11" name="Picture 10">
            <a:extLst>
              <a:ext uri="{FF2B5EF4-FFF2-40B4-BE49-F238E27FC236}">
                <a16:creationId xmlns:a16="http://schemas.microsoft.com/office/drawing/2014/main" id="{2F4681A1-84D3-929F-0500-21FA0A589B78}"/>
              </a:ext>
            </a:extLst>
          </p:cNvPr>
          <p:cNvPicPr>
            <a:picLocks noChangeAspect="1"/>
          </p:cNvPicPr>
          <p:nvPr/>
        </p:nvPicPr>
        <p:blipFill>
          <a:blip r:embed="rId3"/>
          <a:stretch>
            <a:fillRect/>
          </a:stretch>
        </p:blipFill>
        <p:spPr>
          <a:xfrm>
            <a:off x="5780870" y="1370457"/>
            <a:ext cx="5692058" cy="1718055"/>
          </a:xfrm>
          <a:prstGeom prst="rect">
            <a:avLst/>
          </a:prstGeom>
        </p:spPr>
      </p:pic>
      <p:sp>
        <p:nvSpPr>
          <p:cNvPr id="13" name="TextBox 12">
            <a:extLst>
              <a:ext uri="{FF2B5EF4-FFF2-40B4-BE49-F238E27FC236}">
                <a16:creationId xmlns:a16="http://schemas.microsoft.com/office/drawing/2014/main" id="{9C2102AD-FD1D-5CC7-032B-F4032EE874B0}"/>
              </a:ext>
            </a:extLst>
          </p:cNvPr>
          <p:cNvSpPr txBox="1"/>
          <p:nvPr/>
        </p:nvSpPr>
        <p:spPr>
          <a:xfrm>
            <a:off x="6746789" y="3022336"/>
            <a:ext cx="5193751" cy="307777"/>
          </a:xfrm>
          <a:prstGeom prst="rect">
            <a:avLst/>
          </a:prstGeom>
          <a:noFill/>
        </p:spPr>
        <p:txBody>
          <a:bodyPr wrap="square">
            <a:spAutoFit/>
          </a:bodyPr>
          <a:lstStyle/>
          <a:p>
            <a:r>
              <a:rPr lang="en-GB" sz="1400" b="1" dirty="0"/>
              <a:t>Temperature difference with measurement (WLTP, BMW i3)</a:t>
            </a:r>
            <a:endParaRPr lang="en-US" sz="1400" b="1" dirty="0"/>
          </a:p>
        </p:txBody>
      </p:sp>
      <p:pic>
        <p:nvPicPr>
          <p:cNvPr id="17" name="Picture 16">
            <a:extLst>
              <a:ext uri="{FF2B5EF4-FFF2-40B4-BE49-F238E27FC236}">
                <a16:creationId xmlns:a16="http://schemas.microsoft.com/office/drawing/2014/main" id="{43F605DF-131D-F3B6-0AA1-6DFEAD538216}"/>
              </a:ext>
            </a:extLst>
          </p:cNvPr>
          <p:cNvPicPr>
            <a:picLocks noChangeAspect="1"/>
          </p:cNvPicPr>
          <p:nvPr/>
        </p:nvPicPr>
        <p:blipFill>
          <a:blip r:embed="rId4"/>
          <a:stretch>
            <a:fillRect/>
          </a:stretch>
        </p:blipFill>
        <p:spPr>
          <a:xfrm>
            <a:off x="1287594" y="3224191"/>
            <a:ext cx="10185335" cy="3650550"/>
          </a:xfrm>
          <a:prstGeom prst="rect">
            <a:avLst/>
          </a:prstGeom>
        </p:spPr>
      </p:pic>
      <p:sp>
        <p:nvSpPr>
          <p:cNvPr id="18" name="TextBox 17">
            <a:extLst>
              <a:ext uri="{FF2B5EF4-FFF2-40B4-BE49-F238E27FC236}">
                <a16:creationId xmlns:a16="http://schemas.microsoft.com/office/drawing/2014/main" id="{54AF491F-D939-0CC9-B82A-594E4EE76CDA}"/>
              </a:ext>
            </a:extLst>
          </p:cNvPr>
          <p:cNvSpPr txBox="1"/>
          <p:nvPr/>
        </p:nvSpPr>
        <p:spPr>
          <a:xfrm>
            <a:off x="1287594" y="2982590"/>
            <a:ext cx="5193751" cy="307777"/>
          </a:xfrm>
          <a:prstGeom prst="rect">
            <a:avLst/>
          </a:prstGeom>
          <a:noFill/>
        </p:spPr>
        <p:txBody>
          <a:bodyPr wrap="square">
            <a:spAutoFit/>
          </a:bodyPr>
          <a:lstStyle/>
          <a:p>
            <a:r>
              <a:rPr lang="en-GB" sz="1400" b="1" dirty="0"/>
              <a:t>Temperature rise in ECM-LPTN model (WLTP, BMW i3)</a:t>
            </a:r>
            <a:endParaRPr lang="en-US" sz="1400" b="1" dirty="0"/>
          </a:p>
        </p:txBody>
      </p:sp>
    </p:spTree>
    <p:extLst>
      <p:ext uri="{BB962C8B-B14F-4D97-AF65-F5344CB8AC3E}">
        <p14:creationId xmlns:p14="http://schemas.microsoft.com/office/powerpoint/2010/main" val="4101918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6440-BA0D-F491-1980-DE2E7D0D3F9C}"/>
              </a:ext>
            </a:extLst>
          </p:cNvPr>
          <p:cNvSpPr>
            <a:spLocks noGrp="1"/>
          </p:cNvSpPr>
          <p:nvPr>
            <p:ph type="title"/>
          </p:nvPr>
        </p:nvSpPr>
        <p:spPr/>
        <p:txBody>
          <a:bodyPr/>
          <a:lstStyle/>
          <a:p>
            <a:r>
              <a:rPr lang="en-US" dirty="0"/>
              <a:t>Analytic S-S Simulation</a:t>
            </a:r>
          </a:p>
        </p:txBody>
      </p:sp>
      <p:sp>
        <p:nvSpPr>
          <p:cNvPr id="4" name="Date Placeholder 3">
            <a:extLst>
              <a:ext uri="{FF2B5EF4-FFF2-40B4-BE49-F238E27FC236}">
                <a16:creationId xmlns:a16="http://schemas.microsoft.com/office/drawing/2014/main" id="{338E3F1D-6AAF-6F1C-40D8-B5859B94C065}"/>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3007BBBC-A37C-E4A5-9ADA-0575670C79D6}"/>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9145FFAD-9212-6CA8-DFDD-1C52350F8A38}"/>
              </a:ext>
            </a:extLst>
          </p:cNvPr>
          <p:cNvSpPr>
            <a:spLocks noGrp="1"/>
          </p:cNvSpPr>
          <p:nvPr>
            <p:ph type="sldNum" sz="quarter" idx="12"/>
          </p:nvPr>
        </p:nvSpPr>
        <p:spPr/>
        <p:txBody>
          <a:bodyPr/>
          <a:lstStyle/>
          <a:p>
            <a:fld id="{4B64EC4D-37E3-EF42-B9AB-6337577588CB}" type="slidenum">
              <a:rPr lang="de-DE" smtClean="0"/>
              <a:pPr/>
              <a:t>32</a:t>
            </a:fld>
            <a:endParaRPr lang="de-DE" dirty="0"/>
          </a:p>
        </p:txBody>
      </p:sp>
      <p:sp>
        <p:nvSpPr>
          <p:cNvPr id="7" name="Text Placeholder 6">
            <a:extLst>
              <a:ext uri="{FF2B5EF4-FFF2-40B4-BE49-F238E27FC236}">
                <a16:creationId xmlns:a16="http://schemas.microsoft.com/office/drawing/2014/main" id="{3E98F3EB-FD49-F7F7-EA38-A958D8CB5454}"/>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37F7302F-F871-225E-DD43-0D9513EFF9FC}"/>
              </a:ext>
            </a:extLst>
          </p:cNvPr>
          <p:cNvPicPr>
            <a:picLocks noChangeAspect="1"/>
          </p:cNvPicPr>
          <p:nvPr/>
        </p:nvPicPr>
        <p:blipFill>
          <a:blip r:embed="rId2"/>
          <a:stretch>
            <a:fillRect/>
          </a:stretch>
        </p:blipFill>
        <p:spPr>
          <a:xfrm>
            <a:off x="2574344" y="2331037"/>
            <a:ext cx="7290091" cy="3209270"/>
          </a:xfrm>
          <a:prstGeom prst="rect">
            <a:avLst/>
          </a:prstGeom>
        </p:spPr>
      </p:pic>
    </p:spTree>
    <p:extLst>
      <p:ext uri="{BB962C8B-B14F-4D97-AF65-F5344CB8AC3E}">
        <p14:creationId xmlns:p14="http://schemas.microsoft.com/office/powerpoint/2010/main" val="2671025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F767F-4DB5-5DCB-8771-E0BE0CCAC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9A770-2AEE-D27A-0BAA-AB182B3826FB}"/>
              </a:ext>
            </a:extLst>
          </p:cNvPr>
          <p:cNvSpPr>
            <a:spLocks noGrp="1"/>
          </p:cNvSpPr>
          <p:nvPr>
            <p:ph type="title"/>
          </p:nvPr>
        </p:nvSpPr>
        <p:spPr/>
        <p:txBody>
          <a:bodyPr/>
          <a:lstStyle/>
          <a:p>
            <a:r>
              <a:rPr lang="en-US" dirty="0"/>
              <a:t>Experimental S-S Simulation</a:t>
            </a:r>
          </a:p>
        </p:txBody>
      </p:sp>
      <p:sp>
        <p:nvSpPr>
          <p:cNvPr id="4" name="Date Placeholder 3">
            <a:extLst>
              <a:ext uri="{FF2B5EF4-FFF2-40B4-BE49-F238E27FC236}">
                <a16:creationId xmlns:a16="http://schemas.microsoft.com/office/drawing/2014/main" id="{3D2A66DA-F22F-11E8-78E1-BD0878FF313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24910CE6-13E7-C064-86E9-FAE0BBE3AAF7}"/>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260F405E-52D7-AC9B-E47C-5950D352B996}"/>
              </a:ext>
            </a:extLst>
          </p:cNvPr>
          <p:cNvSpPr>
            <a:spLocks noGrp="1"/>
          </p:cNvSpPr>
          <p:nvPr>
            <p:ph type="sldNum" sz="quarter" idx="12"/>
          </p:nvPr>
        </p:nvSpPr>
        <p:spPr/>
        <p:txBody>
          <a:bodyPr/>
          <a:lstStyle/>
          <a:p>
            <a:fld id="{4B64EC4D-37E3-EF42-B9AB-6337577588CB}" type="slidenum">
              <a:rPr lang="de-DE" smtClean="0"/>
              <a:pPr/>
              <a:t>33</a:t>
            </a:fld>
            <a:endParaRPr lang="de-DE" dirty="0"/>
          </a:p>
        </p:txBody>
      </p:sp>
      <p:sp>
        <p:nvSpPr>
          <p:cNvPr id="7" name="Text Placeholder 6">
            <a:extLst>
              <a:ext uri="{FF2B5EF4-FFF2-40B4-BE49-F238E27FC236}">
                <a16:creationId xmlns:a16="http://schemas.microsoft.com/office/drawing/2014/main" id="{7D7551C8-BC2C-871D-4603-367D22D76F3F}"/>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4D342F8C-209C-C54C-A51B-DB86715B4824}"/>
              </a:ext>
            </a:extLst>
          </p:cNvPr>
          <p:cNvPicPr>
            <a:picLocks noChangeAspect="1"/>
          </p:cNvPicPr>
          <p:nvPr/>
        </p:nvPicPr>
        <p:blipFill>
          <a:blip r:embed="rId2"/>
          <a:stretch>
            <a:fillRect/>
          </a:stretch>
        </p:blipFill>
        <p:spPr>
          <a:xfrm>
            <a:off x="2355528" y="2158922"/>
            <a:ext cx="7675163" cy="3326609"/>
          </a:xfrm>
          <a:prstGeom prst="rect">
            <a:avLst/>
          </a:prstGeom>
        </p:spPr>
      </p:pic>
    </p:spTree>
    <p:extLst>
      <p:ext uri="{BB962C8B-B14F-4D97-AF65-F5344CB8AC3E}">
        <p14:creationId xmlns:p14="http://schemas.microsoft.com/office/powerpoint/2010/main" val="1287729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196E-0214-BD59-C301-8CD14F491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83665-21F8-80C7-0112-9699F04E3B02}"/>
              </a:ext>
            </a:extLst>
          </p:cNvPr>
          <p:cNvSpPr>
            <a:spLocks noGrp="1"/>
          </p:cNvSpPr>
          <p:nvPr>
            <p:ph type="title"/>
          </p:nvPr>
        </p:nvSpPr>
        <p:spPr/>
        <p:txBody>
          <a:bodyPr/>
          <a:lstStyle/>
          <a:p>
            <a:r>
              <a:rPr lang="en-US" dirty="0"/>
              <a:t>Experimental WLTP Example	</a:t>
            </a:r>
          </a:p>
        </p:txBody>
      </p:sp>
      <p:sp>
        <p:nvSpPr>
          <p:cNvPr id="4" name="Date Placeholder 3">
            <a:extLst>
              <a:ext uri="{FF2B5EF4-FFF2-40B4-BE49-F238E27FC236}">
                <a16:creationId xmlns:a16="http://schemas.microsoft.com/office/drawing/2014/main" id="{ADFD7A41-E64E-90CC-B16F-5CD6F8316553}"/>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BF4EA3F5-DC99-A09B-BE2C-E91BF68327BF}"/>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CE12AC43-4CA8-FC61-B01C-E5E5F317A48B}"/>
              </a:ext>
            </a:extLst>
          </p:cNvPr>
          <p:cNvSpPr>
            <a:spLocks noGrp="1"/>
          </p:cNvSpPr>
          <p:nvPr>
            <p:ph type="sldNum" sz="quarter" idx="12"/>
          </p:nvPr>
        </p:nvSpPr>
        <p:spPr/>
        <p:txBody>
          <a:bodyPr/>
          <a:lstStyle/>
          <a:p>
            <a:fld id="{4B64EC4D-37E3-EF42-B9AB-6337577588CB}" type="slidenum">
              <a:rPr lang="de-DE" smtClean="0"/>
              <a:pPr/>
              <a:t>34</a:t>
            </a:fld>
            <a:endParaRPr lang="de-DE" dirty="0"/>
          </a:p>
        </p:txBody>
      </p:sp>
      <p:sp>
        <p:nvSpPr>
          <p:cNvPr id="7" name="Text Placeholder 6">
            <a:extLst>
              <a:ext uri="{FF2B5EF4-FFF2-40B4-BE49-F238E27FC236}">
                <a16:creationId xmlns:a16="http://schemas.microsoft.com/office/drawing/2014/main" id="{C2B95301-B0EA-C54C-2347-439509839C19}"/>
              </a:ext>
            </a:extLst>
          </p:cNvPr>
          <p:cNvSpPr>
            <a:spLocks noGrp="1"/>
          </p:cNvSpPr>
          <p:nvPr>
            <p:ph type="body" sz="quarter" idx="13"/>
          </p:nvPr>
        </p:nvSpPr>
        <p:spPr/>
        <p:txBody>
          <a:bodyPr/>
          <a:lstStyle/>
          <a:p>
            <a:endParaRPr lang="en-US"/>
          </a:p>
        </p:txBody>
      </p:sp>
      <p:pic>
        <p:nvPicPr>
          <p:cNvPr id="11" name="Picture 10">
            <a:extLst>
              <a:ext uri="{FF2B5EF4-FFF2-40B4-BE49-F238E27FC236}">
                <a16:creationId xmlns:a16="http://schemas.microsoft.com/office/drawing/2014/main" id="{F6A18897-CFDF-BE39-C67B-983211225C2F}"/>
              </a:ext>
            </a:extLst>
          </p:cNvPr>
          <p:cNvPicPr>
            <a:picLocks noChangeAspect="1"/>
          </p:cNvPicPr>
          <p:nvPr/>
        </p:nvPicPr>
        <p:blipFill>
          <a:blip r:embed="rId2"/>
          <a:stretch>
            <a:fillRect/>
          </a:stretch>
        </p:blipFill>
        <p:spPr>
          <a:xfrm>
            <a:off x="369093" y="2481181"/>
            <a:ext cx="5726907" cy="2962544"/>
          </a:xfrm>
          <a:prstGeom prst="rect">
            <a:avLst/>
          </a:prstGeom>
        </p:spPr>
      </p:pic>
      <p:pic>
        <p:nvPicPr>
          <p:cNvPr id="13" name="Picture 12">
            <a:extLst>
              <a:ext uri="{FF2B5EF4-FFF2-40B4-BE49-F238E27FC236}">
                <a16:creationId xmlns:a16="http://schemas.microsoft.com/office/drawing/2014/main" id="{7BCE7513-3081-ADE0-DBFD-5295C57D6910}"/>
              </a:ext>
            </a:extLst>
          </p:cNvPr>
          <p:cNvPicPr>
            <a:picLocks noChangeAspect="1"/>
          </p:cNvPicPr>
          <p:nvPr/>
        </p:nvPicPr>
        <p:blipFill>
          <a:blip r:embed="rId3"/>
          <a:stretch>
            <a:fillRect/>
          </a:stretch>
        </p:blipFill>
        <p:spPr>
          <a:xfrm>
            <a:off x="6469062" y="1893864"/>
            <a:ext cx="5790866" cy="4417457"/>
          </a:xfrm>
          <a:prstGeom prst="rect">
            <a:avLst/>
          </a:prstGeom>
        </p:spPr>
      </p:pic>
    </p:spTree>
    <p:extLst>
      <p:ext uri="{BB962C8B-B14F-4D97-AF65-F5344CB8AC3E}">
        <p14:creationId xmlns:p14="http://schemas.microsoft.com/office/powerpoint/2010/main" val="127979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A3687-5C4B-D002-4A45-E88EC145F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23924-CA81-E6F6-45D6-19F7C8FC5CAA}"/>
              </a:ext>
            </a:extLst>
          </p:cNvPr>
          <p:cNvSpPr>
            <a:spLocks noGrp="1"/>
          </p:cNvSpPr>
          <p:nvPr>
            <p:ph type="title"/>
          </p:nvPr>
        </p:nvSpPr>
        <p:spPr/>
        <p:txBody>
          <a:bodyPr/>
          <a:lstStyle/>
          <a:p>
            <a:r>
              <a:rPr lang="en-US" dirty="0"/>
              <a:t>Experimental benchmark	</a:t>
            </a:r>
          </a:p>
        </p:txBody>
      </p:sp>
      <p:sp>
        <p:nvSpPr>
          <p:cNvPr id="4" name="Date Placeholder 3">
            <a:extLst>
              <a:ext uri="{FF2B5EF4-FFF2-40B4-BE49-F238E27FC236}">
                <a16:creationId xmlns:a16="http://schemas.microsoft.com/office/drawing/2014/main" id="{F331C240-B7CC-73F0-D893-C645BAEFF757}"/>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435D1221-A59F-45A3-68C0-7E8D2F30F219}"/>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A327CBDB-EA62-B26D-32A3-46A9B522AAF9}"/>
              </a:ext>
            </a:extLst>
          </p:cNvPr>
          <p:cNvSpPr>
            <a:spLocks noGrp="1"/>
          </p:cNvSpPr>
          <p:nvPr>
            <p:ph type="sldNum" sz="quarter" idx="12"/>
          </p:nvPr>
        </p:nvSpPr>
        <p:spPr/>
        <p:txBody>
          <a:bodyPr/>
          <a:lstStyle/>
          <a:p>
            <a:fld id="{4B64EC4D-37E3-EF42-B9AB-6337577588CB}" type="slidenum">
              <a:rPr lang="de-DE" smtClean="0"/>
              <a:pPr/>
              <a:t>35</a:t>
            </a:fld>
            <a:endParaRPr lang="de-DE" dirty="0"/>
          </a:p>
        </p:txBody>
      </p:sp>
      <p:sp>
        <p:nvSpPr>
          <p:cNvPr id="7" name="Text Placeholder 6">
            <a:extLst>
              <a:ext uri="{FF2B5EF4-FFF2-40B4-BE49-F238E27FC236}">
                <a16:creationId xmlns:a16="http://schemas.microsoft.com/office/drawing/2014/main" id="{EA4733DE-788B-07A7-D4D1-33742C1CD3DB}"/>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C3A90361-6473-0C2A-C366-17F94019F334}"/>
              </a:ext>
            </a:extLst>
          </p:cNvPr>
          <p:cNvPicPr>
            <a:picLocks noChangeAspect="1"/>
          </p:cNvPicPr>
          <p:nvPr/>
        </p:nvPicPr>
        <p:blipFill>
          <a:blip r:embed="rId2"/>
          <a:stretch>
            <a:fillRect/>
          </a:stretch>
        </p:blipFill>
        <p:spPr>
          <a:xfrm>
            <a:off x="7519012" y="855040"/>
            <a:ext cx="4682224" cy="5723494"/>
          </a:xfrm>
          <a:prstGeom prst="rect">
            <a:avLst/>
          </a:prstGeom>
        </p:spPr>
      </p:pic>
      <p:pic>
        <p:nvPicPr>
          <p:cNvPr id="10" name="Picture 9">
            <a:extLst>
              <a:ext uri="{FF2B5EF4-FFF2-40B4-BE49-F238E27FC236}">
                <a16:creationId xmlns:a16="http://schemas.microsoft.com/office/drawing/2014/main" id="{94AEEA69-22DA-0A94-DABD-B3DC3E06E470}"/>
              </a:ext>
            </a:extLst>
          </p:cNvPr>
          <p:cNvPicPr>
            <a:picLocks noChangeAspect="1"/>
          </p:cNvPicPr>
          <p:nvPr/>
        </p:nvPicPr>
        <p:blipFill>
          <a:blip r:embed="rId3"/>
          <a:stretch>
            <a:fillRect/>
          </a:stretch>
        </p:blipFill>
        <p:spPr>
          <a:xfrm>
            <a:off x="93507" y="3716787"/>
            <a:ext cx="7066081" cy="2679470"/>
          </a:xfrm>
          <a:prstGeom prst="rect">
            <a:avLst/>
          </a:prstGeom>
        </p:spPr>
      </p:pic>
      <p:pic>
        <p:nvPicPr>
          <p:cNvPr id="16" name="Picture 15">
            <a:extLst>
              <a:ext uri="{FF2B5EF4-FFF2-40B4-BE49-F238E27FC236}">
                <a16:creationId xmlns:a16="http://schemas.microsoft.com/office/drawing/2014/main" id="{72ADC28B-2DAD-D88D-63DD-63750D3428DD}"/>
              </a:ext>
            </a:extLst>
          </p:cNvPr>
          <p:cNvPicPr>
            <a:picLocks noChangeAspect="1"/>
          </p:cNvPicPr>
          <p:nvPr/>
        </p:nvPicPr>
        <p:blipFill>
          <a:blip r:embed="rId4"/>
          <a:stretch>
            <a:fillRect/>
          </a:stretch>
        </p:blipFill>
        <p:spPr>
          <a:xfrm>
            <a:off x="485900" y="1792376"/>
            <a:ext cx="2400423" cy="1447874"/>
          </a:xfrm>
          <a:prstGeom prst="rect">
            <a:avLst/>
          </a:prstGeom>
        </p:spPr>
      </p:pic>
      <p:pic>
        <p:nvPicPr>
          <p:cNvPr id="18" name="Picture 17">
            <a:extLst>
              <a:ext uri="{FF2B5EF4-FFF2-40B4-BE49-F238E27FC236}">
                <a16:creationId xmlns:a16="http://schemas.microsoft.com/office/drawing/2014/main" id="{116F2F93-862C-B36D-C7B7-087B6786004F}"/>
              </a:ext>
            </a:extLst>
          </p:cNvPr>
          <p:cNvPicPr>
            <a:picLocks noChangeAspect="1"/>
          </p:cNvPicPr>
          <p:nvPr/>
        </p:nvPicPr>
        <p:blipFill>
          <a:blip r:embed="rId5"/>
          <a:stretch>
            <a:fillRect/>
          </a:stretch>
        </p:blipFill>
        <p:spPr>
          <a:xfrm>
            <a:off x="2886323" y="2054535"/>
            <a:ext cx="2349621" cy="1016052"/>
          </a:xfrm>
          <a:prstGeom prst="rect">
            <a:avLst/>
          </a:prstGeom>
        </p:spPr>
      </p:pic>
    </p:spTree>
    <p:extLst>
      <p:ext uri="{BB962C8B-B14F-4D97-AF65-F5344CB8AC3E}">
        <p14:creationId xmlns:p14="http://schemas.microsoft.com/office/powerpoint/2010/main" val="951669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10C1-FB05-541C-59DB-2C8B0F225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1C248-46EE-7A1E-2E33-C442243CFD12}"/>
              </a:ext>
            </a:extLst>
          </p:cNvPr>
          <p:cNvSpPr>
            <a:spLocks noGrp="1"/>
          </p:cNvSpPr>
          <p:nvPr>
            <p:ph type="title"/>
          </p:nvPr>
        </p:nvSpPr>
        <p:spPr/>
        <p:txBody>
          <a:bodyPr/>
          <a:lstStyle/>
          <a:p>
            <a:r>
              <a:rPr lang="en-US" dirty="0"/>
              <a:t>Experimental Temperature</a:t>
            </a:r>
          </a:p>
        </p:txBody>
      </p:sp>
      <p:sp>
        <p:nvSpPr>
          <p:cNvPr id="4" name="Date Placeholder 3">
            <a:extLst>
              <a:ext uri="{FF2B5EF4-FFF2-40B4-BE49-F238E27FC236}">
                <a16:creationId xmlns:a16="http://schemas.microsoft.com/office/drawing/2014/main" id="{0FEC3E6E-CEB0-69F9-DF5B-CFC0AD8FB373}"/>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CF5235B2-4DBE-78D3-1BC1-1CBB3A88804E}"/>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3ABD55A8-A743-019F-F28E-8BFDF78ED4B3}"/>
              </a:ext>
            </a:extLst>
          </p:cNvPr>
          <p:cNvSpPr>
            <a:spLocks noGrp="1"/>
          </p:cNvSpPr>
          <p:nvPr>
            <p:ph type="sldNum" sz="quarter" idx="12"/>
          </p:nvPr>
        </p:nvSpPr>
        <p:spPr/>
        <p:txBody>
          <a:bodyPr/>
          <a:lstStyle/>
          <a:p>
            <a:fld id="{4B64EC4D-37E3-EF42-B9AB-6337577588CB}" type="slidenum">
              <a:rPr lang="de-DE" smtClean="0"/>
              <a:pPr/>
              <a:t>36</a:t>
            </a:fld>
            <a:endParaRPr lang="de-DE" dirty="0"/>
          </a:p>
        </p:txBody>
      </p:sp>
      <p:sp>
        <p:nvSpPr>
          <p:cNvPr id="7" name="Text Placeholder 6">
            <a:extLst>
              <a:ext uri="{FF2B5EF4-FFF2-40B4-BE49-F238E27FC236}">
                <a16:creationId xmlns:a16="http://schemas.microsoft.com/office/drawing/2014/main" id="{8C545BEA-2724-8DAD-04DB-2AD2318A5BD8}"/>
              </a:ext>
            </a:extLst>
          </p:cNvPr>
          <p:cNvSpPr>
            <a:spLocks noGrp="1"/>
          </p:cNvSpPr>
          <p:nvPr>
            <p:ph type="body" sz="quarter" idx="13"/>
          </p:nvPr>
        </p:nvSpPr>
        <p:spPr/>
        <p:txBody>
          <a:bodyPr/>
          <a:lstStyle/>
          <a:p>
            <a:endParaRPr lang="en-US"/>
          </a:p>
        </p:txBody>
      </p:sp>
      <p:pic>
        <p:nvPicPr>
          <p:cNvPr id="17" name="Picture 16">
            <a:extLst>
              <a:ext uri="{FF2B5EF4-FFF2-40B4-BE49-F238E27FC236}">
                <a16:creationId xmlns:a16="http://schemas.microsoft.com/office/drawing/2014/main" id="{1883E7BD-7EB2-6A84-08F4-147503265D39}"/>
              </a:ext>
            </a:extLst>
          </p:cNvPr>
          <p:cNvPicPr>
            <a:picLocks noChangeAspect="1"/>
          </p:cNvPicPr>
          <p:nvPr/>
        </p:nvPicPr>
        <p:blipFill>
          <a:blip r:embed="rId2"/>
          <a:stretch>
            <a:fillRect/>
          </a:stretch>
        </p:blipFill>
        <p:spPr>
          <a:xfrm>
            <a:off x="540165" y="1821696"/>
            <a:ext cx="5888809" cy="2322418"/>
          </a:xfrm>
          <a:prstGeom prst="rect">
            <a:avLst/>
          </a:prstGeom>
        </p:spPr>
      </p:pic>
      <p:pic>
        <p:nvPicPr>
          <p:cNvPr id="22" name="Picture 21">
            <a:extLst>
              <a:ext uri="{FF2B5EF4-FFF2-40B4-BE49-F238E27FC236}">
                <a16:creationId xmlns:a16="http://schemas.microsoft.com/office/drawing/2014/main" id="{BACF6F2A-A2E3-1636-28AC-3BAE093B8D41}"/>
              </a:ext>
            </a:extLst>
          </p:cNvPr>
          <p:cNvPicPr>
            <a:picLocks noChangeAspect="1"/>
          </p:cNvPicPr>
          <p:nvPr/>
        </p:nvPicPr>
        <p:blipFill>
          <a:blip r:embed="rId3"/>
          <a:stretch>
            <a:fillRect/>
          </a:stretch>
        </p:blipFill>
        <p:spPr>
          <a:xfrm>
            <a:off x="6738400" y="1805061"/>
            <a:ext cx="5630104" cy="2322418"/>
          </a:xfrm>
          <a:prstGeom prst="rect">
            <a:avLst/>
          </a:prstGeom>
        </p:spPr>
      </p:pic>
      <p:pic>
        <p:nvPicPr>
          <p:cNvPr id="24" name="Picture 23">
            <a:extLst>
              <a:ext uri="{FF2B5EF4-FFF2-40B4-BE49-F238E27FC236}">
                <a16:creationId xmlns:a16="http://schemas.microsoft.com/office/drawing/2014/main" id="{71BA7BDA-25C4-E6E0-8E9F-3D022CF29DB6}"/>
              </a:ext>
            </a:extLst>
          </p:cNvPr>
          <p:cNvPicPr>
            <a:picLocks noChangeAspect="1"/>
          </p:cNvPicPr>
          <p:nvPr/>
        </p:nvPicPr>
        <p:blipFill>
          <a:blip r:embed="rId4"/>
          <a:stretch>
            <a:fillRect/>
          </a:stretch>
        </p:blipFill>
        <p:spPr>
          <a:xfrm>
            <a:off x="3484570" y="4229119"/>
            <a:ext cx="6091514" cy="2436606"/>
          </a:xfrm>
          <a:prstGeom prst="rect">
            <a:avLst/>
          </a:prstGeom>
        </p:spPr>
      </p:pic>
      <p:pic>
        <p:nvPicPr>
          <p:cNvPr id="28" name="Picture 27">
            <a:extLst>
              <a:ext uri="{FF2B5EF4-FFF2-40B4-BE49-F238E27FC236}">
                <a16:creationId xmlns:a16="http://schemas.microsoft.com/office/drawing/2014/main" id="{160420E5-5ECB-DACF-EF01-FB9863D9FE3E}"/>
              </a:ext>
            </a:extLst>
          </p:cNvPr>
          <p:cNvPicPr>
            <a:picLocks noChangeAspect="1"/>
          </p:cNvPicPr>
          <p:nvPr/>
        </p:nvPicPr>
        <p:blipFill>
          <a:blip r:embed="rId5"/>
          <a:srcRect l="47918"/>
          <a:stretch>
            <a:fillRect/>
          </a:stretch>
        </p:blipFill>
        <p:spPr>
          <a:xfrm>
            <a:off x="2605138" y="1449157"/>
            <a:ext cx="6738400" cy="396909"/>
          </a:xfrm>
          <a:prstGeom prst="rect">
            <a:avLst/>
          </a:prstGeom>
        </p:spPr>
      </p:pic>
    </p:spTree>
    <p:extLst>
      <p:ext uri="{BB962C8B-B14F-4D97-AF65-F5344CB8AC3E}">
        <p14:creationId xmlns:p14="http://schemas.microsoft.com/office/powerpoint/2010/main" val="3062366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85CE4-9F7A-7180-C8F6-AE22D395B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BFBAB-A60E-CC4E-5BA5-CBAAC7172826}"/>
              </a:ext>
            </a:extLst>
          </p:cNvPr>
          <p:cNvSpPr>
            <a:spLocks noGrp="1"/>
          </p:cNvSpPr>
          <p:nvPr>
            <p:ph type="title"/>
          </p:nvPr>
        </p:nvSpPr>
        <p:spPr/>
        <p:txBody>
          <a:bodyPr/>
          <a:lstStyle/>
          <a:p>
            <a:r>
              <a:rPr lang="en-US" dirty="0"/>
              <a:t>Analytic T-S</a:t>
            </a:r>
          </a:p>
        </p:txBody>
      </p:sp>
      <p:sp>
        <p:nvSpPr>
          <p:cNvPr id="4" name="Date Placeholder 3">
            <a:extLst>
              <a:ext uri="{FF2B5EF4-FFF2-40B4-BE49-F238E27FC236}">
                <a16:creationId xmlns:a16="http://schemas.microsoft.com/office/drawing/2014/main" id="{6C5FE7FC-0D48-1394-F5C6-9691EBB608D0}"/>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3159D719-F934-98B4-5659-F34AA8D85911}"/>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1C74CBDD-49FC-19B9-3BB7-840AEA7DC24B}"/>
              </a:ext>
            </a:extLst>
          </p:cNvPr>
          <p:cNvSpPr>
            <a:spLocks noGrp="1"/>
          </p:cNvSpPr>
          <p:nvPr>
            <p:ph type="sldNum" sz="quarter" idx="12"/>
          </p:nvPr>
        </p:nvSpPr>
        <p:spPr/>
        <p:txBody>
          <a:bodyPr/>
          <a:lstStyle/>
          <a:p>
            <a:fld id="{4B64EC4D-37E3-EF42-B9AB-6337577588CB}" type="slidenum">
              <a:rPr lang="de-DE" smtClean="0"/>
              <a:pPr/>
              <a:t>37</a:t>
            </a:fld>
            <a:endParaRPr lang="de-DE" dirty="0"/>
          </a:p>
        </p:txBody>
      </p:sp>
      <p:sp>
        <p:nvSpPr>
          <p:cNvPr id="7" name="Text Placeholder 6">
            <a:extLst>
              <a:ext uri="{FF2B5EF4-FFF2-40B4-BE49-F238E27FC236}">
                <a16:creationId xmlns:a16="http://schemas.microsoft.com/office/drawing/2014/main" id="{514F8EE0-D4F6-A376-70FF-A76AD04D41A7}"/>
              </a:ext>
            </a:extLst>
          </p:cNvPr>
          <p:cNvSpPr>
            <a:spLocks noGrp="1"/>
          </p:cNvSpPr>
          <p:nvPr>
            <p:ph type="body" sz="quarter" idx="13"/>
          </p:nvPr>
        </p:nvSpPr>
        <p:spPr/>
        <p:txBody>
          <a:bodyPr/>
          <a:lstStyle/>
          <a:p>
            <a:endParaRPr lang="en-US"/>
          </a:p>
        </p:txBody>
      </p:sp>
      <p:pic>
        <p:nvPicPr>
          <p:cNvPr id="12" name="Picture 11">
            <a:extLst>
              <a:ext uri="{FF2B5EF4-FFF2-40B4-BE49-F238E27FC236}">
                <a16:creationId xmlns:a16="http://schemas.microsoft.com/office/drawing/2014/main" id="{610196EB-3B96-355C-EA2F-75931A98D40B}"/>
              </a:ext>
            </a:extLst>
          </p:cNvPr>
          <p:cNvPicPr>
            <a:picLocks noChangeAspect="1"/>
          </p:cNvPicPr>
          <p:nvPr/>
        </p:nvPicPr>
        <p:blipFill>
          <a:blip r:embed="rId2"/>
          <a:stretch>
            <a:fillRect/>
          </a:stretch>
        </p:blipFill>
        <p:spPr>
          <a:xfrm>
            <a:off x="461653" y="1861390"/>
            <a:ext cx="6007409" cy="2228965"/>
          </a:xfrm>
          <a:prstGeom prst="rect">
            <a:avLst/>
          </a:prstGeom>
        </p:spPr>
      </p:pic>
      <p:pic>
        <p:nvPicPr>
          <p:cNvPr id="14" name="Picture 13">
            <a:extLst>
              <a:ext uri="{FF2B5EF4-FFF2-40B4-BE49-F238E27FC236}">
                <a16:creationId xmlns:a16="http://schemas.microsoft.com/office/drawing/2014/main" id="{9738E302-26FD-F089-173F-17E23F1A29D0}"/>
              </a:ext>
            </a:extLst>
          </p:cNvPr>
          <p:cNvPicPr>
            <a:picLocks noChangeAspect="1"/>
          </p:cNvPicPr>
          <p:nvPr/>
        </p:nvPicPr>
        <p:blipFill>
          <a:blip r:embed="rId3"/>
          <a:stretch>
            <a:fillRect/>
          </a:stretch>
        </p:blipFill>
        <p:spPr>
          <a:xfrm>
            <a:off x="610969" y="4009485"/>
            <a:ext cx="5867702" cy="2101958"/>
          </a:xfrm>
          <a:prstGeom prst="rect">
            <a:avLst/>
          </a:prstGeom>
        </p:spPr>
      </p:pic>
      <p:pic>
        <p:nvPicPr>
          <p:cNvPr id="17" name="Picture 16">
            <a:extLst>
              <a:ext uri="{FF2B5EF4-FFF2-40B4-BE49-F238E27FC236}">
                <a16:creationId xmlns:a16="http://schemas.microsoft.com/office/drawing/2014/main" id="{C364B564-464C-4306-364A-F747855C7D09}"/>
              </a:ext>
            </a:extLst>
          </p:cNvPr>
          <p:cNvPicPr>
            <a:picLocks noChangeAspect="1"/>
          </p:cNvPicPr>
          <p:nvPr/>
        </p:nvPicPr>
        <p:blipFill>
          <a:blip r:embed="rId4"/>
          <a:stretch>
            <a:fillRect/>
          </a:stretch>
        </p:blipFill>
        <p:spPr>
          <a:xfrm>
            <a:off x="6627987" y="1971309"/>
            <a:ext cx="6182334" cy="4076352"/>
          </a:xfrm>
          <a:prstGeom prst="rect">
            <a:avLst/>
          </a:prstGeom>
        </p:spPr>
      </p:pic>
    </p:spTree>
    <p:extLst>
      <p:ext uri="{BB962C8B-B14F-4D97-AF65-F5344CB8AC3E}">
        <p14:creationId xmlns:p14="http://schemas.microsoft.com/office/powerpoint/2010/main" val="2891179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7078-F0D3-6E64-6910-E7A2B97180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E822E-FCF6-C5ED-2899-C55F4A6E6A0A}"/>
              </a:ext>
            </a:extLst>
          </p:cNvPr>
          <p:cNvSpPr>
            <a:spLocks noGrp="1"/>
          </p:cNvSpPr>
          <p:nvPr>
            <p:ph type="title"/>
          </p:nvPr>
        </p:nvSpPr>
        <p:spPr/>
        <p:txBody>
          <a:bodyPr/>
          <a:lstStyle/>
          <a:p>
            <a:r>
              <a:rPr lang="en-US" dirty="0"/>
              <a:t>Direct FEA</a:t>
            </a:r>
          </a:p>
        </p:txBody>
      </p:sp>
      <p:sp>
        <p:nvSpPr>
          <p:cNvPr id="4" name="Date Placeholder 3">
            <a:extLst>
              <a:ext uri="{FF2B5EF4-FFF2-40B4-BE49-F238E27FC236}">
                <a16:creationId xmlns:a16="http://schemas.microsoft.com/office/drawing/2014/main" id="{14656E76-ADFE-AEEA-71A0-6611478C9C29}"/>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8AC07B8E-DB21-3711-2E69-67F848F2A4DD}"/>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5DD6E078-CB71-286F-B4C6-481E2828ECBC}"/>
              </a:ext>
            </a:extLst>
          </p:cNvPr>
          <p:cNvSpPr>
            <a:spLocks noGrp="1"/>
          </p:cNvSpPr>
          <p:nvPr>
            <p:ph type="sldNum" sz="quarter" idx="12"/>
          </p:nvPr>
        </p:nvSpPr>
        <p:spPr/>
        <p:txBody>
          <a:bodyPr/>
          <a:lstStyle/>
          <a:p>
            <a:fld id="{4B64EC4D-37E3-EF42-B9AB-6337577588CB}" type="slidenum">
              <a:rPr lang="de-DE" smtClean="0"/>
              <a:pPr/>
              <a:t>38</a:t>
            </a:fld>
            <a:endParaRPr lang="de-DE" dirty="0"/>
          </a:p>
        </p:txBody>
      </p:sp>
      <p:sp>
        <p:nvSpPr>
          <p:cNvPr id="7" name="Text Placeholder 6">
            <a:extLst>
              <a:ext uri="{FF2B5EF4-FFF2-40B4-BE49-F238E27FC236}">
                <a16:creationId xmlns:a16="http://schemas.microsoft.com/office/drawing/2014/main" id="{6872B088-09BA-4E17-3CB2-E7BCA063F663}"/>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5167A5AF-F7DB-27CE-B82A-3F9F6E5EF31A}"/>
              </a:ext>
            </a:extLst>
          </p:cNvPr>
          <p:cNvPicPr>
            <a:picLocks noChangeAspect="1"/>
          </p:cNvPicPr>
          <p:nvPr/>
        </p:nvPicPr>
        <p:blipFill>
          <a:blip r:embed="rId2"/>
          <a:stretch>
            <a:fillRect/>
          </a:stretch>
        </p:blipFill>
        <p:spPr>
          <a:xfrm>
            <a:off x="6193698" y="2030724"/>
            <a:ext cx="6528799" cy="4203364"/>
          </a:xfrm>
          <a:prstGeom prst="rect">
            <a:avLst/>
          </a:prstGeom>
        </p:spPr>
      </p:pic>
      <p:pic>
        <p:nvPicPr>
          <p:cNvPr id="10" name="Picture 9">
            <a:extLst>
              <a:ext uri="{FF2B5EF4-FFF2-40B4-BE49-F238E27FC236}">
                <a16:creationId xmlns:a16="http://schemas.microsoft.com/office/drawing/2014/main" id="{ECFBC657-11B9-8898-972A-F2E2F19DFBDE}"/>
              </a:ext>
            </a:extLst>
          </p:cNvPr>
          <p:cNvPicPr>
            <a:picLocks noChangeAspect="1"/>
          </p:cNvPicPr>
          <p:nvPr/>
        </p:nvPicPr>
        <p:blipFill>
          <a:blip r:embed="rId3"/>
          <a:stretch>
            <a:fillRect/>
          </a:stretch>
        </p:blipFill>
        <p:spPr>
          <a:xfrm>
            <a:off x="90344" y="2105691"/>
            <a:ext cx="6232674" cy="2098757"/>
          </a:xfrm>
          <a:prstGeom prst="rect">
            <a:avLst/>
          </a:prstGeom>
        </p:spPr>
      </p:pic>
      <p:pic>
        <p:nvPicPr>
          <p:cNvPr id="13" name="Picture 12">
            <a:extLst>
              <a:ext uri="{FF2B5EF4-FFF2-40B4-BE49-F238E27FC236}">
                <a16:creationId xmlns:a16="http://schemas.microsoft.com/office/drawing/2014/main" id="{F3314751-E7FA-9624-D3C7-1A080AEBFB8D}"/>
              </a:ext>
            </a:extLst>
          </p:cNvPr>
          <p:cNvPicPr>
            <a:picLocks noChangeAspect="1"/>
          </p:cNvPicPr>
          <p:nvPr/>
        </p:nvPicPr>
        <p:blipFill>
          <a:blip r:embed="rId4"/>
          <a:stretch>
            <a:fillRect/>
          </a:stretch>
        </p:blipFill>
        <p:spPr>
          <a:xfrm>
            <a:off x="215628" y="4160131"/>
            <a:ext cx="6345655" cy="2098757"/>
          </a:xfrm>
          <a:prstGeom prst="rect">
            <a:avLst/>
          </a:prstGeom>
        </p:spPr>
      </p:pic>
    </p:spTree>
    <p:extLst>
      <p:ext uri="{BB962C8B-B14F-4D97-AF65-F5344CB8AC3E}">
        <p14:creationId xmlns:p14="http://schemas.microsoft.com/office/powerpoint/2010/main" val="692665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4A70-AB86-6102-084F-55E0BF1A0B79}"/>
              </a:ext>
            </a:extLst>
          </p:cNvPr>
          <p:cNvSpPr>
            <a:spLocks noGrp="1"/>
          </p:cNvSpPr>
          <p:nvPr>
            <p:ph type="title"/>
          </p:nvPr>
        </p:nvSpPr>
        <p:spPr/>
        <p:txBody>
          <a:bodyPr/>
          <a:lstStyle/>
          <a:p>
            <a:r>
              <a:rPr lang="en-US" dirty="0"/>
              <a:t>Analysis of Harmonic Losses</a:t>
            </a:r>
          </a:p>
        </p:txBody>
      </p:sp>
      <p:sp>
        <p:nvSpPr>
          <p:cNvPr id="4" name="Date Placeholder 3">
            <a:extLst>
              <a:ext uri="{FF2B5EF4-FFF2-40B4-BE49-F238E27FC236}">
                <a16:creationId xmlns:a16="http://schemas.microsoft.com/office/drawing/2014/main" id="{6B5648C4-E951-929D-3BFC-1CB5AE3DCE0F}"/>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58DE9875-1050-03EE-AABF-DD3738B29552}"/>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AE90A031-20AC-EEF7-EF13-ABE665FCC640}"/>
              </a:ext>
            </a:extLst>
          </p:cNvPr>
          <p:cNvSpPr>
            <a:spLocks noGrp="1"/>
          </p:cNvSpPr>
          <p:nvPr>
            <p:ph type="sldNum" sz="quarter" idx="12"/>
          </p:nvPr>
        </p:nvSpPr>
        <p:spPr/>
        <p:txBody>
          <a:bodyPr/>
          <a:lstStyle/>
          <a:p>
            <a:fld id="{4B64EC4D-37E3-EF42-B9AB-6337577588CB}" type="slidenum">
              <a:rPr lang="de-DE" smtClean="0"/>
              <a:pPr/>
              <a:t>39</a:t>
            </a:fld>
            <a:endParaRPr lang="de-DE" dirty="0"/>
          </a:p>
        </p:txBody>
      </p:sp>
      <p:sp>
        <p:nvSpPr>
          <p:cNvPr id="7" name="Text Placeholder 6">
            <a:extLst>
              <a:ext uri="{FF2B5EF4-FFF2-40B4-BE49-F238E27FC236}">
                <a16:creationId xmlns:a16="http://schemas.microsoft.com/office/drawing/2014/main" id="{C61F4E41-6F69-C715-450A-B7729614C90E}"/>
              </a:ext>
            </a:extLst>
          </p:cNvPr>
          <p:cNvSpPr>
            <a:spLocks noGrp="1"/>
          </p:cNvSpPr>
          <p:nvPr>
            <p:ph type="body" sz="quarter" idx="13"/>
          </p:nvPr>
        </p:nvSpPr>
        <p:spPr/>
        <p:txBody>
          <a:bodyPr/>
          <a:lstStyle/>
          <a:p>
            <a:endParaRPr lang="en-US"/>
          </a:p>
        </p:txBody>
      </p:sp>
      <p:pic>
        <p:nvPicPr>
          <p:cNvPr id="118" name="Picture 117">
            <a:extLst>
              <a:ext uri="{FF2B5EF4-FFF2-40B4-BE49-F238E27FC236}">
                <a16:creationId xmlns:a16="http://schemas.microsoft.com/office/drawing/2014/main" id="{C445C7AB-2CF4-1314-CF57-2383DD9AF1D6}"/>
              </a:ext>
            </a:extLst>
          </p:cNvPr>
          <p:cNvPicPr>
            <a:picLocks noChangeAspect="1"/>
          </p:cNvPicPr>
          <p:nvPr/>
        </p:nvPicPr>
        <p:blipFill>
          <a:blip r:embed="rId2"/>
          <a:stretch>
            <a:fillRect/>
          </a:stretch>
        </p:blipFill>
        <p:spPr>
          <a:xfrm>
            <a:off x="1195340" y="2378877"/>
            <a:ext cx="4113639" cy="3085229"/>
          </a:xfrm>
          <a:prstGeom prst="rect">
            <a:avLst/>
          </a:prstGeom>
        </p:spPr>
      </p:pic>
      <p:pic>
        <p:nvPicPr>
          <p:cNvPr id="122" name="Picture 121">
            <a:extLst>
              <a:ext uri="{FF2B5EF4-FFF2-40B4-BE49-F238E27FC236}">
                <a16:creationId xmlns:a16="http://schemas.microsoft.com/office/drawing/2014/main" id="{17694FF9-7720-FDC4-4F6C-AF1F906A9A28}"/>
              </a:ext>
            </a:extLst>
          </p:cNvPr>
          <p:cNvPicPr>
            <a:picLocks noChangeAspect="1"/>
          </p:cNvPicPr>
          <p:nvPr/>
        </p:nvPicPr>
        <p:blipFill>
          <a:blip r:embed="rId3"/>
          <a:stretch>
            <a:fillRect/>
          </a:stretch>
        </p:blipFill>
        <p:spPr>
          <a:xfrm>
            <a:off x="6469062" y="2399213"/>
            <a:ext cx="4086524" cy="3064893"/>
          </a:xfrm>
          <a:prstGeom prst="rect">
            <a:avLst/>
          </a:prstGeom>
        </p:spPr>
      </p:pic>
    </p:spTree>
    <p:extLst>
      <p:ext uri="{BB962C8B-B14F-4D97-AF65-F5344CB8AC3E}">
        <p14:creationId xmlns:p14="http://schemas.microsoft.com/office/powerpoint/2010/main" val="23791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A765-3C10-5F76-471C-C1B3B949A23A}"/>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2DA589F9-0E50-DD32-B36D-B02C03D989A5}"/>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2043B863-8EE6-577E-34F3-7878A3EA5AD0}"/>
              </a:ext>
            </a:extLst>
          </p:cNvPr>
          <p:cNvSpPr>
            <a:spLocks noGrp="1"/>
          </p:cNvSpPr>
          <p:nvPr>
            <p:ph type="ftr" sz="quarter" idx="11"/>
          </p:nvPr>
        </p:nvSpPr>
        <p:spPr/>
        <p:txBody>
          <a:bodyPr/>
          <a:lstStyle/>
          <a:p>
            <a:r>
              <a:rPr lang="en-US" dirty="0"/>
              <a:t>Kourosh </a:t>
            </a:r>
            <a:r>
              <a:rPr lang="en-US" dirty="0" err="1"/>
              <a:t>Heidarikani</a:t>
            </a:r>
            <a:r>
              <a:rPr lang="en-US" dirty="0"/>
              <a:t> | Confidence Levels of Performance Map Based Drive Cycle Analysis for Induction Motors</a:t>
            </a:r>
            <a:endParaRPr lang="de-DE" dirty="0"/>
          </a:p>
        </p:txBody>
      </p:sp>
      <p:sp>
        <p:nvSpPr>
          <p:cNvPr id="13" name="Rectangle 12">
            <a:extLst>
              <a:ext uri="{FF2B5EF4-FFF2-40B4-BE49-F238E27FC236}">
                <a16:creationId xmlns:a16="http://schemas.microsoft.com/office/drawing/2014/main" id="{016D89D2-84C0-7822-A38A-6964BBB1FEE6}"/>
              </a:ext>
            </a:extLst>
          </p:cNvPr>
          <p:cNvSpPr/>
          <p:nvPr/>
        </p:nvSpPr>
        <p:spPr>
          <a:xfrm>
            <a:off x="767702" y="1983583"/>
            <a:ext cx="2183144" cy="1382188"/>
          </a:xfrm>
          <a:prstGeom prst="rect">
            <a:avLst/>
          </a:prstGeom>
          <a:no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7A70E5-7333-42EF-194C-417985C96729}"/>
              </a:ext>
            </a:extLst>
          </p:cNvPr>
          <p:cNvSpPr>
            <a:spLocks noGrp="1"/>
          </p:cNvSpPr>
          <p:nvPr>
            <p:ph type="sldNum" sz="quarter" idx="12"/>
          </p:nvPr>
        </p:nvSpPr>
        <p:spPr/>
        <p:txBody>
          <a:bodyPr/>
          <a:lstStyle/>
          <a:p>
            <a:fld id="{4B64EC4D-37E3-EF42-B9AB-6337577588CB}" type="slidenum">
              <a:rPr lang="de-DE" smtClean="0"/>
              <a:pPr/>
              <a:t>4</a:t>
            </a:fld>
            <a:endParaRPr lang="de-DE" dirty="0"/>
          </a:p>
        </p:txBody>
      </p:sp>
      <p:sp>
        <p:nvSpPr>
          <p:cNvPr id="7" name="Text Placeholder 6">
            <a:extLst>
              <a:ext uri="{FF2B5EF4-FFF2-40B4-BE49-F238E27FC236}">
                <a16:creationId xmlns:a16="http://schemas.microsoft.com/office/drawing/2014/main" id="{739A7C5B-541D-5C96-24D6-39D6AE0215E6}"/>
              </a:ext>
            </a:extLst>
          </p:cNvPr>
          <p:cNvSpPr>
            <a:spLocks noGrp="1"/>
          </p:cNvSpPr>
          <p:nvPr>
            <p:ph type="body" sz="quarter" idx="13"/>
          </p:nvPr>
        </p:nvSpPr>
        <p:spPr/>
        <p:txBody>
          <a:bodyPr/>
          <a:lstStyle/>
          <a:p>
            <a:r>
              <a:rPr lang="en-US" dirty="0"/>
              <a:t>Introduction</a:t>
            </a:r>
          </a:p>
        </p:txBody>
      </p:sp>
      <p:sp>
        <p:nvSpPr>
          <p:cNvPr id="8" name="Content Placeholder 2">
            <a:extLst>
              <a:ext uri="{FF2B5EF4-FFF2-40B4-BE49-F238E27FC236}">
                <a16:creationId xmlns:a16="http://schemas.microsoft.com/office/drawing/2014/main" id="{A8A3BC2B-B396-9128-B598-0AEF56C8BE8A}"/>
              </a:ext>
            </a:extLst>
          </p:cNvPr>
          <p:cNvSpPr txBox="1">
            <a:spLocks/>
          </p:cNvSpPr>
          <p:nvPr/>
        </p:nvSpPr>
        <p:spPr>
          <a:xfrm>
            <a:off x="860604" y="1496091"/>
            <a:ext cx="8815862" cy="639587"/>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pPr>
              <a:lnSpc>
                <a:spcPct val="150000"/>
              </a:lnSpc>
            </a:pPr>
            <a:r>
              <a:rPr lang="en-US" sz="1800" b="1" dirty="0">
                <a:solidFill>
                  <a:srgbClr val="005EAC"/>
                </a:solidFill>
              </a:rPr>
              <a:t>Existing approaches for drive cycle analysis</a:t>
            </a:r>
            <a:endParaRPr lang="en-US" sz="1800" dirty="0">
              <a:solidFill>
                <a:srgbClr val="005EAC"/>
              </a:solidFill>
            </a:endParaRPr>
          </a:p>
        </p:txBody>
      </p:sp>
      <p:sp>
        <p:nvSpPr>
          <p:cNvPr id="9" name="Content Placeholder 2">
            <a:extLst>
              <a:ext uri="{FF2B5EF4-FFF2-40B4-BE49-F238E27FC236}">
                <a16:creationId xmlns:a16="http://schemas.microsoft.com/office/drawing/2014/main" id="{6DA40914-6DAA-E72C-3040-FE94FD1EAAF4}"/>
              </a:ext>
            </a:extLst>
          </p:cNvPr>
          <p:cNvSpPr>
            <a:spLocks noGrp="1"/>
          </p:cNvSpPr>
          <p:nvPr>
            <p:ph idx="1"/>
          </p:nvPr>
        </p:nvSpPr>
        <p:spPr>
          <a:xfrm>
            <a:off x="1163102" y="1969858"/>
            <a:ext cx="2098558" cy="2098813"/>
          </a:xfrm>
        </p:spPr>
        <p:txBody>
          <a:bodyPr>
            <a:normAutofit/>
          </a:bodyPr>
          <a:lstStyle/>
          <a:p>
            <a:pPr marL="180000" indent="-180000">
              <a:buFont typeface="+mj-lt"/>
              <a:buAutoNum type="arabicPeriod"/>
            </a:pPr>
            <a:r>
              <a:rPr lang="en-US" sz="1600" dirty="0">
                <a:solidFill>
                  <a:schemeClr val="tx1"/>
                </a:solidFill>
              </a:rPr>
              <a:t> Efficiency maps</a:t>
            </a:r>
            <a:r>
              <a:rPr lang="en-US" sz="2000" dirty="0">
                <a:solidFill>
                  <a:srgbClr val="00B050"/>
                </a:solidFill>
              </a:rPr>
              <a:t>	</a:t>
            </a:r>
          </a:p>
          <a:p>
            <a:r>
              <a:rPr lang="en-US" sz="1600" dirty="0">
                <a:solidFill>
                  <a:srgbClr val="00B050"/>
                </a:solidFill>
              </a:rPr>
              <a:t>        </a:t>
            </a:r>
            <a:r>
              <a:rPr lang="en-US" sz="1400" dirty="0">
                <a:solidFill>
                  <a:srgbClr val="00B050"/>
                </a:solidFill>
              </a:rPr>
              <a:t>+ Fast, low cost   </a:t>
            </a:r>
          </a:p>
          <a:p>
            <a:r>
              <a:rPr lang="en-US" sz="1400" dirty="0">
                <a:solidFill>
                  <a:srgbClr val="FF0000"/>
                </a:solidFill>
              </a:rPr>
              <a:t>-         - No transient </a:t>
            </a:r>
            <a:r>
              <a:rPr lang="en-US" sz="1800" dirty="0">
                <a:solidFill>
                  <a:srgbClr val="00B050"/>
                </a:solidFill>
              </a:rPr>
              <a:t>		</a:t>
            </a:r>
          </a:p>
          <a:p>
            <a:pPr>
              <a:lnSpc>
                <a:spcPct val="150000"/>
              </a:lnSpc>
            </a:pPr>
            <a:endParaRPr lang="en-US" sz="2000" dirty="0"/>
          </a:p>
          <a:p>
            <a:pPr>
              <a:lnSpc>
                <a:spcPct val="150000"/>
              </a:lnSpc>
            </a:pPr>
            <a:endParaRPr lang="en-US" sz="2000" dirty="0"/>
          </a:p>
        </p:txBody>
      </p:sp>
      <p:pic>
        <p:nvPicPr>
          <p:cNvPr id="12" name="Picture 11">
            <a:extLst>
              <a:ext uri="{FF2B5EF4-FFF2-40B4-BE49-F238E27FC236}">
                <a16:creationId xmlns:a16="http://schemas.microsoft.com/office/drawing/2014/main" id="{EB1A3F85-EA73-C2A4-F987-B67BDFADE76A}"/>
              </a:ext>
            </a:extLst>
          </p:cNvPr>
          <p:cNvPicPr>
            <a:picLocks noChangeAspect="1"/>
          </p:cNvPicPr>
          <p:nvPr/>
        </p:nvPicPr>
        <p:blipFill>
          <a:blip r:embed="rId3"/>
          <a:stretch>
            <a:fillRect/>
          </a:stretch>
        </p:blipFill>
        <p:spPr>
          <a:xfrm>
            <a:off x="767701" y="2359473"/>
            <a:ext cx="823961" cy="793025"/>
          </a:xfrm>
          <a:prstGeom prst="rect">
            <a:avLst/>
          </a:prstGeom>
        </p:spPr>
      </p:pic>
      <p:grpSp>
        <p:nvGrpSpPr>
          <p:cNvPr id="38" name="Group 37">
            <a:extLst>
              <a:ext uri="{FF2B5EF4-FFF2-40B4-BE49-F238E27FC236}">
                <a16:creationId xmlns:a16="http://schemas.microsoft.com/office/drawing/2014/main" id="{F918D108-5596-24E1-AC45-E420BF42CE60}"/>
              </a:ext>
            </a:extLst>
          </p:cNvPr>
          <p:cNvGrpSpPr/>
          <p:nvPr/>
        </p:nvGrpSpPr>
        <p:grpSpPr>
          <a:xfrm>
            <a:off x="3771429" y="1981722"/>
            <a:ext cx="3596022" cy="2278292"/>
            <a:chOff x="2873040" y="1988910"/>
            <a:chExt cx="3596022" cy="2278292"/>
          </a:xfrm>
        </p:grpSpPr>
        <p:sp>
          <p:nvSpPr>
            <p:cNvPr id="14" name="Rectangle 13">
              <a:extLst>
                <a:ext uri="{FF2B5EF4-FFF2-40B4-BE49-F238E27FC236}">
                  <a16:creationId xmlns:a16="http://schemas.microsoft.com/office/drawing/2014/main" id="{C0CF6BE5-A3E6-ADA4-F485-5A97376AC0FA}"/>
                </a:ext>
              </a:extLst>
            </p:cNvPr>
            <p:cNvSpPr/>
            <p:nvPr/>
          </p:nvSpPr>
          <p:spPr>
            <a:xfrm>
              <a:off x="2873040" y="1988911"/>
              <a:ext cx="2479707" cy="1382188"/>
            </a:xfrm>
            <a:prstGeom prst="rect">
              <a:avLst/>
            </a:prstGeom>
            <a:no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F86DCEE-B64E-E099-815D-D28C6C42F582}"/>
                </a:ext>
              </a:extLst>
            </p:cNvPr>
            <p:cNvSpPr txBox="1">
              <a:spLocks/>
            </p:cNvSpPr>
            <p:nvPr/>
          </p:nvSpPr>
          <p:spPr>
            <a:xfrm>
              <a:off x="3071822" y="1988910"/>
              <a:ext cx="3397240" cy="2278292"/>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r>
                <a:rPr lang="en-US" sz="1600" dirty="0">
                  <a:solidFill>
                    <a:schemeClr val="tx1"/>
                  </a:solidFill>
                </a:rPr>
                <a:t>2. Time-stepping models</a:t>
              </a:r>
              <a:r>
                <a:rPr lang="en-US" sz="2000" dirty="0">
                  <a:solidFill>
                    <a:srgbClr val="00B050"/>
                  </a:solidFill>
                </a:rPr>
                <a:t>	</a:t>
              </a:r>
              <a:r>
                <a:rPr lang="en-US" sz="1600" dirty="0">
                  <a:solidFill>
                    <a:srgbClr val="00B050"/>
                  </a:solidFill>
                </a:rPr>
                <a:t>	   </a:t>
              </a:r>
              <a:r>
                <a:rPr lang="en-US" sz="1800" dirty="0">
                  <a:solidFill>
                    <a:srgbClr val="00B050"/>
                  </a:solidFill>
                </a:rPr>
                <a:t>		</a:t>
              </a:r>
            </a:p>
            <a:p>
              <a:pPr>
                <a:lnSpc>
                  <a:spcPct val="150000"/>
                </a:lnSpc>
              </a:pPr>
              <a:endParaRPr lang="en-US" sz="2000" dirty="0"/>
            </a:p>
            <a:p>
              <a:pPr>
                <a:lnSpc>
                  <a:spcPct val="150000"/>
                </a:lnSpc>
              </a:pPr>
              <a:endParaRPr lang="en-US" sz="2000" dirty="0"/>
            </a:p>
          </p:txBody>
        </p:sp>
        <p:pic>
          <p:nvPicPr>
            <p:cNvPr id="20" name="Picture 19">
              <a:extLst>
                <a:ext uri="{FF2B5EF4-FFF2-40B4-BE49-F238E27FC236}">
                  <a16:creationId xmlns:a16="http://schemas.microsoft.com/office/drawing/2014/main" id="{801DE5C6-022E-DD4E-8825-673D5BC4EB63}"/>
                </a:ext>
              </a:extLst>
            </p:cNvPr>
            <p:cNvPicPr>
              <a:picLocks noChangeAspect="1"/>
            </p:cNvPicPr>
            <p:nvPr/>
          </p:nvPicPr>
          <p:blipFill>
            <a:blip r:embed="rId4"/>
            <a:stretch>
              <a:fillRect/>
            </a:stretch>
          </p:blipFill>
          <p:spPr>
            <a:xfrm>
              <a:off x="2907446" y="2424051"/>
              <a:ext cx="779140" cy="767569"/>
            </a:xfrm>
            <a:prstGeom prst="rect">
              <a:avLst/>
            </a:prstGeom>
          </p:spPr>
        </p:pic>
        <p:sp>
          <p:nvSpPr>
            <p:cNvPr id="25" name="TextBox 24">
              <a:extLst>
                <a:ext uri="{FF2B5EF4-FFF2-40B4-BE49-F238E27FC236}">
                  <a16:creationId xmlns:a16="http://schemas.microsoft.com/office/drawing/2014/main" id="{5059B8B5-CA75-A9EE-6FA3-10319CB99890}"/>
                </a:ext>
              </a:extLst>
            </p:cNvPr>
            <p:cNvSpPr txBox="1"/>
            <p:nvPr/>
          </p:nvSpPr>
          <p:spPr>
            <a:xfrm>
              <a:off x="3720992" y="2273018"/>
              <a:ext cx="1707110" cy="1021883"/>
            </a:xfrm>
            <a:prstGeom prst="rect">
              <a:avLst/>
            </a:prstGeom>
            <a:noFill/>
          </p:spPr>
          <p:txBody>
            <a:bodyPr wrap="square" lIns="0" rtlCol="0">
              <a:spAutoFit/>
            </a:bodyPr>
            <a:lstStyle/>
            <a:p>
              <a:pPr>
                <a:lnSpc>
                  <a:spcPct val="150000"/>
                </a:lnSpc>
              </a:pPr>
              <a:r>
                <a:rPr lang="en-US" sz="1400" dirty="0">
                  <a:solidFill>
                    <a:srgbClr val="00B050"/>
                  </a:solidFill>
                </a:rPr>
                <a:t>+ High accuracy</a:t>
              </a:r>
            </a:p>
            <a:p>
              <a:pPr>
                <a:lnSpc>
                  <a:spcPct val="150000"/>
                </a:lnSpc>
              </a:pPr>
              <a:r>
                <a:rPr lang="en-US" sz="1400" dirty="0">
                  <a:solidFill>
                    <a:srgbClr val="00B050"/>
                  </a:solidFill>
                </a:rPr>
                <a:t>+ Consider transient</a:t>
              </a:r>
            </a:p>
            <a:p>
              <a:pPr>
                <a:lnSpc>
                  <a:spcPct val="150000"/>
                </a:lnSpc>
              </a:pPr>
              <a:r>
                <a:rPr lang="en-US" sz="1400" dirty="0">
                  <a:solidFill>
                    <a:srgbClr val="FF0000"/>
                  </a:solidFill>
                </a:rPr>
                <a:t>- High cost</a:t>
              </a:r>
              <a:endParaRPr lang="en-US" sz="1400" dirty="0"/>
            </a:p>
          </p:txBody>
        </p:sp>
      </p:grpSp>
      <p:grpSp>
        <p:nvGrpSpPr>
          <p:cNvPr id="39" name="Group 38">
            <a:extLst>
              <a:ext uri="{FF2B5EF4-FFF2-40B4-BE49-F238E27FC236}">
                <a16:creationId xmlns:a16="http://schemas.microsoft.com/office/drawing/2014/main" id="{649A0765-1562-FCFB-8DC6-E490D445D2C7}"/>
              </a:ext>
            </a:extLst>
          </p:cNvPr>
          <p:cNvGrpSpPr/>
          <p:nvPr/>
        </p:nvGrpSpPr>
        <p:grpSpPr>
          <a:xfrm>
            <a:off x="7121580" y="1983583"/>
            <a:ext cx="2493958" cy="1382188"/>
            <a:chOff x="5622366" y="1980140"/>
            <a:chExt cx="2493958" cy="1382188"/>
          </a:xfrm>
        </p:grpSpPr>
        <p:sp>
          <p:nvSpPr>
            <p:cNvPr id="21" name="Rectangle 20">
              <a:extLst>
                <a:ext uri="{FF2B5EF4-FFF2-40B4-BE49-F238E27FC236}">
                  <a16:creationId xmlns:a16="http://schemas.microsoft.com/office/drawing/2014/main" id="{6995571F-D25D-E234-A3A1-0D07B9691261}"/>
                </a:ext>
              </a:extLst>
            </p:cNvPr>
            <p:cNvSpPr/>
            <p:nvPr/>
          </p:nvSpPr>
          <p:spPr>
            <a:xfrm>
              <a:off x="5622366" y="1980140"/>
              <a:ext cx="2183144" cy="1382188"/>
            </a:xfrm>
            <a:prstGeom prst="rect">
              <a:avLst/>
            </a:prstGeom>
            <a:no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C536FE05-A79E-267F-DEA2-ADAB963CEC2D}"/>
                </a:ext>
              </a:extLst>
            </p:cNvPr>
            <p:cNvSpPr txBox="1">
              <a:spLocks/>
            </p:cNvSpPr>
            <p:nvPr/>
          </p:nvSpPr>
          <p:spPr>
            <a:xfrm>
              <a:off x="5710115" y="1995520"/>
              <a:ext cx="2011784" cy="328242"/>
            </a:xfrm>
            <a:prstGeom prst="rect">
              <a:avLst/>
            </a:prstGeom>
          </p:spPr>
          <p:txBody>
            <a:bodyPr vert="horz" lIns="0" tIns="0" rIns="0" bIns="0" rtlCol="0" anchor="t">
              <a:normAutofit fontScale="92500"/>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r>
                <a:rPr lang="en-US" sz="1600" dirty="0">
                  <a:solidFill>
                    <a:schemeClr val="tx1"/>
                  </a:solidFill>
                </a:rPr>
                <a:t>3. Experimental testing</a:t>
              </a:r>
              <a:r>
                <a:rPr lang="en-US" sz="2000" dirty="0">
                  <a:solidFill>
                    <a:srgbClr val="00B050"/>
                  </a:solidFill>
                </a:rPr>
                <a:t>	</a:t>
              </a:r>
              <a:r>
                <a:rPr lang="en-US" sz="1600" dirty="0">
                  <a:solidFill>
                    <a:srgbClr val="00B050"/>
                  </a:solidFill>
                </a:rPr>
                <a:t> </a:t>
              </a:r>
              <a:endParaRPr lang="en-US" sz="2000" dirty="0"/>
            </a:p>
            <a:p>
              <a:pPr>
                <a:lnSpc>
                  <a:spcPct val="150000"/>
                </a:lnSpc>
              </a:pPr>
              <a:endParaRPr lang="en-US" sz="2000" dirty="0"/>
            </a:p>
          </p:txBody>
        </p:sp>
        <p:sp>
          <p:nvSpPr>
            <p:cNvPr id="24" name="TextBox 23">
              <a:extLst>
                <a:ext uri="{FF2B5EF4-FFF2-40B4-BE49-F238E27FC236}">
                  <a16:creationId xmlns:a16="http://schemas.microsoft.com/office/drawing/2014/main" id="{55793BEC-F188-0B24-67FE-6AA47EEE46AD}"/>
                </a:ext>
              </a:extLst>
            </p:cNvPr>
            <p:cNvSpPr txBox="1"/>
            <p:nvPr/>
          </p:nvSpPr>
          <p:spPr>
            <a:xfrm>
              <a:off x="6421587" y="2298931"/>
              <a:ext cx="1694737" cy="1021883"/>
            </a:xfrm>
            <a:prstGeom prst="rect">
              <a:avLst/>
            </a:prstGeom>
            <a:noFill/>
          </p:spPr>
          <p:txBody>
            <a:bodyPr wrap="square" lIns="0" rtlCol="0">
              <a:spAutoFit/>
            </a:bodyPr>
            <a:lstStyle/>
            <a:p>
              <a:pPr>
                <a:lnSpc>
                  <a:spcPct val="150000"/>
                </a:lnSpc>
              </a:pPr>
              <a:r>
                <a:rPr lang="en-US" sz="1400" dirty="0">
                  <a:solidFill>
                    <a:srgbClr val="00B050"/>
                  </a:solidFill>
                </a:rPr>
                <a:t>+ Real validation</a:t>
              </a:r>
            </a:p>
            <a:p>
              <a:pPr>
                <a:lnSpc>
                  <a:spcPct val="150000"/>
                </a:lnSpc>
              </a:pPr>
              <a:r>
                <a:rPr lang="en-US" sz="1400" dirty="0">
                  <a:solidFill>
                    <a:srgbClr val="00B050"/>
                  </a:solidFill>
                </a:rPr>
                <a:t>+ High fidelity</a:t>
              </a:r>
            </a:p>
            <a:p>
              <a:pPr>
                <a:lnSpc>
                  <a:spcPct val="150000"/>
                </a:lnSpc>
              </a:pPr>
              <a:r>
                <a:rPr lang="en-US" sz="1400" dirty="0">
                  <a:solidFill>
                    <a:srgbClr val="FF0000"/>
                  </a:solidFill>
                </a:rPr>
                <a:t>- Time and cost</a:t>
              </a:r>
              <a:endParaRPr lang="en-US" sz="1400" dirty="0"/>
            </a:p>
          </p:txBody>
        </p:sp>
        <p:pic>
          <p:nvPicPr>
            <p:cNvPr id="29" name="Picture 28">
              <a:extLst>
                <a:ext uri="{FF2B5EF4-FFF2-40B4-BE49-F238E27FC236}">
                  <a16:creationId xmlns:a16="http://schemas.microsoft.com/office/drawing/2014/main" id="{E25DFE15-0F38-E4C4-3FEE-E36946504EDA}"/>
                </a:ext>
              </a:extLst>
            </p:cNvPr>
            <p:cNvPicPr>
              <a:picLocks noChangeAspect="1"/>
            </p:cNvPicPr>
            <p:nvPr/>
          </p:nvPicPr>
          <p:blipFill>
            <a:blip r:embed="rId5"/>
            <a:stretch>
              <a:fillRect/>
            </a:stretch>
          </p:blipFill>
          <p:spPr>
            <a:xfrm>
              <a:off x="5679990" y="2419969"/>
              <a:ext cx="695410" cy="841221"/>
            </a:xfrm>
            <a:prstGeom prst="rect">
              <a:avLst/>
            </a:prstGeom>
          </p:spPr>
        </p:pic>
      </p:grpSp>
      <p:grpSp>
        <p:nvGrpSpPr>
          <p:cNvPr id="44" name="Group 43">
            <a:extLst>
              <a:ext uri="{FF2B5EF4-FFF2-40B4-BE49-F238E27FC236}">
                <a16:creationId xmlns:a16="http://schemas.microsoft.com/office/drawing/2014/main" id="{83FE38D7-2AEC-6A3B-7DA6-E35BC0466BD6}"/>
              </a:ext>
            </a:extLst>
          </p:cNvPr>
          <p:cNvGrpSpPr/>
          <p:nvPr/>
        </p:nvGrpSpPr>
        <p:grpSpPr>
          <a:xfrm>
            <a:off x="10141979" y="1988589"/>
            <a:ext cx="2520843" cy="1382188"/>
            <a:chOff x="7385000" y="1980140"/>
            <a:chExt cx="2520843" cy="1382188"/>
          </a:xfrm>
        </p:grpSpPr>
        <p:sp>
          <p:nvSpPr>
            <p:cNvPr id="32" name="Rectangle 31">
              <a:extLst>
                <a:ext uri="{FF2B5EF4-FFF2-40B4-BE49-F238E27FC236}">
                  <a16:creationId xmlns:a16="http://schemas.microsoft.com/office/drawing/2014/main" id="{D245D5D9-6DF0-1BF2-C6E8-3DCEDF998A07}"/>
                </a:ext>
              </a:extLst>
            </p:cNvPr>
            <p:cNvSpPr/>
            <p:nvPr/>
          </p:nvSpPr>
          <p:spPr>
            <a:xfrm>
              <a:off x="7385000" y="1980140"/>
              <a:ext cx="2230035" cy="1382188"/>
            </a:xfrm>
            <a:prstGeom prst="rect">
              <a:avLst/>
            </a:prstGeom>
            <a:no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9FD19F7D-991D-618F-CA63-49CBABD1CD26}"/>
                </a:ext>
              </a:extLst>
            </p:cNvPr>
            <p:cNvSpPr txBox="1">
              <a:spLocks/>
            </p:cNvSpPr>
            <p:nvPr/>
          </p:nvSpPr>
          <p:spPr>
            <a:xfrm>
              <a:off x="7521618" y="2031963"/>
              <a:ext cx="1936623" cy="379811"/>
            </a:xfrm>
            <a:prstGeom prst="rect">
              <a:avLst/>
            </a:prstGeom>
          </p:spPr>
          <p:txBody>
            <a:bodyPr vert="horz" lIns="0" tIns="0" rIns="0" bIns="0" rtlCol="0" anchor="t">
              <a:normAutofit fontScale="92500"/>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r>
                <a:rPr lang="en-US" sz="1600" dirty="0">
                  <a:solidFill>
                    <a:schemeClr val="tx1"/>
                  </a:solidFill>
                </a:rPr>
                <a:t>4. Data-driven models</a:t>
              </a:r>
              <a:endParaRPr lang="en-US" sz="2000" dirty="0"/>
            </a:p>
          </p:txBody>
        </p:sp>
        <p:sp>
          <p:nvSpPr>
            <p:cNvPr id="34" name="TextBox 33">
              <a:extLst>
                <a:ext uri="{FF2B5EF4-FFF2-40B4-BE49-F238E27FC236}">
                  <a16:creationId xmlns:a16="http://schemas.microsoft.com/office/drawing/2014/main" id="{D6277DD8-C76A-1147-5170-5161EF6E6100}"/>
                </a:ext>
              </a:extLst>
            </p:cNvPr>
            <p:cNvSpPr txBox="1"/>
            <p:nvPr/>
          </p:nvSpPr>
          <p:spPr>
            <a:xfrm>
              <a:off x="8211106" y="2328246"/>
              <a:ext cx="1694737" cy="698717"/>
            </a:xfrm>
            <a:prstGeom prst="rect">
              <a:avLst/>
            </a:prstGeom>
            <a:noFill/>
          </p:spPr>
          <p:txBody>
            <a:bodyPr wrap="square" lIns="0" rtlCol="0">
              <a:spAutoFit/>
            </a:bodyPr>
            <a:lstStyle/>
            <a:p>
              <a:pPr>
                <a:lnSpc>
                  <a:spcPct val="150000"/>
                </a:lnSpc>
              </a:pPr>
              <a:r>
                <a:rPr lang="en-US" sz="1400" dirty="0">
                  <a:solidFill>
                    <a:srgbClr val="00B050"/>
                  </a:solidFill>
                </a:rPr>
                <a:t>+ Efficient, fast</a:t>
              </a:r>
            </a:p>
            <a:p>
              <a:pPr>
                <a:lnSpc>
                  <a:spcPct val="150000"/>
                </a:lnSpc>
              </a:pPr>
              <a:r>
                <a:rPr lang="en-US" sz="1400" dirty="0">
                  <a:solidFill>
                    <a:srgbClr val="FF0000"/>
                  </a:solidFill>
                </a:rPr>
                <a:t>- Data-dependent</a:t>
              </a:r>
              <a:endParaRPr lang="en-US" sz="1400" dirty="0"/>
            </a:p>
          </p:txBody>
        </p:sp>
        <p:pic>
          <p:nvPicPr>
            <p:cNvPr id="43" name="Picture 42">
              <a:extLst>
                <a:ext uri="{FF2B5EF4-FFF2-40B4-BE49-F238E27FC236}">
                  <a16:creationId xmlns:a16="http://schemas.microsoft.com/office/drawing/2014/main" id="{53FECD10-4E68-45B2-7DB1-DBA037B7FCEA}"/>
                </a:ext>
              </a:extLst>
            </p:cNvPr>
            <p:cNvPicPr>
              <a:picLocks noChangeAspect="1"/>
            </p:cNvPicPr>
            <p:nvPr/>
          </p:nvPicPr>
          <p:blipFill>
            <a:blip r:embed="rId6"/>
            <a:stretch>
              <a:fillRect/>
            </a:stretch>
          </p:blipFill>
          <p:spPr>
            <a:xfrm>
              <a:off x="7407283" y="2488332"/>
              <a:ext cx="784218" cy="764520"/>
            </a:xfrm>
            <a:prstGeom prst="rect">
              <a:avLst/>
            </a:prstGeom>
          </p:spPr>
        </p:pic>
      </p:grpSp>
      <p:sp>
        <p:nvSpPr>
          <p:cNvPr id="45" name="Content Placeholder 2">
            <a:extLst>
              <a:ext uri="{FF2B5EF4-FFF2-40B4-BE49-F238E27FC236}">
                <a16:creationId xmlns:a16="http://schemas.microsoft.com/office/drawing/2014/main" id="{5E76A038-98B5-7038-A753-6DC78199F9BB}"/>
              </a:ext>
            </a:extLst>
          </p:cNvPr>
          <p:cNvSpPr txBox="1">
            <a:spLocks/>
          </p:cNvSpPr>
          <p:nvPr/>
        </p:nvSpPr>
        <p:spPr>
          <a:xfrm>
            <a:off x="767701" y="3824525"/>
            <a:ext cx="12329174" cy="3655119"/>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pPr>
              <a:lnSpc>
                <a:spcPct val="150000"/>
              </a:lnSpc>
            </a:pPr>
            <a:r>
              <a:rPr lang="en-US" sz="2000" b="1" dirty="0">
                <a:solidFill>
                  <a:srgbClr val="005EAC"/>
                </a:solidFill>
              </a:rPr>
              <a:t>Laboratory drive cycle emulation:</a:t>
            </a:r>
          </a:p>
          <a:p>
            <a:pPr marL="180000" indent="-180000">
              <a:lnSpc>
                <a:spcPct val="150000"/>
              </a:lnSpc>
              <a:buFont typeface="Arial" panose="020B0604020202020204" pitchFamily="34" charset="0"/>
              <a:buChar char="•"/>
            </a:pPr>
            <a:r>
              <a:rPr lang="en-US" sz="1600" b="1" dirty="0">
                <a:solidFill>
                  <a:schemeClr val="tx1"/>
                </a:solidFill>
              </a:rPr>
              <a:t>Full-scale testbeds </a:t>
            </a:r>
            <a:r>
              <a:rPr lang="en-US" sz="1600" dirty="0">
                <a:solidFill>
                  <a:schemeClr val="tx1"/>
                </a:solidFill>
              </a:rPr>
              <a:t>→ </a:t>
            </a:r>
            <a:r>
              <a:rPr lang="en-US" sz="1600" dirty="0">
                <a:solidFill>
                  <a:srgbClr val="C00000"/>
                </a:solidFill>
              </a:rPr>
              <a:t>costly, bulky, and inflexible</a:t>
            </a:r>
          </a:p>
          <a:p>
            <a:pPr>
              <a:lnSpc>
                <a:spcPct val="150000"/>
              </a:lnSpc>
            </a:pPr>
            <a:r>
              <a:rPr lang="en-US" sz="1800" dirty="0">
                <a:solidFill>
                  <a:srgbClr val="C00000"/>
                </a:solidFill>
              </a:rPr>
              <a:t> </a:t>
            </a:r>
          </a:p>
          <a:p>
            <a:pPr>
              <a:lnSpc>
                <a:spcPct val="150000"/>
              </a:lnSpc>
            </a:pPr>
            <a:endParaRPr lang="en-US" sz="2000" dirty="0"/>
          </a:p>
        </p:txBody>
      </p:sp>
      <p:sp>
        <p:nvSpPr>
          <p:cNvPr id="46" name="Content Placeholder 2">
            <a:extLst>
              <a:ext uri="{FF2B5EF4-FFF2-40B4-BE49-F238E27FC236}">
                <a16:creationId xmlns:a16="http://schemas.microsoft.com/office/drawing/2014/main" id="{C6EC2603-B426-7B43-274C-9840008CA315}"/>
              </a:ext>
            </a:extLst>
          </p:cNvPr>
          <p:cNvSpPr txBox="1">
            <a:spLocks/>
          </p:cNvSpPr>
          <p:nvPr/>
        </p:nvSpPr>
        <p:spPr>
          <a:xfrm>
            <a:off x="767701" y="3491798"/>
            <a:ext cx="12329174" cy="698717"/>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pPr marL="180000" indent="-180000">
              <a:lnSpc>
                <a:spcPct val="150000"/>
              </a:lnSpc>
              <a:buClr>
                <a:schemeClr val="tx1"/>
              </a:buClr>
              <a:buFont typeface="Arial" panose="020B0604020202020204" pitchFamily="34" charset="0"/>
              <a:buChar char="•"/>
            </a:pPr>
            <a:endParaRPr lang="en-US" sz="1600" b="1" dirty="0"/>
          </a:p>
        </p:txBody>
      </p:sp>
      <p:sp>
        <p:nvSpPr>
          <p:cNvPr id="47" name="Content Placeholder 2">
            <a:extLst>
              <a:ext uri="{FF2B5EF4-FFF2-40B4-BE49-F238E27FC236}">
                <a16:creationId xmlns:a16="http://schemas.microsoft.com/office/drawing/2014/main" id="{921865D5-9D29-402E-4A9F-0632988EC60B}"/>
              </a:ext>
            </a:extLst>
          </p:cNvPr>
          <p:cNvSpPr txBox="1">
            <a:spLocks/>
          </p:cNvSpPr>
          <p:nvPr/>
        </p:nvSpPr>
        <p:spPr>
          <a:xfrm>
            <a:off x="6251136" y="4382996"/>
            <a:ext cx="6636484" cy="371133"/>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pPr marL="180000" indent="-180000">
              <a:lnSpc>
                <a:spcPct val="150000"/>
              </a:lnSpc>
              <a:buFont typeface="Arial" panose="020B0604020202020204" pitchFamily="34" charset="0"/>
              <a:buChar char="•"/>
            </a:pPr>
            <a:r>
              <a:rPr lang="en-US" sz="1600" b="1" dirty="0">
                <a:solidFill>
                  <a:schemeClr val="tx1"/>
                </a:solidFill>
              </a:rPr>
              <a:t>Lab-scale setups </a:t>
            </a:r>
            <a:r>
              <a:rPr lang="en-US" sz="1600" dirty="0">
                <a:solidFill>
                  <a:schemeClr val="tx1"/>
                </a:solidFill>
              </a:rPr>
              <a:t>→ </a:t>
            </a:r>
            <a:r>
              <a:rPr lang="en-US" sz="1600" dirty="0">
                <a:solidFill>
                  <a:srgbClr val="C00000"/>
                </a:solidFill>
              </a:rPr>
              <a:t>power scaling mismatch with real EV operation</a:t>
            </a:r>
            <a:endParaRPr lang="en-US" sz="1600" b="1" dirty="0"/>
          </a:p>
        </p:txBody>
      </p:sp>
      <p:sp>
        <p:nvSpPr>
          <p:cNvPr id="49" name="TextBox 48">
            <a:extLst>
              <a:ext uri="{FF2B5EF4-FFF2-40B4-BE49-F238E27FC236}">
                <a16:creationId xmlns:a16="http://schemas.microsoft.com/office/drawing/2014/main" id="{715B63AC-D074-98E7-8AA5-9BCD994484DE}"/>
              </a:ext>
            </a:extLst>
          </p:cNvPr>
          <p:cNvSpPr txBox="1"/>
          <p:nvPr/>
        </p:nvSpPr>
        <p:spPr>
          <a:xfrm>
            <a:off x="642218" y="5644240"/>
            <a:ext cx="1342225" cy="832958"/>
          </a:xfrm>
          <a:prstGeom prst="rect">
            <a:avLst/>
          </a:prstGeom>
          <a:solidFill>
            <a:schemeClr val="accent1">
              <a:lumMod val="50000"/>
            </a:schemeClr>
          </a:solidFill>
        </p:spPr>
        <p:txBody>
          <a:bodyPr wrap="square" tIns="144000" bIns="28800">
            <a:noAutofit/>
          </a:bodyPr>
          <a:lstStyle/>
          <a:p>
            <a:pPr algn="ctr"/>
            <a:r>
              <a:rPr lang="en-US" sz="1800" b="1" dirty="0">
                <a:solidFill>
                  <a:schemeClr val="bg1"/>
                </a:solidFill>
              </a:rPr>
              <a:t>Research gaps:</a:t>
            </a:r>
          </a:p>
        </p:txBody>
      </p:sp>
      <p:sp>
        <p:nvSpPr>
          <p:cNvPr id="55" name="Rectangle 54">
            <a:extLst>
              <a:ext uri="{FF2B5EF4-FFF2-40B4-BE49-F238E27FC236}">
                <a16:creationId xmlns:a16="http://schemas.microsoft.com/office/drawing/2014/main" id="{76015D7F-3B57-7E10-F697-3A7D34B2B855}"/>
              </a:ext>
            </a:extLst>
          </p:cNvPr>
          <p:cNvSpPr/>
          <p:nvPr/>
        </p:nvSpPr>
        <p:spPr>
          <a:xfrm>
            <a:off x="1984443" y="5643366"/>
            <a:ext cx="10663355" cy="833832"/>
          </a:xfrm>
          <a:prstGeom prst="rect">
            <a:avLst/>
          </a:prstGeom>
          <a:solidFill>
            <a:schemeClr val="accent6">
              <a:lumMod val="40000"/>
              <a:lumOff val="6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319BA31-8B31-B24F-9A52-5FE7510FA1B7}"/>
              </a:ext>
            </a:extLst>
          </p:cNvPr>
          <p:cNvSpPr txBox="1"/>
          <p:nvPr/>
        </p:nvSpPr>
        <p:spPr>
          <a:xfrm>
            <a:off x="2006057" y="5733387"/>
            <a:ext cx="2723858" cy="565146"/>
          </a:xfrm>
          <a:prstGeom prst="rect">
            <a:avLst/>
          </a:prstGeom>
          <a:noFill/>
        </p:spPr>
        <p:txBody>
          <a:bodyPr wrap="square" tIns="36000" bIns="36000">
            <a:spAutoFit/>
          </a:bodyPr>
          <a:lstStyle/>
          <a:p>
            <a:pPr marL="180000" indent="-180000">
              <a:buFont typeface="Arial" panose="020B0604020202020204" pitchFamily="34" charset="0"/>
              <a:buChar char="•"/>
            </a:pPr>
            <a:r>
              <a:rPr lang="en-US" sz="1600" b="1" dirty="0">
                <a:solidFill>
                  <a:schemeClr val="tx1"/>
                </a:solidFill>
              </a:rPr>
              <a:t>No systematic comparison </a:t>
            </a:r>
            <a:r>
              <a:rPr lang="en-US" sz="1600" dirty="0">
                <a:solidFill>
                  <a:schemeClr val="tx1"/>
                </a:solidFill>
              </a:rPr>
              <a:t>of methods  </a:t>
            </a:r>
          </a:p>
        </p:txBody>
      </p:sp>
      <p:sp>
        <p:nvSpPr>
          <p:cNvPr id="53" name="TextBox 52">
            <a:extLst>
              <a:ext uri="{FF2B5EF4-FFF2-40B4-BE49-F238E27FC236}">
                <a16:creationId xmlns:a16="http://schemas.microsoft.com/office/drawing/2014/main" id="{9562C4C3-57D6-0616-3C30-9F308B072330}"/>
              </a:ext>
            </a:extLst>
          </p:cNvPr>
          <p:cNvSpPr txBox="1"/>
          <p:nvPr/>
        </p:nvSpPr>
        <p:spPr>
          <a:xfrm>
            <a:off x="4678138" y="5733387"/>
            <a:ext cx="2619134" cy="584775"/>
          </a:xfrm>
          <a:prstGeom prst="rect">
            <a:avLst/>
          </a:prstGeom>
          <a:noFill/>
        </p:spPr>
        <p:txBody>
          <a:bodyPr wrap="square">
            <a:spAutoFit/>
          </a:bodyPr>
          <a:lstStyle>
            <a:defPPr>
              <a:defRPr lang="de-DE"/>
            </a:defPPr>
            <a:lvl1pPr marL="285750" indent="-285750">
              <a:lnSpc>
                <a:spcPct val="150000"/>
              </a:lnSpc>
              <a:buFont typeface="Arial" panose="020B0604020202020204" pitchFamily="34" charset="0"/>
              <a:buChar char="•"/>
              <a:defRPr sz="1600"/>
            </a:lvl1pPr>
          </a:lstStyle>
          <a:p>
            <a:pPr marL="180000" indent="-180000">
              <a:lnSpc>
                <a:spcPct val="100000"/>
              </a:lnSpc>
            </a:pPr>
            <a:r>
              <a:rPr lang="en-US" b="1" dirty="0"/>
              <a:t>Limited validation </a:t>
            </a:r>
            <a:r>
              <a:rPr lang="en-US" dirty="0"/>
              <a:t>under real drive cycles </a:t>
            </a:r>
          </a:p>
        </p:txBody>
      </p:sp>
      <p:sp>
        <p:nvSpPr>
          <p:cNvPr id="54" name="TextBox 53">
            <a:extLst>
              <a:ext uri="{FF2B5EF4-FFF2-40B4-BE49-F238E27FC236}">
                <a16:creationId xmlns:a16="http://schemas.microsoft.com/office/drawing/2014/main" id="{44A1B334-786B-D16D-2780-0E93D7AF9AFF}"/>
              </a:ext>
            </a:extLst>
          </p:cNvPr>
          <p:cNvSpPr txBox="1"/>
          <p:nvPr/>
        </p:nvSpPr>
        <p:spPr>
          <a:xfrm>
            <a:off x="7281026" y="5733387"/>
            <a:ext cx="3098384" cy="584775"/>
          </a:xfrm>
          <a:prstGeom prst="rect">
            <a:avLst/>
          </a:prstGeom>
          <a:noFill/>
        </p:spPr>
        <p:txBody>
          <a:bodyPr wrap="square">
            <a:spAutoFit/>
          </a:bodyPr>
          <a:lstStyle/>
          <a:p>
            <a:pPr marL="180000" indent="-180000">
              <a:buFont typeface="Arial" panose="020B0604020202020204" pitchFamily="34" charset="0"/>
              <a:buChar char="•"/>
            </a:pPr>
            <a:r>
              <a:rPr lang="en-US" sz="1600" b="1" dirty="0">
                <a:solidFill>
                  <a:schemeClr val="tx1"/>
                </a:solidFill>
              </a:rPr>
              <a:t>Uncertainty quantification </a:t>
            </a:r>
            <a:r>
              <a:rPr lang="en-US" sz="1600" dirty="0">
                <a:solidFill>
                  <a:schemeClr val="tx1"/>
                </a:solidFill>
              </a:rPr>
              <a:t>in efficiency maps</a:t>
            </a:r>
          </a:p>
        </p:txBody>
      </p:sp>
      <p:sp>
        <p:nvSpPr>
          <p:cNvPr id="58" name="TextBox 57">
            <a:extLst>
              <a:ext uri="{FF2B5EF4-FFF2-40B4-BE49-F238E27FC236}">
                <a16:creationId xmlns:a16="http://schemas.microsoft.com/office/drawing/2014/main" id="{F9860C3B-BADB-7386-E0D0-1443BBF332FA}"/>
              </a:ext>
            </a:extLst>
          </p:cNvPr>
          <p:cNvSpPr txBox="1"/>
          <p:nvPr/>
        </p:nvSpPr>
        <p:spPr>
          <a:xfrm>
            <a:off x="10348277" y="5733387"/>
            <a:ext cx="2619134" cy="584775"/>
          </a:xfrm>
          <a:prstGeom prst="rect">
            <a:avLst/>
          </a:prstGeom>
          <a:noFill/>
        </p:spPr>
        <p:txBody>
          <a:bodyPr wrap="square">
            <a:spAutoFit/>
          </a:bodyPr>
          <a:lstStyle>
            <a:defPPr>
              <a:defRPr lang="de-DE"/>
            </a:defPPr>
            <a:lvl1pPr marL="285750" indent="-285750">
              <a:lnSpc>
                <a:spcPct val="150000"/>
              </a:lnSpc>
              <a:buFont typeface="Arial" panose="020B0604020202020204" pitchFamily="34" charset="0"/>
              <a:buChar char="•"/>
              <a:defRPr sz="1600"/>
            </a:lvl1pPr>
          </a:lstStyle>
          <a:p>
            <a:pPr marL="180000" indent="-180000">
              <a:lnSpc>
                <a:spcPct val="100000"/>
              </a:lnSpc>
            </a:pPr>
            <a:r>
              <a:rPr lang="en-US" dirty="0"/>
              <a:t>No reliable </a:t>
            </a:r>
            <a:r>
              <a:rPr lang="en-US" b="1" dirty="0"/>
              <a:t>lab-scale emulation</a:t>
            </a:r>
          </a:p>
        </p:txBody>
      </p:sp>
      <p:cxnSp>
        <p:nvCxnSpPr>
          <p:cNvPr id="60" name="Straight Connector 59">
            <a:extLst>
              <a:ext uri="{FF2B5EF4-FFF2-40B4-BE49-F238E27FC236}">
                <a16:creationId xmlns:a16="http://schemas.microsoft.com/office/drawing/2014/main" id="{534ACB8E-C661-DF3A-BA19-137B4EC2BBA4}"/>
              </a:ext>
            </a:extLst>
          </p:cNvPr>
          <p:cNvCxnSpPr>
            <a:cxnSpLocks/>
          </p:cNvCxnSpPr>
          <p:nvPr/>
        </p:nvCxnSpPr>
        <p:spPr>
          <a:xfrm>
            <a:off x="4678138" y="5771219"/>
            <a:ext cx="0" cy="509113"/>
          </a:xfrm>
          <a:prstGeom prst="line">
            <a:avLst/>
          </a:prstGeom>
          <a:ln w="12700">
            <a:solidFill>
              <a:schemeClr val="accent6">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234963BE-2524-BD42-952F-3F6D77848283}"/>
              </a:ext>
            </a:extLst>
          </p:cNvPr>
          <p:cNvCxnSpPr>
            <a:cxnSpLocks/>
          </p:cNvCxnSpPr>
          <p:nvPr/>
        </p:nvCxnSpPr>
        <p:spPr>
          <a:xfrm>
            <a:off x="7282849" y="5771219"/>
            <a:ext cx="0" cy="509113"/>
          </a:xfrm>
          <a:prstGeom prst="line">
            <a:avLst/>
          </a:prstGeom>
          <a:ln w="12700">
            <a:solidFill>
              <a:schemeClr val="accent6">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B180F28-0C24-986A-C50A-1D872C22FC40}"/>
              </a:ext>
            </a:extLst>
          </p:cNvPr>
          <p:cNvCxnSpPr>
            <a:cxnSpLocks/>
          </p:cNvCxnSpPr>
          <p:nvPr/>
        </p:nvCxnSpPr>
        <p:spPr>
          <a:xfrm>
            <a:off x="10345111" y="5771219"/>
            <a:ext cx="0" cy="509113"/>
          </a:xfrm>
          <a:prstGeom prst="line">
            <a:avLst/>
          </a:prstGeom>
          <a:ln w="12700">
            <a:solidFill>
              <a:schemeClr val="accent6">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5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
                                        <p:tgtEl>
                                          <p:spTgt spid="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
                                            <p:txEl>
                                              <p:pRg st="1" end="1"/>
                                            </p:txEl>
                                          </p:spTgt>
                                        </p:tgtEl>
                                        <p:attrNameLst>
                                          <p:attrName>style.visibility</p:attrName>
                                        </p:attrNameLst>
                                      </p:cBhvr>
                                      <p:to>
                                        <p:strVal val="visible"/>
                                      </p:to>
                                    </p:set>
                                    <p:animEffect transition="in" filter="fade">
                                      <p:cBhvr>
                                        <p:cTn id="10" dur="10"/>
                                        <p:tgtEl>
                                          <p:spTgt spid="4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
                                        <p:tgtEl>
                                          <p:spTgt spid="5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100"/>
                                        <p:tgtEl>
                                          <p:spTgt spid="58"/>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
                                        <p:tgtEl>
                                          <p:spTgt spid="60"/>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P spid="55" grpId="0" animBg="1"/>
      <p:bldP spid="51" grpId="0"/>
      <p:bldP spid="53" grpId="0"/>
      <p:bldP spid="54" grpId="0"/>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79D6-9D57-2CBD-3F18-8FC04EFE1FEC}"/>
              </a:ext>
            </a:extLst>
          </p:cNvPr>
          <p:cNvSpPr>
            <a:spLocks noGrp="1"/>
          </p:cNvSpPr>
          <p:nvPr>
            <p:ph type="title"/>
          </p:nvPr>
        </p:nvSpPr>
        <p:spPr/>
        <p:txBody>
          <a:bodyPr/>
          <a:lstStyle/>
          <a:p>
            <a:r>
              <a:rPr lang="en-US" dirty="0"/>
              <a:t>Accuracy-Cost Trade-off</a:t>
            </a:r>
          </a:p>
        </p:txBody>
      </p:sp>
      <p:sp>
        <p:nvSpPr>
          <p:cNvPr id="4" name="Date Placeholder 3">
            <a:extLst>
              <a:ext uri="{FF2B5EF4-FFF2-40B4-BE49-F238E27FC236}">
                <a16:creationId xmlns:a16="http://schemas.microsoft.com/office/drawing/2014/main" id="{6571B1D6-399F-7B99-7D88-8FA2688E955C}"/>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B32187E9-76DB-A89E-D352-BC6B73AE435A}"/>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22B0A028-FB50-F0E5-B5DD-4D069C6C9394}"/>
              </a:ext>
            </a:extLst>
          </p:cNvPr>
          <p:cNvSpPr>
            <a:spLocks noGrp="1"/>
          </p:cNvSpPr>
          <p:nvPr>
            <p:ph type="sldNum" sz="quarter" idx="12"/>
          </p:nvPr>
        </p:nvSpPr>
        <p:spPr/>
        <p:txBody>
          <a:bodyPr/>
          <a:lstStyle/>
          <a:p>
            <a:fld id="{4B64EC4D-37E3-EF42-B9AB-6337577588CB}" type="slidenum">
              <a:rPr lang="de-DE" smtClean="0"/>
              <a:pPr/>
              <a:t>40</a:t>
            </a:fld>
            <a:endParaRPr lang="de-DE" dirty="0"/>
          </a:p>
        </p:txBody>
      </p:sp>
      <p:sp>
        <p:nvSpPr>
          <p:cNvPr id="7" name="Text Placeholder 6">
            <a:extLst>
              <a:ext uri="{FF2B5EF4-FFF2-40B4-BE49-F238E27FC236}">
                <a16:creationId xmlns:a16="http://schemas.microsoft.com/office/drawing/2014/main" id="{63812362-BBA8-F403-9468-A427AE832B35}"/>
              </a:ext>
            </a:extLst>
          </p:cNvPr>
          <p:cNvSpPr>
            <a:spLocks noGrp="1"/>
          </p:cNvSpPr>
          <p:nvPr>
            <p:ph type="body" sz="quarter" idx="13"/>
          </p:nvPr>
        </p:nvSpPr>
        <p:spPr/>
        <p:txBody>
          <a:bodyPr/>
          <a:lstStyle/>
          <a:p>
            <a:endParaRPr lang="en-US"/>
          </a:p>
        </p:txBody>
      </p:sp>
      <p:pic>
        <p:nvPicPr>
          <p:cNvPr id="11" name="Picture 10">
            <a:extLst>
              <a:ext uri="{FF2B5EF4-FFF2-40B4-BE49-F238E27FC236}">
                <a16:creationId xmlns:a16="http://schemas.microsoft.com/office/drawing/2014/main" id="{1030C577-3278-10DC-F446-25FFB777C548}"/>
              </a:ext>
            </a:extLst>
          </p:cNvPr>
          <p:cNvPicPr>
            <a:picLocks noChangeAspect="1"/>
          </p:cNvPicPr>
          <p:nvPr/>
        </p:nvPicPr>
        <p:blipFill>
          <a:blip r:embed="rId2"/>
          <a:stretch>
            <a:fillRect/>
          </a:stretch>
        </p:blipFill>
        <p:spPr>
          <a:xfrm>
            <a:off x="5974338" y="886491"/>
            <a:ext cx="6503914" cy="5789142"/>
          </a:xfrm>
          <a:prstGeom prst="rect">
            <a:avLst/>
          </a:prstGeom>
        </p:spPr>
      </p:pic>
    </p:spTree>
    <p:extLst>
      <p:ext uri="{BB962C8B-B14F-4D97-AF65-F5344CB8AC3E}">
        <p14:creationId xmlns:p14="http://schemas.microsoft.com/office/powerpoint/2010/main" val="126971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816BEA-17F2-83AB-D911-D59BD9098A1C}"/>
              </a:ext>
            </a:extLst>
          </p:cNvPr>
          <p:cNvSpPr/>
          <p:nvPr/>
        </p:nvSpPr>
        <p:spPr>
          <a:xfrm>
            <a:off x="428624" y="4559647"/>
            <a:ext cx="12200097" cy="1562392"/>
          </a:xfrm>
          <a:prstGeom prst="roundRect">
            <a:avLst/>
          </a:prstGeom>
          <a:noFill/>
          <a:ln w="19050">
            <a:solidFill>
              <a:srgbClr val="4987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6A421-4614-371D-DB42-D4E73B572D29}"/>
              </a:ext>
            </a:extLst>
          </p:cNvPr>
          <p:cNvSpPr>
            <a:spLocks noGrp="1"/>
          </p:cNvSpPr>
          <p:nvPr>
            <p:ph type="title"/>
          </p:nvPr>
        </p:nvSpPr>
        <p:spPr>
          <a:xfrm>
            <a:off x="880588" y="810291"/>
            <a:ext cx="11877840" cy="647034"/>
          </a:xfrm>
        </p:spPr>
        <p:txBody>
          <a:bodyPr/>
          <a:lstStyle/>
          <a:p>
            <a:r>
              <a:rPr lang="en-US" dirty="0"/>
              <a:t>Research Questions</a:t>
            </a:r>
          </a:p>
        </p:txBody>
      </p:sp>
      <p:sp>
        <p:nvSpPr>
          <p:cNvPr id="4" name="Date Placeholder 3">
            <a:extLst>
              <a:ext uri="{FF2B5EF4-FFF2-40B4-BE49-F238E27FC236}">
                <a16:creationId xmlns:a16="http://schemas.microsoft.com/office/drawing/2014/main" id="{C6C89AFB-E498-7638-74B9-0679AF6020B3}"/>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A52CD65A-889D-4EBD-86B8-74B36FFD837E}"/>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829F6315-0915-2CEC-334A-5C8ED5C5DF67}"/>
              </a:ext>
            </a:extLst>
          </p:cNvPr>
          <p:cNvSpPr>
            <a:spLocks noGrp="1"/>
          </p:cNvSpPr>
          <p:nvPr>
            <p:ph type="sldNum" sz="quarter" idx="12"/>
          </p:nvPr>
        </p:nvSpPr>
        <p:spPr/>
        <p:txBody>
          <a:bodyPr/>
          <a:lstStyle/>
          <a:p>
            <a:fld id="{4B64EC4D-37E3-EF42-B9AB-6337577588CB}" type="slidenum">
              <a:rPr lang="de-DE" smtClean="0"/>
              <a:pPr/>
              <a:t>5</a:t>
            </a:fld>
            <a:endParaRPr lang="de-DE" dirty="0"/>
          </a:p>
        </p:txBody>
      </p:sp>
      <p:sp>
        <p:nvSpPr>
          <p:cNvPr id="7" name="Text Placeholder 6">
            <a:extLst>
              <a:ext uri="{FF2B5EF4-FFF2-40B4-BE49-F238E27FC236}">
                <a16:creationId xmlns:a16="http://schemas.microsoft.com/office/drawing/2014/main" id="{8BE5003D-4B54-341A-88F5-AFB1B3DC29A6}"/>
              </a:ext>
            </a:extLst>
          </p:cNvPr>
          <p:cNvSpPr>
            <a:spLocks noGrp="1"/>
          </p:cNvSpPr>
          <p:nvPr>
            <p:ph type="body" sz="quarter" idx="13"/>
          </p:nvPr>
        </p:nvSpPr>
        <p:spPr/>
        <p:txBody>
          <a:bodyPr/>
          <a:lstStyle/>
          <a:p>
            <a:r>
              <a:rPr lang="en-US" dirty="0"/>
              <a:t>Introduction</a:t>
            </a:r>
          </a:p>
        </p:txBody>
      </p:sp>
      <p:sp>
        <p:nvSpPr>
          <p:cNvPr id="8" name="TextBox 7">
            <a:extLst>
              <a:ext uri="{FF2B5EF4-FFF2-40B4-BE49-F238E27FC236}">
                <a16:creationId xmlns:a16="http://schemas.microsoft.com/office/drawing/2014/main" id="{FD819650-3C39-6918-CF99-6EC9B4581FE5}"/>
              </a:ext>
            </a:extLst>
          </p:cNvPr>
          <p:cNvSpPr txBox="1"/>
          <p:nvPr/>
        </p:nvSpPr>
        <p:spPr>
          <a:xfrm>
            <a:off x="601117" y="1938389"/>
            <a:ext cx="578644" cy="369332"/>
          </a:xfrm>
          <a:prstGeom prst="rect">
            <a:avLst/>
          </a:prstGeom>
          <a:solidFill>
            <a:srgbClr val="005EAC"/>
          </a:solidFill>
        </p:spPr>
        <p:txBody>
          <a:bodyPr wrap="square" lIns="54000" rIns="54000" rtlCol="0">
            <a:spAutoFit/>
          </a:bodyPr>
          <a:lstStyle/>
          <a:p>
            <a:r>
              <a:rPr lang="en-US" sz="1800" b="1" dirty="0">
                <a:solidFill>
                  <a:schemeClr val="bg1"/>
                </a:solidFill>
              </a:rPr>
              <a:t>RQ1</a:t>
            </a:r>
          </a:p>
        </p:txBody>
      </p:sp>
      <p:sp>
        <p:nvSpPr>
          <p:cNvPr id="9" name="TextBox 8">
            <a:extLst>
              <a:ext uri="{FF2B5EF4-FFF2-40B4-BE49-F238E27FC236}">
                <a16:creationId xmlns:a16="http://schemas.microsoft.com/office/drawing/2014/main" id="{8B2DC867-11CF-37B9-75F6-E778FBB007C7}"/>
              </a:ext>
            </a:extLst>
          </p:cNvPr>
          <p:cNvSpPr txBox="1"/>
          <p:nvPr/>
        </p:nvSpPr>
        <p:spPr>
          <a:xfrm>
            <a:off x="1396492" y="1842757"/>
            <a:ext cx="11199721" cy="615553"/>
          </a:xfrm>
          <a:prstGeom prst="rect">
            <a:avLst/>
          </a:prstGeom>
          <a:noFill/>
        </p:spPr>
        <p:txBody>
          <a:bodyPr wrap="square" lIns="0" rtlCol="0">
            <a:spAutoFit/>
          </a:bodyPr>
          <a:lstStyle/>
          <a:p>
            <a:pPr algn="just"/>
            <a:r>
              <a:rPr lang="en-US" sz="1600" dirty="0"/>
              <a:t>To what </a:t>
            </a:r>
            <a:r>
              <a:rPr lang="en-US" sz="1600" b="1" dirty="0"/>
              <a:t>level of confidence </a:t>
            </a:r>
            <a:r>
              <a:rPr lang="en-US" sz="1600" dirty="0"/>
              <a:t>can </a:t>
            </a:r>
            <a:r>
              <a:rPr lang="en-US" sz="1600" b="1" dirty="0"/>
              <a:t>steady-state efficiency maps</a:t>
            </a:r>
            <a:r>
              <a:rPr lang="en-US" sz="1600" dirty="0"/>
              <a:t> predict IM drive cycle performance under dynamic conditions, and how does the map derivation methods </a:t>
            </a:r>
            <a:r>
              <a:rPr lang="en-US" sz="1600" b="1" dirty="0"/>
              <a:t>(analytic, FEA, experimental) </a:t>
            </a:r>
            <a:r>
              <a:rPr lang="en-US" sz="1600" dirty="0"/>
              <a:t>affect accuracy</a:t>
            </a:r>
            <a:r>
              <a:rPr lang="en-US" sz="1800" dirty="0"/>
              <a:t>?</a:t>
            </a:r>
            <a:endParaRPr lang="en-US" sz="1800" b="1" dirty="0"/>
          </a:p>
        </p:txBody>
      </p:sp>
      <p:sp>
        <p:nvSpPr>
          <p:cNvPr id="12" name="TextBox 11">
            <a:extLst>
              <a:ext uri="{FF2B5EF4-FFF2-40B4-BE49-F238E27FC236}">
                <a16:creationId xmlns:a16="http://schemas.microsoft.com/office/drawing/2014/main" id="{6CDA31A4-5B5D-D954-6827-085F9342E468}"/>
              </a:ext>
            </a:extLst>
          </p:cNvPr>
          <p:cNvSpPr txBox="1"/>
          <p:nvPr/>
        </p:nvSpPr>
        <p:spPr>
          <a:xfrm>
            <a:off x="601117" y="2494947"/>
            <a:ext cx="578644" cy="369332"/>
          </a:xfrm>
          <a:prstGeom prst="rect">
            <a:avLst/>
          </a:prstGeom>
          <a:solidFill>
            <a:srgbClr val="005EAC"/>
          </a:solidFill>
        </p:spPr>
        <p:txBody>
          <a:bodyPr wrap="square" lIns="54000" rIns="54000" rtlCol="0">
            <a:spAutoFit/>
          </a:bodyPr>
          <a:lstStyle/>
          <a:p>
            <a:r>
              <a:rPr lang="en-US" sz="1800" b="1" dirty="0">
                <a:solidFill>
                  <a:schemeClr val="bg1"/>
                </a:solidFill>
              </a:rPr>
              <a:t>RQ2</a:t>
            </a:r>
          </a:p>
        </p:txBody>
      </p:sp>
      <p:sp>
        <p:nvSpPr>
          <p:cNvPr id="13" name="TextBox 12">
            <a:extLst>
              <a:ext uri="{FF2B5EF4-FFF2-40B4-BE49-F238E27FC236}">
                <a16:creationId xmlns:a16="http://schemas.microsoft.com/office/drawing/2014/main" id="{94D0BECF-9716-E72C-9E84-CC0BE17D1269}"/>
              </a:ext>
            </a:extLst>
          </p:cNvPr>
          <p:cNvSpPr txBox="1"/>
          <p:nvPr/>
        </p:nvSpPr>
        <p:spPr>
          <a:xfrm>
            <a:off x="1397123" y="2510336"/>
            <a:ext cx="11462258" cy="338554"/>
          </a:xfrm>
          <a:prstGeom prst="rect">
            <a:avLst/>
          </a:prstGeom>
          <a:noFill/>
        </p:spPr>
        <p:txBody>
          <a:bodyPr wrap="square" lIns="0" rtlCol="0">
            <a:spAutoFit/>
          </a:bodyPr>
          <a:lstStyle/>
          <a:p>
            <a:pPr algn="just"/>
            <a:r>
              <a:rPr lang="en-US" sz="1600" dirty="0"/>
              <a:t>How do </a:t>
            </a:r>
            <a:r>
              <a:rPr lang="en-US" sz="1600" b="1" dirty="0"/>
              <a:t>grid density, placement, and temperature </a:t>
            </a:r>
            <a:r>
              <a:rPr lang="en-US" sz="1600" dirty="0"/>
              <a:t>affect</a:t>
            </a:r>
            <a:r>
              <a:rPr lang="en-US" sz="1600" b="1" dirty="0"/>
              <a:t> </a:t>
            </a:r>
            <a:r>
              <a:rPr lang="en-US" sz="1600" dirty="0"/>
              <a:t>the accuracy and confidence of </a:t>
            </a:r>
            <a:r>
              <a:rPr lang="en-US" sz="1600" b="1" dirty="0"/>
              <a:t>efficiency maps</a:t>
            </a:r>
            <a:r>
              <a:rPr lang="en-US" sz="1600" dirty="0"/>
              <a:t>?</a:t>
            </a:r>
            <a:endParaRPr lang="en-US" sz="1600" b="1" dirty="0"/>
          </a:p>
        </p:txBody>
      </p:sp>
      <p:sp>
        <p:nvSpPr>
          <p:cNvPr id="14" name="TextBox 7">
            <a:extLst>
              <a:ext uri="{FF2B5EF4-FFF2-40B4-BE49-F238E27FC236}">
                <a16:creationId xmlns:a16="http://schemas.microsoft.com/office/drawing/2014/main" id="{FD819650-3C39-6918-CF99-6EC9B4581FE5}"/>
              </a:ext>
            </a:extLst>
          </p:cNvPr>
          <p:cNvSpPr txBox="1"/>
          <p:nvPr/>
        </p:nvSpPr>
        <p:spPr>
          <a:xfrm>
            <a:off x="601117" y="3052194"/>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RQ3</a:t>
            </a:r>
          </a:p>
        </p:txBody>
      </p:sp>
      <p:sp>
        <p:nvSpPr>
          <p:cNvPr id="15" name="TextBox 8">
            <a:extLst>
              <a:ext uri="{FF2B5EF4-FFF2-40B4-BE49-F238E27FC236}">
                <a16:creationId xmlns:a16="http://schemas.microsoft.com/office/drawing/2014/main" id="{8B2DC867-11CF-37B9-75F6-E778FBB007C7}"/>
              </a:ext>
            </a:extLst>
          </p:cNvPr>
          <p:cNvSpPr txBox="1"/>
          <p:nvPr/>
        </p:nvSpPr>
        <p:spPr>
          <a:xfrm>
            <a:off x="1396492" y="3067583"/>
            <a:ext cx="11462258" cy="33855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600" dirty="0"/>
              <a:t>How do </a:t>
            </a:r>
            <a:r>
              <a:rPr lang="en-US" sz="1600" b="1" dirty="0"/>
              <a:t>analytical and FEA time-stepping </a:t>
            </a:r>
            <a:r>
              <a:rPr lang="en-US" sz="1600" dirty="0"/>
              <a:t>models compare to experimental drive cycle measurements in </a:t>
            </a:r>
            <a:r>
              <a:rPr lang="en-US" sz="1600" b="1" dirty="0"/>
              <a:t>accuracy</a:t>
            </a:r>
            <a:r>
              <a:rPr lang="en-US" sz="1600" dirty="0"/>
              <a:t>?</a:t>
            </a:r>
          </a:p>
        </p:txBody>
      </p:sp>
      <p:sp>
        <p:nvSpPr>
          <p:cNvPr id="16" name="TextBox 7">
            <a:extLst>
              <a:ext uri="{FF2B5EF4-FFF2-40B4-BE49-F238E27FC236}">
                <a16:creationId xmlns:a16="http://schemas.microsoft.com/office/drawing/2014/main" id="{FD819650-3C39-6918-CF99-6EC9B4581FE5}"/>
              </a:ext>
            </a:extLst>
          </p:cNvPr>
          <p:cNvSpPr txBox="1"/>
          <p:nvPr/>
        </p:nvSpPr>
        <p:spPr>
          <a:xfrm>
            <a:off x="601117" y="3608752"/>
            <a:ext cx="578644" cy="369332"/>
          </a:xfrm>
          <a:prstGeom prst="rect">
            <a:avLst/>
          </a:prstGeom>
          <a:solidFill>
            <a:srgbClr val="005EAC"/>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RQ4</a:t>
            </a:r>
          </a:p>
        </p:txBody>
      </p:sp>
      <p:sp>
        <p:nvSpPr>
          <p:cNvPr id="17" name="TextBox 8">
            <a:extLst>
              <a:ext uri="{FF2B5EF4-FFF2-40B4-BE49-F238E27FC236}">
                <a16:creationId xmlns:a16="http://schemas.microsoft.com/office/drawing/2014/main" id="{8B2DC867-11CF-37B9-75F6-E778FBB007C7}"/>
              </a:ext>
            </a:extLst>
          </p:cNvPr>
          <p:cNvSpPr txBox="1"/>
          <p:nvPr/>
        </p:nvSpPr>
        <p:spPr>
          <a:xfrm>
            <a:off x="1397123" y="3624830"/>
            <a:ext cx="11462258" cy="338554"/>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600" dirty="0"/>
              <a:t>What factors (e.g., </a:t>
            </a:r>
            <a:r>
              <a:rPr lang="en-US" sz="1600" b="1" dirty="0"/>
              <a:t>assumptions, simplifications, electro-thermal transients</a:t>
            </a:r>
            <a:r>
              <a:rPr lang="en-US" sz="1600" dirty="0"/>
              <a:t>) </a:t>
            </a:r>
            <a:r>
              <a:rPr lang="en-US" sz="1600" b="1" dirty="0"/>
              <a:t>limit</a:t>
            </a:r>
            <a:r>
              <a:rPr lang="en-US" sz="1600" dirty="0"/>
              <a:t> the </a:t>
            </a:r>
            <a:r>
              <a:rPr lang="en-US" sz="1600" b="1" dirty="0"/>
              <a:t>accuracy</a:t>
            </a:r>
            <a:r>
              <a:rPr lang="en-US" sz="1600" dirty="0"/>
              <a:t> of drive cycle analysis?</a:t>
            </a:r>
            <a:endParaRPr lang="en-US" sz="1600" b="1" dirty="0"/>
          </a:p>
        </p:txBody>
      </p:sp>
      <p:sp>
        <p:nvSpPr>
          <p:cNvPr id="18" name="TextBox 7">
            <a:extLst>
              <a:ext uri="{FF2B5EF4-FFF2-40B4-BE49-F238E27FC236}">
                <a16:creationId xmlns:a16="http://schemas.microsoft.com/office/drawing/2014/main" id="{CADE1FE2-5A07-26B7-F161-2B599CB9375C}"/>
              </a:ext>
            </a:extLst>
          </p:cNvPr>
          <p:cNvSpPr txBox="1"/>
          <p:nvPr/>
        </p:nvSpPr>
        <p:spPr>
          <a:xfrm>
            <a:off x="600486" y="4861010"/>
            <a:ext cx="578644"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RQ5</a:t>
            </a:r>
          </a:p>
        </p:txBody>
      </p:sp>
      <p:sp>
        <p:nvSpPr>
          <p:cNvPr id="19" name="TextBox 8">
            <a:extLst>
              <a:ext uri="{FF2B5EF4-FFF2-40B4-BE49-F238E27FC236}">
                <a16:creationId xmlns:a16="http://schemas.microsoft.com/office/drawing/2014/main" id="{2DAB7A37-58FA-C1C2-E56A-2EE8F69D9F33}"/>
              </a:ext>
            </a:extLst>
          </p:cNvPr>
          <p:cNvSpPr txBox="1"/>
          <p:nvPr/>
        </p:nvSpPr>
        <p:spPr>
          <a:xfrm>
            <a:off x="1396492" y="4797873"/>
            <a:ext cx="11200352" cy="584775"/>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justLow"/>
            <a:r>
              <a:rPr lang="en-US" sz="1600" dirty="0"/>
              <a:t>What are the </a:t>
            </a:r>
            <a:r>
              <a:rPr lang="en-US" sz="1600" b="1" dirty="0"/>
              <a:t>trade-offs</a:t>
            </a:r>
            <a:r>
              <a:rPr lang="en-US" sz="1600" dirty="0"/>
              <a:t> between </a:t>
            </a:r>
            <a:r>
              <a:rPr lang="en-US" sz="1600" b="1" dirty="0"/>
              <a:t>computational cost, accuracy, confidence</a:t>
            </a:r>
            <a:r>
              <a:rPr lang="en-US" sz="1600" dirty="0"/>
              <a:t>, and </a:t>
            </a:r>
            <a:r>
              <a:rPr lang="en-US" sz="1600" b="1" dirty="0"/>
              <a:t>uncertainty</a:t>
            </a:r>
            <a:r>
              <a:rPr lang="en-US" sz="1600" dirty="0"/>
              <a:t> in drive cycle analysis methods?</a:t>
            </a:r>
            <a:endParaRPr lang="en-US" sz="1600" b="1" dirty="0"/>
          </a:p>
        </p:txBody>
      </p:sp>
      <p:sp>
        <p:nvSpPr>
          <p:cNvPr id="20" name="TextBox 7">
            <a:extLst>
              <a:ext uri="{FF2B5EF4-FFF2-40B4-BE49-F238E27FC236}">
                <a16:creationId xmlns:a16="http://schemas.microsoft.com/office/drawing/2014/main" id="{B3D0B486-43B8-1AAA-C7EC-86517A67CCC4}"/>
              </a:ext>
            </a:extLst>
          </p:cNvPr>
          <p:cNvSpPr txBox="1"/>
          <p:nvPr/>
        </p:nvSpPr>
        <p:spPr>
          <a:xfrm>
            <a:off x="610969" y="5469451"/>
            <a:ext cx="578644"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RQ6</a:t>
            </a:r>
          </a:p>
        </p:txBody>
      </p:sp>
      <p:sp>
        <p:nvSpPr>
          <p:cNvPr id="21" name="TextBox 8">
            <a:extLst>
              <a:ext uri="{FF2B5EF4-FFF2-40B4-BE49-F238E27FC236}">
                <a16:creationId xmlns:a16="http://schemas.microsoft.com/office/drawing/2014/main" id="{42A9D6FB-4DB2-4A8D-8562-692048FD16DF}"/>
              </a:ext>
            </a:extLst>
          </p:cNvPr>
          <p:cNvSpPr txBox="1"/>
          <p:nvPr/>
        </p:nvSpPr>
        <p:spPr>
          <a:xfrm>
            <a:off x="1397123" y="5401699"/>
            <a:ext cx="11199721" cy="584775"/>
          </a:xfrm>
          <a:prstGeom prst="rect">
            <a:avLst/>
          </a:prstGeom>
          <a:noFill/>
        </p:spPr>
        <p:txBody>
          <a:bodyPr wrap="squar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pPr algn="justLow"/>
            <a:r>
              <a:rPr lang="en-US" sz="1600" dirty="0"/>
              <a:t>How can physically consistent </a:t>
            </a:r>
            <a:r>
              <a:rPr lang="en-US" sz="1600" b="1" dirty="0"/>
              <a:t>down-scaling</a:t>
            </a:r>
            <a:r>
              <a:rPr lang="en-US" sz="1600" dirty="0"/>
              <a:t> methods enable realistic </a:t>
            </a:r>
            <a:r>
              <a:rPr lang="en-US" sz="1600" b="1" dirty="0"/>
              <a:t>smaller</a:t>
            </a:r>
            <a:r>
              <a:rPr lang="en-US" sz="1600" dirty="0"/>
              <a:t> </a:t>
            </a:r>
            <a:r>
              <a:rPr lang="en-US" sz="1600" b="1" dirty="0"/>
              <a:t>laboratory reproduction </a:t>
            </a:r>
            <a:r>
              <a:rPr lang="en-US" sz="1600" dirty="0"/>
              <a:t>of drive cycle torque–speed and </a:t>
            </a:r>
            <a:r>
              <a:rPr lang="en-US" sz="1600" b="1" dirty="0"/>
              <a:t>transient behavior </a:t>
            </a:r>
            <a:r>
              <a:rPr lang="en-US" sz="1600" dirty="0"/>
              <a:t>without high-power test benches?</a:t>
            </a:r>
            <a:endParaRPr lang="en-US" sz="1600" b="1" dirty="0"/>
          </a:p>
        </p:txBody>
      </p:sp>
      <p:sp>
        <p:nvSpPr>
          <p:cNvPr id="22" name="Rectangle: Rounded Corners 21">
            <a:extLst>
              <a:ext uri="{FF2B5EF4-FFF2-40B4-BE49-F238E27FC236}">
                <a16:creationId xmlns:a16="http://schemas.microsoft.com/office/drawing/2014/main" id="{25D5CECD-634A-75A8-B429-AD8D9CE8AFB0}"/>
              </a:ext>
            </a:extLst>
          </p:cNvPr>
          <p:cNvSpPr/>
          <p:nvPr/>
        </p:nvSpPr>
        <p:spPr>
          <a:xfrm>
            <a:off x="428625" y="1703811"/>
            <a:ext cx="12167588" cy="2535404"/>
          </a:xfrm>
          <a:prstGeom prst="roundRect">
            <a:avLst/>
          </a:prstGeom>
          <a:noFill/>
          <a:ln w="19050">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7">
            <a:extLst>
              <a:ext uri="{FF2B5EF4-FFF2-40B4-BE49-F238E27FC236}">
                <a16:creationId xmlns:a16="http://schemas.microsoft.com/office/drawing/2014/main" id="{E9831ECE-9018-D084-14A1-DB6EA2F3588C}"/>
              </a:ext>
            </a:extLst>
          </p:cNvPr>
          <p:cNvSpPr txBox="1"/>
          <p:nvPr/>
        </p:nvSpPr>
        <p:spPr>
          <a:xfrm>
            <a:off x="4294967" y="4351354"/>
            <a:ext cx="3896533" cy="369332"/>
          </a:xfrm>
          <a:prstGeom prst="rect">
            <a:avLst/>
          </a:prstGeom>
          <a:solidFill>
            <a:srgbClr val="49875B"/>
          </a:solidFill>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800" b="1" dirty="0">
                <a:solidFill>
                  <a:schemeClr val="bg1"/>
                </a:solidFill>
              </a:rPr>
              <a:t>Group 2: Practical implementation</a:t>
            </a:r>
          </a:p>
        </p:txBody>
      </p:sp>
      <p:sp>
        <p:nvSpPr>
          <p:cNvPr id="24" name="TextBox 7">
            <a:extLst>
              <a:ext uri="{FF2B5EF4-FFF2-40B4-BE49-F238E27FC236}">
                <a16:creationId xmlns:a16="http://schemas.microsoft.com/office/drawing/2014/main" id="{0451D7D5-FDC4-8A9F-252A-BA0CA4DBCD95}"/>
              </a:ext>
            </a:extLst>
          </p:cNvPr>
          <p:cNvSpPr txBox="1"/>
          <p:nvPr/>
        </p:nvSpPr>
        <p:spPr>
          <a:xfrm>
            <a:off x="4670281" y="1466779"/>
            <a:ext cx="3145905" cy="338554"/>
          </a:xfrm>
          <a:prstGeom prst="rect">
            <a:avLst/>
          </a:prstGeom>
          <a:solidFill>
            <a:srgbClr val="005EAC"/>
          </a:solidFill>
          <a:ln w="63500" cap="rnd">
            <a:solidFill>
              <a:srgbClr val="005EAC"/>
            </a:solidFill>
          </a:ln>
        </p:spPr>
        <p:txBody>
          <a:bodyPr wrap="square" lIns="54000" rIns="5400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US" sz="1600" b="1" dirty="0">
                <a:solidFill>
                  <a:schemeClr val="bg1"/>
                </a:solidFill>
              </a:rPr>
              <a:t>Group 1: Accuracy of methods</a:t>
            </a:r>
          </a:p>
        </p:txBody>
      </p:sp>
    </p:spTree>
    <p:extLst>
      <p:ext uri="{BB962C8B-B14F-4D97-AF65-F5344CB8AC3E}">
        <p14:creationId xmlns:p14="http://schemas.microsoft.com/office/powerpoint/2010/main" val="362751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77F2-206B-EF6F-2AFB-9B88EAEA5527}"/>
              </a:ext>
            </a:extLst>
          </p:cNvPr>
          <p:cNvSpPr>
            <a:spLocks noGrp="1"/>
          </p:cNvSpPr>
          <p:nvPr>
            <p:ph type="title"/>
          </p:nvPr>
        </p:nvSpPr>
        <p:spPr/>
        <p:txBody>
          <a:bodyPr/>
          <a:lstStyle/>
          <a:p>
            <a:r>
              <a:rPr lang="en-US" dirty="0"/>
              <a:t>Selected Drive Cycles and Vehicles</a:t>
            </a:r>
          </a:p>
        </p:txBody>
      </p:sp>
      <p:sp>
        <p:nvSpPr>
          <p:cNvPr id="3" name="Content Placeholder 2">
            <a:extLst>
              <a:ext uri="{FF2B5EF4-FFF2-40B4-BE49-F238E27FC236}">
                <a16:creationId xmlns:a16="http://schemas.microsoft.com/office/drawing/2014/main" id="{2E5CF324-8B24-9CA8-2B58-21CF83A0E7D2}"/>
              </a:ext>
            </a:extLst>
          </p:cNvPr>
          <p:cNvSpPr>
            <a:spLocks noGrp="1"/>
          </p:cNvSpPr>
          <p:nvPr>
            <p:ph idx="1"/>
          </p:nvPr>
        </p:nvSpPr>
        <p:spPr>
          <a:xfrm>
            <a:off x="881219" y="1493061"/>
            <a:ext cx="11877840" cy="5889480"/>
          </a:xfrm>
        </p:spPr>
        <p:txBody>
          <a:bodyPr/>
          <a:lstStyle/>
          <a:p>
            <a:pPr marL="180000" indent="-180000">
              <a:lnSpc>
                <a:spcPct val="150000"/>
              </a:lnSpc>
              <a:buClr>
                <a:schemeClr val="tx1"/>
              </a:buClr>
              <a:buFont typeface="Arial" panose="020B0604020202020204" pitchFamily="34" charset="0"/>
              <a:buChar char="•"/>
            </a:pPr>
            <a:r>
              <a:rPr lang="en-GB" sz="2000" dirty="0">
                <a:cs typeface="Times New Roman" panose="02020603050405020304" pitchFamily="18" charset="0"/>
              </a:rPr>
              <a:t>Three drive cycles:</a:t>
            </a:r>
            <a:r>
              <a:rPr lang="en-GB" sz="2000" dirty="0">
                <a:solidFill>
                  <a:schemeClr val="tx1"/>
                </a:solidFill>
                <a:cs typeface="Times New Roman" panose="02020603050405020304" pitchFamily="18" charset="0"/>
              </a:rPr>
              <a:t> </a:t>
            </a:r>
            <a:r>
              <a:rPr lang="en-GB" sz="2000" b="1" dirty="0">
                <a:solidFill>
                  <a:schemeClr val="tx1"/>
                </a:solidFill>
                <a:cs typeface="Times New Roman" panose="02020603050405020304" pitchFamily="18" charset="0"/>
              </a:rPr>
              <a:t>WLTP class 3b, Artemis 130, BCDC</a:t>
            </a:r>
          </a:p>
          <a:p>
            <a:pPr marL="180000" indent="-180000">
              <a:lnSpc>
                <a:spcPct val="150000"/>
              </a:lnSpc>
              <a:buClr>
                <a:schemeClr val="tx1"/>
              </a:buClr>
              <a:buFont typeface="Arial" panose="020B0604020202020204" pitchFamily="34" charset="0"/>
              <a:buChar char="•"/>
            </a:pPr>
            <a:r>
              <a:rPr lang="en-GB" sz="2000" dirty="0">
                <a:cs typeface="Times New Roman" panose="02020603050405020304" pitchFamily="18" charset="0"/>
              </a:rPr>
              <a:t>Two vehicles:</a:t>
            </a:r>
            <a:r>
              <a:rPr lang="en-GB" sz="2000" b="1" dirty="0">
                <a:cs typeface="Times New Roman" panose="02020603050405020304" pitchFamily="18" charset="0"/>
              </a:rPr>
              <a:t> </a:t>
            </a:r>
            <a:r>
              <a:rPr lang="en-GB" sz="2000" b="1" dirty="0">
                <a:solidFill>
                  <a:schemeClr val="tx1"/>
                </a:solidFill>
                <a:cs typeface="Times New Roman" panose="02020603050405020304" pitchFamily="18" charset="0"/>
              </a:rPr>
              <a:t>BMW i3, Smart EQ</a:t>
            </a:r>
          </a:p>
          <a:p>
            <a:pPr marL="180000" indent="-180000">
              <a:lnSpc>
                <a:spcPct val="150000"/>
              </a:lnSpc>
              <a:buFont typeface="Arial" panose="020B0604020202020204" pitchFamily="34" charset="0"/>
              <a:buChar char="•"/>
            </a:pPr>
            <a:endParaRPr lang="en-GB" sz="2000" b="1" dirty="0">
              <a:solidFill>
                <a:schemeClr val="tx1"/>
              </a:solidFill>
              <a:cs typeface="Times New Roman" panose="02020603050405020304" pitchFamily="18" charset="0"/>
            </a:endParaRPr>
          </a:p>
          <a:p>
            <a:pPr marL="180000" lvl="1" indent="-180000" algn="just">
              <a:lnSpc>
                <a:spcPct val="150000"/>
              </a:lnSpc>
              <a:spcBef>
                <a:spcPts val="0"/>
              </a:spcBef>
              <a:buClr>
                <a:schemeClr val="tx1"/>
              </a:buClr>
              <a:buSzPct val="100000"/>
              <a:buFont typeface="Arial" panose="020B0604020202020204" pitchFamily="34" charset="0"/>
              <a:buChar char="•"/>
            </a:pPr>
            <a:endParaRPr lang="en-GB" sz="1800" dirty="0">
              <a:solidFill>
                <a:schemeClr val="tx1"/>
              </a:solidFill>
              <a:latin typeface="Times New Roman" panose="02020603050405020304" pitchFamily="18" charset="0"/>
              <a:cs typeface="Times New Roman" panose="02020603050405020304" pitchFamily="18" charset="0"/>
            </a:endParaRPr>
          </a:p>
          <a:p>
            <a:pPr marL="180000" lvl="1" indent="-180000" algn="just">
              <a:lnSpc>
                <a:spcPct val="150000"/>
              </a:lnSpc>
              <a:spcBef>
                <a:spcPts val="0"/>
              </a:spcBef>
              <a:buClr>
                <a:schemeClr val="tx1"/>
              </a:buClr>
              <a:buSzPct val="100000"/>
              <a:buFont typeface="Arial" panose="020B0604020202020204" pitchFamily="34" charset="0"/>
              <a:buChar char="•"/>
            </a:pPr>
            <a:r>
              <a:rPr lang="en-GB" sz="2000" b="1" dirty="0">
                <a:solidFill>
                  <a:schemeClr val="tx1"/>
                </a:solidFill>
                <a:cs typeface="Times New Roman" panose="02020603050405020304" pitchFamily="18" charset="0"/>
              </a:rPr>
              <a:t>Induction motor </a:t>
            </a:r>
            <a:r>
              <a:rPr lang="en-GB" sz="2000" dirty="0">
                <a:cs typeface="Times New Roman" panose="02020603050405020304" pitchFamily="18" charset="0"/>
              </a:rPr>
              <a:t>in the EALS laboratory</a:t>
            </a:r>
          </a:p>
          <a:p>
            <a:endParaRPr lang="en-US" dirty="0"/>
          </a:p>
        </p:txBody>
      </p:sp>
      <p:sp>
        <p:nvSpPr>
          <p:cNvPr id="4" name="Date Placeholder 3">
            <a:extLst>
              <a:ext uri="{FF2B5EF4-FFF2-40B4-BE49-F238E27FC236}">
                <a16:creationId xmlns:a16="http://schemas.microsoft.com/office/drawing/2014/main" id="{33A6FEE0-DE33-15BA-723B-DA1ACF837FB7}"/>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2955DC2A-5BE8-92CB-8F98-81D6C46D04E5}"/>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8CBAF9ED-7E45-48F0-73E5-3DF029B7921F}"/>
              </a:ext>
            </a:extLst>
          </p:cNvPr>
          <p:cNvSpPr>
            <a:spLocks noGrp="1"/>
          </p:cNvSpPr>
          <p:nvPr>
            <p:ph type="sldNum" sz="quarter" idx="12"/>
          </p:nvPr>
        </p:nvSpPr>
        <p:spPr/>
        <p:txBody>
          <a:bodyPr/>
          <a:lstStyle/>
          <a:p>
            <a:fld id="{4B64EC4D-37E3-EF42-B9AB-6337577588CB}" type="slidenum">
              <a:rPr lang="de-DE" smtClean="0"/>
              <a:pPr/>
              <a:t>6</a:t>
            </a:fld>
            <a:endParaRPr lang="de-DE" dirty="0"/>
          </a:p>
        </p:txBody>
      </p:sp>
      <p:sp>
        <p:nvSpPr>
          <p:cNvPr id="7" name="Text Placeholder 6">
            <a:extLst>
              <a:ext uri="{FF2B5EF4-FFF2-40B4-BE49-F238E27FC236}">
                <a16:creationId xmlns:a16="http://schemas.microsoft.com/office/drawing/2014/main" id="{A4E66A2C-8C1D-5EBD-6729-F5E7DBD6281B}"/>
              </a:ext>
            </a:extLst>
          </p:cNvPr>
          <p:cNvSpPr>
            <a:spLocks noGrp="1"/>
          </p:cNvSpPr>
          <p:nvPr>
            <p:ph type="body" sz="quarter" idx="13"/>
          </p:nvPr>
        </p:nvSpPr>
        <p:spPr/>
        <p:txBody>
          <a:bodyPr/>
          <a:lstStyle/>
          <a:p>
            <a:r>
              <a:rPr lang="en-US" dirty="0"/>
              <a:t>Baseline Determination</a:t>
            </a:r>
          </a:p>
        </p:txBody>
      </p:sp>
      <p:pic>
        <p:nvPicPr>
          <p:cNvPr id="9" name="Picture 8">
            <a:extLst>
              <a:ext uri="{FF2B5EF4-FFF2-40B4-BE49-F238E27FC236}">
                <a16:creationId xmlns:a16="http://schemas.microsoft.com/office/drawing/2014/main" id="{623AF0FC-D9F1-32E1-6CC5-B204A89823FF}"/>
              </a:ext>
            </a:extLst>
          </p:cNvPr>
          <p:cNvPicPr>
            <a:picLocks noChangeAspect="1"/>
          </p:cNvPicPr>
          <p:nvPr/>
        </p:nvPicPr>
        <p:blipFill>
          <a:blip r:embed="rId3"/>
          <a:stretch>
            <a:fillRect/>
          </a:stretch>
        </p:blipFill>
        <p:spPr>
          <a:xfrm>
            <a:off x="8725493" y="1564953"/>
            <a:ext cx="4033566" cy="5191254"/>
          </a:xfrm>
          <a:prstGeom prst="rect">
            <a:avLst/>
          </a:prstGeom>
        </p:spPr>
      </p:pic>
      <p:pic>
        <p:nvPicPr>
          <p:cNvPr id="19" name="Picture 18">
            <a:extLst>
              <a:ext uri="{FF2B5EF4-FFF2-40B4-BE49-F238E27FC236}">
                <a16:creationId xmlns:a16="http://schemas.microsoft.com/office/drawing/2014/main" id="{A02F7530-05EC-5F32-B8A2-CF1ED84E71FE}"/>
              </a:ext>
            </a:extLst>
          </p:cNvPr>
          <p:cNvPicPr>
            <a:picLocks noChangeAspect="1"/>
          </p:cNvPicPr>
          <p:nvPr/>
        </p:nvPicPr>
        <p:blipFill>
          <a:blip r:embed="rId4"/>
          <a:stretch>
            <a:fillRect/>
          </a:stretch>
        </p:blipFill>
        <p:spPr>
          <a:xfrm>
            <a:off x="5975979" y="3122237"/>
            <a:ext cx="1947315" cy="1883701"/>
          </a:xfrm>
          <a:prstGeom prst="rect">
            <a:avLst/>
          </a:prstGeom>
        </p:spPr>
      </p:pic>
      <p:pic>
        <p:nvPicPr>
          <p:cNvPr id="21" name="Picture 20">
            <a:extLst>
              <a:ext uri="{FF2B5EF4-FFF2-40B4-BE49-F238E27FC236}">
                <a16:creationId xmlns:a16="http://schemas.microsoft.com/office/drawing/2014/main" id="{D6B410B5-3B1A-A5CA-29AF-A406D5F03726}"/>
              </a:ext>
            </a:extLst>
          </p:cNvPr>
          <p:cNvPicPr>
            <a:picLocks noChangeAspect="1"/>
          </p:cNvPicPr>
          <p:nvPr/>
        </p:nvPicPr>
        <p:blipFill>
          <a:blip r:embed="rId5"/>
          <a:stretch>
            <a:fillRect/>
          </a:stretch>
        </p:blipFill>
        <p:spPr>
          <a:xfrm>
            <a:off x="9068410" y="2387620"/>
            <a:ext cx="2737827" cy="3053466"/>
          </a:xfrm>
          <a:prstGeom prst="rect">
            <a:avLst/>
          </a:prstGeom>
        </p:spPr>
      </p:pic>
    </p:spTree>
    <p:extLst>
      <p:ext uri="{BB962C8B-B14F-4D97-AF65-F5344CB8AC3E}">
        <p14:creationId xmlns:p14="http://schemas.microsoft.com/office/powerpoint/2010/main" val="14998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
                                        <p:tgtEl>
                                          <p:spTgt spid="19"/>
                                        </p:tgtEl>
                                      </p:cBhvr>
                                    </p:animEffect>
                                  </p:childTnLst>
                                </p:cTn>
                              </p:par>
                              <p:par>
                                <p:cTn id="16" presetID="10" presetClass="exit" presetSubtype="0" fill="hold" nodeType="withEffect">
                                  <p:stCondLst>
                                    <p:cond delay="0"/>
                                  </p:stCondLst>
                                  <p:childTnLst>
                                    <p:animEffect transition="out" filter="fade">
                                      <p:cBhvr>
                                        <p:cTn id="17" dur="10"/>
                                        <p:tgtEl>
                                          <p:spTgt spid="9"/>
                                        </p:tgtEl>
                                      </p:cBhvr>
                                    </p:animEffect>
                                    <p:set>
                                      <p:cBhvr>
                                        <p:cTn id="18" dur="1" fill="hold">
                                          <p:stCondLst>
                                            <p:cond delay="9"/>
                                          </p:stCondLst>
                                        </p:cTn>
                                        <p:tgtEl>
                                          <p:spTgt spid="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6867341-610E-34A4-A77F-B3CC8B86A9E4}"/>
              </a:ext>
            </a:extLst>
          </p:cNvPr>
          <p:cNvPicPr>
            <a:picLocks noChangeAspect="1"/>
          </p:cNvPicPr>
          <p:nvPr/>
        </p:nvPicPr>
        <p:blipFill>
          <a:blip r:embed="rId3"/>
          <a:stretch>
            <a:fillRect/>
          </a:stretch>
        </p:blipFill>
        <p:spPr>
          <a:xfrm>
            <a:off x="8437689" y="1569992"/>
            <a:ext cx="2612524" cy="2223393"/>
          </a:xfrm>
          <a:prstGeom prst="rect">
            <a:avLst/>
          </a:prstGeom>
        </p:spPr>
      </p:pic>
      <p:sp>
        <p:nvSpPr>
          <p:cNvPr id="80" name="Rectangle 79">
            <a:extLst>
              <a:ext uri="{FF2B5EF4-FFF2-40B4-BE49-F238E27FC236}">
                <a16:creationId xmlns:a16="http://schemas.microsoft.com/office/drawing/2014/main" id="{07976871-9567-88DC-4013-E2AB5F000FD9}"/>
              </a:ext>
            </a:extLst>
          </p:cNvPr>
          <p:cNvSpPr/>
          <p:nvPr/>
        </p:nvSpPr>
        <p:spPr>
          <a:xfrm>
            <a:off x="148239" y="1449007"/>
            <a:ext cx="12721941" cy="2276386"/>
          </a:xfrm>
          <a:prstGeom prst="rect">
            <a:avLst/>
          </a:prstGeom>
          <a:solidFill>
            <a:srgbClr val="FF4C4B">
              <a:alpha val="16000"/>
            </a:srgbClr>
          </a:solidFill>
          <a:ln>
            <a:solidFill>
              <a:srgbClr val="FF4C4B">
                <a:alpha val="2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EE8F89-937E-AB1C-577D-253C800E2A1F}"/>
              </a:ext>
            </a:extLst>
          </p:cNvPr>
          <p:cNvSpPr>
            <a:spLocks noGrp="1"/>
          </p:cNvSpPr>
          <p:nvPr>
            <p:ph type="title"/>
          </p:nvPr>
        </p:nvSpPr>
        <p:spPr>
          <a:xfrm>
            <a:off x="893597" y="886491"/>
            <a:ext cx="5470853" cy="1219200"/>
          </a:xfrm>
        </p:spPr>
        <p:txBody>
          <a:bodyPr/>
          <a:lstStyle/>
          <a:p>
            <a:r>
              <a:rPr lang="en-US" dirty="0"/>
              <a:t>Down-Scaling </a:t>
            </a:r>
          </a:p>
        </p:txBody>
      </p:sp>
      <p:sp>
        <p:nvSpPr>
          <p:cNvPr id="4" name="Date Placeholder 3">
            <a:extLst>
              <a:ext uri="{FF2B5EF4-FFF2-40B4-BE49-F238E27FC236}">
                <a16:creationId xmlns:a16="http://schemas.microsoft.com/office/drawing/2014/main" id="{C1C8B054-9A84-58A7-C59B-012A721E6014}"/>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F00B9559-1A86-DCB2-F988-AE144000AC8B}"/>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58B4BBDC-EC0B-D475-C338-EE74DE709F6E}"/>
              </a:ext>
            </a:extLst>
          </p:cNvPr>
          <p:cNvSpPr>
            <a:spLocks noGrp="1"/>
          </p:cNvSpPr>
          <p:nvPr>
            <p:ph type="sldNum" sz="quarter" idx="12"/>
          </p:nvPr>
        </p:nvSpPr>
        <p:spPr/>
        <p:txBody>
          <a:bodyPr/>
          <a:lstStyle/>
          <a:p>
            <a:fld id="{4B64EC4D-37E3-EF42-B9AB-6337577588CB}" type="slidenum">
              <a:rPr lang="de-DE" smtClean="0"/>
              <a:pPr/>
              <a:t>7</a:t>
            </a:fld>
            <a:endParaRPr lang="de-DE" dirty="0"/>
          </a:p>
        </p:txBody>
      </p:sp>
      <p:sp>
        <p:nvSpPr>
          <p:cNvPr id="7" name="Text Placeholder 6">
            <a:extLst>
              <a:ext uri="{FF2B5EF4-FFF2-40B4-BE49-F238E27FC236}">
                <a16:creationId xmlns:a16="http://schemas.microsoft.com/office/drawing/2014/main" id="{C64350BF-CF06-15AD-C012-E2D44A05C1F8}"/>
              </a:ext>
            </a:extLst>
          </p:cNvPr>
          <p:cNvSpPr>
            <a:spLocks noGrp="1"/>
          </p:cNvSpPr>
          <p:nvPr>
            <p:ph type="body" sz="quarter" idx="13"/>
          </p:nvPr>
        </p:nvSpPr>
        <p:spPr/>
        <p:txBody>
          <a:bodyPr/>
          <a:lstStyle/>
          <a:p>
            <a:r>
              <a:rPr lang="en-US" dirty="0"/>
              <a:t>Baseline Determination</a:t>
            </a:r>
          </a:p>
        </p:txBody>
      </p:sp>
      <p:grpSp>
        <p:nvGrpSpPr>
          <p:cNvPr id="21" name="Group 20">
            <a:extLst>
              <a:ext uri="{FF2B5EF4-FFF2-40B4-BE49-F238E27FC236}">
                <a16:creationId xmlns:a16="http://schemas.microsoft.com/office/drawing/2014/main" id="{EED743E6-1DDE-8C58-42BF-3D07C3A098F0}"/>
              </a:ext>
            </a:extLst>
          </p:cNvPr>
          <p:cNvGrpSpPr/>
          <p:nvPr/>
        </p:nvGrpSpPr>
        <p:grpSpPr>
          <a:xfrm>
            <a:off x="4336809" y="1541416"/>
            <a:ext cx="3415810" cy="1897458"/>
            <a:chOff x="552450" y="1150594"/>
            <a:chExt cx="3676649" cy="2650517"/>
          </a:xfrm>
        </p:grpSpPr>
        <p:sp>
          <p:nvSpPr>
            <p:cNvPr id="19" name="Rectangle 18">
              <a:extLst>
                <a:ext uri="{FF2B5EF4-FFF2-40B4-BE49-F238E27FC236}">
                  <a16:creationId xmlns:a16="http://schemas.microsoft.com/office/drawing/2014/main" id="{AD8311F2-D14F-F9E0-AA85-D0A8E55D5B53}"/>
                </a:ext>
              </a:extLst>
            </p:cNvPr>
            <p:cNvSpPr/>
            <p:nvPr/>
          </p:nvSpPr>
          <p:spPr>
            <a:xfrm>
              <a:off x="552450" y="1150594"/>
              <a:ext cx="3676649" cy="2650517"/>
            </a:xfrm>
            <a:prstGeom prst="rect">
              <a:avLst/>
            </a:prstGeom>
            <a:solidFill>
              <a:schemeClr val="bg1"/>
            </a:solidFill>
            <a:ln w="31750" cap="rnd">
              <a:solidFill>
                <a:srgbClr val="005EAC"/>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136319-1201-A8BD-BEFE-9931DAC7CF8D}"/>
                </a:ext>
              </a:extLst>
            </p:cNvPr>
            <p:cNvSpPr txBox="1"/>
            <p:nvPr/>
          </p:nvSpPr>
          <p:spPr>
            <a:xfrm>
              <a:off x="611089" y="1187851"/>
              <a:ext cx="3552333" cy="401278"/>
            </a:xfrm>
            <a:prstGeom prst="rect">
              <a:avLst/>
            </a:prstGeom>
            <a:noFill/>
            <a:ln w="28575">
              <a:solidFill>
                <a:schemeClr val="bg1"/>
              </a:solidFill>
            </a:ln>
          </p:spPr>
          <p:txBody>
            <a:bodyPr wrap="square" lIns="0" rIns="0">
              <a:spAutoFit/>
            </a:bodyPr>
            <a:lstStyle/>
            <a:p>
              <a:r>
                <a:rPr lang="en-US" sz="1400" b="1" dirty="0">
                  <a:cs typeface="Times New Roman" panose="02020603050405020304" pitchFamily="18" charset="0"/>
                </a:rPr>
                <a:t>Quasi-static longitudinal vehicle model</a:t>
              </a:r>
              <a:endParaRPr lang="en-US" sz="1400" b="1" dirty="0"/>
            </a:p>
          </p:txBody>
        </p:sp>
      </p:grpSp>
      <p:grpSp>
        <p:nvGrpSpPr>
          <p:cNvPr id="60" name="Group 59">
            <a:extLst>
              <a:ext uri="{FF2B5EF4-FFF2-40B4-BE49-F238E27FC236}">
                <a16:creationId xmlns:a16="http://schemas.microsoft.com/office/drawing/2014/main" id="{487BA710-7418-69B1-9A7B-2B0A29DE7FBF}"/>
              </a:ext>
            </a:extLst>
          </p:cNvPr>
          <p:cNvGrpSpPr/>
          <p:nvPr/>
        </p:nvGrpSpPr>
        <p:grpSpPr>
          <a:xfrm>
            <a:off x="305485" y="1665917"/>
            <a:ext cx="3153995" cy="1689111"/>
            <a:chOff x="305485" y="1637342"/>
            <a:chExt cx="3153995" cy="1689111"/>
          </a:xfrm>
        </p:grpSpPr>
        <p:sp>
          <p:nvSpPr>
            <p:cNvPr id="28" name="Rectangle 27">
              <a:extLst>
                <a:ext uri="{FF2B5EF4-FFF2-40B4-BE49-F238E27FC236}">
                  <a16:creationId xmlns:a16="http://schemas.microsoft.com/office/drawing/2014/main" id="{8E0B0E93-2E5D-6EDA-5AE7-B2E6B788D847}"/>
                </a:ext>
              </a:extLst>
            </p:cNvPr>
            <p:cNvSpPr/>
            <p:nvPr/>
          </p:nvSpPr>
          <p:spPr>
            <a:xfrm>
              <a:off x="305485" y="1650035"/>
              <a:ext cx="3153995" cy="1676418"/>
            </a:xfrm>
            <a:prstGeom prst="rect">
              <a:avLst/>
            </a:prstGeom>
            <a:solidFill>
              <a:schemeClr val="bg1"/>
            </a:solidFill>
            <a:ln w="28575" cap="rnd">
              <a:solidFill>
                <a:srgbClr val="005EAC"/>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F8D8DD1-78F2-6482-100E-E9C7E0390D51}"/>
                </a:ext>
              </a:extLst>
            </p:cNvPr>
            <p:cNvSpPr txBox="1"/>
            <p:nvPr/>
          </p:nvSpPr>
          <p:spPr>
            <a:xfrm>
              <a:off x="1110464" y="1637342"/>
              <a:ext cx="1943100" cy="307777"/>
            </a:xfrm>
            <a:prstGeom prst="rect">
              <a:avLst/>
            </a:prstGeom>
            <a:noFill/>
            <a:ln w="28575">
              <a:noFill/>
            </a:ln>
          </p:spPr>
          <p:txBody>
            <a:bodyPr wrap="square">
              <a:spAutoFit/>
            </a:bodyPr>
            <a:lstStyle/>
            <a:p>
              <a:r>
                <a:rPr lang="en-US" sz="1400" b="1" dirty="0">
                  <a:cs typeface="Times New Roman" panose="02020603050405020304" pitchFamily="18" charset="0"/>
                </a:rPr>
                <a:t>Original drive cycle</a:t>
              </a:r>
              <a:endParaRPr lang="en-US" sz="1400" b="1" dirty="0"/>
            </a:p>
          </p:txBody>
        </p:sp>
      </p:grpSp>
      <p:sp>
        <p:nvSpPr>
          <p:cNvPr id="58" name="Rectangle 57">
            <a:extLst>
              <a:ext uri="{FF2B5EF4-FFF2-40B4-BE49-F238E27FC236}">
                <a16:creationId xmlns:a16="http://schemas.microsoft.com/office/drawing/2014/main" id="{C7DA57FA-EAC7-BC50-7A46-05C87AF5E6E8}"/>
              </a:ext>
            </a:extLst>
          </p:cNvPr>
          <p:cNvSpPr/>
          <p:nvPr/>
        </p:nvSpPr>
        <p:spPr>
          <a:xfrm>
            <a:off x="9632950" y="1748208"/>
            <a:ext cx="1159321" cy="3125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6DAE90B-916D-7E1B-A511-02F888149638}"/>
              </a:ext>
            </a:extLst>
          </p:cNvPr>
          <p:cNvPicPr>
            <a:picLocks noChangeAspect="1"/>
          </p:cNvPicPr>
          <p:nvPr/>
        </p:nvPicPr>
        <p:blipFill>
          <a:blip r:embed="rId4"/>
          <a:stretch>
            <a:fillRect/>
          </a:stretch>
        </p:blipFill>
        <p:spPr>
          <a:xfrm>
            <a:off x="9781717" y="1876955"/>
            <a:ext cx="798177" cy="252765"/>
          </a:xfrm>
          <a:prstGeom prst="rect">
            <a:avLst/>
          </a:prstGeom>
        </p:spPr>
      </p:pic>
      <p:pic>
        <p:nvPicPr>
          <p:cNvPr id="47" name="Picture 46">
            <a:extLst>
              <a:ext uri="{FF2B5EF4-FFF2-40B4-BE49-F238E27FC236}">
                <a16:creationId xmlns:a16="http://schemas.microsoft.com/office/drawing/2014/main" id="{EEA7E27C-BBE6-F4A3-5C3F-FE6A04E9B35B}"/>
              </a:ext>
            </a:extLst>
          </p:cNvPr>
          <p:cNvPicPr>
            <a:picLocks noChangeAspect="1"/>
          </p:cNvPicPr>
          <p:nvPr/>
        </p:nvPicPr>
        <p:blipFill>
          <a:blip r:embed="rId5"/>
          <a:stretch>
            <a:fillRect/>
          </a:stretch>
        </p:blipFill>
        <p:spPr>
          <a:xfrm>
            <a:off x="9689182" y="1952891"/>
            <a:ext cx="82509" cy="94052"/>
          </a:xfrm>
          <a:prstGeom prst="rect">
            <a:avLst/>
          </a:prstGeom>
        </p:spPr>
      </p:pic>
      <p:pic>
        <p:nvPicPr>
          <p:cNvPr id="49" name="Picture 48">
            <a:extLst>
              <a:ext uri="{FF2B5EF4-FFF2-40B4-BE49-F238E27FC236}">
                <a16:creationId xmlns:a16="http://schemas.microsoft.com/office/drawing/2014/main" id="{5B816075-D0EA-D3F6-4C33-6761A87C5E79}"/>
              </a:ext>
            </a:extLst>
          </p:cNvPr>
          <p:cNvPicPr>
            <a:picLocks noChangeAspect="1"/>
          </p:cNvPicPr>
          <p:nvPr/>
        </p:nvPicPr>
        <p:blipFill>
          <a:blip r:embed="rId6"/>
          <a:stretch>
            <a:fillRect/>
          </a:stretch>
        </p:blipFill>
        <p:spPr>
          <a:xfrm>
            <a:off x="9642371" y="1794553"/>
            <a:ext cx="180484" cy="45719"/>
          </a:xfrm>
          <a:prstGeom prst="rect">
            <a:avLst/>
          </a:prstGeom>
        </p:spPr>
      </p:pic>
      <p:grpSp>
        <p:nvGrpSpPr>
          <p:cNvPr id="57" name="Group 56">
            <a:extLst>
              <a:ext uri="{FF2B5EF4-FFF2-40B4-BE49-F238E27FC236}">
                <a16:creationId xmlns:a16="http://schemas.microsoft.com/office/drawing/2014/main" id="{E2259D33-0597-107A-3D3A-1D17D6A23339}"/>
              </a:ext>
            </a:extLst>
          </p:cNvPr>
          <p:cNvGrpSpPr/>
          <p:nvPr/>
        </p:nvGrpSpPr>
        <p:grpSpPr>
          <a:xfrm>
            <a:off x="9562410" y="2850798"/>
            <a:ext cx="1227030" cy="357830"/>
            <a:chOff x="9686030" y="2909198"/>
            <a:chExt cx="1129609" cy="291026"/>
          </a:xfrm>
        </p:grpSpPr>
        <p:sp>
          <p:nvSpPr>
            <p:cNvPr id="56" name="Rectangle 55">
              <a:extLst>
                <a:ext uri="{FF2B5EF4-FFF2-40B4-BE49-F238E27FC236}">
                  <a16:creationId xmlns:a16="http://schemas.microsoft.com/office/drawing/2014/main" id="{E9AA3DA0-E556-40FF-182C-26FFF0EFD655}"/>
                </a:ext>
              </a:extLst>
            </p:cNvPr>
            <p:cNvSpPr/>
            <p:nvPr/>
          </p:nvSpPr>
          <p:spPr>
            <a:xfrm>
              <a:off x="9686667" y="2909198"/>
              <a:ext cx="1128972" cy="25479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C8A67F1-7B29-FE87-9012-B30C4C0EE1D0}"/>
                </a:ext>
              </a:extLst>
            </p:cNvPr>
            <p:cNvGrpSpPr/>
            <p:nvPr/>
          </p:nvGrpSpPr>
          <p:grpSpPr>
            <a:xfrm>
              <a:off x="9686030" y="2950048"/>
              <a:ext cx="950916" cy="250176"/>
              <a:chOff x="11244107" y="3106915"/>
              <a:chExt cx="950916" cy="250176"/>
            </a:xfrm>
          </p:grpSpPr>
          <p:pic>
            <p:nvPicPr>
              <p:cNvPr id="52" name="Picture 51">
                <a:extLst>
                  <a:ext uri="{FF2B5EF4-FFF2-40B4-BE49-F238E27FC236}">
                    <a16:creationId xmlns:a16="http://schemas.microsoft.com/office/drawing/2014/main" id="{B094912A-A60F-836C-D9B4-EE129791306E}"/>
                  </a:ext>
                </a:extLst>
              </p:cNvPr>
              <p:cNvPicPr>
                <a:picLocks noChangeAspect="1"/>
              </p:cNvPicPr>
              <p:nvPr/>
            </p:nvPicPr>
            <p:blipFill>
              <a:blip r:embed="rId7"/>
              <a:stretch>
                <a:fillRect/>
              </a:stretch>
            </p:blipFill>
            <p:spPr>
              <a:xfrm>
                <a:off x="11360682" y="3147414"/>
                <a:ext cx="834341" cy="209677"/>
              </a:xfrm>
              <a:prstGeom prst="rect">
                <a:avLst/>
              </a:prstGeom>
            </p:spPr>
          </p:pic>
          <p:pic>
            <p:nvPicPr>
              <p:cNvPr id="53" name="Picture 52">
                <a:extLst>
                  <a:ext uri="{FF2B5EF4-FFF2-40B4-BE49-F238E27FC236}">
                    <a16:creationId xmlns:a16="http://schemas.microsoft.com/office/drawing/2014/main" id="{33A90F59-DBBC-672E-9F19-F9478C6E1A7F}"/>
                  </a:ext>
                </a:extLst>
              </p:cNvPr>
              <p:cNvPicPr>
                <a:picLocks noChangeAspect="1"/>
              </p:cNvPicPr>
              <p:nvPr/>
            </p:nvPicPr>
            <p:blipFill>
              <a:blip r:embed="rId8"/>
              <a:stretch>
                <a:fillRect/>
              </a:stretch>
            </p:blipFill>
            <p:spPr>
              <a:xfrm>
                <a:off x="11291917" y="3216034"/>
                <a:ext cx="76493" cy="79128"/>
              </a:xfrm>
              <a:prstGeom prst="rect">
                <a:avLst/>
              </a:prstGeom>
            </p:spPr>
          </p:pic>
          <p:pic>
            <p:nvPicPr>
              <p:cNvPr id="54" name="Picture 53">
                <a:extLst>
                  <a:ext uri="{FF2B5EF4-FFF2-40B4-BE49-F238E27FC236}">
                    <a16:creationId xmlns:a16="http://schemas.microsoft.com/office/drawing/2014/main" id="{DCF65A06-5C35-12D6-FF82-4238B39C79C4}"/>
                  </a:ext>
                </a:extLst>
              </p:cNvPr>
              <p:cNvPicPr>
                <a:picLocks noChangeAspect="1"/>
              </p:cNvPicPr>
              <p:nvPr/>
            </p:nvPicPr>
            <p:blipFill>
              <a:blip r:embed="rId9"/>
              <a:stretch>
                <a:fillRect/>
              </a:stretch>
            </p:blipFill>
            <p:spPr>
              <a:xfrm>
                <a:off x="11244107" y="3106915"/>
                <a:ext cx="172110" cy="39564"/>
              </a:xfrm>
              <a:prstGeom prst="rect">
                <a:avLst/>
              </a:prstGeom>
            </p:spPr>
          </p:pic>
        </p:grpSp>
      </p:grpSp>
      <p:cxnSp>
        <p:nvCxnSpPr>
          <p:cNvPr id="64" name="Straight Connector 63">
            <a:extLst>
              <a:ext uri="{FF2B5EF4-FFF2-40B4-BE49-F238E27FC236}">
                <a16:creationId xmlns:a16="http://schemas.microsoft.com/office/drawing/2014/main" id="{94F1EA97-5155-DF4F-688F-FE77AF93FF43}"/>
              </a:ext>
            </a:extLst>
          </p:cNvPr>
          <p:cNvCxnSpPr>
            <a:cxnSpLocks/>
          </p:cNvCxnSpPr>
          <p:nvPr/>
        </p:nvCxnSpPr>
        <p:spPr>
          <a:xfrm>
            <a:off x="3573780" y="2476500"/>
            <a:ext cx="588645" cy="0"/>
          </a:xfrm>
          <a:prstGeom prst="line">
            <a:avLst/>
          </a:prstGeom>
          <a:ln w="7620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828DB2F-7187-4484-7E6A-DF4D0D2AABE4}"/>
              </a:ext>
            </a:extLst>
          </p:cNvPr>
          <p:cNvCxnSpPr>
            <a:cxnSpLocks/>
          </p:cNvCxnSpPr>
          <p:nvPr/>
        </p:nvCxnSpPr>
        <p:spPr>
          <a:xfrm>
            <a:off x="7866919" y="2476500"/>
            <a:ext cx="588645" cy="0"/>
          </a:xfrm>
          <a:prstGeom prst="line">
            <a:avLst/>
          </a:prstGeom>
          <a:ln w="7620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
        <p:nvSpPr>
          <p:cNvPr id="77" name="Rectangle 76">
            <a:extLst>
              <a:ext uri="{FF2B5EF4-FFF2-40B4-BE49-F238E27FC236}">
                <a16:creationId xmlns:a16="http://schemas.microsoft.com/office/drawing/2014/main" id="{2B9359E2-35D4-3247-836F-6B3D873984EC}"/>
              </a:ext>
            </a:extLst>
          </p:cNvPr>
          <p:cNvSpPr/>
          <p:nvPr/>
        </p:nvSpPr>
        <p:spPr>
          <a:xfrm>
            <a:off x="8674926" y="1464469"/>
            <a:ext cx="319055" cy="440418"/>
          </a:xfrm>
          <a:prstGeom prst="rect">
            <a:avLst/>
          </a:prstGeom>
          <a:solidFill>
            <a:srgbClr val="FF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4C40D1E2-444C-7CF5-E063-7443401CC517}"/>
              </a:ext>
            </a:extLst>
          </p:cNvPr>
          <p:cNvPicPr>
            <a:picLocks noChangeAspect="1"/>
          </p:cNvPicPr>
          <p:nvPr/>
        </p:nvPicPr>
        <p:blipFill>
          <a:blip r:embed="rId10"/>
          <a:stretch>
            <a:fillRect/>
          </a:stretch>
        </p:blipFill>
        <p:spPr>
          <a:xfrm>
            <a:off x="8627680" y="1517992"/>
            <a:ext cx="444500" cy="317500"/>
          </a:xfrm>
          <a:prstGeom prst="rect">
            <a:avLst/>
          </a:prstGeom>
        </p:spPr>
      </p:pic>
      <p:pic>
        <p:nvPicPr>
          <p:cNvPr id="68" name="Picture 67">
            <a:extLst>
              <a:ext uri="{FF2B5EF4-FFF2-40B4-BE49-F238E27FC236}">
                <a16:creationId xmlns:a16="http://schemas.microsoft.com/office/drawing/2014/main" id="{5B4961DE-51A5-5E59-C0AD-6436A5C2A81E}"/>
              </a:ext>
            </a:extLst>
          </p:cNvPr>
          <p:cNvPicPr>
            <a:picLocks noChangeAspect="1"/>
          </p:cNvPicPr>
          <p:nvPr/>
        </p:nvPicPr>
        <p:blipFill>
          <a:blip r:embed="rId11"/>
          <a:stretch>
            <a:fillRect/>
          </a:stretch>
        </p:blipFill>
        <p:spPr>
          <a:xfrm>
            <a:off x="8643374" y="1816510"/>
            <a:ext cx="413112" cy="303759"/>
          </a:xfrm>
          <a:prstGeom prst="rect">
            <a:avLst/>
          </a:prstGeom>
        </p:spPr>
      </p:pic>
      <p:cxnSp>
        <p:nvCxnSpPr>
          <p:cNvPr id="73" name="Straight Connector 72">
            <a:extLst>
              <a:ext uri="{FF2B5EF4-FFF2-40B4-BE49-F238E27FC236}">
                <a16:creationId xmlns:a16="http://schemas.microsoft.com/office/drawing/2014/main" id="{19DF9884-8AC0-9A41-BD81-01DB8998428A}"/>
              </a:ext>
            </a:extLst>
          </p:cNvPr>
          <p:cNvCxnSpPr>
            <a:cxnSpLocks/>
          </p:cNvCxnSpPr>
          <p:nvPr/>
        </p:nvCxnSpPr>
        <p:spPr>
          <a:xfrm>
            <a:off x="10897515" y="2377440"/>
            <a:ext cx="588645" cy="0"/>
          </a:xfrm>
          <a:prstGeom prst="line">
            <a:avLst/>
          </a:prstGeom>
          <a:ln w="7620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467E8A57-7588-072F-835E-6FE78C1968AE}"/>
              </a:ext>
            </a:extLst>
          </p:cNvPr>
          <p:cNvPicPr>
            <a:picLocks noChangeAspect="1"/>
          </p:cNvPicPr>
          <p:nvPr/>
        </p:nvPicPr>
        <p:blipFill>
          <a:blip r:embed="rId12">
            <a:alphaModFix amt="70000"/>
          </a:blip>
          <a:stretch>
            <a:fillRect/>
          </a:stretch>
        </p:blipFill>
        <p:spPr>
          <a:xfrm>
            <a:off x="12226587" y="1893895"/>
            <a:ext cx="563300" cy="557643"/>
          </a:xfrm>
          <a:prstGeom prst="rect">
            <a:avLst/>
          </a:prstGeom>
          <a:solidFill>
            <a:srgbClr val="FFE2E2"/>
          </a:solidFill>
        </p:spPr>
      </p:pic>
      <p:sp>
        <p:nvSpPr>
          <p:cNvPr id="76" name="Oval 75">
            <a:extLst>
              <a:ext uri="{FF2B5EF4-FFF2-40B4-BE49-F238E27FC236}">
                <a16:creationId xmlns:a16="http://schemas.microsoft.com/office/drawing/2014/main" id="{319424E4-C227-F406-118B-8C1CB5AB66B8}"/>
              </a:ext>
            </a:extLst>
          </p:cNvPr>
          <p:cNvSpPr/>
          <p:nvPr/>
        </p:nvSpPr>
        <p:spPr>
          <a:xfrm>
            <a:off x="8674926" y="1543537"/>
            <a:ext cx="327025" cy="238125"/>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C10C912-7785-8AEA-D744-14D4F55470A9}"/>
              </a:ext>
            </a:extLst>
          </p:cNvPr>
          <p:cNvSpPr/>
          <p:nvPr/>
        </p:nvSpPr>
        <p:spPr>
          <a:xfrm>
            <a:off x="8674164" y="1837207"/>
            <a:ext cx="327025" cy="238125"/>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72A52C3-F7CF-92C4-9432-AF129146AC88}"/>
              </a:ext>
            </a:extLst>
          </p:cNvPr>
          <p:cNvSpPr txBox="1"/>
          <p:nvPr/>
        </p:nvSpPr>
        <p:spPr>
          <a:xfrm>
            <a:off x="11461135" y="2516819"/>
            <a:ext cx="1659416" cy="738664"/>
          </a:xfrm>
          <a:prstGeom prst="rect">
            <a:avLst/>
          </a:prstGeom>
          <a:noFill/>
          <a:ln w="28575">
            <a:noFill/>
          </a:ln>
        </p:spPr>
        <p:txBody>
          <a:bodyPr wrap="square" lIns="0" rIns="0">
            <a:spAutoFit/>
          </a:bodyPr>
          <a:lstStyle/>
          <a:p>
            <a:r>
              <a:rPr lang="en-US" sz="1400" b="1" dirty="0">
                <a:solidFill>
                  <a:srgbClr val="FF0000"/>
                </a:solidFill>
                <a:cs typeface="Times New Roman" panose="02020603050405020304" pitchFamily="18" charset="0"/>
              </a:rPr>
              <a:t>Ops beyond available motor rating</a:t>
            </a:r>
            <a:endParaRPr lang="en-US" sz="1400" b="1" dirty="0">
              <a:solidFill>
                <a:srgbClr val="FF0000"/>
              </a:solidFill>
            </a:endParaRPr>
          </a:p>
        </p:txBody>
      </p:sp>
      <p:sp>
        <p:nvSpPr>
          <p:cNvPr id="81" name="TextBox 80">
            <a:extLst>
              <a:ext uri="{FF2B5EF4-FFF2-40B4-BE49-F238E27FC236}">
                <a16:creationId xmlns:a16="http://schemas.microsoft.com/office/drawing/2014/main" id="{9EE805F3-2F4D-CBA0-C75F-FCD8577B36AC}"/>
              </a:ext>
            </a:extLst>
          </p:cNvPr>
          <p:cNvSpPr txBox="1"/>
          <p:nvPr/>
        </p:nvSpPr>
        <p:spPr>
          <a:xfrm>
            <a:off x="11575277" y="1943691"/>
            <a:ext cx="563300" cy="461665"/>
          </a:xfrm>
          <a:prstGeom prst="rect">
            <a:avLst/>
          </a:prstGeom>
          <a:noFill/>
          <a:ln w="28575">
            <a:noFill/>
          </a:ln>
        </p:spPr>
        <p:txBody>
          <a:bodyPr wrap="square" lIns="0" rIns="0">
            <a:spAutoFit/>
          </a:bodyPr>
          <a:lstStyle/>
          <a:p>
            <a:r>
              <a:rPr lang="en-US" sz="2400" b="1" dirty="0">
                <a:cs typeface="Times New Roman" panose="02020603050405020304" pitchFamily="18" charset="0"/>
              </a:rPr>
              <a:t>N/A</a:t>
            </a:r>
            <a:endParaRPr lang="en-US" sz="2400" b="1" dirty="0"/>
          </a:p>
        </p:txBody>
      </p:sp>
      <p:sp>
        <p:nvSpPr>
          <p:cNvPr id="83" name="Rectangle 82">
            <a:extLst>
              <a:ext uri="{FF2B5EF4-FFF2-40B4-BE49-F238E27FC236}">
                <a16:creationId xmlns:a16="http://schemas.microsoft.com/office/drawing/2014/main" id="{3855CDCE-F583-EFFA-4A91-A8333E778563}"/>
              </a:ext>
            </a:extLst>
          </p:cNvPr>
          <p:cNvSpPr/>
          <p:nvPr/>
        </p:nvSpPr>
        <p:spPr>
          <a:xfrm>
            <a:off x="148238" y="4253462"/>
            <a:ext cx="12721941" cy="2341840"/>
          </a:xfrm>
          <a:prstGeom prst="rect">
            <a:avLst/>
          </a:prstGeom>
          <a:solidFill>
            <a:schemeClr val="accent5">
              <a:lumMod val="75000"/>
              <a:alpha val="22000"/>
            </a:schemeClr>
          </a:solidFill>
          <a:ln>
            <a:solidFill>
              <a:srgbClr val="00B050">
                <a:alpha val="2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A4907FFC-CEA7-EA1B-BA4D-59FE946FE03A}"/>
              </a:ext>
            </a:extLst>
          </p:cNvPr>
          <p:cNvSpPr txBox="1"/>
          <p:nvPr/>
        </p:nvSpPr>
        <p:spPr>
          <a:xfrm>
            <a:off x="6543182" y="3852852"/>
            <a:ext cx="1438276" cy="338554"/>
          </a:xfrm>
          <a:prstGeom prst="rect">
            <a:avLst/>
          </a:prstGeom>
          <a:solidFill>
            <a:srgbClr val="002060"/>
          </a:solidFill>
          <a:ln w="28575">
            <a:solidFill>
              <a:schemeClr val="bg1"/>
            </a:solidFill>
          </a:ln>
        </p:spPr>
        <p:txBody>
          <a:bodyPr wrap="square" lIns="36000" rIns="36000">
            <a:spAutoFit/>
          </a:bodyPr>
          <a:lstStyle/>
          <a:p>
            <a:r>
              <a:rPr lang="en-US" sz="1600" b="1" dirty="0">
                <a:solidFill>
                  <a:schemeClr val="bg1"/>
                </a:solidFill>
                <a:cs typeface="Times New Roman" panose="02020603050405020304" pitchFamily="18" charset="0"/>
              </a:rPr>
              <a:t>Down-scaling</a:t>
            </a:r>
            <a:endParaRPr lang="en-US" sz="1600" b="1" dirty="0">
              <a:solidFill>
                <a:schemeClr val="bg1"/>
              </a:solidFill>
            </a:endParaRPr>
          </a:p>
        </p:txBody>
      </p:sp>
      <p:sp>
        <p:nvSpPr>
          <p:cNvPr id="85" name="Arrow: Down 84">
            <a:extLst>
              <a:ext uri="{FF2B5EF4-FFF2-40B4-BE49-F238E27FC236}">
                <a16:creationId xmlns:a16="http://schemas.microsoft.com/office/drawing/2014/main" id="{D66BCD4C-9059-9EF7-9FF0-89B14019CD25}"/>
              </a:ext>
            </a:extLst>
          </p:cNvPr>
          <p:cNvSpPr/>
          <p:nvPr/>
        </p:nvSpPr>
        <p:spPr>
          <a:xfrm>
            <a:off x="6098140" y="3728771"/>
            <a:ext cx="266310" cy="541736"/>
          </a:xfrm>
          <a:prstGeom prst="downArrow">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71F4931E-48ED-B368-D71B-CAB138305A39}"/>
              </a:ext>
            </a:extLst>
          </p:cNvPr>
          <p:cNvPicPr>
            <a:picLocks noChangeAspect="1"/>
          </p:cNvPicPr>
          <p:nvPr/>
        </p:nvPicPr>
        <p:blipFill>
          <a:blip r:embed="rId13"/>
          <a:stretch>
            <a:fillRect/>
          </a:stretch>
        </p:blipFill>
        <p:spPr>
          <a:xfrm>
            <a:off x="427163" y="1895362"/>
            <a:ext cx="2791425" cy="1534184"/>
          </a:xfrm>
          <a:prstGeom prst="rect">
            <a:avLst/>
          </a:prstGeom>
        </p:spPr>
      </p:pic>
      <p:grpSp>
        <p:nvGrpSpPr>
          <p:cNvPr id="95" name="Group 94">
            <a:extLst>
              <a:ext uri="{FF2B5EF4-FFF2-40B4-BE49-F238E27FC236}">
                <a16:creationId xmlns:a16="http://schemas.microsoft.com/office/drawing/2014/main" id="{512274AC-A98C-2E60-242C-2298E1A3E74D}"/>
              </a:ext>
            </a:extLst>
          </p:cNvPr>
          <p:cNvGrpSpPr/>
          <p:nvPr/>
        </p:nvGrpSpPr>
        <p:grpSpPr>
          <a:xfrm>
            <a:off x="4336660" y="4424409"/>
            <a:ext cx="3408521" cy="1917236"/>
            <a:chOff x="552450" y="1150594"/>
            <a:chExt cx="3676649" cy="2650517"/>
          </a:xfrm>
        </p:grpSpPr>
        <p:sp>
          <p:nvSpPr>
            <p:cNvPr id="97" name="Rectangle 96">
              <a:extLst>
                <a:ext uri="{FF2B5EF4-FFF2-40B4-BE49-F238E27FC236}">
                  <a16:creationId xmlns:a16="http://schemas.microsoft.com/office/drawing/2014/main" id="{DF93E1E0-6BDF-8A54-EFBE-8C7EC962211D}"/>
                </a:ext>
              </a:extLst>
            </p:cNvPr>
            <p:cNvSpPr/>
            <p:nvPr/>
          </p:nvSpPr>
          <p:spPr>
            <a:xfrm>
              <a:off x="552450" y="1150594"/>
              <a:ext cx="3676649" cy="2650517"/>
            </a:xfrm>
            <a:prstGeom prst="rect">
              <a:avLst/>
            </a:prstGeom>
            <a:solidFill>
              <a:schemeClr val="bg1"/>
            </a:solidFill>
            <a:ln w="31750" cap="rnd">
              <a:solidFill>
                <a:srgbClr val="005EAC"/>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DCC43CA8-863B-9940-FC5A-A9A981421A53}"/>
                </a:ext>
              </a:extLst>
            </p:cNvPr>
            <p:cNvSpPr txBox="1"/>
            <p:nvPr/>
          </p:nvSpPr>
          <p:spPr>
            <a:xfrm>
              <a:off x="611089" y="1187851"/>
              <a:ext cx="3552333" cy="401278"/>
            </a:xfrm>
            <a:prstGeom prst="rect">
              <a:avLst/>
            </a:prstGeom>
            <a:noFill/>
            <a:ln w="28575">
              <a:solidFill>
                <a:schemeClr val="bg1"/>
              </a:solidFill>
            </a:ln>
          </p:spPr>
          <p:txBody>
            <a:bodyPr wrap="square" lIns="0" rIns="0">
              <a:spAutoFit/>
            </a:bodyPr>
            <a:lstStyle/>
            <a:p>
              <a:r>
                <a:rPr lang="en-US" sz="1400" b="1" dirty="0">
                  <a:cs typeface="Times New Roman" panose="02020603050405020304" pitchFamily="18" charset="0"/>
                </a:rPr>
                <a:t>Quasi-static longitudinal vehicle model</a:t>
              </a:r>
              <a:endParaRPr lang="en-US" sz="1400" b="1" dirty="0"/>
            </a:p>
          </p:txBody>
        </p:sp>
      </p:grpSp>
      <p:grpSp>
        <p:nvGrpSpPr>
          <p:cNvPr id="100" name="Group 99">
            <a:extLst>
              <a:ext uri="{FF2B5EF4-FFF2-40B4-BE49-F238E27FC236}">
                <a16:creationId xmlns:a16="http://schemas.microsoft.com/office/drawing/2014/main" id="{CECC1E89-40B2-6A09-3B86-B6F4C8033611}"/>
              </a:ext>
            </a:extLst>
          </p:cNvPr>
          <p:cNvGrpSpPr/>
          <p:nvPr/>
        </p:nvGrpSpPr>
        <p:grpSpPr>
          <a:xfrm>
            <a:off x="294734" y="4454323"/>
            <a:ext cx="3867691" cy="1979292"/>
            <a:chOff x="294734" y="4511473"/>
            <a:chExt cx="3867691" cy="1979292"/>
          </a:xfrm>
        </p:grpSpPr>
        <p:sp>
          <p:nvSpPr>
            <p:cNvPr id="89" name="Rectangle 88">
              <a:extLst>
                <a:ext uri="{FF2B5EF4-FFF2-40B4-BE49-F238E27FC236}">
                  <a16:creationId xmlns:a16="http://schemas.microsoft.com/office/drawing/2014/main" id="{A5A868DB-BF80-806D-C428-DE6B5D760D69}"/>
                </a:ext>
              </a:extLst>
            </p:cNvPr>
            <p:cNvSpPr/>
            <p:nvPr/>
          </p:nvSpPr>
          <p:spPr>
            <a:xfrm>
              <a:off x="305485" y="4511473"/>
              <a:ext cx="3153995" cy="1917236"/>
            </a:xfrm>
            <a:prstGeom prst="rect">
              <a:avLst/>
            </a:prstGeom>
            <a:solidFill>
              <a:schemeClr val="bg1"/>
            </a:solidFill>
            <a:ln w="28575" cap="rnd">
              <a:solidFill>
                <a:srgbClr val="005EAC"/>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1F0396C2-AE2B-BA6D-0578-D2AE06865888}"/>
                </a:ext>
              </a:extLst>
            </p:cNvPr>
            <p:cNvSpPr txBox="1"/>
            <p:nvPr/>
          </p:nvSpPr>
          <p:spPr>
            <a:xfrm>
              <a:off x="824255" y="4549556"/>
              <a:ext cx="2301189" cy="307777"/>
            </a:xfrm>
            <a:prstGeom prst="rect">
              <a:avLst/>
            </a:prstGeom>
            <a:noFill/>
            <a:ln w="28575">
              <a:solidFill>
                <a:schemeClr val="bg1"/>
              </a:solidFill>
            </a:ln>
          </p:spPr>
          <p:txBody>
            <a:bodyPr wrap="square">
              <a:spAutoFit/>
            </a:bodyPr>
            <a:lstStyle/>
            <a:p>
              <a:r>
                <a:rPr lang="en-US" sz="1400" b="1" dirty="0">
                  <a:cs typeface="Times New Roman" panose="02020603050405020304" pitchFamily="18" charset="0"/>
                </a:rPr>
                <a:t>Down-scaled drive cycle</a:t>
              </a:r>
              <a:endParaRPr lang="en-US" sz="1400" b="1" dirty="0"/>
            </a:p>
          </p:txBody>
        </p:sp>
        <p:pic>
          <p:nvPicPr>
            <p:cNvPr id="91" name="Picture 90">
              <a:extLst>
                <a:ext uri="{FF2B5EF4-FFF2-40B4-BE49-F238E27FC236}">
                  <a16:creationId xmlns:a16="http://schemas.microsoft.com/office/drawing/2014/main" id="{26FD4539-A6C2-4492-EF3E-EA0701DAE873}"/>
                </a:ext>
              </a:extLst>
            </p:cNvPr>
            <p:cNvPicPr>
              <a:picLocks noChangeAspect="1"/>
            </p:cNvPicPr>
            <p:nvPr/>
          </p:nvPicPr>
          <p:blipFill>
            <a:blip r:embed="rId14"/>
            <a:stretch>
              <a:fillRect/>
            </a:stretch>
          </p:blipFill>
          <p:spPr>
            <a:xfrm>
              <a:off x="294734" y="4770406"/>
              <a:ext cx="3056281" cy="1720359"/>
            </a:xfrm>
            <a:prstGeom prst="rect">
              <a:avLst/>
            </a:prstGeom>
          </p:spPr>
        </p:pic>
        <p:cxnSp>
          <p:nvCxnSpPr>
            <p:cNvPr id="99" name="Straight Connector 98">
              <a:extLst>
                <a:ext uri="{FF2B5EF4-FFF2-40B4-BE49-F238E27FC236}">
                  <a16:creationId xmlns:a16="http://schemas.microsoft.com/office/drawing/2014/main" id="{4615A9F5-033B-3B61-27E3-9CD136936E19}"/>
                </a:ext>
              </a:extLst>
            </p:cNvPr>
            <p:cNvCxnSpPr>
              <a:cxnSpLocks/>
            </p:cNvCxnSpPr>
            <p:nvPr/>
          </p:nvCxnSpPr>
          <p:spPr>
            <a:xfrm>
              <a:off x="3573780" y="5540468"/>
              <a:ext cx="588645" cy="0"/>
            </a:xfrm>
            <a:prstGeom prst="line">
              <a:avLst/>
            </a:prstGeom>
            <a:ln w="7620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grpSp>
      <p:sp>
        <p:nvSpPr>
          <p:cNvPr id="101" name="TextBox 100">
            <a:extLst>
              <a:ext uri="{FF2B5EF4-FFF2-40B4-BE49-F238E27FC236}">
                <a16:creationId xmlns:a16="http://schemas.microsoft.com/office/drawing/2014/main" id="{47569F9A-0A9B-C27E-0E8A-268239337AA2}"/>
              </a:ext>
            </a:extLst>
          </p:cNvPr>
          <p:cNvSpPr txBox="1"/>
          <p:nvPr/>
        </p:nvSpPr>
        <p:spPr>
          <a:xfrm>
            <a:off x="5320432" y="3405994"/>
            <a:ext cx="1841383" cy="360850"/>
          </a:xfrm>
          <a:prstGeom prst="rect">
            <a:avLst/>
          </a:prstGeom>
          <a:noFill/>
          <a:ln w="28575">
            <a:noFill/>
          </a:ln>
        </p:spPr>
        <p:txBody>
          <a:bodyPr wrap="none" lIns="72000" tIns="72000" rIns="72000" bIns="72000">
            <a:spAutoFit/>
          </a:bodyPr>
          <a:lstStyle/>
          <a:p>
            <a:r>
              <a:rPr lang="en-US" sz="1400" b="1" dirty="0">
                <a:cs typeface="Times New Roman" panose="02020603050405020304" pitchFamily="18" charset="0"/>
              </a:rPr>
              <a:t>BMW i3 &amp; Smart EQ</a:t>
            </a:r>
            <a:endParaRPr lang="en-US" sz="1400" b="1" dirty="0"/>
          </a:p>
        </p:txBody>
      </p:sp>
      <p:sp>
        <p:nvSpPr>
          <p:cNvPr id="103" name="TextBox 102">
            <a:extLst>
              <a:ext uri="{FF2B5EF4-FFF2-40B4-BE49-F238E27FC236}">
                <a16:creationId xmlns:a16="http://schemas.microsoft.com/office/drawing/2014/main" id="{BF0BE6C2-0A05-E040-3801-004141EEB021}"/>
              </a:ext>
            </a:extLst>
          </p:cNvPr>
          <p:cNvSpPr txBox="1"/>
          <p:nvPr/>
        </p:nvSpPr>
        <p:spPr>
          <a:xfrm>
            <a:off x="5327366" y="6313378"/>
            <a:ext cx="6559550" cy="307777"/>
          </a:xfrm>
          <a:prstGeom prst="rect">
            <a:avLst/>
          </a:prstGeom>
          <a:noFill/>
        </p:spPr>
        <p:txBody>
          <a:bodyPr wrap="square">
            <a:spAutoFit/>
          </a:bodyPr>
          <a:lstStyle/>
          <a:p>
            <a:r>
              <a:rPr lang="en-US" sz="1400" b="1" dirty="0">
                <a:cs typeface="Times New Roman" panose="02020603050405020304" pitchFamily="18" charset="0"/>
              </a:rPr>
              <a:t>BMW i3 &amp; Smart EQ </a:t>
            </a:r>
            <a:endParaRPr lang="en-US" sz="1400" dirty="0"/>
          </a:p>
        </p:txBody>
      </p:sp>
      <p:cxnSp>
        <p:nvCxnSpPr>
          <p:cNvPr id="104" name="Straight Connector 103">
            <a:extLst>
              <a:ext uri="{FF2B5EF4-FFF2-40B4-BE49-F238E27FC236}">
                <a16:creationId xmlns:a16="http://schemas.microsoft.com/office/drawing/2014/main" id="{12874A89-B1CE-667D-3759-00A7D292DFA0}"/>
              </a:ext>
            </a:extLst>
          </p:cNvPr>
          <p:cNvCxnSpPr>
            <a:cxnSpLocks/>
          </p:cNvCxnSpPr>
          <p:nvPr/>
        </p:nvCxnSpPr>
        <p:spPr>
          <a:xfrm>
            <a:off x="7866919" y="5424382"/>
            <a:ext cx="588645" cy="0"/>
          </a:xfrm>
          <a:prstGeom prst="line">
            <a:avLst/>
          </a:prstGeom>
          <a:ln w="76200">
            <a:solidFill>
              <a:schemeClr val="tx1"/>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108" name="Picture 107">
            <a:extLst>
              <a:ext uri="{FF2B5EF4-FFF2-40B4-BE49-F238E27FC236}">
                <a16:creationId xmlns:a16="http://schemas.microsoft.com/office/drawing/2014/main" id="{5A59E965-EFEF-7B29-C18A-AD3492DD33E2}"/>
              </a:ext>
            </a:extLst>
          </p:cNvPr>
          <p:cNvPicPr>
            <a:picLocks noChangeAspect="1"/>
          </p:cNvPicPr>
          <p:nvPr/>
        </p:nvPicPr>
        <p:blipFill>
          <a:blip r:embed="rId15"/>
          <a:stretch>
            <a:fillRect/>
          </a:stretch>
        </p:blipFill>
        <p:spPr>
          <a:xfrm>
            <a:off x="8517408" y="4384758"/>
            <a:ext cx="2550679" cy="2273665"/>
          </a:xfrm>
          <a:prstGeom prst="rect">
            <a:avLst/>
          </a:prstGeom>
        </p:spPr>
      </p:pic>
      <p:grpSp>
        <p:nvGrpSpPr>
          <p:cNvPr id="124" name="Group 123">
            <a:extLst>
              <a:ext uri="{FF2B5EF4-FFF2-40B4-BE49-F238E27FC236}">
                <a16:creationId xmlns:a16="http://schemas.microsoft.com/office/drawing/2014/main" id="{D283BB29-CA55-A24E-279B-CC4C01276383}"/>
              </a:ext>
            </a:extLst>
          </p:cNvPr>
          <p:cNvGrpSpPr/>
          <p:nvPr/>
        </p:nvGrpSpPr>
        <p:grpSpPr>
          <a:xfrm>
            <a:off x="9527537" y="5666791"/>
            <a:ext cx="1279418" cy="464730"/>
            <a:chOff x="9633851" y="4444930"/>
            <a:chExt cx="1204558" cy="436771"/>
          </a:xfrm>
        </p:grpSpPr>
        <p:sp>
          <p:nvSpPr>
            <p:cNvPr id="123" name="Rectangle 122">
              <a:extLst>
                <a:ext uri="{FF2B5EF4-FFF2-40B4-BE49-F238E27FC236}">
                  <a16:creationId xmlns:a16="http://schemas.microsoft.com/office/drawing/2014/main" id="{2F4E4291-779A-B54A-7FE3-A0F4F7E97E60}"/>
                </a:ext>
              </a:extLst>
            </p:cNvPr>
            <p:cNvSpPr/>
            <p:nvPr/>
          </p:nvSpPr>
          <p:spPr>
            <a:xfrm>
              <a:off x="9633851" y="4444930"/>
              <a:ext cx="1149871" cy="39484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011FA751-37B6-84A5-4D61-8247ABB20D57}"/>
                </a:ext>
              </a:extLst>
            </p:cNvPr>
            <p:cNvGrpSpPr/>
            <p:nvPr/>
          </p:nvGrpSpPr>
          <p:grpSpPr>
            <a:xfrm>
              <a:off x="9633851" y="4522997"/>
              <a:ext cx="1204558" cy="358704"/>
              <a:chOff x="10934019" y="4589859"/>
              <a:chExt cx="1532453" cy="489812"/>
            </a:xfrm>
          </p:grpSpPr>
          <p:pic>
            <p:nvPicPr>
              <p:cNvPr id="112" name="Picture 111">
                <a:extLst>
                  <a:ext uri="{FF2B5EF4-FFF2-40B4-BE49-F238E27FC236}">
                    <a16:creationId xmlns:a16="http://schemas.microsoft.com/office/drawing/2014/main" id="{1A0CA5A6-431F-F92F-2F5B-ACD14B172C31}"/>
                  </a:ext>
                </a:extLst>
              </p:cNvPr>
              <p:cNvPicPr>
                <a:picLocks noChangeAspect="1"/>
              </p:cNvPicPr>
              <p:nvPr/>
            </p:nvPicPr>
            <p:blipFill>
              <a:blip r:embed="rId16"/>
              <a:stretch>
                <a:fillRect/>
              </a:stretch>
            </p:blipFill>
            <p:spPr>
              <a:xfrm>
                <a:off x="11107572" y="4649329"/>
                <a:ext cx="1358900" cy="273050"/>
              </a:xfrm>
              <a:prstGeom prst="rect">
                <a:avLst/>
              </a:prstGeom>
            </p:spPr>
          </p:pic>
          <p:pic>
            <p:nvPicPr>
              <p:cNvPr id="114" name="Picture 113">
                <a:extLst>
                  <a:ext uri="{FF2B5EF4-FFF2-40B4-BE49-F238E27FC236}">
                    <a16:creationId xmlns:a16="http://schemas.microsoft.com/office/drawing/2014/main" id="{A49D9B75-67DD-837F-23C2-0D98D038840B}"/>
                  </a:ext>
                </a:extLst>
              </p:cNvPr>
              <p:cNvPicPr>
                <a:picLocks noChangeAspect="1"/>
              </p:cNvPicPr>
              <p:nvPr/>
            </p:nvPicPr>
            <p:blipFill>
              <a:blip r:embed="rId17"/>
              <a:stretch>
                <a:fillRect/>
              </a:stretch>
            </p:blipFill>
            <p:spPr>
              <a:xfrm>
                <a:off x="11113922" y="4812971"/>
                <a:ext cx="1352550" cy="266700"/>
              </a:xfrm>
              <a:prstGeom prst="rect">
                <a:avLst/>
              </a:prstGeom>
            </p:spPr>
          </p:pic>
          <p:pic>
            <p:nvPicPr>
              <p:cNvPr id="117" name="Picture 116">
                <a:extLst>
                  <a:ext uri="{FF2B5EF4-FFF2-40B4-BE49-F238E27FC236}">
                    <a16:creationId xmlns:a16="http://schemas.microsoft.com/office/drawing/2014/main" id="{384D04F4-DEE6-34DE-E78C-826F86B4BB69}"/>
                  </a:ext>
                </a:extLst>
              </p:cNvPr>
              <p:cNvPicPr>
                <a:picLocks noChangeAspect="1"/>
              </p:cNvPicPr>
              <p:nvPr/>
            </p:nvPicPr>
            <p:blipFill>
              <a:blip r:embed="rId18"/>
              <a:stretch>
                <a:fillRect/>
              </a:stretch>
            </p:blipFill>
            <p:spPr>
              <a:xfrm>
                <a:off x="10934019" y="4589859"/>
                <a:ext cx="241300" cy="50800"/>
              </a:xfrm>
              <a:prstGeom prst="rect">
                <a:avLst/>
              </a:prstGeom>
            </p:spPr>
          </p:pic>
          <p:pic>
            <p:nvPicPr>
              <p:cNvPr id="119" name="Picture 118">
                <a:extLst>
                  <a:ext uri="{FF2B5EF4-FFF2-40B4-BE49-F238E27FC236}">
                    <a16:creationId xmlns:a16="http://schemas.microsoft.com/office/drawing/2014/main" id="{0D9F648D-21FA-861B-A0D4-B0187218F957}"/>
                  </a:ext>
                </a:extLst>
              </p:cNvPr>
              <p:cNvPicPr>
                <a:picLocks noChangeAspect="1"/>
              </p:cNvPicPr>
              <p:nvPr/>
            </p:nvPicPr>
            <p:blipFill>
              <a:blip r:embed="rId5"/>
              <a:stretch>
                <a:fillRect/>
              </a:stretch>
            </p:blipFill>
            <p:spPr>
              <a:xfrm>
                <a:off x="11003869" y="4738481"/>
                <a:ext cx="101600" cy="101600"/>
              </a:xfrm>
              <a:prstGeom prst="rect">
                <a:avLst/>
              </a:prstGeom>
            </p:spPr>
          </p:pic>
          <p:pic>
            <p:nvPicPr>
              <p:cNvPr id="121" name="Picture 120">
                <a:extLst>
                  <a:ext uri="{FF2B5EF4-FFF2-40B4-BE49-F238E27FC236}">
                    <a16:creationId xmlns:a16="http://schemas.microsoft.com/office/drawing/2014/main" id="{51582999-E052-E26C-8F03-51B5C334C092}"/>
                  </a:ext>
                </a:extLst>
              </p:cNvPr>
              <p:cNvPicPr>
                <a:picLocks noChangeAspect="1"/>
              </p:cNvPicPr>
              <p:nvPr/>
            </p:nvPicPr>
            <p:blipFill>
              <a:blip r:embed="rId8"/>
              <a:stretch>
                <a:fillRect/>
              </a:stretch>
            </p:blipFill>
            <p:spPr>
              <a:xfrm>
                <a:off x="11007950" y="4882835"/>
                <a:ext cx="101600" cy="101600"/>
              </a:xfrm>
              <a:prstGeom prst="rect">
                <a:avLst/>
              </a:prstGeom>
            </p:spPr>
          </p:pic>
        </p:grpSp>
      </p:grpSp>
      <p:pic>
        <p:nvPicPr>
          <p:cNvPr id="1024" name="Picture 1023">
            <a:extLst>
              <a:ext uri="{FF2B5EF4-FFF2-40B4-BE49-F238E27FC236}">
                <a16:creationId xmlns:a16="http://schemas.microsoft.com/office/drawing/2014/main" id="{30744D29-1209-DD97-729E-88AD0C8234E8}"/>
              </a:ext>
            </a:extLst>
          </p:cNvPr>
          <p:cNvPicPr>
            <a:picLocks noChangeAspect="1"/>
          </p:cNvPicPr>
          <p:nvPr/>
        </p:nvPicPr>
        <p:blipFill>
          <a:blip r:embed="rId19">
            <a:alphaModFix amt="85000"/>
            <a:extLst>
              <a:ext uri="{BEBA8EAE-BF5A-486C-A8C5-ECC9F3942E4B}">
                <a14:imgProps xmlns:a14="http://schemas.microsoft.com/office/drawing/2010/main">
                  <a14:imgLayer r:embed="rId20">
                    <a14:imgEffect>
                      <a14:sharpenSoften amount="50000"/>
                    </a14:imgEffect>
                    <a14:imgEffect>
                      <a14:colorTemperature colorTemp="7200"/>
                    </a14:imgEffect>
                  </a14:imgLayer>
                </a14:imgProps>
              </a:ext>
            </a:extLst>
          </a:blip>
          <a:stretch>
            <a:fillRect/>
          </a:stretch>
        </p:blipFill>
        <p:spPr>
          <a:xfrm>
            <a:off x="11575277" y="4549556"/>
            <a:ext cx="760232" cy="720043"/>
          </a:xfrm>
          <a:prstGeom prst="rect">
            <a:avLst/>
          </a:prstGeom>
        </p:spPr>
      </p:pic>
      <p:cxnSp>
        <p:nvCxnSpPr>
          <p:cNvPr id="1025" name="Straight Connector 1024">
            <a:extLst>
              <a:ext uri="{FF2B5EF4-FFF2-40B4-BE49-F238E27FC236}">
                <a16:creationId xmlns:a16="http://schemas.microsoft.com/office/drawing/2014/main" id="{3F212BD5-44E7-026A-EEA9-2004D8240498}"/>
              </a:ext>
            </a:extLst>
          </p:cNvPr>
          <p:cNvCxnSpPr>
            <a:cxnSpLocks/>
          </p:cNvCxnSpPr>
          <p:nvPr/>
        </p:nvCxnSpPr>
        <p:spPr>
          <a:xfrm>
            <a:off x="10897515" y="5146580"/>
            <a:ext cx="588645" cy="0"/>
          </a:xfrm>
          <a:prstGeom prst="line">
            <a:avLst/>
          </a:prstGeom>
          <a:ln w="76200">
            <a:solidFill>
              <a:srgbClr val="00B05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sp>
        <p:nvSpPr>
          <p:cNvPr id="1027" name="TextBox 1026">
            <a:extLst>
              <a:ext uri="{FF2B5EF4-FFF2-40B4-BE49-F238E27FC236}">
                <a16:creationId xmlns:a16="http://schemas.microsoft.com/office/drawing/2014/main" id="{58E84BB0-D6E3-50B7-D8C1-C2F894D0CB22}"/>
              </a:ext>
            </a:extLst>
          </p:cNvPr>
          <p:cNvSpPr txBox="1"/>
          <p:nvPr/>
        </p:nvSpPr>
        <p:spPr>
          <a:xfrm>
            <a:off x="11406525" y="5286495"/>
            <a:ext cx="1659416" cy="523220"/>
          </a:xfrm>
          <a:prstGeom prst="rect">
            <a:avLst/>
          </a:prstGeom>
          <a:noFill/>
          <a:ln w="28575">
            <a:noFill/>
          </a:ln>
        </p:spPr>
        <p:txBody>
          <a:bodyPr wrap="square" lIns="0" rIns="0">
            <a:spAutoFit/>
          </a:bodyPr>
          <a:lstStyle/>
          <a:p>
            <a:r>
              <a:rPr lang="en-US" sz="1400" b="1" dirty="0">
                <a:solidFill>
                  <a:srgbClr val="00B050"/>
                </a:solidFill>
                <a:cs typeface="Times New Roman" panose="02020603050405020304" pitchFamily="18" charset="0"/>
              </a:rPr>
              <a:t>Ops within lab motor rating</a:t>
            </a:r>
            <a:endParaRPr lang="en-US" sz="1400" b="1" dirty="0">
              <a:solidFill>
                <a:srgbClr val="00B050"/>
              </a:solidFill>
            </a:endParaRPr>
          </a:p>
        </p:txBody>
      </p:sp>
      <p:sp>
        <p:nvSpPr>
          <p:cNvPr id="8" name="Oval 7">
            <a:extLst>
              <a:ext uri="{FF2B5EF4-FFF2-40B4-BE49-F238E27FC236}">
                <a16:creationId xmlns:a16="http://schemas.microsoft.com/office/drawing/2014/main" id="{E805BE0F-E374-B3A1-B4F2-146E8B92A931}"/>
              </a:ext>
            </a:extLst>
          </p:cNvPr>
          <p:cNvSpPr/>
          <p:nvPr/>
        </p:nvSpPr>
        <p:spPr>
          <a:xfrm>
            <a:off x="8745155" y="4460395"/>
            <a:ext cx="327025" cy="238125"/>
          </a:xfrm>
          <a:prstGeom prst="ellipse">
            <a:avLst/>
          </a:prstGeom>
          <a:noFill/>
          <a:ln w="158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5DE156-87EE-A92B-C3C2-E4BA8821E99D}"/>
              </a:ext>
            </a:extLst>
          </p:cNvPr>
          <p:cNvPicPr>
            <a:picLocks noChangeAspect="1"/>
          </p:cNvPicPr>
          <p:nvPr/>
        </p:nvPicPr>
        <p:blipFill>
          <a:blip r:embed="rId21"/>
          <a:stretch>
            <a:fillRect/>
          </a:stretch>
        </p:blipFill>
        <p:spPr>
          <a:xfrm>
            <a:off x="4494462" y="1849009"/>
            <a:ext cx="3088860" cy="1621205"/>
          </a:xfrm>
          <a:prstGeom prst="rect">
            <a:avLst/>
          </a:prstGeom>
        </p:spPr>
      </p:pic>
      <p:pic>
        <p:nvPicPr>
          <p:cNvPr id="12" name="Picture 11">
            <a:extLst>
              <a:ext uri="{FF2B5EF4-FFF2-40B4-BE49-F238E27FC236}">
                <a16:creationId xmlns:a16="http://schemas.microsoft.com/office/drawing/2014/main" id="{157B1DCD-01FF-42B1-B833-FD97FB3D0DA4}"/>
              </a:ext>
            </a:extLst>
          </p:cNvPr>
          <p:cNvPicPr>
            <a:picLocks noChangeAspect="1"/>
          </p:cNvPicPr>
          <p:nvPr/>
        </p:nvPicPr>
        <p:blipFill>
          <a:blip r:embed="rId21"/>
          <a:stretch>
            <a:fillRect/>
          </a:stretch>
        </p:blipFill>
        <p:spPr>
          <a:xfrm>
            <a:off x="4464282" y="4757125"/>
            <a:ext cx="3088860" cy="1621205"/>
          </a:xfrm>
          <a:prstGeom prst="rect">
            <a:avLst/>
          </a:prstGeom>
        </p:spPr>
      </p:pic>
      <p:pic>
        <p:nvPicPr>
          <p:cNvPr id="14" name="Picture 13">
            <a:extLst>
              <a:ext uri="{FF2B5EF4-FFF2-40B4-BE49-F238E27FC236}">
                <a16:creationId xmlns:a16="http://schemas.microsoft.com/office/drawing/2014/main" id="{58826893-68AE-F89A-B72F-9F90348E15A3}"/>
              </a:ext>
            </a:extLst>
          </p:cNvPr>
          <p:cNvPicPr>
            <a:picLocks noChangeAspect="1"/>
          </p:cNvPicPr>
          <p:nvPr/>
        </p:nvPicPr>
        <p:blipFill>
          <a:blip r:embed="rId22"/>
          <a:stretch>
            <a:fillRect/>
          </a:stretch>
        </p:blipFill>
        <p:spPr>
          <a:xfrm>
            <a:off x="9672433" y="5661338"/>
            <a:ext cx="722375" cy="232766"/>
          </a:xfrm>
          <a:prstGeom prst="rect">
            <a:avLst/>
          </a:prstGeom>
        </p:spPr>
      </p:pic>
      <p:pic>
        <p:nvPicPr>
          <p:cNvPr id="16" name="Picture 15">
            <a:extLst>
              <a:ext uri="{FF2B5EF4-FFF2-40B4-BE49-F238E27FC236}">
                <a16:creationId xmlns:a16="http://schemas.microsoft.com/office/drawing/2014/main" id="{0CC08D77-B78D-8C35-D176-B2B17C696275}"/>
              </a:ext>
            </a:extLst>
          </p:cNvPr>
          <p:cNvPicPr>
            <a:picLocks noChangeAspect="1"/>
          </p:cNvPicPr>
          <p:nvPr/>
        </p:nvPicPr>
        <p:blipFill>
          <a:blip r:embed="rId23"/>
          <a:stretch>
            <a:fillRect/>
          </a:stretch>
        </p:blipFill>
        <p:spPr>
          <a:xfrm>
            <a:off x="9780719" y="1696906"/>
            <a:ext cx="1065207" cy="255298"/>
          </a:xfrm>
          <a:prstGeom prst="rect">
            <a:avLst/>
          </a:prstGeom>
        </p:spPr>
      </p:pic>
      <p:pic>
        <p:nvPicPr>
          <p:cNvPr id="20" name="Picture 19">
            <a:extLst>
              <a:ext uri="{FF2B5EF4-FFF2-40B4-BE49-F238E27FC236}">
                <a16:creationId xmlns:a16="http://schemas.microsoft.com/office/drawing/2014/main" id="{6FC0B833-EA66-3F4D-D4D1-284B703F5965}"/>
              </a:ext>
            </a:extLst>
          </p:cNvPr>
          <p:cNvPicPr>
            <a:picLocks noChangeAspect="1"/>
          </p:cNvPicPr>
          <p:nvPr/>
        </p:nvPicPr>
        <p:blipFill>
          <a:blip r:embed="rId24"/>
          <a:stretch>
            <a:fillRect/>
          </a:stretch>
        </p:blipFill>
        <p:spPr>
          <a:xfrm>
            <a:off x="9697433" y="2813023"/>
            <a:ext cx="1133078" cy="252764"/>
          </a:xfrm>
          <a:prstGeom prst="rect">
            <a:avLst/>
          </a:prstGeom>
        </p:spPr>
      </p:pic>
    </p:spTree>
    <p:extLst>
      <p:ext uri="{BB962C8B-B14F-4D97-AF65-F5344CB8AC3E}">
        <p14:creationId xmlns:p14="http://schemas.microsoft.com/office/powerpoint/2010/main" val="34265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250"/>
                                        <p:tgtEl>
                                          <p:spTgt spid="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arn(inVertical)">
                                      <p:cBhvr>
                                        <p:cTn id="10" dur="25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10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
                                        <p:tgtEl>
                                          <p:spTgt spid="81"/>
                                        </p:tgtEl>
                                      </p:cBhvr>
                                    </p:animEffect>
                                  </p:childTnLst>
                                </p:cTn>
                              </p:par>
                              <p:par>
                                <p:cTn id="19" presetID="10"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10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250"/>
                                        <p:tgtEl>
                                          <p:spTgt spid="8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250"/>
                                        <p:tgtEl>
                                          <p:spTgt spid="8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100"/>
                                        <p:tgtEl>
                                          <p:spTgt spid="83"/>
                                        </p:tgtEl>
                                      </p:cBhvr>
                                    </p:animEffect>
                                  </p:childTnLst>
                                </p:cTn>
                              </p:par>
                              <p:par>
                                <p:cTn id="36" presetID="10" presetClass="entr" presetSubtype="0" fill="hold" nodeType="with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1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fade">
                                      <p:cBhvr>
                                        <p:cTn id="41" dur="100"/>
                                        <p:tgtEl>
                                          <p:spTgt spid="103"/>
                                        </p:tgtEl>
                                      </p:cBhvr>
                                    </p:animEffect>
                                  </p:childTnLst>
                                </p:cTn>
                              </p:par>
                              <p:par>
                                <p:cTn id="42" presetID="10" presetClass="entr" presetSubtype="0" fill="hold" nodeType="with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fade">
                                      <p:cBhvr>
                                        <p:cTn id="44" dur="100"/>
                                        <p:tgtEl>
                                          <p:spTgt spid="104"/>
                                        </p:tgtEl>
                                      </p:cBhvr>
                                    </p:animEffect>
                                  </p:childTnLst>
                                </p:cTn>
                              </p:par>
                              <p:par>
                                <p:cTn id="45" presetID="10"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
                                        <p:tgtEl>
                                          <p:spTgt spid="108"/>
                                        </p:tgtEl>
                                      </p:cBhvr>
                                    </p:animEffect>
                                  </p:childTnLst>
                                </p:cTn>
                              </p:par>
                              <p:par>
                                <p:cTn id="48" presetID="10" presetClass="entr" presetSubtype="0" fill="hold" nodeType="withEffect">
                                  <p:stCondLst>
                                    <p:cond delay="0"/>
                                  </p:stCondLst>
                                  <p:childTnLst>
                                    <p:set>
                                      <p:cBhvr>
                                        <p:cTn id="49" dur="1" fill="hold">
                                          <p:stCondLst>
                                            <p:cond delay="0"/>
                                          </p:stCondLst>
                                        </p:cTn>
                                        <p:tgtEl>
                                          <p:spTgt spid="124"/>
                                        </p:tgtEl>
                                        <p:attrNameLst>
                                          <p:attrName>style.visibility</p:attrName>
                                        </p:attrNameLst>
                                      </p:cBhvr>
                                      <p:to>
                                        <p:strVal val="visible"/>
                                      </p:to>
                                    </p:set>
                                    <p:animEffect transition="in" filter="fade">
                                      <p:cBhvr>
                                        <p:cTn id="50" dur="100"/>
                                        <p:tgtEl>
                                          <p:spTgt spid="124"/>
                                        </p:tgtEl>
                                      </p:cBhvr>
                                    </p:animEffect>
                                  </p:childTnLst>
                                </p:cTn>
                              </p:par>
                              <p:par>
                                <p:cTn id="51" presetID="10" presetClass="entr" presetSubtype="0"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10"/>
                                        <p:tgtEl>
                                          <p:spTgt spid="95"/>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24"/>
                                        </p:tgtEl>
                                        <p:attrNameLst>
                                          <p:attrName>style.visibility</p:attrName>
                                        </p:attrNameLst>
                                      </p:cBhvr>
                                      <p:to>
                                        <p:strVal val="visible"/>
                                      </p:to>
                                    </p:set>
                                    <p:animEffect transition="in" filter="fade">
                                      <p:cBhvr>
                                        <p:cTn id="64" dur="10"/>
                                        <p:tgtEl>
                                          <p:spTgt spid="1024"/>
                                        </p:tgtEl>
                                      </p:cBhvr>
                                    </p:animEffect>
                                  </p:childTnLst>
                                </p:cTn>
                              </p:par>
                              <p:par>
                                <p:cTn id="65" presetID="10" presetClass="entr" presetSubtype="0" fill="hold" nodeType="withEffect">
                                  <p:stCondLst>
                                    <p:cond delay="0"/>
                                  </p:stCondLst>
                                  <p:childTnLst>
                                    <p:set>
                                      <p:cBhvr>
                                        <p:cTn id="66" dur="1" fill="hold">
                                          <p:stCondLst>
                                            <p:cond delay="0"/>
                                          </p:stCondLst>
                                        </p:cTn>
                                        <p:tgtEl>
                                          <p:spTgt spid="1025"/>
                                        </p:tgtEl>
                                        <p:attrNameLst>
                                          <p:attrName>style.visibility</p:attrName>
                                        </p:attrNameLst>
                                      </p:cBhvr>
                                      <p:to>
                                        <p:strVal val="visible"/>
                                      </p:to>
                                    </p:set>
                                    <p:animEffect transition="in" filter="fade">
                                      <p:cBhvr>
                                        <p:cTn id="67" dur="10"/>
                                        <p:tgtEl>
                                          <p:spTgt spid="10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7"/>
                                        </p:tgtEl>
                                        <p:attrNameLst>
                                          <p:attrName>style.visibility</p:attrName>
                                        </p:attrNameLst>
                                      </p:cBhvr>
                                      <p:to>
                                        <p:strVal val="visible"/>
                                      </p:to>
                                    </p:set>
                                    <p:animEffect transition="in" filter="fade">
                                      <p:cBhvr>
                                        <p:cTn id="70" dur="10"/>
                                        <p:tgtEl>
                                          <p:spTgt spid="102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animBg="1"/>
      <p:bldP spid="79" grpId="0"/>
      <p:bldP spid="81" grpId="0"/>
      <p:bldP spid="83" grpId="0" animBg="1"/>
      <p:bldP spid="84" grpId="0" animBg="1"/>
      <p:bldP spid="85" grpId="0" animBg="1"/>
      <p:bldP spid="103" grpId="0"/>
      <p:bldP spid="102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ABC0E6-061F-F936-10D5-7BB1D764B6DE}"/>
              </a:ext>
            </a:extLst>
          </p:cNvPr>
          <p:cNvSpPr/>
          <p:nvPr/>
        </p:nvSpPr>
        <p:spPr>
          <a:xfrm>
            <a:off x="972759" y="3865634"/>
            <a:ext cx="6873685" cy="986911"/>
          </a:xfrm>
          <a:prstGeom prst="rect">
            <a:avLst/>
          </a:prstGeom>
          <a:solidFill>
            <a:schemeClr val="accent6">
              <a:lumMod val="60000"/>
              <a:lumOff val="40000"/>
              <a:alpha val="22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D1172F-2195-C7F9-4D4B-367BCAFFFBB8}"/>
              </a:ext>
            </a:extLst>
          </p:cNvPr>
          <p:cNvSpPr>
            <a:spLocks noGrp="1"/>
          </p:cNvSpPr>
          <p:nvPr>
            <p:ph type="title"/>
          </p:nvPr>
        </p:nvSpPr>
        <p:spPr>
          <a:xfrm>
            <a:off x="881219" y="886491"/>
            <a:ext cx="11877840" cy="747756"/>
          </a:xfrm>
        </p:spPr>
        <p:txBody>
          <a:bodyPr>
            <a:normAutofit/>
          </a:bodyPr>
          <a:lstStyle/>
          <a:p>
            <a:r>
              <a:rPr lang="en-US" sz="3200" dirty="0"/>
              <a:t>Transient-Consistent Down-Scaling Method</a:t>
            </a:r>
          </a:p>
        </p:txBody>
      </p:sp>
      <p:sp>
        <p:nvSpPr>
          <p:cNvPr id="4" name="Date Placeholder 3">
            <a:extLst>
              <a:ext uri="{FF2B5EF4-FFF2-40B4-BE49-F238E27FC236}">
                <a16:creationId xmlns:a16="http://schemas.microsoft.com/office/drawing/2014/main" id="{A01CA39A-B84A-91D4-5F6F-49ED9D7A01E7}"/>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10CE01FD-3036-526C-AD4D-B34BC647A9D2}"/>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7594109F-6B40-1027-D768-CD53293ABE0C}"/>
              </a:ext>
            </a:extLst>
          </p:cNvPr>
          <p:cNvSpPr>
            <a:spLocks noGrp="1"/>
          </p:cNvSpPr>
          <p:nvPr>
            <p:ph type="sldNum" sz="quarter" idx="12"/>
          </p:nvPr>
        </p:nvSpPr>
        <p:spPr/>
        <p:txBody>
          <a:bodyPr/>
          <a:lstStyle/>
          <a:p>
            <a:fld id="{4B64EC4D-37E3-EF42-B9AB-6337577588CB}" type="slidenum">
              <a:rPr lang="de-DE" smtClean="0"/>
              <a:pPr/>
              <a:t>8</a:t>
            </a:fld>
            <a:endParaRPr lang="de-DE" dirty="0"/>
          </a:p>
        </p:txBody>
      </p:sp>
      <p:sp>
        <p:nvSpPr>
          <p:cNvPr id="7" name="Text Placeholder 6">
            <a:extLst>
              <a:ext uri="{FF2B5EF4-FFF2-40B4-BE49-F238E27FC236}">
                <a16:creationId xmlns:a16="http://schemas.microsoft.com/office/drawing/2014/main" id="{4B6A1709-C69E-0B9E-1F8D-FFEDC7AFC764}"/>
              </a:ext>
            </a:extLst>
          </p:cNvPr>
          <p:cNvSpPr>
            <a:spLocks noGrp="1"/>
          </p:cNvSpPr>
          <p:nvPr>
            <p:ph type="body" sz="quarter" idx="13"/>
          </p:nvPr>
        </p:nvSpPr>
        <p:spPr>
          <a:xfrm>
            <a:off x="880588" y="349998"/>
            <a:ext cx="4809794" cy="286720"/>
          </a:xfrm>
        </p:spPr>
        <p:txBody>
          <a:bodyPr/>
          <a:lstStyle/>
          <a:p>
            <a:r>
              <a:rPr lang="en-US" dirty="0"/>
              <a:t>Baseline Determination</a:t>
            </a:r>
          </a:p>
        </p:txBody>
      </p:sp>
      <p:sp>
        <p:nvSpPr>
          <p:cNvPr id="3" name="Content Placeholder 2">
            <a:extLst>
              <a:ext uri="{FF2B5EF4-FFF2-40B4-BE49-F238E27FC236}">
                <a16:creationId xmlns:a16="http://schemas.microsoft.com/office/drawing/2014/main" id="{7FBEDD0A-86DC-ECBA-F75C-582A12DE8CE1}"/>
              </a:ext>
            </a:extLst>
          </p:cNvPr>
          <p:cNvSpPr>
            <a:spLocks noGrp="1"/>
          </p:cNvSpPr>
          <p:nvPr>
            <p:ph idx="1"/>
          </p:nvPr>
        </p:nvSpPr>
        <p:spPr>
          <a:xfrm>
            <a:off x="860343" y="1564143"/>
            <a:ext cx="7549081" cy="5506309"/>
          </a:xfrm>
        </p:spPr>
        <p:txBody>
          <a:bodyPr>
            <a:normAutofit/>
          </a:bodyPr>
          <a:lstStyle/>
          <a:p>
            <a:pPr marL="180000" indent="-180000">
              <a:lnSpc>
                <a:spcPct val="150000"/>
              </a:lnSpc>
              <a:buFont typeface="Arial" panose="020B0604020202020204" pitchFamily="34" charset="0"/>
              <a:buChar char="•"/>
            </a:pPr>
            <a:r>
              <a:rPr lang="en-US" sz="1800" b="1" dirty="0">
                <a:solidFill>
                  <a:schemeClr val="tx1"/>
                </a:solidFill>
              </a:rPr>
              <a:t>Two-stage procedure:</a:t>
            </a:r>
          </a:p>
          <a:p>
            <a:pPr marL="585051" lvl="1" indent="-180000">
              <a:lnSpc>
                <a:spcPts val="2200"/>
              </a:lnSpc>
              <a:buClr>
                <a:schemeClr val="tx1"/>
              </a:buClr>
              <a:buFont typeface="Arial" panose="020B0604020202020204" pitchFamily="34" charset="0"/>
              <a:buChar char="•"/>
            </a:pPr>
            <a:r>
              <a:rPr lang="en-US" sz="1600" dirty="0">
                <a:solidFill>
                  <a:srgbClr val="FF0000"/>
                </a:solidFill>
              </a:rPr>
              <a:t>Steady-state:</a:t>
            </a:r>
            <a:r>
              <a:rPr lang="en-US" sz="1600" dirty="0"/>
              <a:t> derive vehicle motor OPs → scale to laboratory motor domain → compute </a:t>
            </a:r>
            <a:r>
              <a:rPr lang="en-US" sz="1600" b="1" dirty="0">
                <a:solidFill>
                  <a:schemeClr val="tx1"/>
                </a:solidFill>
              </a:rPr>
              <a:t>speed and torque coefficients </a:t>
            </a:r>
            <a:r>
              <a:rPr lang="en-US" sz="1600" dirty="0"/>
              <a:t>→ </a:t>
            </a:r>
            <a:r>
              <a:rPr lang="en-US" sz="1600" dirty="0">
                <a:solidFill>
                  <a:srgbClr val="FF0000"/>
                </a:solidFill>
              </a:rPr>
              <a:t>transient behavior not preserved</a:t>
            </a:r>
          </a:p>
          <a:p>
            <a:pPr marL="585051" lvl="1" indent="-180000">
              <a:lnSpc>
                <a:spcPts val="2200"/>
              </a:lnSpc>
              <a:spcBef>
                <a:spcPts val="1200"/>
              </a:spcBef>
              <a:buClr>
                <a:schemeClr val="tx1"/>
              </a:buClr>
              <a:buFont typeface="Arial" panose="020B0604020202020204" pitchFamily="34" charset="0"/>
              <a:buChar char="•"/>
            </a:pPr>
            <a:r>
              <a:rPr lang="en-GB" sz="1600" dirty="0">
                <a:solidFill>
                  <a:srgbClr val="0000FF"/>
                </a:solidFill>
              </a:rPr>
              <a:t>Transient: </a:t>
            </a:r>
            <a:r>
              <a:rPr lang="en-GB" sz="1600" dirty="0"/>
              <a:t>compute </a:t>
            </a:r>
            <a:r>
              <a:rPr lang="en-GB" sz="1600" b="1" dirty="0">
                <a:solidFill>
                  <a:schemeClr val="tx1"/>
                </a:solidFill>
              </a:rPr>
              <a:t>time-scaling</a:t>
            </a:r>
            <a:r>
              <a:rPr lang="en-GB" sz="1600" dirty="0"/>
              <a:t> </a:t>
            </a:r>
            <a:r>
              <a:rPr lang="en-GB" sz="1600" b="1" dirty="0">
                <a:solidFill>
                  <a:schemeClr val="tx1"/>
                </a:solidFill>
              </a:rPr>
              <a:t>coefficient</a:t>
            </a:r>
            <a:r>
              <a:rPr lang="en-GB" sz="1600" dirty="0"/>
              <a:t> → reconstruct </a:t>
            </a:r>
            <a:r>
              <a:rPr lang="en-GB" sz="1600" b="1" dirty="0">
                <a:solidFill>
                  <a:schemeClr val="tx1"/>
                </a:solidFill>
              </a:rPr>
              <a:t>scaled drive cycle</a:t>
            </a:r>
            <a:r>
              <a:rPr lang="en-GB" sz="1600" dirty="0"/>
              <a:t> → apply to QSS model → obtain </a:t>
            </a:r>
            <a:r>
              <a:rPr lang="en-GB" sz="1600" b="1" dirty="0">
                <a:solidFill>
                  <a:srgbClr val="0000FF"/>
                </a:solidFill>
              </a:rPr>
              <a:t>transient test-bench outputs</a:t>
            </a:r>
            <a:endParaRPr lang="en-US" sz="1600" b="1" dirty="0">
              <a:solidFill>
                <a:srgbClr val="0000FF"/>
              </a:solidFill>
            </a:endParaRPr>
          </a:p>
          <a:p>
            <a:pPr lvl="1" indent="0">
              <a:lnSpc>
                <a:spcPct val="150000"/>
              </a:lnSpc>
              <a:buNone/>
            </a:pPr>
            <a:endParaRPr lang="en-US" sz="1600" b="1" i="1" dirty="0"/>
          </a:p>
          <a:p>
            <a:pPr marL="180000" lvl="1" indent="-180000">
              <a:lnSpc>
                <a:spcPct val="150000"/>
              </a:lnSpc>
              <a:buClrTx/>
              <a:buFont typeface="Arial" panose="020B0604020202020204" pitchFamily="34" charset="0"/>
              <a:buChar char="•"/>
            </a:pPr>
            <a:endParaRPr lang="en-US" sz="1800" b="1" dirty="0">
              <a:solidFill>
                <a:schemeClr val="tx1"/>
              </a:solidFill>
            </a:endParaRPr>
          </a:p>
          <a:p>
            <a:pPr marL="180000" lvl="1" indent="-180000">
              <a:lnSpc>
                <a:spcPct val="150000"/>
              </a:lnSpc>
              <a:buClrTx/>
              <a:buFont typeface="Arial" panose="020B0604020202020204" pitchFamily="34" charset="0"/>
              <a:buChar char="•"/>
            </a:pPr>
            <a:endParaRPr lang="en-US" sz="1800" b="1" dirty="0">
              <a:solidFill>
                <a:schemeClr val="tx1"/>
              </a:solidFill>
            </a:endParaRPr>
          </a:p>
          <a:p>
            <a:pPr marL="180000" lvl="1" indent="-180000">
              <a:lnSpc>
                <a:spcPct val="150000"/>
              </a:lnSpc>
              <a:spcBef>
                <a:spcPts val="0"/>
              </a:spcBef>
              <a:buClrTx/>
              <a:buFont typeface="Arial" panose="020B0604020202020204" pitchFamily="34" charset="0"/>
              <a:buChar char="•"/>
            </a:pPr>
            <a:r>
              <a:rPr lang="en-US" sz="1800" b="1" dirty="0">
                <a:solidFill>
                  <a:schemeClr val="tx1"/>
                </a:solidFill>
              </a:rPr>
              <a:t>Limitations: </a:t>
            </a:r>
          </a:p>
          <a:p>
            <a:pPr marL="915842" lvl="2" indent="-180000">
              <a:lnSpc>
                <a:spcPct val="150000"/>
              </a:lnSpc>
              <a:buFont typeface="Arial" panose="020B0604020202020204" pitchFamily="34" charset="0"/>
              <a:buChar char="•"/>
            </a:pPr>
            <a:r>
              <a:rPr lang="en-GB" sz="1600" b="1" dirty="0">
                <a:solidFill>
                  <a:schemeClr val="tx1"/>
                </a:solidFill>
              </a:rPr>
              <a:t>Thermal scaling</a:t>
            </a:r>
            <a:endParaRPr lang="en-GB" sz="1600" dirty="0"/>
          </a:p>
          <a:p>
            <a:pPr marL="915842" lvl="2" indent="-180000">
              <a:lnSpc>
                <a:spcPct val="150000"/>
              </a:lnSpc>
              <a:buFont typeface="Arial" panose="020B0604020202020204" pitchFamily="34" charset="0"/>
              <a:buChar char="•"/>
            </a:pPr>
            <a:r>
              <a:rPr lang="en-GB" sz="1600" b="1" dirty="0">
                <a:solidFill>
                  <a:schemeClr val="tx1"/>
                </a:solidFill>
              </a:rPr>
              <a:t>Limited thermal dynamics</a:t>
            </a:r>
            <a:endParaRPr lang="en-GB" sz="1600" dirty="0"/>
          </a:p>
        </p:txBody>
      </p:sp>
      <p:sp>
        <p:nvSpPr>
          <p:cNvPr id="10" name="TextBox 9">
            <a:extLst>
              <a:ext uri="{FF2B5EF4-FFF2-40B4-BE49-F238E27FC236}">
                <a16:creationId xmlns:a16="http://schemas.microsoft.com/office/drawing/2014/main" id="{8087477D-0B98-7242-21ED-6CE1DBF4B1C1}"/>
              </a:ext>
            </a:extLst>
          </p:cNvPr>
          <p:cNvSpPr txBox="1"/>
          <p:nvPr/>
        </p:nvSpPr>
        <p:spPr>
          <a:xfrm>
            <a:off x="1545503" y="3791786"/>
            <a:ext cx="1707110" cy="375552"/>
          </a:xfrm>
          <a:prstGeom prst="rect">
            <a:avLst/>
          </a:prstGeom>
          <a:noFill/>
        </p:spPr>
        <p:txBody>
          <a:bodyPr wrap="square" lIns="0" rtlCol="0">
            <a:spAutoFit/>
          </a:bodyPr>
          <a:lstStyle/>
          <a:p>
            <a:pPr>
              <a:lnSpc>
                <a:spcPct val="150000"/>
              </a:lnSpc>
            </a:pPr>
            <a:r>
              <a:rPr lang="en-US" sz="1400" dirty="0">
                <a:solidFill>
                  <a:srgbClr val="FF0000"/>
                </a:solidFill>
              </a:rPr>
              <a:t>Speed scaling</a:t>
            </a:r>
          </a:p>
        </p:txBody>
      </p:sp>
      <p:sp>
        <p:nvSpPr>
          <p:cNvPr id="11" name="TextBox 10">
            <a:extLst>
              <a:ext uri="{FF2B5EF4-FFF2-40B4-BE49-F238E27FC236}">
                <a16:creationId xmlns:a16="http://schemas.microsoft.com/office/drawing/2014/main" id="{98EF757E-A120-F0AC-C4CB-277660BD5D8D}"/>
              </a:ext>
            </a:extLst>
          </p:cNvPr>
          <p:cNvSpPr txBox="1"/>
          <p:nvPr/>
        </p:nvSpPr>
        <p:spPr>
          <a:xfrm>
            <a:off x="4033525" y="3791786"/>
            <a:ext cx="1707110" cy="375552"/>
          </a:xfrm>
          <a:prstGeom prst="rect">
            <a:avLst/>
          </a:prstGeom>
          <a:noFill/>
        </p:spPr>
        <p:txBody>
          <a:bodyPr wrap="square" lIns="0" rtlCol="0">
            <a:spAutoFit/>
          </a:bodyPr>
          <a:lstStyle/>
          <a:p>
            <a:pPr>
              <a:lnSpc>
                <a:spcPct val="150000"/>
              </a:lnSpc>
            </a:pPr>
            <a:r>
              <a:rPr lang="en-US" sz="1400" dirty="0">
                <a:solidFill>
                  <a:srgbClr val="FF0000"/>
                </a:solidFill>
              </a:rPr>
              <a:t>Torque scaling</a:t>
            </a:r>
          </a:p>
        </p:txBody>
      </p:sp>
      <p:sp>
        <p:nvSpPr>
          <p:cNvPr id="12" name="TextBox 11">
            <a:extLst>
              <a:ext uri="{FF2B5EF4-FFF2-40B4-BE49-F238E27FC236}">
                <a16:creationId xmlns:a16="http://schemas.microsoft.com/office/drawing/2014/main" id="{C8C98E78-9AE0-E7ED-C5B5-7CB7A2130150}"/>
              </a:ext>
            </a:extLst>
          </p:cNvPr>
          <p:cNvSpPr txBox="1"/>
          <p:nvPr/>
        </p:nvSpPr>
        <p:spPr>
          <a:xfrm>
            <a:off x="6469062" y="3791786"/>
            <a:ext cx="1137247" cy="375552"/>
          </a:xfrm>
          <a:prstGeom prst="rect">
            <a:avLst/>
          </a:prstGeom>
          <a:noFill/>
        </p:spPr>
        <p:txBody>
          <a:bodyPr wrap="square" lIns="0" rtlCol="0">
            <a:spAutoFit/>
          </a:bodyPr>
          <a:lstStyle/>
          <a:p>
            <a:pPr>
              <a:lnSpc>
                <a:spcPct val="150000"/>
              </a:lnSpc>
            </a:pPr>
            <a:r>
              <a:rPr lang="en-US" sz="1400" dirty="0">
                <a:solidFill>
                  <a:srgbClr val="FF0000"/>
                </a:solidFill>
              </a:rPr>
              <a:t>Time scaling</a:t>
            </a:r>
          </a:p>
        </p:txBody>
      </p:sp>
      <p:cxnSp>
        <p:nvCxnSpPr>
          <p:cNvPr id="29" name="Straight Connector 28">
            <a:extLst>
              <a:ext uri="{FF2B5EF4-FFF2-40B4-BE49-F238E27FC236}">
                <a16:creationId xmlns:a16="http://schemas.microsoft.com/office/drawing/2014/main" id="{ABF3B4B8-D33D-EE6D-1B8C-32DD7166CF76}"/>
              </a:ext>
            </a:extLst>
          </p:cNvPr>
          <p:cNvCxnSpPr>
            <a:cxnSpLocks/>
          </p:cNvCxnSpPr>
          <p:nvPr/>
        </p:nvCxnSpPr>
        <p:spPr>
          <a:xfrm>
            <a:off x="8022097" y="4243282"/>
            <a:ext cx="809823" cy="0"/>
          </a:xfrm>
          <a:prstGeom prst="line">
            <a:avLst/>
          </a:prstGeom>
          <a:ln w="76200">
            <a:solidFill>
              <a:srgbClr val="FF00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F886DAD6-0514-1802-887F-9BE37680D877}"/>
              </a:ext>
            </a:extLst>
          </p:cNvPr>
          <p:cNvGrpSpPr/>
          <p:nvPr/>
        </p:nvGrpSpPr>
        <p:grpSpPr>
          <a:xfrm>
            <a:off x="8965612" y="1474203"/>
            <a:ext cx="3711614" cy="5037528"/>
            <a:chOff x="9131493" y="1234443"/>
            <a:chExt cx="3711614" cy="5037528"/>
          </a:xfrm>
        </p:grpSpPr>
        <p:sp>
          <p:nvSpPr>
            <p:cNvPr id="31" name="Rectangle: Rounded Corners 30">
              <a:extLst>
                <a:ext uri="{FF2B5EF4-FFF2-40B4-BE49-F238E27FC236}">
                  <a16:creationId xmlns:a16="http://schemas.microsoft.com/office/drawing/2014/main" id="{29567549-6BAC-3293-953E-AEBA3842F9B8}"/>
                </a:ext>
              </a:extLst>
            </p:cNvPr>
            <p:cNvSpPr/>
            <p:nvPr/>
          </p:nvSpPr>
          <p:spPr>
            <a:xfrm>
              <a:off x="9131493" y="1234443"/>
              <a:ext cx="3647810" cy="5037528"/>
            </a:xfrm>
            <a:prstGeom prst="roundRect">
              <a:avLst>
                <a:gd name="adj" fmla="val 3872"/>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68A4079-8238-9D47-6FC1-A593D84CCAF1}"/>
                </a:ext>
              </a:extLst>
            </p:cNvPr>
            <p:cNvPicPr>
              <a:picLocks noChangeAspect="1"/>
            </p:cNvPicPr>
            <p:nvPr/>
          </p:nvPicPr>
          <p:blipFill>
            <a:blip r:embed="rId3"/>
            <a:stretch>
              <a:fillRect/>
            </a:stretch>
          </p:blipFill>
          <p:spPr>
            <a:xfrm>
              <a:off x="9219835" y="1634247"/>
              <a:ext cx="3477053" cy="4637723"/>
            </a:xfrm>
            <a:prstGeom prst="rect">
              <a:avLst/>
            </a:prstGeom>
          </p:spPr>
        </p:pic>
        <p:sp>
          <p:nvSpPr>
            <p:cNvPr id="32" name="TextBox 31">
              <a:extLst>
                <a:ext uri="{FF2B5EF4-FFF2-40B4-BE49-F238E27FC236}">
                  <a16:creationId xmlns:a16="http://schemas.microsoft.com/office/drawing/2014/main" id="{F7C8E14F-9D57-50B0-3AB8-617A95087633}"/>
                </a:ext>
              </a:extLst>
            </p:cNvPr>
            <p:cNvSpPr txBox="1"/>
            <p:nvPr/>
          </p:nvSpPr>
          <p:spPr>
            <a:xfrm>
              <a:off x="9195297" y="1234554"/>
              <a:ext cx="3647810" cy="307777"/>
            </a:xfrm>
            <a:prstGeom prst="rect">
              <a:avLst/>
            </a:prstGeom>
            <a:noFill/>
            <a:ln w="28575">
              <a:noFill/>
            </a:ln>
          </p:spPr>
          <p:txBody>
            <a:bodyPr wrap="square" lIns="0" rIns="0">
              <a:spAutoFit/>
            </a:bodyPr>
            <a:lstStyle/>
            <a:p>
              <a:r>
                <a:rPr lang="en-US" sz="1400" b="1" dirty="0">
                  <a:cs typeface="Times New Roman" panose="02020603050405020304" pitchFamily="18" charset="0"/>
                </a:rPr>
                <a:t>Proposed down-scaling method flowchart</a:t>
              </a:r>
              <a:endParaRPr lang="en-US" sz="1400" b="1" dirty="0"/>
            </a:p>
          </p:txBody>
        </p:sp>
      </p:grpSp>
      <p:grpSp>
        <p:nvGrpSpPr>
          <p:cNvPr id="42" name="Group 41">
            <a:extLst>
              <a:ext uri="{FF2B5EF4-FFF2-40B4-BE49-F238E27FC236}">
                <a16:creationId xmlns:a16="http://schemas.microsoft.com/office/drawing/2014/main" id="{80F0E80F-667C-8998-9A02-AA6BD23ED4F4}"/>
              </a:ext>
            </a:extLst>
          </p:cNvPr>
          <p:cNvGrpSpPr/>
          <p:nvPr/>
        </p:nvGrpSpPr>
        <p:grpSpPr>
          <a:xfrm>
            <a:off x="8887338" y="1102608"/>
            <a:ext cx="3993798" cy="5141478"/>
            <a:chOff x="8864591" y="1646636"/>
            <a:chExt cx="3993798" cy="5141478"/>
          </a:xfrm>
        </p:grpSpPr>
        <p:sp>
          <p:nvSpPr>
            <p:cNvPr id="43" name="Rectangle: Rounded Corners 42">
              <a:extLst>
                <a:ext uri="{FF2B5EF4-FFF2-40B4-BE49-F238E27FC236}">
                  <a16:creationId xmlns:a16="http://schemas.microsoft.com/office/drawing/2014/main" id="{1AB06DB4-2802-F14B-BAB2-CC7467423C14}"/>
                </a:ext>
              </a:extLst>
            </p:cNvPr>
            <p:cNvSpPr/>
            <p:nvPr/>
          </p:nvSpPr>
          <p:spPr>
            <a:xfrm>
              <a:off x="8864591" y="1646636"/>
              <a:ext cx="3993798" cy="5141478"/>
            </a:xfrm>
            <a:prstGeom prst="roundRect">
              <a:avLst>
                <a:gd name="adj" fmla="val 3872"/>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6F93C90-9AE1-7F82-CA0D-D84036103675}"/>
                </a:ext>
              </a:extLst>
            </p:cNvPr>
            <p:cNvPicPr>
              <a:picLocks noChangeAspect="1"/>
            </p:cNvPicPr>
            <p:nvPr/>
          </p:nvPicPr>
          <p:blipFill>
            <a:blip r:embed="rId4"/>
            <a:stretch>
              <a:fillRect/>
            </a:stretch>
          </p:blipFill>
          <p:spPr>
            <a:xfrm>
              <a:off x="9227202" y="2137096"/>
              <a:ext cx="3187820" cy="4629584"/>
            </a:xfrm>
            <a:prstGeom prst="rect">
              <a:avLst/>
            </a:prstGeom>
          </p:spPr>
        </p:pic>
        <p:sp>
          <p:nvSpPr>
            <p:cNvPr id="45" name="TextBox 44">
              <a:extLst>
                <a:ext uri="{FF2B5EF4-FFF2-40B4-BE49-F238E27FC236}">
                  <a16:creationId xmlns:a16="http://schemas.microsoft.com/office/drawing/2014/main" id="{EE4006E3-42E9-A7D0-9726-4D91A45DFA0D}"/>
                </a:ext>
              </a:extLst>
            </p:cNvPr>
            <p:cNvSpPr txBox="1"/>
            <p:nvPr/>
          </p:nvSpPr>
          <p:spPr>
            <a:xfrm>
              <a:off x="9137846" y="1646636"/>
              <a:ext cx="3511355" cy="307777"/>
            </a:xfrm>
            <a:prstGeom prst="rect">
              <a:avLst/>
            </a:prstGeom>
            <a:noFill/>
            <a:ln w="28575">
              <a:noFill/>
            </a:ln>
          </p:spPr>
          <p:txBody>
            <a:bodyPr wrap="square" lIns="0" rIns="0">
              <a:spAutoFit/>
            </a:bodyPr>
            <a:lstStyle/>
            <a:p>
              <a:r>
                <a:rPr lang="en-US" sz="1400" b="1" dirty="0">
                  <a:cs typeface="Times New Roman" panose="02020603050405020304" pitchFamily="18" charset="0"/>
                </a:rPr>
                <a:t>Down-scaled drive cycles (with BMW i3)</a:t>
              </a:r>
              <a:endParaRPr lang="en-US" sz="1400" b="1" dirty="0"/>
            </a:p>
          </p:txBody>
        </p:sp>
        <p:sp>
          <p:nvSpPr>
            <p:cNvPr id="46" name="TextBox 45">
              <a:extLst>
                <a:ext uri="{FF2B5EF4-FFF2-40B4-BE49-F238E27FC236}">
                  <a16:creationId xmlns:a16="http://schemas.microsoft.com/office/drawing/2014/main" id="{BD723591-BC1F-7D5A-1E89-651F53202267}"/>
                </a:ext>
              </a:extLst>
            </p:cNvPr>
            <p:cNvSpPr txBox="1"/>
            <p:nvPr/>
          </p:nvSpPr>
          <p:spPr>
            <a:xfrm>
              <a:off x="10682891" y="2018431"/>
              <a:ext cx="677594" cy="276999"/>
            </a:xfrm>
            <a:prstGeom prst="rect">
              <a:avLst/>
            </a:prstGeom>
            <a:noFill/>
            <a:ln w="28575">
              <a:noFill/>
            </a:ln>
          </p:spPr>
          <p:txBody>
            <a:bodyPr wrap="square" lIns="0" rIns="0">
              <a:spAutoFit/>
            </a:bodyPr>
            <a:lstStyle/>
            <a:p>
              <a:r>
                <a:rPr lang="en-US" sz="1200" b="1" dirty="0">
                  <a:cs typeface="Times New Roman" panose="02020603050405020304" pitchFamily="18" charset="0"/>
                </a:rPr>
                <a:t>WLTP</a:t>
              </a:r>
              <a:endParaRPr lang="en-US" sz="1200" b="1" dirty="0"/>
            </a:p>
          </p:txBody>
        </p:sp>
        <p:sp>
          <p:nvSpPr>
            <p:cNvPr id="47" name="TextBox 46">
              <a:extLst>
                <a:ext uri="{FF2B5EF4-FFF2-40B4-BE49-F238E27FC236}">
                  <a16:creationId xmlns:a16="http://schemas.microsoft.com/office/drawing/2014/main" id="{CAB8D447-8E5C-B264-4854-EF0BB30E592F}"/>
                </a:ext>
              </a:extLst>
            </p:cNvPr>
            <p:cNvSpPr txBox="1"/>
            <p:nvPr/>
          </p:nvSpPr>
          <p:spPr>
            <a:xfrm>
              <a:off x="10649963" y="3618247"/>
              <a:ext cx="677594" cy="276999"/>
            </a:xfrm>
            <a:prstGeom prst="rect">
              <a:avLst/>
            </a:prstGeom>
            <a:noFill/>
            <a:ln w="28575">
              <a:noFill/>
            </a:ln>
          </p:spPr>
          <p:txBody>
            <a:bodyPr wrap="square" lIns="0" rIns="0">
              <a:spAutoFit/>
            </a:bodyPr>
            <a:lstStyle/>
            <a:p>
              <a:r>
                <a:rPr lang="en-US" sz="1200" b="1" dirty="0">
                  <a:cs typeface="Times New Roman" panose="02020603050405020304" pitchFamily="18" charset="0"/>
                </a:rPr>
                <a:t>Artemis</a:t>
              </a:r>
              <a:endParaRPr lang="en-US" sz="1200" b="1" dirty="0"/>
            </a:p>
          </p:txBody>
        </p:sp>
        <p:sp>
          <p:nvSpPr>
            <p:cNvPr id="48" name="TextBox 47">
              <a:extLst>
                <a:ext uri="{FF2B5EF4-FFF2-40B4-BE49-F238E27FC236}">
                  <a16:creationId xmlns:a16="http://schemas.microsoft.com/office/drawing/2014/main" id="{1433FA15-4044-5B0B-7E6C-DFE3A2D18A8A}"/>
                </a:ext>
              </a:extLst>
            </p:cNvPr>
            <p:cNvSpPr txBox="1"/>
            <p:nvPr/>
          </p:nvSpPr>
          <p:spPr>
            <a:xfrm>
              <a:off x="10696877" y="5186653"/>
              <a:ext cx="677594" cy="276999"/>
            </a:xfrm>
            <a:prstGeom prst="rect">
              <a:avLst/>
            </a:prstGeom>
            <a:noFill/>
            <a:ln w="28575">
              <a:noFill/>
            </a:ln>
          </p:spPr>
          <p:txBody>
            <a:bodyPr wrap="square" lIns="0" rIns="0">
              <a:spAutoFit/>
            </a:bodyPr>
            <a:lstStyle/>
            <a:p>
              <a:r>
                <a:rPr lang="en-US" sz="1200" b="1" dirty="0">
                  <a:cs typeface="Times New Roman" panose="02020603050405020304" pitchFamily="18" charset="0"/>
                </a:rPr>
                <a:t>BCDC</a:t>
              </a:r>
              <a:endParaRPr lang="en-US" sz="1200" b="1" dirty="0"/>
            </a:p>
          </p:txBody>
        </p:sp>
      </p:grpSp>
      <p:sp>
        <p:nvSpPr>
          <p:cNvPr id="13" name="Textfeld 14">
            <a:extLst>
              <a:ext uri="{FF2B5EF4-FFF2-40B4-BE49-F238E27FC236}">
                <a16:creationId xmlns:a16="http://schemas.microsoft.com/office/drawing/2014/main" id="{841F769E-C12D-746F-32E9-5A0CCF3AE1A7}"/>
              </a:ext>
            </a:extLst>
          </p:cNvPr>
          <p:cNvSpPr txBox="1"/>
          <p:nvPr/>
        </p:nvSpPr>
        <p:spPr>
          <a:xfrm>
            <a:off x="621913" y="6489783"/>
            <a:ext cx="12055313" cy="230832"/>
          </a:xfrm>
          <a:prstGeom prst="rect">
            <a:avLst/>
          </a:prstGeom>
          <a:noFill/>
        </p:spPr>
        <p:txBody>
          <a:bodyPr wrap="square" lIns="0" rtlCol="0">
            <a:spAutoFit/>
          </a:bodyPr>
          <a:lstStyle/>
          <a:p>
            <a:pPr defTabSz="180000"/>
            <a:r>
              <a:rPr lang="en-GB" sz="900" dirty="0"/>
              <a:t>[1] P. K. Dhakal, K. Heidarikani, et al., “A Study on the Down-Scaling of Transient Drive Cycles for Experimental Analyses With Laboratory Based Small Motors,” IET Electric Power Applications, vol. 20, no. 1, p. e70139, 2026.</a:t>
            </a:r>
            <a:endParaRPr lang="en-US" sz="900" noProof="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9B38BC3-3495-CEE4-8FC2-A4F4C9036FC5}"/>
                  </a:ext>
                </a:extLst>
              </p:cNvPr>
              <p:cNvSpPr txBox="1"/>
              <p:nvPr/>
            </p:nvSpPr>
            <p:spPr>
              <a:xfrm>
                <a:off x="500356" y="4243282"/>
                <a:ext cx="7624732" cy="861583"/>
              </a:xfrm>
              <a:prstGeom prst="rect">
                <a:avLst/>
              </a:prstGeom>
              <a:noFill/>
            </p:spPr>
            <p:txBody>
              <a:bodyPr wrap="square" lIns="0" rtlCol="0">
                <a:spAutoFit/>
              </a:bodyPr>
              <a:lstStyle/>
              <a:p>
                <a:pPr/>
                <a14:m>
                  <m:oMathPara xmlns:m="http://schemas.openxmlformats.org/officeDocument/2006/math">
                    <m:oMathParaPr>
                      <m:jc m:val="centerGroup"/>
                    </m:oMathParaPr>
                    <m:oMath xmlns:m="http://schemas.openxmlformats.org/officeDocument/2006/math">
                      <m:sSub>
                        <m:sSubPr>
                          <m:ctrlPr>
                            <a:rPr lang="en-GB" sz="1600" b="1" i="1">
                              <a:latin typeface="Cambria Math" panose="02040503050406030204" pitchFamily="18" charset="0"/>
                            </a:rPr>
                          </m:ctrlPr>
                        </m:sSubPr>
                        <m:e>
                          <m:r>
                            <a:rPr lang="en-GB" sz="1600" b="1" i="1">
                              <a:latin typeface="Cambria Math" panose="02040503050406030204" pitchFamily="18" charset="0"/>
                            </a:rPr>
                            <m:t>𝑪</m:t>
                          </m:r>
                        </m:e>
                        <m:sub>
                          <m:r>
                            <a:rPr lang="en-GB" sz="1600" b="1">
                              <a:latin typeface="Cambria Math" panose="02040503050406030204" pitchFamily="18" charset="0"/>
                            </a:rPr>
                            <m:t>𝛀</m:t>
                          </m:r>
                        </m:sub>
                      </m:sSub>
                      <m:r>
                        <a:rPr lang="en-GB" sz="1600" b="1">
                          <a:latin typeface="Cambria Math" panose="02040503050406030204" pitchFamily="18" charset="0"/>
                        </a:rPr>
                        <m:t>=</m:t>
                      </m:r>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𝑻</m:t>
                              </m:r>
                            </m:e>
                            <m:sub>
                              <m:r>
                                <a:rPr lang="en-US" sz="1600" b="1">
                                  <a:latin typeface="Cambria Math" panose="02040503050406030204" pitchFamily="18" charset="0"/>
                                </a:rPr>
                                <m:t>𝐦𝐚𝐱</m:t>
                              </m:r>
                              <m:r>
                                <a:rPr lang="en-GB" sz="1600" b="1">
                                  <a:latin typeface="Cambria Math" panose="02040503050406030204" pitchFamily="18" charset="0"/>
                                </a:rPr>
                                <m:t>,</m:t>
                              </m:r>
                              <m:r>
                                <a:rPr lang="en-GB" sz="1600" b="1">
                                  <a:latin typeface="Cambria Math" panose="02040503050406030204" pitchFamily="18" charset="0"/>
                                </a:rPr>
                                <m:t>𝐯</m:t>
                              </m:r>
                            </m:sub>
                          </m:sSub>
                          <m:sSub>
                            <m:sSubPr>
                              <m:ctrlPr>
                                <a:rPr lang="en-GB" sz="1600" b="1" i="1">
                                  <a:latin typeface="Cambria Math" panose="02040503050406030204" pitchFamily="18" charset="0"/>
                                </a:rPr>
                              </m:ctrlPr>
                            </m:sSubPr>
                            <m:e>
                              <m:r>
                                <a:rPr lang="en-GB" sz="1600" b="1" i="1">
                                  <a:latin typeface="Cambria Math" panose="02040503050406030204" pitchFamily="18" charset="0"/>
                                </a:rPr>
                                <m:t>𝑷</m:t>
                              </m:r>
                            </m:e>
                            <m:sub>
                              <m:r>
                                <a:rPr lang="en-GB" sz="1600" b="1">
                                  <a:latin typeface="Cambria Math" panose="02040503050406030204" pitchFamily="18" charset="0"/>
                                </a:rPr>
                                <m:t>𝐦𝐚𝐱</m:t>
                              </m:r>
                              <m:r>
                                <a:rPr lang="en-GB" sz="1600" b="1">
                                  <a:latin typeface="Cambria Math" panose="02040503050406030204" pitchFamily="18" charset="0"/>
                                </a:rPr>
                                <m:t>,</m:t>
                              </m:r>
                              <m:r>
                                <a:rPr lang="en-GB" sz="1600" b="1">
                                  <a:latin typeface="Cambria Math" panose="02040503050406030204" pitchFamily="18" charset="0"/>
                                </a:rPr>
                                <m:t>𝐦</m:t>
                              </m:r>
                            </m:sub>
                          </m:sSub>
                        </m:num>
                        <m:den>
                          <m:sSub>
                            <m:sSubPr>
                              <m:ctrlPr>
                                <a:rPr lang="en-US" sz="1600" b="1" i="1">
                                  <a:latin typeface="Cambria Math" panose="02040503050406030204" pitchFamily="18" charset="0"/>
                                </a:rPr>
                              </m:ctrlPr>
                            </m:sSubPr>
                            <m:e>
                              <m:r>
                                <a:rPr lang="en-US" sz="1600" b="1">
                                  <a:latin typeface="Cambria Math" panose="02040503050406030204" pitchFamily="18" charset="0"/>
                                </a:rPr>
                                <m:t> </m:t>
                              </m:r>
                              <m:r>
                                <a:rPr lang="en-US" sz="1600" b="1" i="1">
                                  <a:latin typeface="Cambria Math" panose="02040503050406030204" pitchFamily="18" charset="0"/>
                                </a:rPr>
                                <m:t>𝑻</m:t>
                              </m:r>
                            </m:e>
                            <m:sub>
                              <m:r>
                                <a:rPr lang="en-US" sz="1600" b="1">
                                  <a:latin typeface="Cambria Math" panose="02040503050406030204" pitchFamily="18" charset="0"/>
                                </a:rPr>
                                <m:t>𝐦𝐚𝐱</m:t>
                              </m:r>
                              <m:r>
                                <a:rPr lang="en-GB" sz="1600" b="1">
                                  <a:latin typeface="Cambria Math" panose="02040503050406030204" pitchFamily="18" charset="0"/>
                                </a:rPr>
                                <m:t>,</m:t>
                              </m:r>
                              <m:r>
                                <a:rPr lang="en-US" sz="1600" b="1">
                                  <a:latin typeface="Cambria Math" panose="02040503050406030204" pitchFamily="18" charset="0"/>
                                </a:rPr>
                                <m:t>𝐦</m:t>
                              </m:r>
                            </m:sub>
                          </m:sSub>
                          <m:sSub>
                            <m:sSubPr>
                              <m:ctrlPr>
                                <a:rPr lang="en-GB" sz="1600" b="1" i="1">
                                  <a:latin typeface="Cambria Math" panose="02040503050406030204" pitchFamily="18" charset="0"/>
                                </a:rPr>
                              </m:ctrlPr>
                            </m:sSubPr>
                            <m:e>
                              <m:r>
                                <a:rPr lang="en-GB" sz="1600" b="1" i="1">
                                  <a:latin typeface="Cambria Math" panose="02040503050406030204" pitchFamily="18" charset="0"/>
                                </a:rPr>
                                <m:t>𝑷</m:t>
                              </m:r>
                            </m:e>
                            <m:sub>
                              <m:r>
                                <a:rPr lang="en-GB" sz="1600" b="1">
                                  <a:latin typeface="Cambria Math" panose="02040503050406030204" pitchFamily="18" charset="0"/>
                                </a:rPr>
                                <m:t>𝐦𝐚𝐱</m:t>
                              </m:r>
                              <m:r>
                                <a:rPr lang="en-GB" sz="1600" b="1">
                                  <a:latin typeface="Cambria Math" panose="02040503050406030204" pitchFamily="18" charset="0"/>
                                </a:rPr>
                                <m:t>,</m:t>
                              </m:r>
                              <m:r>
                                <a:rPr lang="en-GB" sz="1600" b="1">
                                  <a:latin typeface="Cambria Math" panose="02040503050406030204" pitchFamily="18" charset="0"/>
                                </a:rPr>
                                <m:t>𝐯</m:t>
                              </m:r>
                            </m:sub>
                          </m:sSub>
                        </m:den>
                      </m:f>
                      <m:r>
                        <a:rPr lang="en-GB" sz="1600" b="1" i="1">
                          <a:latin typeface="Cambria Math" panose="02040503050406030204" pitchFamily="18" charset="0"/>
                        </a:rPr>
                        <m:t> </m:t>
                      </m:r>
                      <m:r>
                        <a:rPr lang="en-US" sz="1600" b="1" i="1">
                          <a:latin typeface="Cambria Math" panose="02040503050406030204" pitchFamily="18" charset="0"/>
                        </a:rPr>
                        <m:t>                  </m:t>
                      </m:r>
                      <m:sSub>
                        <m:sSubPr>
                          <m:ctrlPr>
                            <a:rPr lang="en-GB" sz="1600" b="1" i="1">
                              <a:latin typeface="Cambria Math" panose="02040503050406030204" pitchFamily="18" charset="0"/>
                            </a:rPr>
                          </m:ctrlPr>
                        </m:sSubPr>
                        <m:e>
                          <m:r>
                            <a:rPr lang="en-US" sz="1600" b="1" i="1">
                              <a:latin typeface="Cambria Math" panose="02040503050406030204" pitchFamily="18" charset="0"/>
                            </a:rPr>
                            <m:t>    </m:t>
                          </m:r>
                          <m:r>
                            <a:rPr lang="en-GB" sz="1600" b="1" i="1">
                              <a:latin typeface="Cambria Math" panose="02040503050406030204" pitchFamily="18" charset="0"/>
                            </a:rPr>
                            <m:t>𝑪</m:t>
                          </m:r>
                        </m:e>
                        <m:sub>
                          <m:r>
                            <a:rPr lang="en-GB" sz="1600" b="1">
                              <a:latin typeface="Cambria Math" panose="02040503050406030204" pitchFamily="18" charset="0"/>
                            </a:rPr>
                            <m:t>𝐓</m:t>
                          </m:r>
                        </m:sub>
                      </m:sSub>
                      <m:r>
                        <a:rPr lang="en-GB" sz="1600" b="1">
                          <a:latin typeface="Cambria Math" panose="02040503050406030204" pitchFamily="18" charset="0"/>
                        </a:rPr>
                        <m:t>=</m:t>
                      </m:r>
                      <m:f>
                        <m:fPr>
                          <m:ctrlPr>
                            <a:rPr lang="en-US" sz="1600" b="1" i="1">
                              <a:latin typeface="Cambria Math" panose="02040503050406030204" pitchFamily="18" charset="0"/>
                            </a:rPr>
                          </m:ctrlPr>
                        </m:fPr>
                        <m:num>
                          <m:sSub>
                            <m:sSubPr>
                              <m:ctrlPr>
                                <a:rPr lang="en-GB" sz="1600" b="1" i="1">
                                  <a:latin typeface="Cambria Math" panose="02040503050406030204" pitchFamily="18" charset="0"/>
                                </a:rPr>
                              </m:ctrlPr>
                            </m:sSubPr>
                            <m:e>
                              <m:r>
                                <a:rPr lang="en-GB" sz="1600" b="1" i="1">
                                  <a:latin typeface="Cambria Math" panose="02040503050406030204" pitchFamily="18" charset="0"/>
                                </a:rPr>
                                <m:t>𝑻</m:t>
                              </m:r>
                            </m:e>
                            <m:sub>
                              <m:r>
                                <a:rPr lang="en-GB" sz="1600" b="1">
                                  <a:latin typeface="Cambria Math" panose="02040503050406030204" pitchFamily="18" charset="0"/>
                                </a:rPr>
                                <m:t>𝐦𝐚𝐱</m:t>
                              </m:r>
                              <m:r>
                                <a:rPr lang="en-GB" sz="1600" b="1">
                                  <a:latin typeface="Cambria Math" panose="02040503050406030204" pitchFamily="18" charset="0"/>
                                </a:rPr>
                                <m:t>,</m:t>
                              </m:r>
                              <m:r>
                                <a:rPr lang="en-GB" sz="1600" b="1">
                                  <a:latin typeface="Cambria Math" panose="02040503050406030204" pitchFamily="18" charset="0"/>
                                </a:rPr>
                                <m:t>𝐦</m:t>
                              </m:r>
                            </m:sub>
                          </m:sSub>
                        </m:num>
                        <m:den>
                          <m:sSub>
                            <m:sSubPr>
                              <m:ctrlPr>
                                <a:rPr lang="en-GB" sz="1600" b="1" i="1">
                                  <a:latin typeface="Cambria Math" panose="02040503050406030204" pitchFamily="18" charset="0"/>
                                </a:rPr>
                              </m:ctrlPr>
                            </m:sSubPr>
                            <m:e>
                              <m:r>
                                <a:rPr lang="en-GB" sz="1600" b="1" i="1">
                                  <a:latin typeface="Cambria Math" panose="02040503050406030204" pitchFamily="18" charset="0"/>
                                </a:rPr>
                                <m:t>𝑻</m:t>
                              </m:r>
                            </m:e>
                            <m:sub>
                              <m:r>
                                <a:rPr lang="en-GB" sz="1600" b="1">
                                  <a:latin typeface="Cambria Math" panose="02040503050406030204" pitchFamily="18" charset="0"/>
                                </a:rPr>
                                <m:t>𝐦𝐚𝐱</m:t>
                              </m:r>
                              <m:r>
                                <a:rPr lang="en-GB" sz="1600" b="1">
                                  <a:latin typeface="Cambria Math" panose="02040503050406030204" pitchFamily="18" charset="0"/>
                                </a:rPr>
                                <m:t>,</m:t>
                              </m:r>
                              <m:r>
                                <a:rPr lang="en-GB" sz="1600" b="1">
                                  <a:latin typeface="Cambria Math" panose="02040503050406030204" pitchFamily="18" charset="0"/>
                                </a:rPr>
                                <m:t>𝐯</m:t>
                              </m:r>
                            </m:sub>
                          </m:sSub>
                        </m:den>
                      </m:f>
                      <m:r>
                        <a:rPr lang="en-US" sz="1600" b="1" i="1">
                          <a:latin typeface="Cambria Math" panose="02040503050406030204" pitchFamily="18" charset="0"/>
                        </a:rPr>
                        <m:t>                                 </m:t>
                      </m:r>
                      <m:sSub>
                        <m:sSubPr>
                          <m:ctrlPr>
                            <a:rPr lang="en-GB" sz="1600" b="1" i="1">
                              <a:latin typeface="Cambria Math" panose="02040503050406030204" pitchFamily="18" charset="0"/>
                            </a:rPr>
                          </m:ctrlPr>
                        </m:sSubPr>
                        <m:e>
                          <m:r>
                            <a:rPr lang="en-GB" sz="1600" b="1" i="1">
                              <a:latin typeface="Cambria Math" panose="02040503050406030204" pitchFamily="18" charset="0"/>
                            </a:rPr>
                            <m:t>𝑪</m:t>
                          </m:r>
                        </m:e>
                        <m:sub>
                          <m:r>
                            <a:rPr lang="en-GB" sz="1600" b="1">
                              <a:latin typeface="Cambria Math" panose="02040503050406030204" pitchFamily="18" charset="0"/>
                            </a:rPr>
                            <m:t>∆</m:t>
                          </m:r>
                          <m:r>
                            <a:rPr lang="en-GB" sz="1600" b="1">
                              <a:latin typeface="Cambria Math" panose="02040503050406030204" pitchFamily="18" charset="0"/>
                            </a:rPr>
                            <m:t>𝐭</m:t>
                          </m:r>
                        </m:sub>
                      </m:sSub>
                      <m:r>
                        <a:rPr lang="en-GB" sz="1600" b="1">
                          <a:latin typeface="Cambria Math" panose="02040503050406030204" pitchFamily="18" charset="0"/>
                        </a:rPr>
                        <m:t>=</m:t>
                      </m:r>
                      <m:f>
                        <m:fPr>
                          <m:ctrlPr>
                            <a:rPr lang="en-GB" sz="1600" b="1" i="1">
                              <a:latin typeface="Cambria Math" panose="02040503050406030204" pitchFamily="18" charset="0"/>
                            </a:rPr>
                          </m:ctrlPr>
                        </m:fPr>
                        <m:num>
                          <m:sSub>
                            <m:sSubPr>
                              <m:ctrlPr>
                                <a:rPr lang="en-GB" sz="1600" b="1" i="1">
                                  <a:latin typeface="Cambria Math" panose="02040503050406030204" pitchFamily="18" charset="0"/>
                                </a:rPr>
                              </m:ctrlPr>
                            </m:sSubPr>
                            <m:e>
                              <m:r>
                                <a:rPr lang="en-GB" sz="1600" b="1" i="1">
                                  <a:latin typeface="Cambria Math" panose="02040503050406030204" pitchFamily="18" charset="0"/>
                                </a:rPr>
                                <m:t>𝑪</m:t>
                              </m:r>
                            </m:e>
                            <m:sub>
                              <m:r>
                                <a:rPr lang="en-GB" sz="1600" b="1">
                                  <a:latin typeface="Cambria Math" panose="02040503050406030204" pitchFamily="18" charset="0"/>
                                </a:rPr>
                                <m:t>𝛀</m:t>
                              </m:r>
                            </m:sub>
                          </m:sSub>
                        </m:num>
                        <m:den>
                          <m:sSub>
                            <m:sSubPr>
                              <m:ctrlPr>
                                <a:rPr lang="en-GB" sz="1600" b="1" i="1">
                                  <a:latin typeface="Cambria Math" panose="02040503050406030204" pitchFamily="18" charset="0"/>
                                </a:rPr>
                              </m:ctrlPr>
                            </m:sSubPr>
                            <m:e>
                              <m:r>
                                <a:rPr lang="en-GB" sz="1600" b="1" i="1">
                                  <a:latin typeface="Cambria Math" panose="02040503050406030204" pitchFamily="18" charset="0"/>
                                </a:rPr>
                                <m:t>𝑪</m:t>
                              </m:r>
                            </m:e>
                            <m:sub>
                              <m:r>
                                <a:rPr lang="en-GB" sz="1600" b="1">
                                  <a:latin typeface="Cambria Math" panose="02040503050406030204" pitchFamily="18" charset="0"/>
                                </a:rPr>
                                <m:t>𝐓</m:t>
                              </m:r>
                            </m:sub>
                          </m:sSub>
                        </m:den>
                      </m:f>
                    </m:oMath>
                  </m:oMathPara>
                </a14:m>
                <a:endParaRPr lang="en-US" sz="1600" b="1" dirty="0"/>
              </a:p>
              <a:p>
                <a:endParaRPr lang="en-US" sz="1600" dirty="0" err="1"/>
              </a:p>
            </p:txBody>
          </p:sp>
        </mc:Choice>
        <mc:Fallback xmlns="">
          <p:sp>
            <p:nvSpPr>
              <p:cNvPr id="17" name="TextBox 16">
                <a:extLst>
                  <a:ext uri="{FF2B5EF4-FFF2-40B4-BE49-F238E27FC236}">
                    <a16:creationId xmlns:a16="http://schemas.microsoft.com/office/drawing/2014/main" id="{E9B38BC3-3495-CEE4-8FC2-A4F4C9036FC5}"/>
                  </a:ext>
                </a:extLst>
              </p:cNvPr>
              <p:cNvSpPr txBox="1">
                <a:spLocks noRot="1" noChangeAspect="1" noMove="1" noResize="1" noEditPoints="1" noAdjustHandles="1" noChangeArrowheads="1" noChangeShapeType="1" noTextEdit="1"/>
              </p:cNvSpPr>
              <p:nvPr/>
            </p:nvSpPr>
            <p:spPr>
              <a:xfrm>
                <a:off x="500356" y="4243282"/>
                <a:ext cx="7624732" cy="8615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35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
                                        <p:tgtEl>
                                          <p:spTgt spid="42"/>
                                        </p:tgtEl>
                                      </p:cBhvr>
                                    </p:animEffect>
                                  </p:childTnLst>
                                </p:cTn>
                              </p:par>
                              <p:par>
                                <p:cTn id="33" presetID="10" presetClass="exit" presetSubtype="0" fill="hold" nodeType="withEffect">
                                  <p:stCondLst>
                                    <p:cond delay="0"/>
                                  </p:stCondLst>
                                  <p:childTnLst>
                                    <p:animEffect transition="out" filter="fade">
                                      <p:cBhvr>
                                        <p:cTn id="34" dur="10"/>
                                        <p:tgtEl>
                                          <p:spTgt spid="34"/>
                                        </p:tgtEl>
                                      </p:cBhvr>
                                    </p:animEffect>
                                    <p:set>
                                      <p:cBhvr>
                                        <p:cTn id="35" dur="1" fill="hold">
                                          <p:stCondLst>
                                            <p:cond delay="9"/>
                                          </p:stCondLst>
                                        </p:cTn>
                                        <p:tgtEl>
                                          <p:spTgt spid="3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
                                        <p:tgtEl>
                                          <p:spTgt spid="3">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
                                        <p:tgtEl>
                                          <p:spTgt spid="3">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ADA95B77-BAC6-A036-40AB-96AD5373EE6C}"/>
              </a:ext>
            </a:extLst>
          </p:cNvPr>
          <p:cNvGrpSpPr/>
          <p:nvPr/>
        </p:nvGrpSpPr>
        <p:grpSpPr>
          <a:xfrm>
            <a:off x="8696505" y="1268498"/>
            <a:ext cx="3724095" cy="2574944"/>
            <a:chOff x="8696505" y="1268498"/>
            <a:chExt cx="3724095" cy="2574944"/>
          </a:xfrm>
        </p:grpSpPr>
        <p:sp>
          <p:nvSpPr>
            <p:cNvPr id="53" name="Rectangle: Rounded Corners 52">
              <a:extLst>
                <a:ext uri="{FF2B5EF4-FFF2-40B4-BE49-F238E27FC236}">
                  <a16:creationId xmlns:a16="http://schemas.microsoft.com/office/drawing/2014/main" id="{1A6228A7-82BC-A2F4-41CF-6855A41DF4C7}"/>
                </a:ext>
              </a:extLst>
            </p:cNvPr>
            <p:cNvSpPr/>
            <p:nvPr/>
          </p:nvSpPr>
          <p:spPr>
            <a:xfrm>
              <a:off x="8696505" y="1268498"/>
              <a:ext cx="3724095" cy="2574944"/>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7">
              <a:extLst>
                <a:ext uri="{FF2B5EF4-FFF2-40B4-BE49-F238E27FC236}">
                  <a16:creationId xmlns:a16="http://schemas.microsoft.com/office/drawing/2014/main" id="{13D7C72E-F6B6-0090-DA7C-27EC8E163C2D}"/>
                </a:ext>
              </a:extLst>
            </p:cNvPr>
            <p:cNvSpPr txBox="1"/>
            <p:nvPr/>
          </p:nvSpPr>
          <p:spPr>
            <a:xfrm>
              <a:off x="9785422" y="1290022"/>
              <a:ext cx="1723357" cy="338554"/>
            </a:xfrm>
            <a:prstGeom prst="rect">
              <a:avLst/>
            </a:prstGeom>
            <a:noFill/>
          </p:spPr>
          <p:txBody>
            <a:bodyPr wrap="none" lIns="0" rtlCol="0">
              <a:spAutoFit/>
            </a:bodyPr>
            <a:lstStyle>
              <a:defPPr>
                <a:defRPr lang="de-DE"/>
              </a:defPPr>
              <a:lvl1pPr marL="0" algn="l" defTabSz="648081" rtl="0" eaLnBrk="1" latinLnBrk="0" hangingPunct="1">
                <a:defRPr sz="2600" kern="1200">
                  <a:solidFill>
                    <a:schemeClr val="tx1"/>
                  </a:solidFill>
                  <a:latin typeface="+mn-lt"/>
                  <a:ea typeface="+mn-ea"/>
                  <a:cs typeface="+mn-cs"/>
                </a:defRPr>
              </a:lvl1pPr>
              <a:lvl2pPr marL="648081" algn="l" defTabSz="648081" rtl="0" eaLnBrk="1" latinLnBrk="0" hangingPunct="1">
                <a:defRPr sz="2600" kern="1200">
                  <a:solidFill>
                    <a:schemeClr val="tx1"/>
                  </a:solidFill>
                  <a:latin typeface="+mn-lt"/>
                  <a:ea typeface="+mn-ea"/>
                  <a:cs typeface="+mn-cs"/>
                </a:defRPr>
              </a:lvl2pPr>
              <a:lvl3pPr marL="1296162" algn="l" defTabSz="648081" rtl="0" eaLnBrk="1" latinLnBrk="0" hangingPunct="1">
                <a:defRPr sz="2600" kern="1200">
                  <a:solidFill>
                    <a:schemeClr val="tx1"/>
                  </a:solidFill>
                  <a:latin typeface="+mn-lt"/>
                  <a:ea typeface="+mn-ea"/>
                  <a:cs typeface="+mn-cs"/>
                </a:defRPr>
              </a:lvl3pPr>
              <a:lvl4pPr marL="1944243" algn="l" defTabSz="648081" rtl="0" eaLnBrk="1" latinLnBrk="0" hangingPunct="1">
                <a:defRPr sz="2600" kern="1200">
                  <a:solidFill>
                    <a:schemeClr val="tx1"/>
                  </a:solidFill>
                  <a:latin typeface="+mn-lt"/>
                  <a:ea typeface="+mn-ea"/>
                  <a:cs typeface="+mn-cs"/>
                </a:defRPr>
              </a:lvl4pPr>
              <a:lvl5pPr marL="2592324" algn="l" defTabSz="648081" rtl="0" eaLnBrk="1" latinLnBrk="0" hangingPunct="1">
                <a:defRPr sz="2600" kern="1200">
                  <a:solidFill>
                    <a:schemeClr val="tx1"/>
                  </a:solidFill>
                  <a:latin typeface="+mn-lt"/>
                  <a:ea typeface="+mn-ea"/>
                  <a:cs typeface="+mn-cs"/>
                </a:defRPr>
              </a:lvl5pPr>
              <a:lvl6pPr marL="3240405" algn="l" defTabSz="648081" rtl="0" eaLnBrk="1" latinLnBrk="0" hangingPunct="1">
                <a:defRPr sz="2600" kern="1200">
                  <a:solidFill>
                    <a:schemeClr val="tx1"/>
                  </a:solidFill>
                  <a:latin typeface="+mn-lt"/>
                  <a:ea typeface="+mn-ea"/>
                  <a:cs typeface="+mn-cs"/>
                </a:defRPr>
              </a:lvl6pPr>
              <a:lvl7pPr marL="3888486" algn="l" defTabSz="648081" rtl="0" eaLnBrk="1" latinLnBrk="0" hangingPunct="1">
                <a:defRPr sz="2600" kern="1200">
                  <a:solidFill>
                    <a:schemeClr val="tx1"/>
                  </a:solidFill>
                  <a:latin typeface="+mn-lt"/>
                  <a:ea typeface="+mn-ea"/>
                  <a:cs typeface="+mn-cs"/>
                </a:defRPr>
              </a:lvl7pPr>
              <a:lvl8pPr marL="4536567" algn="l" defTabSz="648081" rtl="0" eaLnBrk="1" latinLnBrk="0" hangingPunct="1">
                <a:defRPr sz="2600" kern="1200">
                  <a:solidFill>
                    <a:schemeClr val="tx1"/>
                  </a:solidFill>
                  <a:latin typeface="+mn-lt"/>
                  <a:ea typeface="+mn-ea"/>
                  <a:cs typeface="+mn-cs"/>
                </a:defRPr>
              </a:lvl8pPr>
              <a:lvl9pPr marL="5184648" algn="l" defTabSz="648081" rtl="0" eaLnBrk="1" latinLnBrk="0" hangingPunct="1">
                <a:defRPr sz="2600" kern="1200">
                  <a:solidFill>
                    <a:schemeClr val="tx1"/>
                  </a:solidFill>
                  <a:latin typeface="+mn-lt"/>
                  <a:ea typeface="+mn-ea"/>
                  <a:cs typeface="+mn-cs"/>
                </a:defRPr>
              </a:lvl9pPr>
            </a:lstStyle>
            <a:p>
              <a:r>
                <a:rPr lang="en-GB" sz="1600" b="1" dirty="0"/>
                <a:t>Test rig of the IM</a:t>
              </a:r>
            </a:p>
          </p:txBody>
        </p:sp>
      </p:grpSp>
      <p:sp>
        <p:nvSpPr>
          <p:cNvPr id="2" name="Title 1">
            <a:extLst>
              <a:ext uri="{FF2B5EF4-FFF2-40B4-BE49-F238E27FC236}">
                <a16:creationId xmlns:a16="http://schemas.microsoft.com/office/drawing/2014/main" id="{0C913F0B-C835-EF14-1981-D4DF8EBD5273}"/>
              </a:ext>
            </a:extLst>
          </p:cNvPr>
          <p:cNvSpPr>
            <a:spLocks noGrp="1"/>
          </p:cNvSpPr>
          <p:nvPr>
            <p:ph type="title"/>
          </p:nvPr>
        </p:nvSpPr>
        <p:spPr>
          <a:xfrm>
            <a:off x="880588" y="886491"/>
            <a:ext cx="11877840" cy="637509"/>
          </a:xfrm>
        </p:spPr>
        <p:txBody>
          <a:bodyPr/>
          <a:lstStyle/>
          <a:p>
            <a:r>
              <a:rPr lang="en-US" dirty="0"/>
              <a:t>Experimental Framework</a:t>
            </a:r>
          </a:p>
        </p:txBody>
      </p:sp>
      <p:sp>
        <p:nvSpPr>
          <p:cNvPr id="4" name="Date Placeholder 3">
            <a:extLst>
              <a:ext uri="{FF2B5EF4-FFF2-40B4-BE49-F238E27FC236}">
                <a16:creationId xmlns:a16="http://schemas.microsoft.com/office/drawing/2014/main" id="{2845ACD0-10A0-E356-34C2-D2F84CB0EF69}"/>
              </a:ext>
            </a:extLst>
          </p:cNvPr>
          <p:cNvSpPr>
            <a:spLocks noGrp="1"/>
          </p:cNvSpPr>
          <p:nvPr>
            <p:ph type="dt" sz="half" idx="10"/>
          </p:nvPr>
        </p:nvSpPr>
        <p:spPr/>
        <p:txBody>
          <a:bodyPr/>
          <a:lstStyle/>
          <a:p>
            <a:r>
              <a:rPr lang="de-DE"/>
              <a:t>22.05.2026</a:t>
            </a:r>
            <a:endParaRPr lang="de-DE" dirty="0"/>
          </a:p>
        </p:txBody>
      </p:sp>
      <p:sp>
        <p:nvSpPr>
          <p:cNvPr id="5" name="Footer Placeholder 4">
            <a:extLst>
              <a:ext uri="{FF2B5EF4-FFF2-40B4-BE49-F238E27FC236}">
                <a16:creationId xmlns:a16="http://schemas.microsoft.com/office/drawing/2014/main" id="{61ECFB53-96A4-9052-4F49-12BC87BDAC94}"/>
              </a:ext>
            </a:extLst>
          </p:cNvPr>
          <p:cNvSpPr>
            <a:spLocks noGrp="1"/>
          </p:cNvSpPr>
          <p:nvPr>
            <p:ph type="ftr" sz="quarter" idx="11"/>
          </p:nvPr>
        </p:nvSpPr>
        <p:spPr/>
        <p:txBody>
          <a:bodyPr/>
          <a:lstStyle/>
          <a:p>
            <a:r>
              <a:rPr lang="en-US"/>
              <a:t>Kourosh Heidarikani | Confidence Levels of Performance Map Based Drive Cycle Analysis for Induction Motors</a:t>
            </a:r>
            <a:endParaRPr lang="de-DE" dirty="0"/>
          </a:p>
        </p:txBody>
      </p:sp>
      <p:sp>
        <p:nvSpPr>
          <p:cNvPr id="6" name="Slide Number Placeholder 5">
            <a:extLst>
              <a:ext uri="{FF2B5EF4-FFF2-40B4-BE49-F238E27FC236}">
                <a16:creationId xmlns:a16="http://schemas.microsoft.com/office/drawing/2014/main" id="{A6924B98-8083-61A2-0E22-8E2501BF00C0}"/>
              </a:ext>
            </a:extLst>
          </p:cNvPr>
          <p:cNvSpPr>
            <a:spLocks noGrp="1"/>
          </p:cNvSpPr>
          <p:nvPr>
            <p:ph type="sldNum" sz="quarter" idx="12"/>
          </p:nvPr>
        </p:nvSpPr>
        <p:spPr/>
        <p:txBody>
          <a:bodyPr/>
          <a:lstStyle/>
          <a:p>
            <a:fld id="{4B64EC4D-37E3-EF42-B9AB-6337577588CB}" type="slidenum">
              <a:rPr lang="de-DE" smtClean="0"/>
              <a:pPr/>
              <a:t>9</a:t>
            </a:fld>
            <a:endParaRPr lang="de-DE" dirty="0"/>
          </a:p>
        </p:txBody>
      </p:sp>
      <p:sp>
        <p:nvSpPr>
          <p:cNvPr id="7" name="Text Placeholder 6">
            <a:extLst>
              <a:ext uri="{FF2B5EF4-FFF2-40B4-BE49-F238E27FC236}">
                <a16:creationId xmlns:a16="http://schemas.microsoft.com/office/drawing/2014/main" id="{DCE7FEDC-9BA5-D738-83C2-165249A462F5}"/>
              </a:ext>
            </a:extLst>
          </p:cNvPr>
          <p:cNvSpPr>
            <a:spLocks noGrp="1"/>
          </p:cNvSpPr>
          <p:nvPr>
            <p:ph type="body" sz="quarter" idx="13"/>
          </p:nvPr>
        </p:nvSpPr>
        <p:spPr/>
        <p:txBody>
          <a:bodyPr/>
          <a:lstStyle/>
          <a:p>
            <a:br>
              <a:rPr lang="en-US" dirty="0"/>
            </a:br>
            <a:r>
              <a:rPr lang="en-US" dirty="0"/>
              <a:t>Test Rig Setup and Modifications</a:t>
            </a:r>
          </a:p>
        </p:txBody>
      </p:sp>
      <p:pic>
        <p:nvPicPr>
          <p:cNvPr id="9" name="Picture 8">
            <a:extLst>
              <a:ext uri="{FF2B5EF4-FFF2-40B4-BE49-F238E27FC236}">
                <a16:creationId xmlns:a16="http://schemas.microsoft.com/office/drawing/2014/main" id="{F543E44B-9869-35FC-FA37-5BAFA17902C5}"/>
              </a:ext>
            </a:extLst>
          </p:cNvPr>
          <p:cNvPicPr>
            <a:picLocks noChangeAspect="1"/>
          </p:cNvPicPr>
          <p:nvPr/>
        </p:nvPicPr>
        <p:blipFill>
          <a:blip r:embed="rId3"/>
          <a:stretch>
            <a:fillRect/>
          </a:stretch>
        </p:blipFill>
        <p:spPr>
          <a:xfrm>
            <a:off x="8936307" y="1607946"/>
            <a:ext cx="3278553" cy="2127246"/>
          </a:xfrm>
          <a:prstGeom prst="rect">
            <a:avLst/>
          </a:prstGeom>
        </p:spPr>
      </p:pic>
      <p:sp>
        <p:nvSpPr>
          <p:cNvPr id="17" name="Content Placeholder 2">
            <a:extLst>
              <a:ext uri="{FF2B5EF4-FFF2-40B4-BE49-F238E27FC236}">
                <a16:creationId xmlns:a16="http://schemas.microsoft.com/office/drawing/2014/main" id="{F0D66F74-7234-CE0D-D832-6521C18364D0}"/>
              </a:ext>
            </a:extLst>
          </p:cNvPr>
          <p:cNvSpPr txBox="1">
            <a:spLocks/>
          </p:cNvSpPr>
          <p:nvPr/>
        </p:nvSpPr>
        <p:spPr>
          <a:xfrm>
            <a:off x="881218" y="1646420"/>
            <a:ext cx="7752320" cy="4966140"/>
          </a:xfrm>
          <a:prstGeom prst="rect">
            <a:avLst/>
          </a:prstGeom>
        </p:spPr>
        <p:txBody>
          <a:bodyPr vert="horz" lIns="0" tIns="0" rIns="0" bIns="0" rtlCol="0" anchor="t">
            <a:normAutofit/>
          </a:bodyPr>
          <a:lstStyle>
            <a:lvl1pPr marL="0" indent="0" algn="l" defTabSz="648081" rtl="0" eaLnBrk="1" latinLnBrk="0" hangingPunct="1">
              <a:spcBef>
                <a:spcPct val="20000"/>
              </a:spcBef>
              <a:buFont typeface="Arial"/>
              <a:buNone/>
              <a:defRPr sz="2800" kern="1200">
                <a:solidFill>
                  <a:srgbClr val="636363"/>
                </a:solidFill>
                <a:latin typeface="+mn-lt"/>
                <a:ea typeface="+mn-ea"/>
                <a:cs typeface="+mn-cs"/>
              </a:defRPr>
            </a:lvl1pPr>
            <a:lvl2pPr marL="405051" indent="-405051" algn="l" defTabSz="648081" rtl="0" eaLnBrk="1" latinLnBrk="0" hangingPunct="1">
              <a:spcBef>
                <a:spcPct val="20000"/>
              </a:spcBef>
              <a:buClr>
                <a:srgbClr val="005EA8"/>
              </a:buClr>
              <a:buFont typeface="Wingdings" charset="2"/>
              <a:buChar char="§"/>
              <a:defRPr sz="2800" kern="1200">
                <a:solidFill>
                  <a:srgbClr val="636363"/>
                </a:solidFill>
                <a:latin typeface="+mn-lt"/>
                <a:ea typeface="+mn-ea"/>
                <a:cs typeface="+mn-cs"/>
              </a:defRPr>
            </a:lvl2pPr>
            <a:lvl3pPr marL="1140893" indent="-380298" algn="l" defTabSz="648081" rtl="0" eaLnBrk="1" latinLnBrk="0" hangingPunct="1">
              <a:spcBef>
                <a:spcPct val="20000"/>
              </a:spcBef>
              <a:buFont typeface="Wingdings" charset="2"/>
              <a:buChar char="§"/>
              <a:defRPr sz="2600" kern="1200">
                <a:solidFill>
                  <a:srgbClr val="636363"/>
                </a:solidFill>
                <a:latin typeface="+mn-lt"/>
                <a:ea typeface="+mn-ea"/>
                <a:cs typeface="+mn-cs"/>
              </a:defRPr>
            </a:lvl3pPr>
            <a:lvl4pPr marL="1903738" indent="-382548" algn="l" defTabSz="648081" rtl="0" eaLnBrk="1" latinLnBrk="0" hangingPunct="1">
              <a:spcBef>
                <a:spcPct val="20000"/>
              </a:spcBef>
              <a:buClr>
                <a:schemeClr val="bg1">
                  <a:lumMod val="65000"/>
                </a:schemeClr>
              </a:buClr>
              <a:buFont typeface="Wingdings" charset="2"/>
              <a:buChar char="§"/>
              <a:defRPr sz="2300" kern="1200">
                <a:solidFill>
                  <a:srgbClr val="636363"/>
                </a:solidFill>
                <a:latin typeface="+mn-lt"/>
                <a:ea typeface="+mn-ea"/>
                <a:cs typeface="+mn-cs"/>
              </a:defRPr>
            </a:lvl4pPr>
            <a:lvl5pPr marL="4501" indent="0" algn="l" defTabSz="648081" rtl="0" eaLnBrk="1" latinLnBrk="0" hangingPunct="1">
              <a:spcBef>
                <a:spcPct val="20000"/>
              </a:spcBef>
              <a:buFont typeface="Lucida Grande"/>
              <a:buNone/>
              <a:defRPr sz="2300" kern="1200">
                <a:solidFill>
                  <a:srgbClr val="636363"/>
                </a:solidFill>
                <a:latin typeface="+mn-lt"/>
                <a:ea typeface="+mn-ea"/>
                <a:cs typeface="+mn-cs"/>
              </a:defRPr>
            </a:lvl5pPr>
            <a:lvl6pPr marL="3564446" indent="-324041" algn="l" defTabSz="648081" rtl="0" eaLnBrk="1" latinLnBrk="0" hangingPunct="1">
              <a:spcBef>
                <a:spcPct val="20000"/>
              </a:spcBef>
              <a:buFont typeface="Arial"/>
              <a:buChar char="•"/>
              <a:defRPr sz="2800" kern="1200">
                <a:solidFill>
                  <a:schemeClr val="tx1"/>
                </a:solidFill>
                <a:latin typeface="+mn-lt"/>
                <a:ea typeface="+mn-ea"/>
                <a:cs typeface="+mn-cs"/>
              </a:defRPr>
            </a:lvl6pPr>
            <a:lvl7pPr marL="4212527" indent="-324041" algn="l" defTabSz="648081" rtl="0" eaLnBrk="1" latinLnBrk="0" hangingPunct="1">
              <a:spcBef>
                <a:spcPct val="20000"/>
              </a:spcBef>
              <a:buFont typeface="Arial"/>
              <a:buChar char="•"/>
              <a:defRPr sz="2800" kern="1200">
                <a:solidFill>
                  <a:schemeClr val="tx1"/>
                </a:solidFill>
                <a:latin typeface="+mn-lt"/>
                <a:ea typeface="+mn-ea"/>
                <a:cs typeface="+mn-cs"/>
              </a:defRPr>
            </a:lvl7pPr>
            <a:lvl8pPr marL="4860608" indent="-324041" algn="l" defTabSz="648081" rtl="0" eaLnBrk="1" latinLnBrk="0" hangingPunct="1">
              <a:spcBef>
                <a:spcPct val="20000"/>
              </a:spcBef>
              <a:buFont typeface="Arial"/>
              <a:buChar char="•"/>
              <a:defRPr sz="2800" kern="1200">
                <a:solidFill>
                  <a:schemeClr val="tx1"/>
                </a:solidFill>
                <a:latin typeface="+mn-lt"/>
                <a:ea typeface="+mn-ea"/>
                <a:cs typeface="+mn-cs"/>
              </a:defRPr>
            </a:lvl8pPr>
            <a:lvl9pPr marL="5508689" indent="-324041" algn="l" defTabSz="648081" rtl="0" eaLnBrk="1" latinLnBrk="0" hangingPunct="1">
              <a:spcBef>
                <a:spcPct val="20000"/>
              </a:spcBef>
              <a:buFont typeface="Arial"/>
              <a:buChar char="•"/>
              <a:defRPr sz="2800" kern="1200">
                <a:solidFill>
                  <a:schemeClr val="tx1"/>
                </a:solidFill>
                <a:latin typeface="+mn-lt"/>
                <a:ea typeface="+mn-ea"/>
                <a:cs typeface="+mn-cs"/>
              </a:defRPr>
            </a:lvl9pPr>
          </a:lstStyle>
          <a:p>
            <a:pPr marL="180000" indent="-180000">
              <a:lnSpc>
                <a:spcPct val="150000"/>
              </a:lnSpc>
              <a:spcBef>
                <a:spcPts val="0"/>
              </a:spcBef>
              <a:buFont typeface="Arial" panose="020B0604020202020204" pitchFamily="34" charset="0"/>
              <a:buChar char="•"/>
            </a:pPr>
            <a:r>
              <a:rPr lang="en-GB" sz="1600" b="1" dirty="0">
                <a:solidFill>
                  <a:schemeClr val="tx1"/>
                </a:solidFill>
                <a:cs typeface="Times New Roman" panose="02020603050405020304" pitchFamily="18" charset="0"/>
              </a:rPr>
              <a:t>Rotor field-oriented control (RFOC) </a:t>
            </a:r>
            <a:r>
              <a:rPr lang="en-GB" sz="1600" dirty="0">
                <a:solidFill>
                  <a:schemeClr val="bg1">
                    <a:lumMod val="50000"/>
                  </a:schemeClr>
                </a:solidFill>
                <a:cs typeface="Times New Roman" panose="02020603050405020304" pitchFamily="18" charset="0"/>
              </a:rPr>
              <a:t>for </a:t>
            </a:r>
            <a:r>
              <a:rPr lang="en-GB" sz="1600" b="1" dirty="0">
                <a:solidFill>
                  <a:schemeClr val="tx1"/>
                </a:solidFill>
                <a:cs typeface="Times New Roman" panose="02020603050405020304" pitchFamily="18" charset="0"/>
              </a:rPr>
              <a:t>IM</a:t>
            </a:r>
          </a:p>
          <a:p>
            <a:pPr marL="180000" indent="-180000">
              <a:lnSpc>
                <a:spcPct val="150000"/>
              </a:lnSpc>
              <a:spcBef>
                <a:spcPts val="0"/>
              </a:spcBef>
              <a:buFont typeface="Arial" panose="020B0604020202020204" pitchFamily="34" charset="0"/>
              <a:buChar char="•"/>
            </a:pPr>
            <a:r>
              <a:rPr lang="en-GB" sz="1600" b="1" dirty="0">
                <a:solidFill>
                  <a:schemeClr val="tx1"/>
                </a:solidFill>
                <a:cs typeface="Times New Roman" panose="02020603050405020304" pitchFamily="18" charset="0"/>
              </a:rPr>
              <a:t>PMSM </a:t>
            </a:r>
            <a:r>
              <a:rPr lang="en-GB" sz="1600" dirty="0"/>
              <a:t>in</a:t>
            </a:r>
            <a:r>
              <a:rPr lang="en-GB" sz="1600" b="1" dirty="0">
                <a:solidFill>
                  <a:schemeClr val="tx1"/>
                </a:solidFill>
                <a:cs typeface="Times New Roman" panose="02020603050405020304" pitchFamily="18" charset="0"/>
              </a:rPr>
              <a:t> torque-control </a:t>
            </a:r>
            <a:r>
              <a:rPr lang="en-GB" sz="1600" dirty="0"/>
              <a:t>mode as </a:t>
            </a:r>
            <a:r>
              <a:rPr lang="en-US" sz="1600" dirty="0"/>
              <a:t>load and driving machine </a:t>
            </a:r>
            <a:r>
              <a:rPr lang="en-US" sz="1600" b="1" dirty="0">
                <a:solidFill>
                  <a:schemeClr val="tx1"/>
                </a:solidFill>
                <a:cs typeface="Times New Roman" panose="02020603050405020304" pitchFamily="18" charset="0"/>
              </a:rPr>
              <a:t>(</a:t>
            </a:r>
            <a:r>
              <a:rPr lang="en-GB" sz="1600" b="1" dirty="0">
                <a:solidFill>
                  <a:schemeClr val="tx1"/>
                </a:solidFill>
                <a:cs typeface="Times New Roman" panose="02020603050405020304" pitchFamily="18" charset="0"/>
              </a:rPr>
              <a:t>LDM)</a:t>
            </a:r>
          </a:p>
          <a:p>
            <a:pPr marL="180000" indent="-180000">
              <a:lnSpc>
                <a:spcPct val="150000"/>
              </a:lnSpc>
              <a:spcBef>
                <a:spcPts val="0"/>
              </a:spcBef>
              <a:buFont typeface="Arial" panose="020B0604020202020204" pitchFamily="34" charset="0"/>
              <a:buChar char="•"/>
            </a:pPr>
            <a:r>
              <a:rPr lang="en-GB" sz="1600" b="1" dirty="0">
                <a:solidFill>
                  <a:schemeClr val="tx1"/>
                </a:solidFill>
                <a:cs typeface="Times New Roman" panose="02020603050405020304" pitchFamily="18" charset="0"/>
              </a:rPr>
              <a:t>No-load frictional torque </a:t>
            </a:r>
            <a:r>
              <a:rPr lang="en-GB" sz="1600" dirty="0">
                <a:solidFill>
                  <a:schemeClr val="bg1">
                    <a:lumMod val="50000"/>
                  </a:schemeClr>
                </a:solidFill>
                <a:cs typeface="Times New Roman" panose="02020603050405020304" pitchFamily="18" charset="0"/>
              </a:rPr>
              <a:t>test </a:t>
            </a:r>
          </a:p>
          <a:p>
            <a:pPr marL="180000" indent="-180000">
              <a:lnSpc>
                <a:spcPct val="150000"/>
              </a:lnSpc>
              <a:spcBef>
                <a:spcPts val="0"/>
              </a:spcBef>
              <a:buFont typeface="Arial" panose="020B0604020202020204" pitchFamily="34" charset="0"/>
              <a:buChar char="•"/>
            </a:pPr>
            <a:r>
              <a:rPr lang="en-GB" sz="1600" dirty="0">
                <a:solidFill>
                  <a:schemeClr val="bg1">
                    <a:lumMod val="50000"/>
                  </a:schemeClr>
                </a:solidFill>
                <a:cs typeface="Times New Roman" panose="02020603050405020304" pitchFamily="18" charset="0"/>
              </a:rPr>
              <a:t>Distributed </a:t>
            </a:r>
            <a:r>
              <a:rPr lang="en-GB" sz="1600" b="1" dirty="0">
                <a:solidFill>
                  <a:schemeClr val="tx1"/>
                </a:solidFill>
                <a:cs typeface="Times New Roman" panose="02020603050405020304" pitchFamily="18" charset="0"/>
              </a:rPr>
              <a:t>temperature sensors</a:t>
            </a:r>
            <a:endParaRPr lang="en-GB" sz="1600" dirty="0">
              <a:solidFill>
                <a:schemeClr val="tx1"/>
              </a:solidFill>
              <a:cs typeface="Times New Roman" panose="02020603050405020304" pitchFamily="18" charset="0"/>
            </a:endParaRPr>
          </a:p>
        </p:txBody>
      </p:sp>
      <p:grpSp>
        <p:nvGrpSpPr>
          <p:cNvPr id="35" name="Group 34">
            <a:extLst>
              <a:ext uri="{FF2B5EF4-FFF2-40B4-BE49-F238E27FC236}">
                <a16:creationId xmlns:a16="http://schemas.microsoft.com/office/drawing/2014/main" id="{29DA5FD4-CD5F-1E7D-4971-90CBBFE63A1D}"/>
              </a:ext>
            </a:extLst>
          </p:cNvPr>
          <p:cNvGrpSpPr/>
          <p:nvPr/>
        </p:nvGrpSpPr>
        <p:grpSpPr>
          <a:xfrm>
            <a:off x="737981" y="3104866"/>
            <a:ext cx="6836526" cy="3521342"/>
            <a:chOff x="830262" y="1238093"/>
            <a:chExt cx="6927792" cy="4043228"/>
          </a:xfrm>
        </p:grpSpPr>
        <p:sp>
          <p:nvSpPr>
            <p:cNvPr id="33" name="Rectangle: Rounded Corners 32">
              <a:extLst>
                <a:ext uri="{FF2B5EF4-FFF2-40B4-BE49-F238E27FC236}">
                  <a16:creationId xmlns:a16="http://schemas.microsoft.com/office/drawing/2014/main" id="{11C82595-F04D-4A45-5AAE-EA768C7E3B88}"/>
                </a:ext>
              </a:extLst>
            </p:cNvPr>
            <p:cNvSpPr/>
            <p:nvPr/>
          </p:nvSpPr>
          <p:spPr>
            <a:xfrm>
              <a:off x="830262" y="1272551"/>
              <a:ext cx="6927792" cy="4008770"/>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E9BE206-63DE-5121-247E-FC39FE33C70D}"/>
                </a:ext>
              </a:extLst>
            </p:cNvPr>
            <p:cNvPicPr>
              <a:picLocks noChangeAspect="1"/>
            </p:cNvPicPr>
            <p:nvPr/>
          </p:nvPicPr>
          <p:blipFill>
            <a:blip r:embed="rId4"/>
            <a:stretch>
              <a:fillRect/>
            </a:stretch>
          </p:blipFill>
          <p:spPr>
            <a:xfrm>
              <a:off x="1107991" y="1651626"/>
              <a:ext cx="6347755" cy="3472836"/>
            </a:xfrm>
            <a:prstGeom prst="rect">
              <a:avLst/>
            </a:prstGeom>
          </p:spPr>
        </p:pic>
        <p:sp>
          <p:nvSpPr>
            <p:cNvPr id="34" name="TextBox 33">
              <a:extLst>
                <a:ext uri="{FF2B5EF4-FFF2-40B4-BE49-F238E27FC236}">
                  <a16:creationId xmlns:a16="http://schemas.microsoft.com/office/drawing/2014/main" id="{47BF5C31-CC52-63C0-9920-EEEF105DBF05}"/>
                </a:ext>
              </a:extLst>
            </p:cNvPr>
            <p:cNvSpPr txBox="1"/>
            <p:nvPr/>
          </p:nvSpPr>
          <p:spPr>
            <a:xfrm>
              <a:off x="2664594" y="1238093"/>
              <a:ext cx="3335208" cy="338554"/>
            </a:xfrm>
            <a:prstGeom prst="rect">
              <a:avLst/>
            </a:prstGeom>
            <a:noFill/>
          </p:spPr>
          <p:txBody>
            <a:bodyPr wrap="none" lIns="0" rtlCol="0">
              <a:spAutoFit/>
            </a:bodyPr>
            <a:lstStyle/>
            <a:p>
              <a:r>
                <a:rPr lang="en-GB" sz="1600" b="1" dirty="0"/>
                <a:t>Schematic diagram of the test rig</a:t>
              </a:r>
            </a:p>
          </p:txBody>
        </p:sp>
      </p:grpSp>
      <p:grpSp>
        <p:nvGrpSpPr>
          <p:cNvPr id="45" name="Group 44">
            <a:extLst>
              <a:ext uri="{FF2B5EF4-FFF2-40B4-BE49-F238E27FC236}">
                <a16:creationId xmlns:a16="http://schemas.microsoft.com/office/drawing/2014/main" id="{C067A1DC-D5C0-1FF7-8916-8E4D18BB08DB}"/>
              </a:ext>
            </a:extLst>
          </p:cNvPr>
          <p:cNvGrpSpPr/>
          <p:nvPr/>
        </p:nvGrpSpPr>
        <p:grpSpPr>
          <a:xfrm>
            <a:off x="8706249" y="3886505"/>
            <a:ext cx="3507153" cy="2679219"/>
            <a:chOff x="8936307" y="4014012"/>
            <a:chExt cx="3507153" cy="2679219"/>
          </a:xfrm>
        </p:grpSpPr>
        <p:sp>
          <p:nvSpPr>
            <p:cNvPr id="48" name="Rectangle: Rounded Corners 47">
              <a:extLst>
                <a:ext uri="{FF2B5EF4-FFF2-40B4-BE49-F238E27FC236}">
                  <a16:creationId xmlns:a16="http://schemas.microsoft.com/office/drawing/2014/main" id="{7D19C8C6-F142-25E1-0F23-7D214694450B}"/>
                </a:ext>
              </a:extLst>
            </p:cNvPr>
            <p:cNvSpPr/>
            <p:nvPr/>
          </p:nvSpPr>
          <p:spPr>
            <a:xfrm>
              <a:off x="8936307" y="4046865"/>
              <a:ext cx="3507153" cy="2646365"/>
            </a:xfrm>
            <a:prstGeom prst="roundRect">
              <a:avLst>
                <a:gd name="adj" fmla="val 6734"/>
              </a:avLst>
            </a:prstGeom>
            <a:solidFill>
              <a:schemeClr val="accent6">
                <a:lumMod val="20000"/>
                <a:lumOff val="80000"/>
                <a:alpha val="9000"/>
              </a:schemeClr>
            </a:solidFill>
            <a:ln w="3175">
              <a:solidFill>
                <a:srgbClr val="005E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B34C8FDC-864D-97A0-AF81-6B1C1A7C0BB2}"/>
                </a:ext>
              </a:extLst>
            </p:cNvPr>
            <p:cNvPicPr>
              <a:picLocks noChangeAspect="1"/>
            </p:cNvPicPr>
            <p:nvPr/>
          </p:nvPicPr>
          <p:blipFill>
            <a:blip r:embed="rId5"/>
            <a:stretch>
              <a:fillRect/>
            </a:stretch>
          </p:blipFill>
          <p:spPr>
            <a:xfrm>
              <a:off x="9059587" y="4337796"/>
              <a:ext cx="3284790" cy="2355435"/>
            </a:xfrm>
            <a:prstGeom prst="rect">
              <a:avLst/>
            </a:prstGeom>
          </p:spPr>
        </p:pic>
        <p:sp>
          <p:nvSpPr>
            <p:cNvPr id="47" name="TextBox 46">
              <a:extLst>
                <a:ext uri="{FF2B5EF4-FFF2-40B4-BE49-F238E27FC236}">
                  <a16:creationId xmlns:a16="http://schemas.microsoft.com/office/drawing/2014/main" id="{CCF8BBE0-3400-4A58-7483-00F847FEECBB}"/>
                </a:ext>
              </a:extLst>
            </p:cNvPr>
            <p:cNvSpPr txBox="1"/>
            <p:nvPr/>
          </p:nvSpPr>
          <p:spPr>
            <a:xfrm>
              <a:off x="9424750" y="4014012"/>
              <a:ext cx="2796347" cy="307777"/>
            </a:xfrm>
            <a:prstGeom prst="rect">
              <a:avLst/>
            </a:prstGeom>
            <a:noFill/>
            <a:ln w="28575">
              <a:noFill/>
            </a:ln>
          </p:spPr>
          <p:txBody>
            <a:bodyPr wrap="square" lIns="0" rIns="0">
              <a:spAutoFit/>
            </a:bodyPr>
            <a:lstStyle/>
            <a:p>
              <a:r>
                <a:rPr lang="en-US" sz="1400" b="1" dirty="0">
                  <a:cs typeface="Times New Roman" panose="02020603050405020304" pitchFamily="18" charset="0"/>
                </a:rPr>
                <a:t>Frictional torque against speed</a:t>
              </a:r>
              <a:endParaRPr lang="en-US" sz="1400" b="1" dirty="0"/>
            </a:p>
          </p:txBody>
        </p:sp>
      </p:grpSp>
    </p:spTree>
    <p:extLst>
      <p:ext uri="{BB962C8B-B14F-4D97-AF65-F5344CB8AC3E}">
        <p14:creationId xmlns:p14="http://schemas.microsoft.com/office/powerpoint/2010/main" val="46211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
                                        <p:tgtEl>
                                          <p:spTgt spid="1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1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U Graz mit Institutskürzel">
  <a:themeElements>
    <a:clrScheme name="Benutzerdefiniert 3">
      <a:dk1>
        <a:srgbClr val="0F0F0F"/>
      </a:dk1>
      <a:lt1>
        <a:srgbClr val="FFFFFF"/>
      </a:lt1>
      <a:dk2>
        <a:srgbClr val="3B5A70"/>
      </a:dk2>
      <a:lt2>
        <a:srgbClr val="EEECE1"/>
      </a:lt2>
      <a:accent1>
        <a:srgbClr val="F70146"/>
      </a:accent1>
      <a:accent2>
        <a:srgbClr val="5191C1"/>
      </a:accent2>
      <a:accent3>
        <a:srgbClr val="A5A5A5"/>
      </a:accent3>
      <a:accent4>
        <a:srgbClr val="285F82"/>
      </a:accent4>
      <a:accent5>
        <a:srgbClr val="78BE73"/>
      </a:accent5>
      <a:accent6>
        <a:srgbClr val="E59352"/>
      </a:accent6>
      <a:hlink>
        <a:srgbClr val="0066D8"/>
      </a:hlink>
      <a:folHlink>
        <a:srgbClr val="6C2F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tlCol="0">
        <a:spAutoFit/>
      </a:bodyPr>
      <a:lstStyle>
        <a:defPPr>
          <a:defRPr sz="1600" dirty="0" err="1" smtClean="0"/>
        </a:defPPr>
      </a:lstStyle>
    </a:txDef>
  </a:objectDefaults>
  <a:extraClrSchemeLst/>
  <a:extLst>
    <a:ext uri="{05A4C25C-085E-4340-85A3-A5531E510DB2}">
      <thm15:themeFamily xmlns:thm15="http://schemas.microsoft.com/office/thememl/2012/main" name="Präsentation9" id="{6B98FF0C-3C1E-4218-A85A-AA944E67AA6C}" vid="{8D17AC99-EB52-44E4-897A-D1379905D039}"/>
    </a:ext>
  </a:extLst>
</a:theme>
</file>

<file path=ppt/theme/theme2.xml><?xml version="1.0" encoding="utf-8"?>
<a:theme xmlns:a="http://schemas.openxmlformats.org/drawingml/2006/main" name="1_TU Graz mit Institutskürzel">
  <a:themeElements>
    <a:clrScheme name="Benutzerdefiniert 3">
      <a:dk1>
        <a:srgbClr val="0F0F0F"/>
      </a:dk1>
      <a:lt1>
        <a:srgbClr val="FFFFFF"/>
      </a:lt1>
      <a:dk2>
        <a:srgbClr val="3B5A70"/>
      </a:dk2>
      <a:lt2>
        <a:srgbClr val="EEECE1"/>
      </a:lt2>
      <a:accent1>
        <a:srgbClr val="F70146"/>
      </a:accent1>
      <a:accent2>
        <a:srgbClr val="5191C1"/>
      </a:accent2>
      <a:accent3>
        <a:srgbClr val="A5A5A5"/>
      </a:accent3>
      <a:accent4>
        <a:srgbClr val="285F82"/>
      </a:accent4>
      <a:accent5>
        <a:srgbClr val="78BE73"/>
      </a:accent5>
      <a:accent6>
        <a:srgbClr val="E59352"/>
      </a:accent6>
      <a:hlink>
        <a:srgbClr val="0066D8"/>
      </a:hlink>
      <a:folHlink>
        <a:srgbClr val="6C2F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tlCol="0">
        <a:spAutoFit/>
      </a:bodyPr>
      <a:lstStyle>
        <a:defPPr>
          <a:defRPr sz="1600" dirty="0" err="1" smtClean="0"/>
        </a:defPPr>
      </a:lstStyle>
    </a:txDef>
  </a:objectDefaults>
  <a:extraClrSchemeLst/>
  <a:extLst>
    <a:ext uri="{05A4C25C-085E-4340-85A3-A5531E510DB2}">
      <thm15:themeFamily xmlns:thm15="http://schemas.microsoft.com/office/thememl/2012/main" name="Präsentation7" id="{AD362B10-88D9-4DCC-9AB2-CA4B053071C8}" vid="{D587C729-027A-4004-A0E0-66532EBE885C}"/>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blue-presentation-short-bar</Template>
  <TotalTime>5254</TotalTime>
  <Words>5424</Words>
  <Application>Microsoft Office PowerPoint</Application>
  <PresentationFormat>Custom</PresentationFormat>
  <Paragraphs>784</Paragraphs>
  <Slides>40</Slides>
  <Notes>23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2" baseType="lpstr">
      <vt:lpstr>Arial</vt:lpstr>
      <vt:lpstr>Calibri</vt:lpstr>
      <vt:lpstr>Cambria Math</vt:lpstr>
      <vt:lpstr>Georgia</vt:lpstr>
      <vt:lpstr>Lucida Grande</vt:lpstr>
      <vt:lpstr>Symbol</vt:lpstr>
      <vt:lpstr>Times New Roman</vt:lpstr>
      <vt:lpstr>Wingdings</vt:lpstr>
      <vt:lpstr>Wingdings 3</vt:lpstr>
      <vt:lpstr>TU Graz mit Institutskürzel</vt:lpstr>
      <vt:lpstr>1_TU Graz mit Institutskürzel</vt:lpstr>
      <vt:lpstr>Visio</vt:lpstr>
      <vt:lpstr>Confidence Levels of Performance Map Based Drive Cycle Analysis for Induction Motors</vt:lpstr>
      <vt:lpstr>CREATOR Context</vt:lpstr>
      <vt:lpstr>Introduction</vt:lpstr>
      <vt:lpstr>Introduction</vt:lpstr>
      <vt:lpstr>Research Questions</vt:lpstr>
      <vt:lpstr>Selected Drive Cycles and Vehicles</vt:lpstr>
      <vt:lpstr>Down-Scaling </vt:lpstr>
      <vt:lpstr>Transient-Consistent Down-Scaling Method</vt:lpstr>
      <vt:lpstr>Experimental Framework</vt:lpstr>
      <vt:lpstr>Performance Analysis Methods</vt:lpstr>
      <vt:lpstr>Analytic model</vt:lpstr>
      <vt:lpstr>FEA Model</vt:lpstr>
      <vt:lpstr>Benchmark and Evaluation Methods</vt:lpstr>
      <vt:lpstr>Time-Stepping (Direct) Methods</vt:lpstr>
      <vt:lpstr>Time-Stepping (Direct) Methods</vt:lpstr>
      <vt:lpstr>Steady-State Approaches</vt:lpstr>
      <vt:lpstr>Steady-State Approaches</vt:lpstr>
      <vt:lpstr>Steady-State Approaches</vt:lpstr>
      <vt:lpstr>Factors Influencing Efficiency Maps</vt:lpstr>
      <vt:lpstr>Factors Influencing Efficiency Maps</vt:lpstr>
      <vt:lpstr>Factors Influencing Efficiency Maps</vt:lpstr>
      <vt:lpstr>Accuracy-Cost Trade-off and Method Selection</vt:lpstr>
      <vt:lpstr>Conclusion</vt:lpstr>
      <vt:lpstr>References</vt:lpstr>
      <vt:lpstr>PowerPoint Presentation</vt:lpstr>
      <vt:lpstr>QSS Model</vt:lpstr>
      <vt:lpstr>Dimensionless method </vt:lpstr>
      <vt:lpstr>Transient Down-Scaling Method</vt:lpstr>
      <vt:lpstr>Measurement Devices</vt:lpstr>
      <vt:lpstr>ECM in MATLAB</vt:lpstr>
      <vt:lpstr>Transient LPTN</vt:lpstr>
      <vt:lpstr>Analytic S-S Simulation</vt:lpstr>
      <vt:lpstr>Experimental S-S Simulation</vt:lpstr>
      <vt:lpstr>Experimental WLTP Example </vt:lpstr>
      <vt:lpstr>Experimental benchmark </vt:lpstr>
      <vt:lpstr>Experimental Temperature</vt:lpstr>
      <vt:lpstr>Analytic T-S</vt:lpstr>
      <vt:lpstr>Direct FEA</vt:lpstr>
      <vt:lpstr>Analysis of Harmonic Losses</vt:lpstr>
      <vt:lpstr>Accuracy-Cost Trade-off</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KOUROSH HEIDARI</dc:creator>
  <cp:keywords/>
  <dc:description/>
  <cp:lastModifiedBy>Heidarikani, Kourosh</cp:lastModifiedBy>
  <cp:revision>196</cp:revision>
  <cp:lastPrinted>2026-05-03T10:21:49Z</cp:lastPrinted>
  <dcterms:created xsi:type="dcterms:W3CDTF">2026-04-28T14:10:26Z</dcterms:created>
  <dcterms:modified xsi:type="dcterms:W3CDTF">2026-05-28T11:43:58Z</dcterms:modified>
  <cp:category/>
</cp:coreProperties>
</file>