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2"/>
  </p:notesMasterIdLst>
  <p:handoutMasterIdLst>
    <p:handoutMasterId r:id="rId73"/>
  </p:handoutMasterIdLst>
  <p:sldIdLst>
    <p:sldId id="528" r:id="rId2"/>
    <p:sldId id="989" r:id="rId3"/>
    <p:sldId id="792" r:id="rId4"/>
    <p:sldId id="570" r:id="rId5"/>
    <p:sldId id="791" r:id="rId6"/>
    <p:sldId id="793" r:id="rId7"/>
    <p:sldId id="896" r:id="rId8"/>
    <p:sldId id="796" r:id="rId9"/>
    <p:sldId id="961" r:id="rId10"/>
    <p:sldId id="902" r:id="rId11"/>
    <p:sldId id="888" r:id="rId12"/>
    <p:sldId id="937" r:id="rId13"/>
    <p:sldId id="930" r:id="rId14"/>
    <p:sldId id="974" r:id="rId15"/>
    <p:sldId id="804" r:id="rId16"/>
    <p:sldId id="627" r:id="rId17"/>
    <p:sldId id="938" r:id="rId18"/>
    <p:sldId id="939" r:id="rId19"/>
    <p:sldId id="940" r:id="rId20"/>
    <p:sldId id="941" r:id="rId21"/>
    <p:sldId id="839" r:id="rId22"/>
    <p:sldId id="841" r:id="rId23"/>
    <p:sldId id="849" r:id="rId24"/>
    <p:sldId id="942" r:id="rId25"/>
    <p:sldId id="943" r:id="rId26"/>
    <p:sldId id="719" r:id="rId27"/>
    <p:sldId id="771" r:id="rId28"/>
    <p:sldId id="589" r:id="rId29"/>
    <p:sldId id="945" r:id="rId30"/>
    <p:sldId id="983" r:id="rId31"/>
    <p:sldId id="979" r:id="rId32"/>
    <p:sldId id="980" r:id="rId33"/>
    <p:sldId id="986" r:id="rId34"/>
    <p:sldId id="987" r:id="rId35"/>
    <p:sldId id="826" r:id="rId36"/>
    <p:sldId id="852" r:id="rId37"/>
    <p:sldId id="837" r:id="rId38"/>
    <p:sldId id="842" r:id="rId39"/>
    <p:sldId id="844" r:id="rId40"/>
    <p:sldId id="845" r:id="rId41"/>
    <p:sldId id="859" r:id="rId42"/>
    <p:sldId id="591" r:id="rId43"/>
    <p:sldId id="583" r:id="rId44"/>
    <p:sldId id="969" r:id="rId45"/>
    <p:sldId id="970" r:id="rId46"/>
    <p:sldId id="971" r:id="rId47"/>
    <p:sldId id="907" r:id="rId48"/>
    <p:sldId id="908" r:id="rId49"/>
    <p:sldId id="922" r:id="rId50"/>
    <p:sldId id="851" r:id="rId51"/>
    <p:sldId id="730" r:id="rId52"/>
    <p:sldId id="712" r:id="rId53"/>
    <p:sldId id="819" r:id="rId54"/>
    <p:sldId id="923" r:id="rId55"/>
    <p:sldId id="862" r:id="rId56"/>
    <p:sldId id="892" r:id="rId57"/>
    <p:sldId id="949" r:id="rId58"/>
    <p:sldId id="950" r:id="rId59"/>
    <p:sldId id="952" r:id="rId60"/>
    <p:sldId id="953" r:id="rId61"/>
    <p:sldId id="948" r:id="rId62"/>
    <p:sldId id="954" r:id="rId63"/>
    <p:sldId id="955" r:id="rId64"/>
    <p:sldId id="956" r:id="rId65"/>
    <p:sldId id="957" r:id="rId66"/>
    <p:sldId id="958" r:id="rId67"/>
    <p:sldId id="982" r:id="rId68"/>
    <p:sldId id="981" r:id="rId69"/>
    <p:sldId id="990" r:id="rId70"/>
    <p:sldId id="544" r:id="rId71"/>
  </p:sldIdLst>
  <p:sldSz cx="12938125" cy="7315200"/>
  <p:notesSz cx="9872663" cy="6742113"/>
  <p:defaultTextStyle>
    <a:defPPr>
      <a:defRPr lang="de-DE"/>
    </a:defPPr>
    <a:lvl1pPr marL="0" algn="l" defTabSz="648081" rtl="0" eaLnBrk="1" latinLnBrk="0" hangingPunct="1">
      <a:defRPr sz="2600" kern="1200">
        <a:solidFill>
          <a:schemeClr val="tx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orient="horz" pos="2304">
          <p15:clr>
            <a:srgbClr val="A4A3A4"/>
          </p15:clr>
        </p15:guide>
        <p15:guide id="4" pos="4075">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1C68BF4-99A4-44B3-867F-AD0C90C27786}" name="Berner, Manuela" initials="BM" userId="S-1-5-21-760044472-555644402-1024629200-3075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ang, Volker" initials="LV" lastIdx="22" clrIdx="0">
    <p:extLst>
      <p:ext uri="{19B8F6BF-5375-455C-9EA6-DF929625EA0E}">
        <p15:presenceInfo xmlns:p15="http://schemas.microsoft.com/office/powerpoint/2012/main" userId="S-1-5-21-760044472-555644402-1024629200-144149" providerId="AD"/>
      </p:ext>
    </p:extLst>
  </p:cmAuthor>
  <p:cmAuthor id="2" name="Berner, Manuela" initials="BM" lastIdx="2" clrIdx="1">
    <p:extLst>
      <p:ext uri="{19B8F6BF-5375-455C-9EA6-DF929625EA0E}">
        <p15:presenceInfo xmlns:p15="http://schemas.microsoft.com/office/powerpoint/2012/main" userId="S-1-5-21-760044472-555644402-1024629200-307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667B"/>
    <a:srgbClr val="F70146"/>
    <a:srgbClr val="81EEFD"/>
    <a:srgbClr val="0381B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083E6E3-FA7D-4D7B-A595-EF9225AFEA82}">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12" autoAdjust="0"/>
    <p:restoredTop sz="90283" autoAdjust="0"/>
  </p:normalViewPr>
  <p:slideViewPr>
    <p:cSldViewPr snapToGrid="0" snapToObjects="1">
      <p:cViewPr varScale="1">
        <p:scale>
          <a:sx n="50" d="100"/>
          <a:sy n="50" d="100"/>
        </p:scale>
        <p:origin x="1348" y="48"/>
      </p:cViewPr>
      <p:guideLst>
        <p:guide orient="horz" pos="1620"/>
        <p:guide pos="2880"/>
        <p:guide orient="horz" pos="2304"/>
        <p:guide pos="4075"/>
      </p:guideLst>
    </p:cSldViewPr>
  </p:slideViewPr>
  <p:outlineViewPr>
    <p:cViewPr>
      <p:scale>
        <a:sx n="33" d="100"/>
        <a:sy n="33" d="100"/>
      </p:scale>
      <p:origin x="0" y="-81114"/>
    </p:cViewPr>
  </p:outlineViewPr>
  <p:notesTextViewPr>
    <p:cViewPr>
      <p:scale>
        <a:sx n="125" d="100"/>
        <a:sy n="125" d="100"/>
      </p:scale>
      <p:origin x="0" y="0"/>
    </p:cViewPr>
  </p:notesTextViewPr>
  <p:sorterViewPr>
    <p:cViewPr>
      <p:scale>
        <a:sx n="100" d="100"/>
        <a:sy n="100" d="100"/>
      </p:scale>
      <p:origin x="0" y="-10204"/>
    </p:cViewPr>
  </p:sorterViewPr>
  <p:notesViewPr>
    <p:cSldViewPr snapToGrid="0" snapToObjects="1">
      <p:cViewPr varScale="1">
        <p:scale>
          <a:sx n="74" d="100"/>
          <a:sy n="74" d="100"/>
        </p:scale>
        <p:origin x="3354" y="7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commentAuthors" Target="commentAuthors.xml"/><Relationship Id="rId79" Type="http://schemas.microsoft.com/office/2018/10/relationships/authors" Targe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1"/>
            <a:ext cx="4278154" cy="337105"/>
          </a:xfrm>
          <a:prstGeom prst="rect">
            <a:avLst/>
          </a:prstGeom>
        </p:spPr>
        <p:txBody>
          <a:bodyPr vert="horz" lIns="91429" tIns="45715" rIns="91429" bIns="45715" rtlCol="0"/>
          <a:lstStyle>
            <a:lvl1pPr algn="l">
              <a:defRPr sz="1200"/>
            </a:lvl1pPr>
          </a:lstStyle>
          <a:p>
            <a:r>
              <a:rPr lang="de-DE"/>
              <a:t>QE&amp;B</a:t>
            </a:r>
          </a:p>
        </p:txBody>
      </p:sp>
      <p:sp>
        <p:nvSpPr>
          <p:cNvPr id="3" name="Datumsplatzhalter 2"/>
          <p:cNvSpPr>
            <a:spLocks noGrp="1"/>
          </p:cNvSpPr>
          <p:nvPr>
            <p:ph type="dt" sz="quarter" idx="1"/>
          </p:nvPr>
        </p:nvSpPr>
        <p:spPr>
          <a:xfrm>
            <a:off x="5592225" y="1"/>
            <a:ext cx="4278154" cy="337105"/>
          </a:xfrm>
          <a:prstGeom prst="rect">
            <a:avLst/>
          </a:prstGeom>
        </p:spPr>
        <p:txBody>
          <a:bodyPr vert="horz" lIns="91429" tIns="45715" rIns="91429" bIns="45715" rtlCol="0"/>
          <a:lstStyle>
            <a:lvl1pPr algn="r">
              <a:defRPr sz="1200"/>
            </a:lvl1pPr>
          </a:lstStyle>
          <a:p>
            <a:fld id="{FD5DD7C8-0372-D144-BA93-141549E19476}" type="datetimeFigureOut">
              <a:rPr lang="de-DE" smtClean="0"/>
              <a:t>01.10.2026</a:t>
            </a:fld>
            <a:endParaRPr lang="de-DE"/>
          </a:p>
        </p:txBody>
      </p:sp>
      <p:sp>
        <p:nvSpPr>
          <p:cNvPr id="4" name="Fußzeilenplatzhalter 3"/>
          <p:cNvSpPr>
            <a:spLocks noGrp="1"/>
          </p:cNvSpPr>
          <p:nvPr>
            <p:ph type="ftr" sz="quarter" idx="2"/>
          </p:nvPr>
        </p:nvSpPr>
        <p:spPr>
          <a:xfrm>
            <a:off x="0" y="6403838"/>
            <a:ext cx="4278154" cy="337105"/>
          </a:xfrm>
          <a:prstGeom prst="rect">
            <a:avLst/>
          </a:prstGeom>
        </p:spPr>
        <p:txBody>
          <a:bodyPr vert="horz" lIns="91429" tIns="45715" rIns="91429" bIns="45715" rtlCol="0" anchor="b"/>
          <a:lstStyle>
            <a:lvl1pPr algn="l">
              <a:defRPr sz="1200"/>
            </a:lvl1pPr>
          </a:lstStyle>
          <a:p>
            <a:endParaRPr lang="de-DE"/>
          </a:p>
        </p:txBody>
      </p:sp>
      <p:sp>
        <p:nvSpPr>
          <p:cNvPr id="5" name="Foliennummernplatzhalter 4"/>
          <p:cNvSpPr>
            <a:spLocks noGrp="1"/>
          </p:cNvSpPr>
          <p:nvPr>
            <p:ph type="sldNum" sz="quarter" idx="3"/>
          </p:nvPr>
        </p:nvSpPr>
        <p:spPr>
          <a:xfrm>
            <a:off x="5592225" y="6403838"/>
            <a:ext cx="4278154" cy="337105"/>
          </a:xfrm>
          <a:prstGeom prst="rect">
            <a:avLst/>
          </a:prstGeom>
        </p:spPr>
        <p:txBody>
          <a:bodyPr vert="horz" lIns="91429" tIns="45715" rIns="91429" bIns="45715" rtlCol="0" anchor="b"/>
          <a:lstStyle>
            <a:lvl1pPr algn="r">
              <a:defRPr sz="1200"/>
            </a:lvl1pPr>
          </a:lstStyle>
          <a:p>
            <a:fld id="{250C9E9C-1806-3D45-8625-F0002340C4C2}" type="slidenum">
              <a:rPr lang="de-DE" smtClean="0"/>
              <a:t>‹Nr.›</a:t>
            </a:fld>
            <a:endParaRPr lang="de-DE"/>
          </a:p>
        </p:txBody>
      </p:sp>
    </p:spTree>
    <p:extLst>
      <p:ext uri="{BB962C8B-B14F-4D97-AF65-F5344CB8AC3E}">
        <p14:creationId xmlns:p14="http://schemas.microsoft.com/office/powerpoint/2010/main" val="3470726003"/>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1"/>
            <a:ext cx="4278154" cy="337105"/>
          </a:xfrm>
          <a:prstGeom prst="rect">
            <a:avLst/>
          </a:prstGeom>
        </p:spPr>
        <p:txBody>
          <a:bodyPr vert="horz" lIns="91429" tIns="45715" rIns="91429" bIns="45715" rtlCol="0"/>
          <a:lstStyle>
            <a:lvl1pPr algn="l">
              <a:defRPr sz="1200"/>
            </a:lvl1pPr>
          </a:lstStyle>
          <a:p>
            <a:r>
              <a:rPr lang="de-DE"/>
              <a:t>QE&amp;B</a:t>
            </a:r>
          </a:p>
        </p:txBody>
      </p:sp>
      <p:sp>
        <p:nvSpPr>
          <p:cNvPr id="3" name="Datumsplatzhalter 2"/>
          <p:cNvSpPr>
            <a:spLocks noGrp="1"/>
          </p:cNvSpPr>
          <p:nvPr>
            <p:ph type="dt" idx="1"/>
          </p:nvPr>
        </p:nvSpPr>
        <p:spPr>
          <a:xfrm>
            <a:off x="5592225" y="1"/>
            <a:ext cx="4278154" cy="337105"/>
          </a:xfrm>
          <a:prstGeom prst="rect">
            <a:avLst/>
          </a:prstGeom>
        </p:spPr>
        <p:txBody>
          <a:bodyPr vert="horz" lIns="91429" tIns="45715" rIns="91429" bIns="45715" rtlCol="0"/>
          <a:lstStyle>
            <a:lvl1pPr algn="r">
              <a:defRPr sz="1200"/>
            </a:lvl1pPr>
          </a:lstStyle>
          <a:p>
            <a:fld id="{C288FD1B-4624-A54C-89F3-AAE25A789C02}" type="datetimeFigureOut">
              <a:rPr lang="de-DE" smtClean="0"/>
              <a:t>01.10.2026</a:t>
            </a:fld>
            <a:endParaRPr lang="de-DE"/>
          </a:p>
        </p:txBody>
      </p:sp>
      <p:sp>
        <p:nvSpPr>
          <p:cNvPr id="4" name="Folienbildplatzhalter 3"/>
          <p:cNvSpPr>
            <a:spLocks noGrp="1" noRot="1" noChangeAspect="1"/>
          </p:cNvSpPr>
          <p:nvPr>
            <p:ph type="sldImg" idx="2"/>
          </p:nvPr>
        </p:nvSpPr>
        <p:spPr>
          <a:xfrm>
            <a:off x="2698750" y="504825"/>
            <a:ext cx="4475163" cy="2530475"/>
          </a:xfrm>
          <a:prstGeom prst="rect">
            <a:avLst/>
          </a:prstGeom>
          <a:noFill/>
          <a:ln w="12700">
            <a:solidFill>
              <a:prstClr val="black"/>
            </a:solidFill>
          </a:ln>
        </p:spPr>
        <p:txBody>
          <a:bodyPr vert="horz" lIns="91429" tIns="45715" rIns="91429" bIns="45715" rtlCol="0" anchor="ctr"/>
          <a:lstStyle/>
          <a:p>
            <a:endParaRPr lang="de-DE"/>
          </a:p>
        </p:txBody>
      </p:sp>
      <p:sp>
        <p:nvSpPr>
          <p:cNvPr id="5" name="Notizenplatzhalter 4"/>
          <p:cNvSpPr>
            <a:spLocks noGrp="1"/>
          </p:cNvSpPr>
          <p:nvPr>
            <p:ph type="body" sz="quarter" idx="3"/>
          </p:nvPr>
        </p:nvSpPr>
        <p:spPr>
          <a:xfrm>
            <a:off x="987267" y="3202505"/>
            <a:ext cx="7898130" cy="3033950"/>
          </a:xfrm>
          <a:prstGeom prst="rect">
            <a:avLst/>
          </a:prstGeom>
        </p:spPr>
        <p:txBody>
          <a:bodyPr vert="horz" lIns="91429" tIns="45715" rIns="91429" bIns="45715" rtlCol="0"/>
          <a:lstStyle/>
          <a:p>
            <a:pPr lvl="0"/>
            <a:r>
              <a:rPr lang="de-AT"/>
              <a:t>Mastertextformat bearbeiten</a:t>
            </a:r>
          </a:p>
          <a:p>
            <a:pPr lvl="1"/>
            <a:r>
              <a:rPr lang="de-AT"/>
              <a:t>Zweite Ebene</a:t>
            </a:r>
          </a:p>
          <a:p>
            <a:pPr lvl="2"/>
            <a:r>
              <a:rPr lang="de-AT"/>
              <a:t>Dritte Ebene</a:t>
            </a:r>
          </a:p>
          <a:p>
            <a:pPr lvl="3"/>
            <a:r>
              <a:rPr lang="de-AT"/>
              <a:t>Vierte Ebene</a:t>
            </a:r>
          </a:p>
          <a:p>
            <a:pPr lvl="4"/>
            <a:r>
              <a:rPr lang="de-AT"/>
              <a:t>Fünfte Ebene</a:t>
            </a:r>
            <a:endParaRPr lang="de-DE"/>
          </a:p>
        </p:txBody>
      </p:sp>
      <p:sp>
        <p:nvSpPr>
          <p:cNvPr id="6" name="Fußzeilenplatzhalter 5"/>
          <p:cNvSpPr>
            <a:spLocks noGrp="1"/>
          </p:cNvSpPr>
          <p:nvPr>
            <p:ph type="ftr" sz="quarter" idx="4"/>
          </p:nvPr>
        </p:nvSpPr>
        <p:spPr>
          <a:xfrm>
            <a:off x="0" y="6403838"/>
            <a:ext cx="4278154" cy="337105"/>
          </a:xfrm>
          <a:prstGeom prst="rect">
            <a:avLst/>
          </a:prstGeom>
        </p:spPr>
        <p:txBody>
          <a:bodyPr vert="horz" lIns="91429" tIns="45715" rIns="91429" bIns="45715" rtlCol="0" anchor="b"/>
          <a:lstStyle>
            <a:lvl1pPr algn="l">
              <a:defRPr sz="1200"/>
            </a:lvl1pPr>
          </a:lstStyle>
          <a:p>
            <a:endParaRPr lang="de-DE"/>
          </a:p>
        </p:txBody>
      </p:sp>
      <p:sp>
        <p:nvSpPr>
          <p:cNvPr id="7" name="Foliennummernplatzhalter 6"/>
          <p:cNvSpPr>
            <a:spLocks noGrp="1"/>
          </p:cNvSpPr>
          <p:nvPr>
            <p:ph type="sldNum" sz="quarter" idx="5"/>
          </p:nvPr>
        </p:nvSpPr>
        <p:spPr>
          <a:xfrm>
            <a:off x="5592225" y="6403838"/>
            <a:ext cx="4278154" cy="337105"/>
          </a:xfrm>
          <a:prstGeom prst="rect">
            <a:avLst/>
          </a:prstGeom>
        </p:spPr>
        <p:txBody>
          <a:bodyPr vert="horz" lIns="91429" tIns="45715" rIns="91429" bIns="45715" rtlCol="0" anchor="b"/>
          <a:lstStyle>
            <a:lvl1pPr algn="r">
              <a:defRPr sz="1200"/>
            </a:lvl1pPr>
          </a:lstStyle>
          <a:p>
            <a:fld id="{5DACABA8-235B-9747-A3D2-12573A6AFA9D}" type="slidenum">
              <a:rPr lang="de-DE" smtClean="0"/>
              <a:t>‹Nr.›</a:t>
            </a:fld>
            <a:endParaRPr lang="de-DE"/>
          </a:p>
        </p:txBody>
      </p:sp>
    </p:spTree>
    <p:extLst>
      <p:ext uri="{BB962C8B-B14F-4D97-AF65-F5344CB8AC3E}">
        <p14:creationId xmlns:p14="http://schemas.microsoft.com/office/powerpoint/2010/main" val="3324068465"/>
      </p:ext>
    </p:extLst>
  </p:cSld>
  <p:clrMap bg1="lt1" tx1="dk1" bg2="lt2" tx2="dk2" accent1="accent1" accent2="accent2" accent3="accent3" accent4="accent4" accent5="accent5" accent6="accent6" hlink="hlink" folHlink="folHlink"/>
  <p:hf ftr="0" dt="0"/>
  <p:notesStyle>
    <a:lvl1pPr marL="0" algn="l" defTabSz="648081" rtl="0" eaLnBrk="1" latinLnBrk="0" hangingPunct="1">
      <a:defRPr sz="1700" kern="1200">
        <a:solidFill>
          <a:schemeClr val="tx1"/>
        </a:solidFill>
        <a:latin typeface="+mn-lt"/>
        <a:ea typeface="+mn-ea"/>
        <a:cs typeface="+mn-cs"/>
      </a:defRPr>
    </a:lvl1pPr>
    <a:lvl2pPr marL="648081" algn="l" defTabSz="648081" rtl="0" eaLnBrk="1" latinLnBrk="0" hangingPunct="1">
      <a:defRPr sz="1700" kern="1200">
        <a:solidFill>
          <a:schemeClr val="tx1"/>
        </a:solidFill>
        <a:latin typeface="+mn-lt"/>
        <a:ea typeface="+mn-ea"/>
        <a:cs typeface="+mn-cs"/>
      </a:defRPr>
    </a:lvl2pPr>
    <a:lvl3pPr marL="1296162" algn="l" defTabSz="648081" rtl="0" eaLnBrk="1" latinLnBrk="0" hangingPunct="1">
      <a:defRPr sz="1700" kern="1200">
        <a:solidFill>
          <a:schemeClr val="tx1"/>
        </a:solidFill>
        <a:latin typeface="+mn-lt"/>
        <a:ea typeface="+mn-ea"/>
        <a:cs typeface="+mn-cs"/>
      </a:defRPr>
    </a:lvl3pPr>
    <a:lvl4pPr marL="1944243" algn="l" defTabSz="648081" rtl="0" eaLnBrk="1" latinLnBrk="0" hangingPunct="1">
      <a:defRPr sz="1700" kern="1200">
        <a:solidFill>
          <a:schemeClr val="tx1"/>
        </a:solidFill>
        <a:latin typeface="+mn-lt"/>
        <a:ea typeface="+mn-ea"/>
        <a:cs typeface="+mn-cs"/>
      </a:defRPr>
    </a:lvl4pPr>
    <a:lvl5pPr marL="2592324" algn="l" defTabSz="648081" rtl="0" eaLnBrk="1" latinLnBrk="0" hangingPunct="1">
      <a:defRPr sz="1700" kern="1200">
        <a:solidFill>
          <a:schemeClr val="tx1"/>
        </a:solidFill>
        <a:latin typeface="+mn-lt"/>
        <a:ea typeface="+mn-ea"/>
        <a:cs typeface="+mn-cs"/>
      </a:defRPr>
    </a:lvl5pPr>
    <a:lvl6pPr marL="3240405" algn="l" defTabSz="648081" rtl="0" eaLnBrk="1" latinLnBrk="0" hangingPunct="1">
      <a:defRPr sz="1700" kern="1200">
        <a:solidFill>
          <a:schemeClr val="tx1"/>
        </a:solidFill>
        <a:latin typeface="+mn-lt"/>
        <a:ea typeface="+mn-ea"/>
        <a:cs typeface="+mn-cs"/>
      </a:defRPr>
    </a:lvl6pPr>
    <a:lvl7pPr marL="3888486" algn="l" defTabSz="648081" rtl="0" eaLnBrk="1" latinLnBrk="0" hangingPunct="1">
      <a:defRPr sz="1700" kern="1200">
        <a:solidFill>
          <a:schemeClr val="tx1"/>
        </a:solidFill>
        <a:latin typeface="+mn-lt"/>
        <a:ea typeface="+mn-ea"/>
        <a:cs typeface="+mn-cs"/>
      </a:defRPr>
    </a:lvl7pPr>
    <a:lvl8pPr marL="4536567" algn="l" defTabSz="648081" rtl="0" eaLnBrk="1" latinLnBrk="0" hangingPunct="1">
      <a:defRPr sz="1700" kern="1200">
        <a:solidFill>
          <a:schemeClr val="tx1"/>
        </a:solidFill>
        <a:latin typeface="+mn-lt"/>
        <a:ea typeface="+mn-ea"/>
        <a:cs typeface="+mn-cs"/>
      </a:defRPr>
    </a:lvl8pPr>
    <a:lvl9pPr marL="5184648" algn="l" defTabSz="648081"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DACABA8-235B-9747-A3D2-12573A6AFA9D}" type="slidenum">
              <a:rPr lang="de-DE" smtClean="0"/>
              <a:t>1</a:t>
            </a:fld>
            <a:endParaRPr lang="de-DE" dirty="0"/>
          </a:p>
        </p:txBody>
      </p:sp>
      <p:sp>
        <p:nvSpPr>
          <p:cNvPr id="5" name="Kopfzeilenplatzhalter 4">
            <a:extLst>
              <a:ext uri="{FF2B5EF4-FFF2-40B4-BE49-F238E27FC236}">
                <a16:creationId xmlns:a16="http://schemas.microsoft.com/office/drawing/2014/main" id="{33A002E8-A68C-4DDB-B859-574391C0DE4F}"/>
              </a:ext>
            </a:extLst>
          </p:cNvPr>
          <p:cNvSpPr>
            <a:spLocks noGrp="1"/>
          </p:cNvSpPr>
          <p:nvPr>
            <p:ph type="hdr" sz="quarter"/>
          </p:nvPr>
        </p:nvSpPr>
        <p:spPr/>
        <p:txBody>
          <a:bodyPr/>
          <a:lstStyle/>
          <a:p>
            <a:r>
              <a:rPr lang="de-DE" dirty="0"/>
              <a:t>QE&amp;B</a:t>
            </a:r>
          </a:p>
        </p:txBody>
      </p:sp>
    </p:spTree>
    <p:extLst>
      <p:ext uri="{BB962C8B-B14F-4D97-AF65-F5344CB8AC3E}">
        <p14:creationId xmlns:p14="http://schemas.microsoft.com/office/powerpoint/2010/main" val="28008798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dirty="0"/>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dirty="0"/>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3</a:t>
            </a:fld>
            <a:endParaRPr lang="de-DE" dirty="0"/>
          </a:p>
        </p:txBody>
      </p:sp>
    </p:spTree>
    <p:extLst>
      <p:ext uri="{BB962C8B-B14F-4D97-AF65-F5344CB8AC3E}">
        <p14:creationId xmlns:p14="http://schemas.microsoft.com/office/powerpoint/2010/main" val="1209166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a:t>
            </a:fld>
            <a:endParaRPr lang="de-DE"/>
          </a:p>
        </p:txBody>
      </p:sp>
    </p:spTree>
    <p:extLst>
      <p:ext uri="{BB962C8B-B14F-4D97-AF65-F5344CB8AC3E}">
        <p14:creationId xmlns:p14="http://schemas.microsoft.com/office/powerpoint/2010/main" val="136657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6</a:t>
            </a:fld>
            <a:endParaRPr lang="de-DE" dirty="0"/>
          </a:p>
        </p:txBody>
      </p:sp>
    </p:spTree>
    <p:extLst>
      <p:ext uri="{BB962C8B-B14F-4D97-AF65-F5344CB8AC3E}">
        <p14:creationId xmlns:p14="http://schemas.microsoft.com/office/powerpoint/2010/main" val="3455043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851B1-92BD-7A48-CF27-50AFC9C139DE}"/>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C97146BA-088A-4CFD-555A-001056C0D155}"/>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1BDB7402-BA0D-01FE-18C0-F15DC9A0B0FB}"/>
              </a:ext>
            </a:extLst>
          </p:cNvPr>
          <p:cNvSpPr>
            <a:spLocks noGrp="1"/>
          </p:cNvSpPr>
          <p:nvPr>
            <p:ph type="body" idx="1"/>
          </p:nvPr>
        </p:nvSpPr>
        <p:spPr/>
        <p:txBody>
          <a:bodyPr/>
          <a:lstStyle/>
          <a:p>
            <a:endParaRPr lang="de-DE" dirty="0"/>
          </a:p>
        </p:txBody>
      </p:sp>
      <p:sp>
        <p:nvSpPr>
          <p:cNvPr id="4" name="Kopfzeilenplatzhalter 3">
            <a:extLst>
              <a:ext uri="{FF2B5EF4-FFF2-40B4-BE49-F238E27FC236}">
                <a16:creationId xmlns:a16="http://schemas.microsoft.com/office/drawing/2014/main" id="{0D81967C-D161-9B85-5588-5BDC243C87DF}"/>
              </a:ext>
            </a:extLst>
          </p:cNvPr>
          <p:cNvSpPr>
            <a:spLocks noGrp="1"/>
          </p:cNvSpPr>
          <p:nvPr>
            <p:ph type="hdr" sz="quarter"/>
          </p:nvPr>
        </p:nvSpPr>
        <p:spPr/>
        <p:txBody>
          <a:bodyPr/>
          <a:lstStyle/>
          <a:p>
            <a:r>
              <a:rPr lang="de-DE" dirty="0"/>
              <a:t>QE&amp;B</a:t>
            </a:r>
          </a:p>
        </p:txBody>
      </p:sp>
      <p:sp>
        <p:nvSpPr>
          <p:cNvPr id="5" name="Foliennummernplatzhalter 4">
            <a:extLst>
              <a:ext uri="{FF2B5EF4-FFF2-40B4-BE49-F238E27FC236}">
                <a16:creationId xmlns:a16="http://schemas.microsoft.com/office/drawing/2014/main" id="{D5065F75-F814-4E7E-4F3F-EA5A8DB71354}"/>
              </a:ext>
            </a:extLst>
          </p:cNvPr>
          <p:cNvSpPr>
            <a:spLocks noGrp="1"/>
          </p:cNvSpPr>
          <p:nvPr>
            <p:ph type="sldNum" sz="quarter" idx="5"/>
          </p:nvPr>
        </p:nvSpPr>
        <p:spPr/>
        <p:txBody>
          <a:bodyPr/>
          <a:lstStyle/>
          <a:p>
            <a:fld id="{5DACABA8-235B-9747-A3D2-12573A6AFA9D}" type="slidenum">
              <a:rPr lang="de-DE" smtClean="0"/>
              <a:t>7</a:t>
            </a:fld>
            <a:endParaRPr lang="de-DE" dirty="0"/>
          </a:p>
        </p:txBody>
      </p:sp>
    </p:spTree>
    <p:extLst>
      <p:ext uri="{BB962C8B-B14F-4D97-AF65-F5344CB8AC3E}">
        <p14:creationId xmlns:p14="http://schemas.microsoft.com/office/powerpoint/2010/main" val="3952126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8</a:t>
            </a:fld>
            <a:endParaRPr lang="de-DE" dirty="0"/>
          </a:p>
        </p:txBody>
      </p:sp>
    </p:spTree>
    <p:extLst>
      <p:ext uri="{BB962C8B-B14F-4D97-AF65-F5344CB8AC3E}">
        <p14:creationId xmlns:p14="http://schemas.microsoft.com/office/powerpoint/2010/main" val="83106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CC6B5-E3CB-F978-20F7-D8A23613822C}"/>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4AAA05B-F45C-C896-2E12-1E29BACDD12E}"/>
              </a:ext>
            </a:extLst>
          </p:cNvPr>
          <p:cNvSpPr>
            <a:spLocks noGrp="1" noRot="1" noChangeAspect="1"/>
          </p:cNvSpPr>
          <p:nvPr>
            <p:ph type="sldImg"/>
          </p:nvPr>
        </p:nvSpPr>
        <p:spPr/>
        <p:txBody>
          <a:bodyPr/>
          <a:lstStyle/>
          <a:p>
            <a:endParaRPr lang="de-DE" dirty="0"/>
          </a:p>
        </p:txBody>
      </p:sp>
      <p:sp>
        <p:nvSpPr>
          <p:cNvPr id="3" name="Notizenplatzhalter 2">
            <a:extLst>
              <a:ext uri="{FF2B5EF4-FFF2-40B4-BE49-F238E27FC236}">
                <a16:creationId xmlns:a16="http://schemas.microsoft.com/office/drawing/2014/main" id="{5808D105-A1DD-A631-70D8-ABF92FE0ADDF}"/>
              </a:ext>
            </a:extLst>
          </p:cNvPr>
          <p:cNvSpPr>
            <a:spLocks noGrp="1"/>
          </p:cNvSpPr>
          <p:nvPr>
            <p:ph type="body" idx="1"/>
          </p:nvPr>
        </p:nvSpPr>
        <p:spPr/>
        <p:txBody>
          <a:bodyPr/>
          <a:lstStyle/>
          <a:p>
            <a:endParaRPr lang="de-DE" dirty="0"/>
          </a:p>
        </p:txBody>
      </p:sp>
      <p:sp>
        <p:nvSpPr>
          <p:cNvPr id="4" name="Kopfzeilenplatzhalter 3">
            <a:extLst>
              <a:ext uri="{FF2B5EF4-FFF2-40B4-BE49-F238E27FC236}">
                <a16:creationId xmlns:a16="http://schemas.microsoft.com/office/drawing/2014/main" id="{3518FB40-28FB-5865-3EB2-2F0A1F57F97F}"/>
              </a:ext>
            </a:extLst>
          </p:cNvPr>
          <p:cNvSpPr>
            <a:spLocks noGrp="1"/>
          </p:cNvSpPr>
          <p:nvPr>
            <p:ph type="hdr" sz="quarter"/>
          </p:nvPr>
        </p:nvSpPr>
        <p:spPr/>
        <p:txBody>
          <a:bodyPr/>
          <a:lstStyle/>
          <a:p>
            <a:r>
              <a:rPr lang="de-DE" dirty="0"/>
              <a:t>QE&amp;B</a:t>
            </a:r>
          </a:p>
        </p:txBody>
      </p:sp>
      <p:sp>
        <p:nvSpPr>
          <p:cNvPr id="5" name="Foliennummernplatzhalter 4">
            <a:extLst>
              <a:ext uri="{FF2B5EF4-FFF2-40B4-BE49-F238E27FC236}">
                <a16:creationId xmlns:a16="http://schemas.microsoft.com/office/drawing/2014/main" id="{FEE28586-0A07-6CF1-3826-DEAEF9D6134F}"/>
              </a:ext>
            </a:extLst>
          </p:cNvPr>
          <p:cNvSpPr>
            <a:spLocks noGrp="1"/>
          </p:cNvSpPr>
          <p:nvPr>
            <p:ph type="sldNum" sz="quarter" idx="5"/>
          </p:nvPr>
        </p:nvSpPr>
        <p:spPr/>
        <p:txBody>
          <a:bodyPr/>
          <a:lstStyle/>
          <a:p>
            <a:fld id="{5DACABA8-235B-9747-A3D2-12573A6AFA9D}" type="slidenum">
              <a:rPr lang="de-DE" smtClean="0"/>
              <a:t>10</a:t>
            </a:fld>
            <a:endParaRPr lang="de-DE" dirty="0"/>
          </a:p>
        </p:txBody>
      </p:sp>
    </p:spTree>
    <p:extLst>
      <p:ext uri="{BB962C8B-B14F-4D97-AF65-F5344CB8AC3E}">
        <p14:creationId xmlns:p14="http://schemas.microsoft.com/office/powerpoint/2010/main" val="2618801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B189B-D078-694E-16A5-7FE005F21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F1E236-1468-229E-3BEE-5AA7D32F2BC2}"/>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1A21584E-7B88-F385-E7C1-79379622573F}"/>
              </a:ext>
            </a:extLst>
          </p:cNvPr>
          <p:cNvSpPr>
            <a:spLocks noGrp="1"/>
          </p:cNvSpPr>
          <p:nvPr>
            <p:ph type="body" idx="1"/>
          </p:nvPr>
        </p:nvSpPr>
        <p:spPr/>
        <p:txBody>
          <a:bodyPr/>
          <a:lstStyle/>
          <a:p>
            <a:endParaRPr lang="de-DE" dirty="0"/>
          </a:p>
        </p:txBody>
      </p:sp>
      <p:sp>
        <p:nvSpPr>
          <p:cNvPr id="4" name="Header Placeholder 3">
            <a:extLst>
              <a:ext uri="{FF2B5EF4-FFF2-40B4-BE49-F238E27FC236}">
                <a16:creationId xmlns:a16="http://schemas.microsoft.com/office/drawing/2014/main" id="{8F2587B0-FD64-E8A1-624E-0D7B10518329}"/>
              </a:ext>
            </a:extLst>
          </p:cNvPr>
          <p:cNvSpPr>
            <a:spLocks noGrp="1"/>
          </p:cNvSpPr>
          <p:nvPr>
            <p:ph type="hdr" sz="quarter"/>
          </p:nvPr>
        </p:nvSpPr>
        <p:spPr/>
        <p:txBody>
          <a:bodyPr/>
          <a:lstStyle/>
          <a:p>
            <a:r>
              <a:rPr lang="de-DE"/>
              <a:t>QE&amp;B</a:t>
            </a:r>
          </a:p>
        </p:txBody>
      </p:sp>
      <p:sp>
        <p:nvSpPr>
          <p:cNvPr id="5" name="Slide Number Placeholder 4">
            <a:extLst>
              <a:ext uri="{FF2B5EF4-FFF2-40B4-BE49-F238E27FC236}">
                <a16:creationId xmlns:a16="http://schemas.microsoft.com/office/drawing/2014/main" id="{5A3D3F5E-48B2-4D44-A9B9-2F47D135D717}"/>
              </a:ext>
            </a:extLst>
          </p:cNvPr>
          <p:cNvSpPr>
            <a:spLocks noGrp="1"/>
          </p:cNvSpPr>
          <p:nvPr>
            <p:ph type="sldNum" sz="quarter" idx="5"/>
          </p:nvPr>
        </p:nvSpPr>
        <p:spPr/>
        <p:txBody>
          <a:bodyPr/>
          <a:lstStyle/>
          <a:p>
            <a:fld id="{5DACABA8-235B-9747-A3D2-12573A6AFA9D}" type="slidenum">
              <a:rPr lang="de-DE" smtClean="0"/>
              <a:t>13</a:t>
            </a:fld>
            <a:endParaRPr lang="de-DE"/>
          </a:p>
        </p:txBody>
      </p:sp>
    </p:spTree>
    <p:extLst>
      <p:ext uri="{BB962C8B-B14F-4D97-AF65-F5344CB8AC3E}">
        <p14:creationId xmlns:p14="http://schemas.microsoft.com/office/powerpoint/2010/main" val="8499226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CB189B-D078-694E-16A5-7FE005F21F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F1E236-1468-229E-3BEE-5AA7D32F2BC2}"/>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1A21584E-7B88-F385-E7C1-79379622573F}"/>
              </a:ext>
            </a:extLst>
          </p:cNvPr>
          <p:cNvSpPr>
            <a:spLocks noGrp="1"/>
          </p:cNvSpPr>
          <p:nvPr>
            <p:ph type="body" idx="1"/>
          </p:nvPr>
        </p:nvSpPr>
        <p:spPr/>
        <p:txBody>
          <a:bodyPr/>
          <a:lstStyle/>
          <a:p>
            <a:endParaRPr lang="de-DE" dirty="0"/>
          </a:p>
        </p:txBody>
      </p:sp>
      <p:sp>
        <p:nvSpPr>
          <p:cNvPr id="4" name="Header Placeholder 3">
            <a:extLst>
              <a:ext uri="{FF2B5EF4-FFF2-40B4-BE49-F238E27FC236}">
                <a16:creationId xmlns:a16="http://schemas.microsoft.com/office/drawing/2014/main" id="{8F2587B0-FD64-E8A1-624E-0D7B10518329}"/>
              </a:ext>
            </a:extLst>
          </p:cNvPr>
          <p:cNvSpPr>
            <a:spLocks noGrp="1"/>
          </p:cNvSpPr>
          <p:nvPr>
            <p:ph type="hdr" sz="quarter"/>
          </p:nvPr>
        </p:nvSpPr>
        <p:spPr/>
        <p:txBody>
          <a:bodyPr/>
          <a:lstStyle/>
          <a:p>
            <a:r>
              <a:rPr lang="de-DE"/>
              <a:t>QE&amp;B</a:t>
            </a:r>
          </a:p>
        </p:txBody>
      </p:sp>
      <p:sp>
        <p:nvSpPr>
          <p:cNvPr id="5" name="Slide Number Placeholder 4">
            <a:extLst>
              <a:ext uri="{FF2B5EF4-FFF2-40B4-BE49-F238E27FC236}">
                <a16:creationId xmlns:a16="http://schemas.microsoft.com/office/drawing/2014/main" id="{5A3D3F5E-48B2-4D44-A9B9-2F47D135D717}"/>
              </a:ext>
            </a:extLst>
          </p:cNvPr>
          <p:cNvSpPr>
            <a:spLocks noGrp="1"/>
          </p:cNvSpPr>
          <p:nvPr>
            <p:ph type="sldNum" sz="quarter" idx="5"/>
          </p:nvPr>
        </p:nvSpPr>
        <p:spPr/>
        <p:txBody>
          <a:bodyPr/>
          <a:lstStyle/>
          <a:p>
            <a:fld id="{5DACABA8-235B-9747-A3D2-12573A6AFA9D}" type="slidenum">
              <a:rPr lang="de-DE" smtClean="0"/>
              <a:t>14</a:t>
            </a:fld>
            <a:endParaRPr lang="de-DE"/>
          </a:p>
        </p:txBody>
      </p:sp>
    </p:spTree>
    <p:extLst>
      <p:ext uri="{BB962C8B-B14F-4D97-AF65-F5344CB8AC3E}">
        <p14:creationId xmlns:p14="http://schemas.microsoft.com/office/powerpoint/2010/main" val="38138966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15</a:t>
            </a:fld>
            <a:endParaRPr lang="de-DE" dirty="0"/>
          </a:p>
        </p:txBody>
      </p:sp>
    </p:spTree>
    <p:extLst>
      <p:ext uri="{BB962C8B-B14F-4D97-AF65-F5344CB8AC3E}">
        <p14:creationId xmlns:p14="http://schemas.microsoft.com/office/powerpoint/2010/main" val="1315953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16</a:t>
            </a:fld>
            <a:endParaRPr lang="de-DE" dirty="0"/>
          </a:p>
        </p:txBody>
      </p:sp>
    </p:spTree>
    <p:extLst>
      <p:ext uri="{BB962C8B-B14F-4D97-AF65-F5344CB8AC3E}">
        <p14:creationId xmlns:p14="http://schemas.microsoft.com/office/powerpoint/2010/main" val="15525849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19</a:t>
            </a:fld>
            <a:endParaRPr lang="de-DE" dirty="0"/>
          </a:p>
        </p:txBody>
      </p:sp>
    </p:spTree>
    <p:extLst>
      <p:ext uri="{BB962C8B-B14F-4D97-AF65-F5344CB8AC3E}">
        <p14:creationId xmlns:p14="http://schemas.microsoft.com/office/powerpoint/2010/main" val="9016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21</a:t>
            </a:fld>
            <a:endParaRPr lang="de-DE" dirty="0"/>
          </a:p>
        </p:txBody>
      </p:sp>
    </p:spTree>
    <p:extLst>
      <p:ext uri="{BB962C8B-B14F-4D97-AF65-F5344CB8AC3E}">
        <p14:creationId xmlns:p14="http://schemas.microsoft.com/office/powerpoint/2010/main" val="815640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dirty="0"/>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dirty="0"/>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22</a:t>
            </a:fld>
            <a:endParaRPr lang="de-DE" dirty="0"/>
          </a:p>
        </p:txBody>
      </p:sp>
    </p:spTree>
    <p:extLst>
      <p:ext uri="{BB962C8B-B14F-4D97-AF65-F5344CB8AC3E}">
        <p14:creationId xmlns:p14="http://schemas.microsoft.com/office/powerpoint/2010/main" val="3702752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AT"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23</a:t>
            </a:fld>
            <a:endParaRPr lang="de-DE" dirty="0"/>
          </a:p>
        </p:txBody>
      </p:sp>
    </p:spTree>
    <p:extLst>
      <p:ext uri="{BB962C8B-B14F-4D97-AF65-F5344CB8AC3E}">
        <p14:creationId xmlns:p14="http://schemas.microsoft.com/office/powerpoint/2010/main" val="19674174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24</a:t>
            </a:fld>
            <a:endParaRPr lang="de-DE"/>
          </a:p>
        </p:txBody>
      </p:sp>
    </p:spTree>
    <p:extLst>
      <p:ext uri="{BB962C8B-B14F-4D97-AF65-F5344CB8AC3E}">
        <p14:creationId xmlns:p14="http://schemas.microsoft.com/office/powerpoint/2010/main" val="38941228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26</a:t>
            </a:fld>
            <a:endParaRPr lang="de-DE"/>
          </a:p>
        </p:txBody>
      </p:sp>
    </p:spTree>
    <p:extLst>
      <p:ext uri="{BB962C8B-B14F-4D97-AF65-F5344CB8AC3E}">
        <p14:creationId xmlns:p14="http://schemas.microsoft.com/office/powerpoint/2010/main" val="19238897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AT"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27</a:t>
            </a:fld>
            <a:endParaRPr lang="de-DE" dirty="0"/>
          </a:p>
        </p:txBody>
      </p:sp>
    </p:spTree>
    <p:extLst>
      <p:ext uri="{BB962C8B-B14F-4D97-AF65-F5344CB8AC3E}">
        <p14:creationId xmlns:p14="http://schemas.microsoft.com/office/powerpoint/2010/main" val="15457486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dirty="0"/>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dirty="0"/>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28</a:t>
            </a:fld>
            <a:endParaRPr lang="de-DE" dirty="0"/>
          </a:p>
        </p:txBody>
      </p:sp>
    </p:spTree>
    <p:extLst>
      <p:ext uri="{BB962C8B-B14F-4D97-AF65-F5344CB8AC3E}">
        <p14:creationId xmlns:p14="http://schemas.microsoft.com/office/powerpoint/2010/main" val="23295413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AT"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29</a:t>
            </a:fld>
            <a:endParaRPr lang="de-DE"/>
          </a:p>
        </p:txBody>
      </p:sp>
    </p:spTree>
    <p:extLst>
      <p:ext uri="{BB962C8B-B14F-4D97-AF65-F5344CB8AC3E}">
        <p14:creationId xmlns:p14="http://schemas.microsoft.com/office/powerpoint/2010/main" val="40743621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34</a:t>
            </a:fld>
            <a:endParaRPr lang="de-DE"/>
          </a:p>
        </p:txBody>
      </p:sp>
    </p:spTree>
    <p:extLst>
      <p:ext uri="{BB962C8B-B14F-4D97-AF65-F5344CB8AC3E}">
        <p14:creationId xmlns:p14="http://schemas.microsoft.com/office/powerpoint/2010/main" val="787234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pPr defTabSz="648003">
              <a:defRPr/>
            </a:pPr>
            <a:endParaRPr lang="de-DE"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39</a:t>
            </a:fld>
            <a:endParaRPr lang="de-DE" dirty="0"/>
          </a:p>
        </p:txBody>
      </p:sp>
    </p:spTree>
    <p:extLst>
      <p:ext uri="{BB962C8B-B14F-4D97-AF65-F5344CB8AC3E}">
        <p14:creationId xmlns:p14="http://schemas.microsoft.com/office/powerpoint/2010/main" val="27974056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dirty="0"/>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dirty="0"/>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40</a:t>
            </a:fld>
            <a:endParaRPr lang="de-DE" dirty="0"/>
          </a:p>
        </p:txBody>
      </p:sp>
    </p:spTree>
    <p:extLst>
      <p:ext uri="{BB962C8B-B14F-4D97-AF65-F5344CB8AC3E}">
        <p14:creationId xmlns:p14="http://schemas.microsoft.com/office/powerpoint/2010/main" val="9393807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42</a:t>
            </a:fld>
            <a:endParaRPr lang="de-DE" dirty="0"/>
          </a:p>
        </p:txBody>
      </p:sp>
    </p:spTree>
    <p:extLst>
      <p:ext uri="{BB962C8B-B14F-4D97-AF65-F5344CB8AC3E}">
        <p14:creationId xmlns:p14="http://schemas.microsoft.com/office/powerpoint/2010/main" val="10086389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dirty="0"/>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dirty="0"/>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43</a:t>
            </a:fld>
            <a:endParaRPr lang="de-DE" dirty="0"/>
          </a:p>
        </p:txBody>
      </p:sp>
    </p:spTree>
    <p:extLst>
      <p:ext uri="{BB962C8B-B14F-4D97-AF65-F5344CB8AC3E}">
        <p14:creationId xmlns:p14="http://schemas.microsoft.com/office/powerpoint/2010/main" val="41565034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dirty="0"/>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dirty="0"/>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49</a:t>
            </a:fld>
            <a:endParaRPr lang="de-DE" dirty="0"/>
          </a:p>
        </p:txBody>
      </p:sp>
    </p:spTree>
    <p:extLst>
      <p:ext uri="{BB962C8B-B14F-4D97-AF65-F5344CB8AC3E}">
        <p14:creationId xmlns:p14="http://schemas.microsoft.com/office/powerpoint/2010/main" val="38340495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de-DE" dirty="0"/>
          </a:p>
        </p:txBody>
      </p:sp>
      <p:sp>
        <p:nvSpPr>
          <p:cNvPr id="3" name="Notes Placeholder 2"/>
          <p:cNvSpPr>
            <a:spLocks noGrp="1"/>
          </p:cNvSpPr>
          <p:nvPr>
            <p:ph type="body" idx="1"/>
          </p:nvPr>
        </p:nvSpPr>
        <p:spPr/>
        <p:txBody>
          <a:bodyPr/>
          <a:lstStyle/>
          <a:p>
            <a:endParaRPr lang="de-DE" dirty="0"/>
          </a:p>
        </p:txBody>
      </p:sp>
      <p:sp>
        <p:nvSpPr>
          <p:cNvPr id="4" name="Header Placeholder 3"/>
          <p:cNvSpPr>
            <a:spLocks noGrp="1"/>
          </p:cNvSpPr>
          <p:nvPr>
            <p:ph type="hdr" sz="quarter"/>
          </p:nvPr>
        </p:nvSpPr>
        <p:spPr/>
        <p:txBody>
          <a:bodyPr/>
          <a:lstStyle/>
          <a:p>
            <a:r>
              <a:rPr lang="de-DE" dirty="0"/>
              <a:t>QE&amp;B</a:t>
            </a:r>
          </a:p>
        </p:txBody>
      </p:sp>
      <p:sp>
        <p:nvSpPr>
          <p:cNvPr id="5" name="Slide Number Placeholder 4"/>
          <p:cNvSpPr>
            <a:spLocks noGrp="1"/>
          </p:cNvSpPr>
          <p:nvPr>
            <p:ph type="sldNum" sz="quarter" idx="5"/>
          </p:nvPr>
        </p:nvSpPr>
        <p:spPr/>
        <p:txBody>
          <a:bodyPr/>
          <a:lstStyle/>
          <a:p>
            <a:fld id="{5DACABA8-235B-9747-A3D2-12573A6AFA9D}" type="slidenum">
              <a:rPr lang="de-DE" smtClean="0"/>
              <a:t>50</a:t>
            </a:fld>
            <a:endParaRPr lang="de-DE" dirty="0"/>
          </a:p>
        </p:txBody>
      </p:sp>
    </p:spTree>
    <p:extLst>
      <p:ext uri="{BB962C8B-B14F-4D97-AF65-F5344CB8AC3E}">
        <p14:creationId xmlns:p14="http://schemas.microsoft.com/office/powerpoint/2010/main" val="37785010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52</a:t>
            </a:fld>
            <a:endParaRPr lang="de-DE"/>
          </a:p>
        </p:txBody>
      </p:sp>
    </p:spTree>
    <p:extLst>
      <p:ext uri="{BB962C8B-B14F-4D97-AF65-F5344CB8AC3E}">
        <p14:creationId xmlns:p14="http://schemas.microsoft.com/office/powerpoint/2010/main" val="34448220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53</a:t>
            </a:fld>
            <a:endParaRPr lang="de-DE"/>
          </a:p>
        </p:txBody>
      </p:sp>
    </p:spTree>
    <p:extLst>
      <p:ext uri="{BB962C8B-B14F-4D97-AF65-F5344CB8AC3E}">
        <p14:creationId xmlns:p14="http://schemas.microsoft.com/office/powerpoint/2010/main" val="28148735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54</a:t>
            </a:fld>
            <a:endParaRPr lang="de-DE"/>
          </a:p>
        </p:txBody>
      </p:sp>
    </p:spTree>
    <p:extLst>
      <p:ext uri="{BB962C8B-B14F-4D97-AF65-F5344CB8AC3E}">
        <p14:creationId xmlns:p14="http://schemas.microsoft.com/office/powerpoint/2010/main" val="3468118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7FB1E7-FA3B-B5D5-3536-61F96F8DC8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56FC1-7575-1B31-DFC0-3B952DB55781}"/>
              </a:ext>
            </a:extLst>
          </p:cNvPr>
          <p:cNvSpPr>
            <a:spLocks noGrp="1" noRot="1" noChangeAspect="1"/>
          </p:cNvSpPr>
          <p:nvPr>
            <p:ph type="sldImg"/>
          </p:nvPr>
        </p:nvSpPr>
        <p:spPr/>
        <p:txBody>
          <a:bodyPr/>
          <a:lstStyle/>
          <a:p>
            <a:endParaRPr lang="de-DE"/>
          </a:p>
        </p:txBody>
      </p:sp>
      <p:sp>
        <p:nvSpPr>
          <p:cNvPr id="3" name="Notes Placeholder 2">
            <a:extLst>
              <a:ext uri="{FF2B5EF4-FFF2-40B4-BE49-F238E27FC236}">
                <a16:creationId xmlns:a16="http://schemas.microsoft.com/office/drawing/2014/main" id="{FCFA39AD-2C70-86DA-0E84-03542F873597}"/>
              </a:ext>
            </a:extLst>
          </p:cNvPr>
          <p:cNvSpPr>
            <a:spLocks noGrp="1"/>
          </p:cNvSpPr>
          <p:nvPr>
            <p:ph type="body" idx="1"/>
          </p:nvPr>
        </p:nvSpPr>
        <p:spPr/>
        <p:txBody>
          <a:bodyPr/>
          <a:lstStyle/>
          <a:p>
            <a:endParaRPr lang="de-DE" dirty="0"/>
          </a:p>
        </p:txBody>
      </p:sp>
      <p:sp>
        <p:nvSpPr>
          <p:cNvPr id="4" name="Header Placeholder 3">
            <a:extLst>
              <a:ext uri="{FF2B5EF4-FFF2-40B4-BE49-F238E27FC236}">
                <a16:creationId xmlns:a16="http://schemas.microsoft.com/office/drawing/2014/main" id="{C4B1A7E9-FE30-1C7E-A2DF-59E938A1333F}"/>
              </a:ext>
            </a:extLst>
          </p:cNvPr>
          <p:cNvSpPr>
            <a:spLocks noGrp="1"/>
          </p:cNvSpPr>
          <p:nvPr>
            <p:ph type="hdr" sz="quarter"/>
          </p:nvPr>
        </p:nvSpPr>
        <p:spPr/>
        <p:txBody>
          <a:bodyPr/>
          <a:lstStyle/>
          <a:p>
            <a:r>
              <a:rPr lang="de-DE"/>
              <a:t>QE&amp;B</a:t>
            </a:r>
          </a:p>
        </p:txBody>
      </p:sp>
      <p:sp>
        <p:nvSpPr>
          <p:cNvPr id="5" name="Slide Number Placeholder 4">
            <a:extLst>
              <a:ext uri="{FF2B5EF4-FFF2-40B4-BE49-F238E27FC236}">
                <a16:creationId xmlns:a16="http://schemas.microsoft.com/office/drawing/2014/main" id="{4F76D49B-B4F6-8267-90D9-06BE98B3E80A}"/>
              </a:ext>
            </a:extLst>
          </p:cNvPr>
          <p:cNvSpPr>
            <a:spLocks noGrp="1"/>
          </p:cNvSpPr>
          <p:nvPr>
            <p:ph type="sldNum" sz="quarter" idx="5"/>
          </p:nvPr>
        </p:nvSpPr>
        <p:spPr/>
        <p:txBody>
          <a:bodyPr/>
          <a:lstStyle/>
          <a:p>
            <a:fld id="{5DACABA8-235B-9747-A3D2-12573A6AFA9D}" type="slidenum">
              <a:rPr lang="de-DE" smtClean="0"/>
              <a:t>55</a:t>
            </a:fld>
            <a:endParaRPr lang="de-DE"/>
          </a:p>
        </p:txBody>
      </p:sp>
    </p:spTree>
    <p:extLst>
      <p:ext uri="{BB962C8B-B14F-4D97-AF65-F5344CB8AC3E}">
        <p14:creationId xmlns:p14="http://schemas.microsoft.com/office/powerpoint/2010/main" val="35504556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56</a:t>
            </a:fld>
            <a:endParaRPr lang="de-DE"/>
          </a:p>
        </p:txBody>
      </p:sp>
    </p:spTree>
    <p:extLst>
      <p:ext uri="{BB962C8B-B14F-4D97-AF65-F5344CB8AC3E}">
        <p14:creationId xmlns:p14="http://schemas.microsoft.com/office/powerpoint/2010/main" val="150846911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Kopfzeilenplatzhalter 3"/>
          <p:cNvSpPr>
            <a:spLocks noGrp="1"/>
          </p:cNvSpPr>
          <p:nvPr>
            <p:ph type="hdr" sz="quarter"/>
          </p:nvPr>
        </p:nvSpPr>
        <p:spPr/>
        <p:txBody>
          <a:bodyPr/>
          <a:lstStyle/>
          <a:p>
            <a:r>
              <a:rPr lang="de-DE"/>
              <a:t>QE&amp;B</a:t>
            </a:r>
          </a:p>
        </p:txBody>
      </p:sp>
      <p:sp>
        <p:nvSpPr>
          <p:cNvPr id="5" name="Foliennummernplatzhalter 4"/>
          <p:cNvSpPr>
            <a:spLocks noGrp="1"/>
          </p:cNvSpPr>
          <p:nvPr>
            <p:ph type="sldNum" sz="quarter" idx="5"/>
          </p:nvPr>
        </p:nvSpPr>
        <p:spPr/>
        <p:txBody>
          <a:bodyPr/>
          <a:lstStyle/>
          <a:p>
            <a:fld id="{5DACABA8-235B-9747-A3D2-12573A6AFA9D}" type="slidenum">
              <a:rPr lang="de-DE" smtClean="0"/>
              <a:t>62</a:t>
            </a:fld>
            <a:endParaRPr lang="de-DE"/>
          </a:p>
        </p:txBody>
      </p:sp>
    </p:spTree>
    <p:extLst>
      <p:ext uri="{BB962C8B-B14F-4D97-AF65-F5344CB8AC3E}">
        <p14:creationId xmlns:p14="http://schemas.microsoft.com/office/powerpoint/2010/main" val="294675905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txBody>
          <a:bodyPr/>
          <a:lstStyle/>
          <a:p>
            <a:endParaRPr lang="de-DE"/>
          </a:p>
        </p:txBody>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5DACABA8-235B-9747-A3D2-12573A6AFA9D}" type="slidenum">
              <a:rPr lang="de-DE" smtClean="0"/>
              <a:t>70</a:t>
            </a:fld>
            <a:endParaRPr lang="de-DE" dirty="0"/>
          </a:p>
        </p:txBody>
      </p:sp>
      <p:sp>
        <p:nvSpPr>
          <p:cNvPr id="5" name="Kopfzeilenplatzhalter 4">
            <a:extLst>
              <a:ext uri="{FF2B5EF4-FFF2-40B4-BE49-F238E27FC236}">
                <a16:creationId xmlns:a16="http://schemas.microsoft.com/office/drawing/2014/main" id="{13073D68-BB1C-442C-9872-DAA7606F75BF}"/>
              </a:ext>
            </a:extLst>
          </p:cNvPr>
          <p:cNvSpPr>
            <a:spLocks noGrp="1"/>
          </p:cNvSpPr>
          <p:nvPr>
            <p:ph type="hdr" sz="quarter"/>
          </p:nvPr>
        </p:nvSpPr>
        <p:spPr/>
        <p:txBody>
          <a:bodyPr/>
          <a:lstStyle/>
          <a:p>
            <a:r>
              <a:rPr lang="de-DE"/>
              <a:t>QE&amp;B</a:t>
            </a:r>
          </a:p>
        </p:txBody>
      </p:sp>
    </p:spTree>
    <p:extLst>
      <p:ext uri="{BB962C8B-B14F-4D97-AF65-F5344CB8AC3E}">
        <p14:creationId xmlns:p14="http://schemas.microsoft.com/office/powerpoint/2010/main" val="335516420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bg>
      <p:bgRef idx="1001">
        <a:schemeClr val="bg1"/>
      </p:bgRef>
    </p:bg>
    <p:spTree>
      <p:nvGrpSpPr>
        <p:cNvPr id="1" name=""/>
        <p:cNvGrpSpPr/>
        <p:nvPr/>
      </p:nvGrpSpPr>
      <p:grpSpPr>
        <a:xfrm>
          <a:off x="0" y="0"/>
          <a:ext cx="0" cy="0"/>
          <a:chOff x="0" y="0"/>
          <a:chExt cx="0" cy="0"/>
        </a:xfrm>
      </p:grpSpPr>
      <p:pic>
        <p:nvPicPr>
          <p:cNvPr id="2" name="Bild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 y="0"/>
            <a:ext cx="12938125" cy="6706139"/>
          </a:xfrm>
          <a:prstGeom prst="rect">
            <a:avLst/>
          </a:prstGeom>
        </p:spPr>
      </p:pic>
      <p:sp>
        <p:nvSpPr>
          <p:cNvPr id="14" name="Titel 1"/>
          <p:cNvSpPr>
            <a:spLocks noGrp="1"/>
          </p:cNvSpPr>
          <p:nvPr>
            <p:ph type="ctrTitle" hasCustomPrompt="1"/>
          </p:nvPr>
        </p:nvSpPr>
        <p:spPr>
          <a:xfrm>
            <a:off x="880588" y="1392640"/>
            <a:ext cx="8659375" cy="2426880"/>
          </a:xfrm>
        </p:spPr>
        <p:txBody>
          <a:bodyPr anchor="b">
            <a:normAutofit/>
          </a:bodyPr>
          <a:lstStyle>
            <a:lvl1pPr>
              <a:defRPr sz="5100">
                <a:solidFill>
                  <a:srgbClr val="F70146"/>
                </a:solidFill>
              </a:defRPr>
            </a:lvl1pPr>
          </a:lstStyle>
          <a:p>
            <a:r>
              <a:rPr lang="de-DE" dirty="0"/>
              <a:t>Klicken und eine </a:t>
            </a:r>
            <a:br>
              <a:rPr lang="de-DE" dirty="0"/>
            </a:br>
            <a:r>
              <a:rPr lang="de-DE" dirty="0"/>
              <a:t>Überschrift hinzufügen</a:t>
            </a:r>
          </a:p>
        </p:txBody>
      </p:sp>
      <p:sp>
        <p:nvSpPr>
          <p:cNvPr id="19" name="Datumsplatzhalter 16"/>
          <p:cNvSpPr>
            <a:spLocks noGrp="1"/>
          </p:cNvSpPr>
          <p:nvPr>
            <p:ph type="dt" sz="half" idx="10"/>
          </p:nvPr>
        </p:nvSpPr>
        <p:spPr>
          <a:xfrm>
            <a:off x="880591" y="4802560"/>
            <a:ext cx="8659375" cy="360155"/>
          </a:xfrm>
          <a:prstGeom prst="rect">
            <a:avLst/>
          </a:prstGeom>
        </p:spPr>
        <p:txBody>
          <a:bodyPr anchor="b" anchorCtr="0"/>
          <a:lstStyle>
            <a:lvl1pPr>
              <a:defRPr sz="2300"/>
            </a:lvl1pPr>
          </a:lstStyle>
          <a:p>
            <a:r>
              <a:rPr lang="de-DE"/>
              <a:t>24.02.2026</a:t>
            </a:r>
            <a:endParaRPr lang="de-DE" dirty="0"/>
          </a:p>
        </p:txBody>
      </p:sp>
      <p:sp>
        <p:nvSpPr>
          <p:cNvPr id="20" name="Fußzeilenplatzhalter 17"/>
          <p:cNvSpPr>
            <a:spLocks noGrp="1"/>
          </p:cNvSpPr>
          <p:nvPr>
            <p:ph type="ftr" sz="quarter" idx="11"/>
          </p:nvPr>
        </p:nvSpPr>
        <p:spPr>
          <a:xfrm>
            <a:off x="880588" y="3865600"/>
            <a:ext cx="8659375" cy="803840"/>
          </a:xfrm>
          <a:prstGeom prst="rect">
            <a:avLst/>
          </a:prstGeom>
        </p:spPr>
        <p:txBody>
          <a:bodyPr anchor="b" anchorCtr="0"/>
          <a:lstStyle>
            <a:lvl1pPr>
              <a:defRPr sz="2300"/>
            </a:lvl1pPr>
          </a:lstStyle>
          <a:p>
            <a:endParaRPr lang="de-DE" dirty="0"/>
          </a:p>
        </p:txBody>
      </p:sp>
      <p:sp>
        <p:nvSpPr>
          <p:cNvPr id="13" name="Textfeld 271"/>
          <p:cNvSpPr txBox="1">
            <a:spLocks noChangeArrowheads="1"/>
          </p:cNvSpPr>
          <p:nvPr userDrawn="1"/>
        </p:nvSpPr>
        <p:spPr bwMode="auto">
          <a:xfrm>
            <a:off x="10569532" y="1218837"/>
            <a:ext cx="2037691" cy="7879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de-DE" sz="1700" spc="28" baseline="0" dirty="0">
                <a:cs typeface="Arial" charset="0"/>
              </a:rPr>
              <a:t>WISSEN</a:t>
            </a:r>
          </a:p>
          <a:p>
            <a:pPr algn="r" eaLnBrk="1" hangingPunct="1"/>
            <a:r>
              <a:rPr lang="de-DE" sz="1700" spc="28" baseline="0" dirty="0">
                <a:cs typeface="Arial" charset="0"/>
              </a:rPr>
              <a:t>TECHNIK</a:t>
            </a:r>
          </a:p>
          <a:p>
            <a:pPr algn="r" eaLnBrk="1" hangingPunct="1"/>
            <a:r>
              <a:rPr lang="de-DE" sz="1700" spc="28" baseline="0" dirty="0">
                <a:cs typeface="Arial" charset="0"/>
              </a:rPr>
              <a:t>LEIDENSCHAFT</a:t>
            </a:r>
          </a:p>
        </p:txBody>
      </p:sp>
      <p:sp>
        <p:nvSpPr>
          <p:cNvPr id="8" name="Textplatzhalter 2"/>
          <p:cNvSpPr>
            <a:spLocks noGrp="1"/>
          </p:cNvSpPr>
          <p:nvPr>
            <p:ph type="body" sz="quarter" idx="18" hasCustomPrompt="1"/>
          </p:nvPr>
        </p:nvSpPr>
        <p:spPr>
          <a:xfrm>
            <a:off x="661437" y="6809305"/>
            <a:ext cx="10521108" cy="284523"/>
          </a:xfrm>
        </p:spPr>
        <p:txBody>
          <a:bodyPr wrap="square">
            <a:noAutofit/>
          </a:bodyPr>
          <a:lstStyle>
            <a:lvl1pPr>
              <a:defRPr sz="1800"/>
            </a:lvl1pPr>
          </a:lstStyle>
          <a:p>
            <a:pPr lvl="0"/>
            <a:r>
              <a:rPr lang="de-AT" dirty="0"/>
              <a:t>Klicken und Webadresse hinzufügen</a:t>
            </a:r>
            <a:endParaRPr lang="de-DE" dirty="0"/>
          </a:p>
        </p:txBody>
      </p:sp>
    </p:spTree>
    <p:extLst>
      <p:ext uri="{BB962C8B-B14F-4D97-AF65-F5344CB8AC3E}">
        <p14:creationId xmlns:p14="http://schemas.microsoft.com/office/powerpoint/2010/main" val="309066914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p:spTree>
      <p:nvGrpSpPr>
        <p:cNvPr id="1" name=""/>
        <p:cNvGrpSpPr/>
        <p:nvPr/>
      </p:nvGrpSpPr>
      <p:grpSpPr>
        <a:xfrm>
          <a:off x="0" y="0"/>
          <a:ext cx="0" cy="0"/>
          <a:chOff x="0" y="0"/>
          <a:chExt cx="0" cy="0"/>
        </a:xfrm>
      </p:grpSpPr>
      <p:pic>
        <p:nvPicPr>
          <p:cNvPr id="8" name="Bild 1"/>
          <p:cNvPicPr>
            <a:picLocks/>
          </p:cNvPicPr>
          <p:nvPr userDrawn="1"/>
        </p:nvPicPr>
        <p:blipFill>
          <a:blip r:embed="rId2">
            <a:extLst>
              <a:ext uri="{28A0092B-C50C-407E-A947-70E740481C1C}">
                <a14:useLocalDpi xmlns:a14="http://schemas.microsoft.com/office/drawing/2010/main" val="0"/>
              </a:ext>
            </a:extLst>
          </a:blip>
          <a:stretch>
            <a:fillRect/>
          </a:stretch>
        </p:blipFill>
        <p:spPr>
          <a:xfrm>
            <a:off x="1" y="0"/>
            <a:ext cx="12938125" cy="6706139"/>
          </a:xfrm>
          <a:prstGeom prst="rect">
            <a:avLst/>
          </a:prstGeom>
        </p:spPr>
      </p:pic>
      <p:sp>
        <p:nvSpPr>
          <p:cNvPr id="9" name="Titel 1"/>
          <p:cNvSpPr>
            <a:spLocks noGrp="1"/>
          </p:cNvSpPr>
          <p:nvPr>
            <p:ph type="ctrTitle" hasCustomPrompt="1"/>
          </p:nvPr>
        </p:nvSpPr>
        <p:spPr>
          <a:xfrm>
            <a:off x="880589" y="1392640"/>
            <a:ext cx="8659375" cy="2426880"/>
          </a:xfrm>
        </p:spPr>
        <p:txBody>
          <a:bodyPr anchor="b">
            <a:normAutofit/>
          </a:bodyPr>
          <a:lstStyle>
            <a:lvl1pPr>
              <a:defRPr sz="5100">
                <a:solidFill>
                  <a:srgbClr val="F70146"/>
                </a:solidFill>
              </a:defRPr>
            </a:lvl1pPr>
          </a:lstStyle>
          <a:p>
            <a:r>
              <a:rPr lang="de-DE" dirty="0"/>
              <a:t>Click </a:t>
            </a:r>
            <a:r>
              <a:rPr lang="de-DE" dirty="0" err="1"/>
              <a:t>to</a:t>
            </a:r>
            <a:r>
              <a:rPr lang="de-DE" dirty="0"/>
              <a:t> </a:t>
            </a:r>
            <a:r>
              <a:rPr lang="de-DE" dirty="0" err="1"/>
              <a:t>add</a:t>
            </a:r>
            <a:r>
              <a:rPr lang="de-DE" dirty="0"/>
              <a:t> </a:t>
            </a:r>
            <a:br>
              <a:rPr lang="de-DE" dirty="0"/>
            </a:br>
            <a:r>
              <a:rPr lang="de-DE" dirty="0"/>
              <a:t>a </a:t>
            </a:r>
            <a:r>
              <a:rPr lang="de-DE" dirty="0" err="1"/>
              <a:t>cover</a:t>
            </a:r>
            <a:r>
              <a:rPr lang="de-DE" dirty="0"/>
              <a:t> </a:t>
            </a:r>
            <a:r>
              <a:rPr lang="de-DE" dirty="0" err="1"/>
              <a:t>slide</a:t>
            </a:r>
            <a:r>
              <a:rPr lang="de-DE" dirty="0"/>
              <a:t> </a:t>
            </a:r>
            <a:r>
              <a:rPr lang="de-DE" dirty="0" err="1"/>
              <a:t>headline</a:t>
            </a:r>
            <a:endParaRPr lang="de-DE" dirty="0"/>
          </a:p>
        </p:txBody>
      </p:sp>
      <p:sp>
        <p:nvSpPr>
          <p:cNvPr id="14" name="Datumsplatzhalter 16"/>
          <p:cNvSpPr>
            <a:spLocks noGrp="1"/>
          </p:cNvSpPr>
          <p:nvPr>
            <p:ph type="dt" sz="half" idx="10"/>
          </p:nvPr>
        </p:nvSpPr>
        <p:spPr>
          <a:xfrm>
            <a:off x="880591" y="4802560"/>
            <a:ext cx="8659375" cy="360155"/>
          </a:xfrm>
          <a:prstGeom prst="rect">
            <a:avLst/>
          </a:prstGeom>
        </p:spPr>
        <p:txBody>
          <a:bodyPr anchor="b" anchorCtr="0"/>
          <a:lstStyle>
            <a:lvl1pPr>
              <a:defRPr sz="2300"/>
            </a:lvl1pPr>
          </a:lstStyle>
          <a:p>
            <a:r>
              <a:rPr lang="de-DE"/>
              <a:t>24.02.2026</a:t>
            </a:r>
            <a:endParaRPr lang="de-AT" dirty="0"/>
          </a:p>
        </p:txBody>
      </p:sp>
      <p:sp>
        <p:nvSpPr>
          <p:cNvPr id="15" name="Fußzeilenplatzhalter 17"/>
          <p:cNvSpPr>
            <a:spLocks noGrp="1"/>
          </p:cNvSpPr>
          <p:nvPr>
            <p:ph type="ftr" sz="quarter" idx="11"/>
          </p:nvPr>
        </p:nvSpPr>
        <p:spPr>
          <a:xfrm>
            <a:off x="880589" y="3865600"/>
            <a:ext cx="8659375" cy="803840"/>
          </a:xfrm>
          <a:prstGeom prst="rect">
            <a:avLst/>
          </a:prstGeom>
        </p:spPr>
        <p:txBody>
          <a:bodyPr anchor="b" anchorCtr="0"/>
          <a:lstStyle>
            <a:lvl1pPr>
              <a:defRPr sz="2300"/>
            </a:lvl1pPr>
          </a:lstStyle>
          <a:p>
            <a:endParaRPr lang="de-AT" dirty="0"/>
          </a:p>
        </p:txBody>
      </p:sp>
      <p:sp>
        <p:nvSpPr>
          <p:cNvPr id="22" name="Textfeld 271"/>
          <p:cNvSpPr txBox="1">
            <a:spLocks noChangeArrowheads="1"/>
          </p:cNvSpPr>
          <p:nvPr userDrawn="1"/>
        </p:nvSpPr>
        <p:spPr bwMode="auto">
          <a:xfrm>
            <a:off x="10569532" y="1218837"/>
            <a:ext cx="2037691" cy="7879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r>
              <a:rPr lang="de-DE" sz="1700" spc="128" baseline="0" dirty="0">
                <a:cs typeface="Arial" charset="0"/>
              </a:rPr>
              <a:t>SCIENCE</a:t>
            </a:r>
          </a:p>
          <a:p>
            <a:pPr algn="r" eaLnBrk="1" hangingPunct="1"/>
            <a:r>
              <a:rPr lang="de-DE" sz="1700" spc="128" baseline="0" dirty="0">
                <a:cs typeface="Arial" charset="0"/>
              </a:rPr>
              <a:t>PASSION</a:t>
            </a:r>
            <a:br>
              <a:rPr lang="de-DE" sz="1700" spc="128" baseline="0" dirty="0">
                <a:cs typeface="Arial" charset="0"/>
              </a:rPr>
            </a:br>
            <a:r>
              <a:rPr lang="de-DE" sz="1700" spc="128" baseline="0" dirty="0">
                <a:cs typeface="Arial" charset="0"/>
              </a:rPr>
              <a:t>TECHNOLOGY</a:t>
            </a:r>
          </a:p>
        </p:txBody>
      </p:sp>
      <p:sp>
        <p:nvSpPr>
          <p:cNvPr id="10" name="Textplatzhalter 2"/>
          <p:cNvSpPr>
            <a:spLocks noGrp="1"/>
          </p:cNvSpPr>
          <p:nvPr>
            <p:ph type="body" sz="quarter" idx="18" hasCustomPrompt="1"/>
          </p:nvPr>
        </p:nvSpPr>
        <p:spPr>
          <a:xfrm>
            <a:off x="880512" y="6839321"/>
            <a:ext cx="10521108" cy="284523"/>
          </a:xfrm>
        </p:spPr>
        <p:txBody>
          <a:bodyPr wrap="square">
            <a:noAutofit/>
          </a:bodyPr>
          <a:lstStyle>
            <a:lvl1pPr>
              <a:defRPr sz="1800"/>
            </a:lvl1pPr>
          </a:lstStyle>
          <a:p>
            <a:pPr lvl="0"/>
            <a:r>
              <a:rPr lang="de-AT" dirty="0"/>
              <a:t>Click </a:t>
            </a:r>
            <a:r>
              <a:rPr lang="de-AT" dirty="0" err="1"/>
              <a:t>and</a:t>
            </a:r>
            <a:r>
              <a:rPr lang="de-AT" dirty="0"/>
              <a:t> </a:t>
            </a:r>
            <a:r>
              <a:rPr lang="de-AT" dirty="0" err="1"/>
              <a:t>add</a:t>
            </a:r>
            <a:r>
              <a:rPr lang="de-AT" dirty="0"/>
              <a:t> a web </a:t>
            </a:r>
            <a:r>
              <a:rPr lang="de-AT" dirty="0" err="1"/>
              <a:t>adress</a:t>
            </a:r>
            <a:endParaRPr lang="de-DE" dirty="0"/>
          </a:p>
        </p:txBody>
      </p:sp>
    </p:spTree>
    <p:extLst>
      <p:ext uri="{BB962C8B-B14F-4D97-AF65-F5344CB8AC3E}">
        <p14:creationId xmlns:p14="http://schemas.microsoft.com/office/powerpoint/2010/main" val="2286101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Willkommen/welcome">
    <p:spTree>
      <p:nvGrpSpPr>
        <p:cNvPr id="1" name=""/>
        <p:cNvGrpSpPr/>
        <p:nvPr/>
      </p:nvGrpSpPr>
      <p:grpSpPr>
        <a:xfrm>
          <a:off x="0" y="0"/>
          <a:ext cx="0" cy="0"/>
          <a:chOff x="0" y="0"/>
          <a:chExt cx="0" cy="0"/>
        </a:xfrm>
      </p:grpSpPr>
      <p:sp>
        <p:nvSpPr>
          <p:cNvPr id="15" name="Rechteck 14"/>
          <p:cNvSpPr/>
          <p:nvPr userDrawn="1"/>
        </p:nvSpPr>
        <p:spPr>
          <a:xfrm>
            <a:off x="1" y="6533924"/>
            <a:ext cx="679590" cy="781276"/>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lIns="129616" tIns="64808" rIns="129616" bIns="64808" anchor="ctr"/>
          <a:lstStyle/>
          <a:p>
            <a:pPr algn="ctr" fontAlgn="auto">
              <a:spcBef>
                <a:spcPts val="0"/>
              </a:spcBef>
              <a:spcAft>
                <a:spcPts val="0"/>
              </a:spcAft>
              <a:defRPr/>
            </a:pPr>
            <a:endParaRPr lang="de-DE" dirty="0">
              <a:solidFill>
                <a:srgbClr val="FFFFFF"/>
              </a:solidFill>
              <a:ea typeface="ＭＳ Ｐゴシック" pitchFamily="-105" charset="-128"/>
              <a:cs typeface="ＭＳ Ｐゴシック" pitchFamily="-105" charset="-128"/>
            </a:endParaRPr>
          </a:p>
        </p:txBody>
      </p:sp>
      <p:pic>
        <p:nvPicPr>
          <p:cNvPr id="6" name="Bild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938125" cy="3485286"/>
          </a:xfrm>
          <a:prstGeom prst="rect">
            <a:avLst/>
          </a:prstGeom>
        </p:spPr>
      </p:pic>
      <p:sp>
        <p:nvSpPr>
          <p:cNvPr id="7" name="Bildplatzhalter 20"/>
          <p:cNvSpPr>
            <a:spLocks noGrp="1"/>
          </p:cNvSpPr>
          <p:nvPr>
            <p:ph type="pic" sz="quarter" idx="16" hasCustomPrompt="1"/>
          </p:nvPr>
        </p:nvSpPr>
        <p:spPr>
          <a:xfrm>
            <a:off x="1" y="0"/>
            <a:ext cx="12938124" cy="3481600"/>
          </a:xfrm>
        </p:spPr>
        <p:txBody>
          <a:bodyPr/>
          <a:lstStyle>
            <a:lvl1pPr marL="0" marR="0" indent="0" algn="l" defTabSz="648081" rtl="0" eaLnBrk="1" fontAlgn="auto" latinLnBrk="0" hangingPunct="1">
              <a:lnSpc>
                <a:spcPct val="100000"/>
              </a:lnSpc>
              <a:spcBef>
                <a:spcPct val="20000"/>
              </a:spcBef>
              <a:spcAft>
                <a:spcPts val="0"/>
              </a:spcAft>
              <a:buClrTx/>
              <a:buSzTx/>
              <a:buFont typeface="Arial"/>
              <a:buNone/>
              <a:tabLst/>
              <a:defRPr/>
            </a:lvl1pPr>
          </a:lstStyle>
          <a:p>
            <a:r>
              <a:rPr lang="de-DE" dirty="0"/>
              <a:t>Klicken und Bild einfügen/</a:t>
            </a:r>
            <a:r>
              <a:rPr lang="de-DE" dirty="0" err="1"/>
              <a:t>click</a:t>
            </a:r>
            <a:r>
              <a:rPr lang="de-DE" dirty="0"/>
              <a:t> </a:t>
            </a:r>
            <a:r>
              <a:rPr lang="de-DE" dirty="0" err="1"/>
              <a:t>and</a:t>
            </a:r>
            <a:r>
              <a:rPr lang="de-DE" dirty="0"/>
              <a:t> </a:t>
            </a:r>
            <a:r>
              <a:rPr lang="de-DE" dirty="0" err="1"/>
              <a:t>add</a:t>
            </a:r>
            <a:r>
              <a:rPr lang="de-DE" dirty="0"/>
              <a:t> a </a:t>
            </a:r>
            <a:r>
              <a:rPr lang="de-DE" dirty="0" err="1"/>
              <a:t>picture</a:t>
            </a:r>
            <a:br>
              <a:rPr lang="de-DE" dirty="0"/>
            </a:br>
            <a:r>
              <a:rPr lang="de-DE" dirty="0"/>
              <a:t>36 x 9,7 cm, optimal 200 dpi</a:t>
            </a:r>
          </a:p>
          <a:p>
            <a:endParaRPr lang="de-DE" dirty="0"/>
          </a:p>
        </p:txBody>
      </p:sp>
      <p:sp>
        <p:nvSpPr>
          <p:cNvPr id="8" name="Bildplatzhalter 18"/>
          <p:cNvSpPr>
            <a:spLocks noGrp="1"/>
          </p:cNvSpPr>
          <p:nvPr>
            <p:ph type="pic" sz="quarter" idx="15" hasCustomPrompt="1"/>
          </p:nvPr>
        </p:nvSpPr>
        <p:spPr>
          <a:xfrm>
            <a:off x="11206304" y="307059"/>
            <a:ext cx="1361199" cy="503485"/>
          </a:xfrm>
        </p:spPr>
        <p:txBody>
          <a:bodyPr/>
          <a:lstStyle/>
          <a:p>
            <a:r>
              <a:rPr lang="de-DE" dirty="0"/>
              <a:t>Logo TU Graz</a:t>
            </a:r>
          </a:p>
        </p:txBody>
      </p:sp>
      <p:sp>
        <p:nvSpPr>
          <p:cNvPr id="9" name="Titel 1"/>
          <p:cNvSpPr>
            <a:spLocks noGrp="1"/>
          </p:cNvSpPr>
          <p:nvPr>
            <p:ph type="title" hasCustomPrompt="1"/>
          </p:nvPr>
        </p:nvSpPr>
        <p:spPr>
          <a:xfrm>
            <a:off x="0" y="3430400"/>
            <a:ext cx="12938125" cy="768000"/>
          </a:xfrm>
          <a:solidFill>
            <a:schemeClr val="accent1"/>
          </a:solidFill>
        </p:spPr>
        <p:txBody>
          <a:bodyPr bIns="76545" anchor="ctr" anchorCtr="0">
            <a:normAutofit/>
          </a:bodyPr>
          <a:lstStyle>
            <a:lvl1pPr marL="882819" marR="0" indent="0" algn="l" defTabSz="648081" rtl="0" eaLnBrk="1" fontAlgn="auto" latinLnBrk="0" hangingPunct="1">
              <a:lnSpc>
                <a:spcPct val="100000"/>
              </a:lnSpc>
              <a:spcBef>
                <a:spcPct val="0"/>
              </a:spcBef>
              <a:spcAft>
                <a:spcPts val="0"/>
              </a:spcAft>
              <a:buClrTx/>
              <a:buSzTx/>
              <a:buFontTx/>
              <a:buNone/>
              <a:tabLst/>
              <a:defRPr sz="4300">
                <a:solidFill>
                  <a:schemeClr val="bg1"/>
                </a:solidFill>
              </a:defRPr>
            </a:lvl1pPr>
          </a:lstStyle>
          <a:p>
            <a:r>
              <a:rPr lang="de-AT" dirty="0"/>
              <a:t>Titel hinzufügen/</a:t>
            </a:r>
            <a:r>
              <a:rPr lang="de-AT" dirty="0" err="1"/>
              <a:t>add</a:t>
            </a:r>
            <a:r>
              <a:rPr lang="de-AT" dirty="0"/>
              <a:t> a title</a:t>
            </a:r>
            <a:endParaRPr lang="de-DE" dirty="0"/>
          </a:p>
        </p:txBody>
      </p:sp>
      <p:sp>
        <p:nvSpPr>
          <p:cNvPr id="10" name="Textplatzhalter 15"/>
          <p:cNvSpPr>
            <a:spLocks noGrp="1"/>
          </p:cNvSpPr>
          <p:nvPr>
            <p:ph type="body" sz="quarter" idx="14" hasCustomPrompt="1"/>
          </p:nvPr>
        </p:nvSpPr>
        <p:spPr>
          <a:xfrm>
            <a:off x="880512" y="4285442"/>
            <a:ext cx="11686991" cy="1749720"/>
          </a:xfrm>
        </p:spPr>
        <p:txBody>
          <a:bodyPr/>
          <a:lstStyle>
            <a:lvl1pPr>
              <a:spcBef>
                <a:spcPts val="0"/>
              </a:spcBef>
              <a:spcAft>
                <a:spcPts val="851"/>
              </a:spcAft>
              <a:defRPr/>
            </a:lvl1pPr>
          </a:lstStyle>
          <a:p>
            <a:pPr lvl="0"/>
            <a:r>
              <a:rPr lang="de-AT" dirty="0"/>
              <a:t>Klicken und hinzufügen: Eventname, Datum, Ort, ... </a:t>
            </a:r>
            <a:br>
              <a:rPr lang="de-AT" dirty="0"/>
            </a:br>
            <a:r>
              <a:rPr lang="de-AT" dirty="0"/>
              <a:t>Click </a:t>
            </a:r>
            <a:r>
              <a:rPr lang="de-AT" dirty="0" err="1"/>
              <a:t>and</a:t>
            </a:r>
            <a:r>
              <a:rPr lang="de-AT" dirty="0"/>
              <a:t> </a:t>
            </a:r>
            <a:r>
              <a:rPr lang="de-AT" dirty="0" err="1"/>
              <a:t>add</a:t>
            </a:r>
            <a:r>
              <a:rPr lang="de-AT" dirty="0"/>
              <a:t>: </a:t>
            </a:r>
            <a:r>
              <a:rPr lang="de-AT" dirty="0" err="1"/>
              <a:t>event</a:t>
            </a:r>
            <a:r>
              <a:rPr lang="de-AT" dirty="0"/>
              <a:t> </a:t>
            </a:r>
            <a:r>
              <a:rPr lang="de-AT" dirty="0" err="1"/>
              <a:t>name</a:t>
            </a:r>
            <a:r>
              <a:rPr lang="de-AT" dirty="0"/>
              <a:t>, </a:t>
            </a:r>
            <a:r>
              <a:rPr lang="de-AT" dirty="0" err="1"/>
              <a:t>date</a:t>
            </a:r>
            <a:r>
              <a:rPr lang="de-AT" dirty="0"/>
              <a:t>, </a:t>
            </a:r>
            <a:r>
              <a:rPr lang="de-AT" dirty="0" err="1"/>
              <a:t>location</a:t>
            </a:r>
            <a:r>
              <a:rPr lang="de-AT" dirty="0"/>
              <a:t>, ...</a:t>
            </a:r>
          </a:p>
        </p:txBody>
      </p:sp>
      <p:sp>
        <p:nvSpPr>
          <p:cNvPr id="11" name="Textplatzhalter 26"/>
          <p:cNvSpPr>
            <a:spLocks noGrp="1"/>
          </p:cNvSpPr>
          <p:nvPr>
            <p:ph type="body" sz="quarter" idx="17" hasCustomPrompt="1"/>
          </p:nvPr>
        </p:nvSpPr>
        <p:spPr>
          <a:xfrm>
            <a:off x="7639335" y="2981153"/>
            <a:ext cx="4928169" cy="327377"/>
          </a:xfrm>
        </p:spPr>
        <p:txBody>
          <a:bodyPr anchor="b" anchorCtr="0">
            <a:noAutofit/>
          </a:bodyPr>
          <a:lstStyle>
            <a:lvl1pPr algn="r">
              <a:defRPr sz="1100"/>
            </a:lvl1pPr>
          </a:lstStyle>
          <a:p>
            <a:pPr lvl="0"/>
            <a:r>
              <a:rPr lang="de-AT" dirty="0"/>
              <a:t>Platzhalter Bildquelle/</a:t>
            </a:r>
            <a:r>
              <a:rPr lang="de-AT" dirty="0" err="1"/>
              <a:t>place</a:t>
            </a:r>
            <a:r>
              <a:rPr lang="de-AT" dirty="0"/>
              <a:t> holder </a:t>
            </a:r>
            <a:r>
              <a:rPr lang="de-AT" dirty="0" err="1"/>
              <a:t>image</a:t>
            </a:r>
            <a:r>
              <a:rPr lang="de-AT" dirty="0"/>
              <a:t> </a:t>
            </a:r>
            <a:r>
              <a:rPr lang="de-AT" dirty="0" err="1"/>
              <a:t>source</a:t>
            </a:r>
            <a:endParaRPr lang="de-DE" dirty="0"/>
          </a:p>
        </p:txBody>
      </p:sp>
      <p:sp>
        <p:nvSpPr>
          <p:cNvPr id="13" name="Textplatzhalter 14"/>
          <p:cNvSpPr>
            <a:spLocks noGrp="1"/>
          </p:cNvSpPr>
          <p:nvPr>
            <p:ph type="body" sz="quarter" idx="19" hasCustomPrompt="1"/>
          </p:nvPr>
        </p:nvSpPr>
        <p:spPr>
          <a:xfrm>
            <a:off x="880510" y="6035161"/>
            <a:ext cx="2568027" cy="498763"/>
          </a:xfrm>
        </p:spPr>
        <p:txBody>
          <a:bodyPr anchor="b" anchorCtr="0">
            <a:noAutofit/>
          </a:bodyPr>
          <a:lstStyle>
            <a:lvl1pPr>
              <a:defRPr sz="1400"/>
            </a:lvl1pPr>
          </a:lstStyle>
          <a:p>
            <a:pPr lvl="0"/>
            <a:r>
              <a:rPr lang="de-AT" dirty="0"/>
              <a:t>Platzhalter/</a:t>
            </a:r>
            <a:r>
              <a:rPr lang="de-AT" dirty="0" err="1"/>
              <a:t>place</a:t>
            </a:r>
            <a:r>
              <a:rPr lang="de-AT" dirty="0"/>
              <a:t> holder</a:t>
            </a:r>
            <a:br>
              <a:rPr lang="de-AT" dirty="0"/>
            </a:br>
            <a:r>
              <a:rPr lang="de-AT" dirty="0"/>
              <a:t>Unterstützt durch/</a:t>
            </a:r>
            <a:r>
              <a:rPr lang="de-AT" dirty="0" err="1"/>
              <a:t>supported</a:t>
            </a:r>
            <a:r>
              <a:rPr lang="de-AT" dirty="0"/>
              <a:t> by:</a:t>
            </a:r>
          </a:p>
        </p:txBody>
      </p:sp>
      <p:sp>
        <p:nvSpPr>
          <p:cNvPr id="14" name="Rechteck 13"/>
          <p:cNvSpPr/>
          <p:nvPr userDrawn="1"/>
        </p:nvSpPr>
        <p:spPr>
          <a:xfrm>
            <a:off x="1" y="6707200"/>
            <a:ext cx="761591" cy="614116"/>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129616" tIns="64808" rIns="129616" bIns="64808" anchor="ctr"/>
          <a:lstStyle/>
          <a:p>
            <a:pPr algn="ctr" fontAlgn="auto">
              <a:spcBef>
                <a:spcPts val="0"/>
              </a:spcBef>
              <a:spcAft>
                <a:spcPts val="0"/>
              </a:spcAft>
              <a:defRPr/>
            </a:pPr>
            <a:endParaRPr lang="de-DE" dirty="0">
              <a:solidFill>
                <a:srgbClr val="FFFFFF"/>
              </a:solidFill>
              <a:ea typeface="ＭＳ Ｐゴシック" pitchFamily="-105" charset="-128"/>
              <a:cs typeface="ＭＳ Ｐゴシック" pitchFamily="-105" charset="-128"/>
            </a:endParaRPr>
          </a:p>
        </p:txBody>
      </p:sp>
      <p:sp>
        <p:nvSpPr>
          <p:cNvPr id="2" name="Datumsplatzhalter 1">
            <a:extLst>
              <a:ext uri="{FF2B5EF4-FFF2-40B4-BE49-F238E27FC236}">
                <a16:creationId xmlns:a16="http://schemas.microsoft.com/office/drawing/2014/main" id="{AA4E2105-22FB-4672-A992-4ED317B0E96E}"/>
              </a:ext>
            </a:extLst>
          </p:cNvPr>
          <p:cNvSpPr>
            <a:spLocks noGrp="1"/>
          </p:cNvSpPr>
          <p:nvPr>
            <p:ph type="dt" sz="half" idx="20"/>
          </p:nvPr>
        </p:nvSpPr>
        <p:spPr>
          <a:xfrm>
            <a:off x="880585" y="7010554"/>
            <a:ext cx="11715625" cy="218863"/>
          </a:xfrm>
          <a:prstGeom prst="rect">
            <a:avLst/>
          </a:prstGeom>
        </p:spPr>
        <p:txBody>
          <a:bodyPr/>
          <a:lstStyle/>
          <a:p>
            <a:r>
              <a:rPr lang="de-DE"/>
              <a:t>24.02.2026</a:t>
            </a:r>
            <a:endParaRPr lang="de-DE" dirty="0"/>
          </a:p>
        </p:txBody>
      </p:sp>
      <p:sp>
        <p:nvSpPr>
          <p:cNvPr id="4" name="Foliennummernplatzhalter 3">
            <a:extLst>
              <a:ext uri="{FF2B5EF4-FFF2-40B4-BE49-F238E27FC236}">
                <a16:creationId xmlns:a16="http://schemas.microsoft.com/office/drawing/2014/main" id="{A6E4CB12-22EF-4742-BF50-F7727E56DB02}"/>
              </a:ext>
            </a:extLst>
          </p:cNvPr>
          <p:cNvSpPr>
            <a:spLocks noGrp="1"/>
          </p:cNvSpPr>
          <p:nvPr>
            <p:ph type="sldNum" sz="quarter" idx="22"/>
          </p:nvPr>
        </p:nvSpPr>
        <p:spPr/>
        <p:txBody>
          <a:bodyPr/>
          <a:lstStyle/>
          <a:p>
            <a:fld id="{4B64EC4D-37E3-EF42-B9AB-6337577588CB}" type="slidenum">
              <a:rPr lang="de-DE" smtClean="0"/>
              <a:pPr/>
              <a:t>‹Nr.›</a:t>
            </a:fld>
            <a:endParaRPr lang="de-DE" dirty="0"/>
          </a:p>
        </p:txBody>
      </p:sp>
    </p:spTree>
    <p:extLst>
      <p:ext uri="{BB962C8B-B14F-4D97-AF65-F5344CB8AC3E}">
        <p14:creationId xmlns:p14="http://schemas.microsoft.com/office/powerpoint/2010/main" val="3159523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880588" y="900195"/>
            <a:ext cx="11877840" cy="522206"/>
          </a:xfrm>
        </p:spPr>
        <p:txBody>
          <a:bodyPr>
            <a:normAutofit/>
          </a:bodyPr>
          <a:lstStyle>
            <a:lvl1pPr>
              <a:defRPr sz="3000"/>
            </a:lvl1pPr>
          </a:lstStyle>
          <a:p>
            <a:r>
              <a:rPr lang="de-AT" noProof="0" dirty="0"/>
              <a:t>Mastertitelformat</a:t>
            </a:r>
            <a:r>
              <a:rPr lang="de-AT" dirty="0"/>
              <a:t> bearbeiten</a:t>
            </a:r>
            <a:endParaRPr lang="de-DE" dirty="0"/>
          </a:p>
        </p:txBody>
      </p:sp>
      <p:sp>
        <p:nvSpPr>
          <p:cNvPr id="3" name="Inhaltsplatzhalter 2"/>
          <p:cNvSpPr>
            <a:spLocks noGrp="1"/>
          </p:cNvSpPr>
          <p:nvPr>
            <p:ph idx="1"/>
          </p:nvPr>
        </p:nvSpPr>
        <p:spPr>
          <a:xfrm>
            <a:off x="880585" y="1905000"/>
            <a:ext cx="11877840" cy="4736250"/>
          </a:xfrm>
        </p:spPr>
        <p:txBody>
          <a:bodyPr/>
          <a:lstStyle>
            <a:lvl1pPr>
              <a:lnSpc>
                <a:spcPct val="120000"/>
              </a:lnSpc>
              <a:spcBef>
                <a:spcPts val="0"/>
              </a:spcBef>
              <a:spcAft>
                <a:spcPts val="1200"/>
              </a:spcAft>
              <a:defRPr sz="2600"/>
            </a:lvl1pPr>
            <a:lvl2pPr>
              <a:lnSpc>
                <a:spcPct val="120000"/>
              </a:lnSpc>
              <a:spcBef>
                <a:spcPts val="0"/>
              </a:spcBef>
              <a:spcAft>
                <a:spcPts val="600"/>
              </a:spcAft>
              <a:defRPr sz="2400"/>
            </a:lvl2pPr>
            <a:lvl3pPr>
              <a:lnSpc>
                <a:spcPct val="120000"/>
              </a:lnSpc>
              <a:spcBef>
                <a:spcPts val="0"/>
              </a:spcBef>
              <a:spcAft>
                <a:spcPts val="300"/>
              </a:spcAft>
              <a:defRPr sz="2200"/>
            </a:lvl3pPr>
            <a:lvl4pPr>
              <a:lnSpc>
                <a:spcPct val="120000"/>
              </a:lnSpc>
              <a:spcBef>
                <a:spcPts val="0"/>
              </a:spcBef>
              <a:defRPr sz="2000"/>
            </a:lvl4pPr>
          </a:lstStyle>
          <a:p>
            <a:pPr lvl="0"/>
            <a:r>
              <a:rPr lang="de-AT" noProof="0" dirty="0"/>
              <a:t>Mastertextformat bearbeiten</a:t>
            </a:r>
          </a:p>
          <a:p>
            <a:pPr lvl="1"/>
            <a:r>
              <a:rPr lang="de-AT" noProof="0" dirty="0"/>
              <a:t>Zweite Ebene</a:t>
            </a:r>
          </a:p>
          <a:p>
            <a:pPr lvl="2"/>
            <a:r>
              <a:rPr lang="de-AT" noProof="0" dirty="0"/>
              <a:t>Dritte Ebene</a:t>
            </a:r>
          </a:p>
          <a:p>
            <a:pPr lvl="3"/>
            <a:r>
              <a:rPr lang="de-AT" noProof="0" dirty="0"/>
              <a:t>Vierte Ebene</a:t>
            </a:r>
          </a:p>
          <a:p>
            <a:pPr lvl="4"/>
            <a:r>
              <a:rPr lang="de-AT" noProof="0" dirty="0"/>
              <a:t>Fünfte Ebene</a:t>
            </a:r>
          </a:p>
        </p:txBody>
      </p:sp>
      <p:sp>
        <p:nvSpPr>
          <p:cNvPr id="7" name="Datumsplatzhalter 6">
            <a:extLst>
              <a:ext uri="{FF2B5EF4-FFF2-40B4-BE49-F238E27FC236}">
                <a16:creationId xmlns:a16="http://schemas.microsoft.com/office/drawing/2014/main" id="{2F1D4272-E2B5-43B5-B218-573D62DA27E9}"/>
              </a:ext>
              <a:ext uri="{C183D7F6-B498-43B3-948B-1728B52AA6E4}">
                <adec:decorative xmlns:adec="http://schemas.microsoft.com/office/drawing/2017/decorative" val="1"/>
              </a:ext>
            </a:extLst>
          </p:cNvPr>
          <p:cNvSpPr>
            <a:spLocks noGrp="1"/>
          </p:cNvSpPr>
          <p:nvPr>
            <p:ph type="dt" sz="half" idx="14"/>
          </p:nvPr>
        </p:nvSpPr>
        <p:spPr>
          <a:xfrm>
            <a:off x="880585" y="7010554"/>
            <a:ext cx="11715625" cy="218863"/>
          </a:xfrm>
          <a:prstGeom prst="rect">
            <a:avLst/>
          </a:prstGeom>
        </p:spPr>
        <p:txBody>
          <a:bodyPr/>
          <a:lstStyle/>
          <a:p>
            <a:endParaRPr lang="de-DE" dirty="0"/>
          </a:p>
        </p:txBody>
      </p:sp>
      <p:pic>
        <p:nvPicPr>
          <p:cNvPr id="6" name="Picture 5">
            <a:extLst>
              <a:ext uri="{FF2B5EF4-FFF2-40B4-BE49-F238E27FC236}">
                <a16:creationId xmlns:a16="http://schemas.microsoft.com/office/drawing/2014/main" id="{6051EA17-D52D-49A6-896C-DFAB2C9F1774}"/>
              </a:ext>
            </a:extLst>
          </p:cNvPr>
          <p:cNvPicPr>
            <a:picLocks noChangeAspect="1"/>
          </p:cNvPicPr>
          <p:nvPr userDrawn="1"/>
        </p:nvPicPr>
        <p:blipFill>
          <a:blip r:embed="rId2"/>
          <a:stretch>
            <a:fillRect/>
          </a:stretch>
        </p:blipFill>
        <p:spPr>
          <a:xfrm>
            <a:off x="11334750" y="6764351"/>
            <a:ext cx="1442728" cy="504776"/>
          </a:xfrm>
          <a:prstGeom prst="rect">
            <a:avLst/>
          </a:prstGeom>
        </p:spPr>
      </p:pic>
      <p:sp>
        <p:nvSpPr>
          <p:cNvPr id="10" name="Foliennummernplatzhalter 9">
            <a:extLst>
              <a:ext uri="{FF2B5EF4-FFF2-40B4-BE49-F238E27FC236}">
                <a16:creationId xmlns:a16="http://schemas.microsoft.com/office/drawing/2014/main" id="{93C65BD7-AAB4-4DEE-B1FB-0D6CF53EE9E2}"/>
              </a:ext>
            </a:extLst>
          </p:cNvPr>
          <p:cNvSpPr>
            <a:spLocks noGrp="1"/>
          </p:cNvSpPr>
          <p:nvPr>
            <p:ph type="sldNum" sz="quarter" idx="16"/>
          </p:nvPr>
        </p:nvSpPr>
        <p:spPr/>
        <p:txBody>
          <a:bodyPr/>
          <a:lstStyle/>
          <a:p>
            <a:fld id="{4B64EC4D-37E3-EF42-B9AB-6337577588CB}" type="slidenum">
              <a:rPr lang="de-DE" smtClean="0"/>
              <a:pPr/>
              <a:t>‹Nr.›</a:t>
            </a:fld>
            <a:endParaRPr lang="de-DE" dirty="0"/>
          </a:p>
        </p:txBody>
      </p:sp>
    </p:spTree>
    <p:extLst>
      <p:ext uri="{BB962C8B-B14F-4D97-AF65-F5344CB8AC3E}">
        <p14:creationId xmlns:p14="http://schemas.microsoft.com/office/powerpoint/2010/main" val="3594489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bschnittsüberschrift">
    <p:spTree>
      <p:nvGrpSpPr>
        <p:cNvPr id="1" name=""/>
        <p:cNvGrpSpPr/>
        <p:nvPr/>
      </p:nvGrpSpPr>
      <p:grpSpPr>
        <a:xfrm>
          <a:off x="0" y="0"/>
          <a:ext cx="0" cy="0"/>
          <a:chOff x="0" y="0"/>
          <a:chExt cx="0" cy="0"/>
        </a:xfrm>
      </p:grpSpPr>
      <p:sp>
        <p:nvSpPr>
          <p:cNvPr id="3" name="Textplatzhalter 2"/>
          <p:cNvSpPr>
            <a:spLocks noGrp="1"/>
          </p:cNvSpPr>
          <p:nvPr>
            <p:ph type="body" idx="1"/>
          </p:nvPr>
        </p:nvSpPr>
        <p:spPr>
          <a:xfrm>
            <a:off x="1022023" y="3842183"/>
            <a:ext cx="10997406" cy="1600199"/>
          </a:xfrm>
        </p:spPr>
        <p:txBody>
          <a:bodyPr anchor="t"/>
          <a:lstStyle>
            <a:lvl1pPr marL="0" indent="0" algn="ctr">
              <a:buNone/>
              <a:defRPr sz="2800">
                <a:solidFill>
                  <a:schemeClr val="tx1"/>
                </a:solidFill>
              </a:defRPr>
            </a:lvl1pPr>
            <a:lvl2pPr marL="648081" indent="0">
              <a:buNone/>
              <a:defRPr sz="2600">
                <a:solidFill>
                  <a:schemeClr val="tx1">
                    <a:tint val="75000"/>
                  </a:schemeClr>
                </a:solidFill>
              </a:defRPr>
            </a:lvl2pPr>
            <a:lvl3pPr marL="1296162" indent="0">
              <a:buNone/>
              <a:defRPr sz="2300">
                <a:solidFill>
                  <a:schemeClr val="tx1">
                    <a:tint val="75000"/>
                  </a:schemeClr>
                </a:solidFill>
              </a:defRPr>
            </a:lvl3pPr>
            <a:lvl4pPr marL="1944243" indent="0">
              <a:buNone/>
              <a:defRPr sz="2000">
                <a:solidFill>
                  <a:schemeClr val="tx1">
                    <a:tint val="75000"/>
                  </a:schemeClr>
                </a:solidFill>
              </a:defRPr>
            </a:lvl4pPr>
            <a:lvl5pPr marL="2592324" indent="0">
              <a:buNone/>
              <a:defRPr sz="2000">
                <a:solidFill>
                  <a:schemeClr val="tx1">
                    <a:tint val="75000"/>
                  </a:schemeClr>
                </a:solidFill>
              </a:defRPr>
            </a:lvl5pPr>
            <a:lvl6pPr marL="3240405" indent="0">
              <a:buNone/>
              <a:defRPr sz="2000">
                <a:solidFill>
                  <a:schemeClr val="tx1">
                    <a:tint val="75000"/>
                  </a:schemeClr>
                </a:solidFill>
              </a:defRPr>
            </a:lvl6pPr>
            <a:lvl7pPr marL="3888486" indent="0">
              <a:buNone/>
              <a:defRPr sz="2000">
                <a:solidFill>
                  <a:schemeClr val="tx1">
                    <a:tint val="75000"/>
                  </a:schemeClr>
                </a:solidFill>
              </a:defRPr>
            </a:lvl7pPr>
            <a:lvl8pPr marL="4536567" indent="0">
              <a:buNone/>
              <a:defRPr sz="2000">
                <a:solidFill>
                  <a:schemeClr val="tx1">
                    <a:tint val="75000"/>
                  </a:schemeClr>
                </a:solidFill>
              </a:defRPr>
            </a:lvl8pPr>
            <a:lvl9pPr marL="5184648" indent="0">
              <a:buNone/>
              <a:defRPr sz="2000">
                <a:solidFill>
                  <a:schemeClr val="tx1">
                    <a:tint val="75000"/>
                  </a:schemeClr>
                </a:solidFill>
              </a:defRPr>
            </a:lvl9pPr>
          </a:lstStyle>
          <a:p>
            <a:pPr lvl="0"/>
            <a:r>
              <a:rPr lang="de-AT" dirty="0"/>
              <a:t>Mastertextformat bearbeiten</a:t>
            </a:r>
          </a:p>
        </p:txBody>
      </p:sp>
      <p:sp>
        <p:nvSpPr>
          <p:cNvPr id="7" name="Textplatzhalter 8"/>
          <p:cNvSpPr>
            <a:spLocks noGrp="1"/>
          </p:cNvSpPr>
          <p:nvPr>
            <p:ph type="body" sz="quarter" idx="13"/>
          </p:nvPr>
        </p:nvSpPr>
        <p:spPr>
          <a:xfrm>
            <a:off x="805943" y="349998"/>
            <a:ext cx="10187500" cy="286720"/>
          </a:xfrm>
        </p:spPr>
        <p:txBody>
          <a:bodyPr wrap="square" anchor="b" anchorCtr="0">
            <a:noAutofit/>
          </a:bodyPr>
          <a:lstStyle>
            <a:lvl1pPr>
              <a:defRPr sz="1200"/>
            </a:lvl1pPr>
          </a:lstStyle>
          <a:p>
            <a:pPr marL="0" marR="0" lvl="0" indent="0" algn="l" defTabSz="648081" rtl="0" eaLnBrk="1" fontAlgn="auto" latinLnBrk="0" hangingPunct="1">
              <a:lnSpc>
                <a:spcPct val="100000"/>
              </a:lnSpc>
              <a:spcBef>
                <a:spcPct val="20000"/>
              </a:spcBef>
              <a:spcAft>
                <a:spcPts val="0"/>
              </a:spcAft>
              <a:buClrTx/>
              <a:buSzTx/>
              <a:buFont typeface="Arial"/>
              <a:buNone/>
              <a:tabLst/>
              <a:defRPr/>
            </a:pPr>
            <a:endParaRPr lang="de-DE" dirty="0"/>
          </a:p>
          <a:p>
            <a:pPr lvl="0"/>
            <a:r>
              <a:rPr lang="de-DE" dirty="0"/>
              <a:t>QME&amp;B</a:t>
            </a:r>
          </a:p>
        </p:txBody>
      </p:sp>
      <p:sp>
        <p:nvSpPr>
          <p:cNvPr id="8" name="Titel 7">
            <a:extLst>
              <a:ext uri="{FF2B5EF4-FFF2-40B4-BE49-F238E27FC236}">
                <a16:creationId xmlns:a16="http://schemas.microsoft.com/office/drawing/2014/main" id="{DDA04F88-3ECD-4220-A76C-8FD9C6CFD817}"/>
              </a:ext>
            </a:extLst>
          </p:cNvPr>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34185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Mastertitelformat bearbeiten</a:t>
            </a:r>
            <a:endParaRPr lang="de-DE" dirty="0"/>
          </a:p>
        </p:txBody>
      </p:sp>
      <p:sp>
        <p:nvSpPr>
          <p:cNvPr id="3" name="Inhaltsplatzhalter 2"/>
          <p:cNvSpPr>
            <a:spLocks noGrp="1"/>
          </p:cNvSpPr>
          <p:nvPr>
            <p:ph sz="half" idx="1"/>
          </p:nvPr>
        </p:nvSpPr>
        <p:spPr>
          <a:xfrm>
            <a:off x="880586" y="2252801"/>
            <a:ext cx="5755935" cy="4439915"/>
          </a:xfrm>
        </p:spPr>
        <p:txBody>
          <a:bodyPr>
            <a:normAutofit/>
          </a:bodyPr>
          <a:lstStyle>
            <a:lvl1pPr>
              <a:defRPr sz="2800"/>
            </a:lvl1pPr>
            <a:lvl2pPr>
              <a:defRPr sz="2800"/>
            </a:lvl2pPr>
            <a:lvl3pPr>
              <a:defRPr sz="2600"/>
            </a:lvl3pPr>
            <a:lvl4pPr>
              <a:defRPr sz="2300"/>
            </a:lvl4pPr>
            <a:lvl5pPr>
              <a:defRPr sz="2300"/>
            </a:lvl5pPr>
            <a:lvl6pPr>
              <a:defRPr sz="2600"/>
            </a:lvl6pPr>
            <a:lvl7pPr>
              <a:defRPr sz="2600"/>
            </a:lvl7pPr>
            <a:lvl8pPr>
              <a:defRPr sz="2600"/>
            </a:lvl8pPr>
            <a:lvl9pPr>
              <a:defRPr sz="2600"/>
            </a:lvl9pPr>
          </a:lstStyle>
          <a:p>
            <a:pPr lvl="0"/>
            <a:r>
              <a:rPr lang="de-AT" dirty="0"/>
              <a:t>Mastertextformat bearbeiten</a:t>
            </a:r>
          </a:p>
          <a:p>
            <a:pPr lvl="1"/>
            <a:r>
              <a:rPr lang="de-AT" dirty="0"/>
              <a:t>Zweite Ebene</a:t>
            </a:r>
          </a:p>
          <a:p>
            <a:pPr lvl="2"/>
            <a:r>
              <a:rPr lang="de-AT" dirty="0"/>
              <a:t>Dritte Ebene</a:t>
            </a:r>
          </a:p>
          <a:p>
            <a:pPr lvl="3"/>
            <a:r>
              <a:rPr lang="de-AT" dirty="0"/>
              <a:t>Vierte Ebene</a:t>
            </a:r>
          </a:p>
          <a:p>
            <a:pPr lvl="4"/>
            <a:r>
              <a:rPr lang="de-AT" dirty="0"/>
              <a:t>Fünfte Ebene</a:t>
            </a:r>
            <a:endParaRPr lang="de-DE" dirty="0"/>
          </a:p>
        </p:txBody>
      </p:sp>
      <p:sp>
        <p:nvSpPr>
          <p:cNvPr id="4" name="Inhaltsplatzhalter 3"/>
          <p:cNvSpPr>
            <a:spLocks noGrp="1"/>
          </p:cNvSpPr>
          <p:nvPr>
            <p:ph sz="half" idx="2"/>
          </p:nvPr>
        </p:nvSpPr>
        <p:spPr>
          <a:xfrm>
            <a:off x="7002493" y="2252801"/>
            <a:ext cx="5755935" cy="4439915"/>
          </a:xfrm>
        </p:spPr>
        <p:txBody>
          <a:bodyPr>
            <a:normAutofit/>
          </a:bodyPr>
          <a:lstStyle>
            <a:lvl1pPr>
              <a:defRPr sz="2800"/>
            </a:lvl1pPr>
            <a:lvl2pPr>
              <a:defRPr sz="2800"/>
            </a:lvl2pPr>
            <a:lvl3pPr>
              <a:defRPr sz="2600"/>
            </a:lvl3pPr>
            <a:lvl4pPr>
              <a:defRPr sz="2300"/>
            </a:lvl4pPr>
            <a:lvl5pPr>
              <a:defRPr sz="2300"/>
            </a:lvl5pPr>
            <a:lvl6pPr>
              <a:defRPr sz="2600"/>
            </a:lvl6pPr>
            <a:lvl7pPr>
              <a:defRPr sz="2600"/>
            </a:lvl7pPr>
            <a:lvl8pPr>
              <a:defRPr sz="2600"/>
            </a:lvl8pPr>
            <a:lvl9pPr>
              <a:defRPr sz="2600"/>
            </a:lvl9pPr>
          </a:lstStyle>
          <a:p>
            <a:pPr lvl="0"/>
            <a:r>
              <a:rPr lang="de-AT" dirty="0"/>
              <a:t>Mastertextformat bearbeiten</a:t>
            </a:r>
          </a:p>
          <a:p>
            <a:pPr lvl="1"/>
            <a:r>
              <a:rPr lang="de-AT" dirty="0"/>
              <a:t>Zweite Ebene</a:t>
            </a:r>
          </a:p>
          <a:p>
            <a:pPr lvl="2"/>
            <a:r>
              <a:rPr lang="de-AT" dirty="0"/>
              <a:t>Dritte Ebene</a:t>
            </a:r>
          </a:p>
          <a:p>
            <a:pPr lvl="3"/>
            <a:r>
              <a:rPr lang="de-AT" dirty="0"/>
              <a:t>Vierte Ebene</a:t>
            </a:r>
          </a:p>
          <a:p>
            <a:pPr lvl="4"/>
            <a:r>
              <a:rPr lang="de-AT" dirty="0"/>
              <a:t>Fünfte Ebene</a:t>
            </a:r>
            <a:endParaRPr lang="de-DE" dirty="0"/>
          </a:p>
        </p:txBody>
      </p:sp>
      <p:sp>
        <p:nvSpPr>
          <p:cNvPr id="5" name="Datumsplatzhalter 4"/>
          <p:cNvSpPr>
            <a:spLocks noGrp="1"/>
          </p:cNvSpPr>
          <p:nvPr>
            <p:ph type="dt" sz="half" idx="10"/>
          </p:nvPr>
        </p:nvSpPr>
        <p:spPr>
          <a:xfrm>
            <a:off x="880585" y="7010554"/>
            <a:ext cx="11715625" cy="218863"/>
          </a:xfrm>
          <a:prstGeom prst="rect">
            <a:avLst/>
          </a:prstGeom>
        </p:spPr>
        <p:txBody>
          <a:bodyPr/>
          <a:lstStyle/>
          <a:p>
            <a:r>
              <a:rPr lang="de-DE"/>
              <a:t>24.02.2026</a:t>
            </a:r>
            <a:endParaRPr lang="de-DE" dirty="0"/>
          </a:p>
        </p:txBody>
      </p:sp>
      <p:sp>
        <p:nvSpPr>
          <p:cNvPr id="7" name="Foliennummernplatzhalter 6"/>
          <p:cNvSpPr>
            <a:spLocks noGrp="1"/>
          </p:cNvSpPr>
          <p:nvPr>
            <p:ph type="sldNum" sz="quarter" idx="12"/>
          </p:nvPr>
        </p:nvSpPr>
        <p:spPr/>
        <p:txBody>
          <a:bodyPr/>
          <a:lstStyle/>
          <a:p>
            <a:fld id="{4B64EC4D-37E3-EF42-B9AB-6337577588CB}" type="slidenum">
              <a:rPr lang="de-DE" smtClean="0"/>
              <a:t>‹Nr.›</a:t>
            </a:fld>
            <a:endParaRPr lang="de-DE"/>
          </a:p>
        </p:txBody>
      </p:sp>
      <p:sp>
        <p:nvSpPr>
          <p:cNvPr id="8" name="Textplatzhalter 8"/>
          <p:cNvSpPr>
            <a:spLocks noGrp="1"/>
          </p:cNvSpPr>
          <p:nvPr>
            <p:ph type="body" sz="quarter" idx="13" hasCustomPrompt="1"/>
          </p:nvPr>
        </p:nvSpPr>
        <p:spPr>
          <a:xfrm>
            <a:off x="880588" y="349998"/>
            <a:ext cx="10187500" cy="286720"/>
          </a:xfrm>
        </p:spPr>
        <p:txBody>
          <a:bodyPr wrap="square" anchor="b" anchorCtr="0">
            <a:noAutofit/>
          </a:bodyPr>
          <a:lstStyle>
            <a:lvl1pPr>
              <a:defRPr sz="1200"/>
            </a:lvl1pPr>
          </a:lstStyle>
          <a:p>
            <a:pPr lvl="0"/>
            <a:r>
              <a:rPr lang="de-DE" dirty="0"/>
              <a:t>QME&amp;B</a:t>
            </a:r>
          </a:p>
        </p:txBody>
      </p:sp>
    </p:spTree>
    <p:extLst>
      <p:ext uri="{BB962C8B-B14F-4D97-AF65-F5344CB8AC3E}">
        <p14:creationId xmlns:p14="http://schemas.microsoft.com/office/powerpoint/2010/main" val="1404623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ohne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Mastertitelformat bearbeiten</a:t>
            </a:r>
            <a:endParaRPr lang="de-DE" dirty="0"/>
          </a:p>
        </p:txBody>
      </p:sp>
      <p:sp>
        <p:nvSpPr>
          <p:cNvPr id="3" name="Datumsplatzhalter 2"/>
          <p:cNvSpPr>
            <a:spLocks noGrp="1"/>
          </p:cNvSpPr>
          <p:nvPr>
            <p:ph type="dt" sz="half" idx="10"/>
          </p:nvPr>
        </p:nvSpPr>
        <p:spPr>
          <a:xfrm>
            <a:off x="880585" y="7010554"/>
            <a:ext cx="11715625" cy="218863"/>
          </a:xfrm>
          <a:prstGeom prst="rect">
            <a:avLst/>
          </a:prstGeom>
        </p:spPr>
        <p:txBody>
          <a:bodyPr/>
          <a:lstStyle/>
          <a:p>
            <a:r>
              <a:rPr lang="de-DE"/>
              <a:t>24.02.2026</a:t>
            </a:r>
            <a:endParaRPr lang="de-DE" dirty="0"/>
          </a:p>
        </p:txBody>
      </p:sp>
      <p:sp>
        <p:nvSpPr>
          <p:cNvPr id="5" name="Foliennummernplatzhalter 4"/>
          <p:cNvSpPr>
            <a:spLocks noGrp="1"/>
          </p:cNvSpPr>
          <p:nvPr>
            <p:ph type="sldNum" sz="quarter" idx="12"/>
          </p:nvPr>
        </p:nvSpPr>
        <p:spPr/>
        <p:txBody>
          <a:bodyPr/>
          <a:lstStyle/>
          <a:p>
            <a:fld id="{4B64EC4D-37E3-EF42-B9AB-6337577588CB}" type="slidenum">
              <a:rPr lang="de-DE" smtClean="0"/>
              <a:t>‹Nr.›</a:t>
            </a:fld>
            <a:endParaRPr lang="de-DE"/>
          </a:p>
        </p:txBody>
      </p:sp>
      <p:sp>
        <p:nvSpPr>
          <p:cNvPr id="6" name="Textplatzhalter 8"/>
          <p:cNvSpPr>
            <a:spLocks noGrp="1"/>
          </p:cNvSpPr>
          <p:nvPr>
            <p:ph type="body" sz="quarter" idx="13"/>
          </p:nvPr>
        </p:nvSpPr>
        <p:spPr>
          <a:xfrm>
            <a:off x="880588" y="349998"/>
            <a:ext cx="10187500" cy="286720"/>
          </a:xfrm>
        </p:spPr>
        <p:txBody>
          <a:bodyPr wrap="square" anchor="b" anchorCtr="0">
            <a:noAutofit/>
          </a:bodyPr>
          <a:lstStyle>
            <a:lvl1pPr>
              <a:defRPr sz="1200"/>
            </a:lvl1pPr>
          </a:lstStyle>
          <a:p>
            <a:pPr marL="0" marR="0" lvl="0" indent="0" algn="l" defTabSz="648081" rtl="0" eaLnBrk="1" fontAlgn="auto" latinLnBrk="0" hangingPunct="1">
              <a:lnSpc>
                <a:spcPct val="100000"/>
              </a:lnSpc>
              <a:spcBef>
                <a:spcPct val="20000"/>
              </a:spcBef>
              <a:spcAft>
                <a:spcPts val="0"/>
              </a:spcAft>
              <a:buClrTx/>
              <a:buSzTx/>
              <a:buFont typeface="Arial"/>
              <a:buNone/>
              <a:tabLst/>
              <a:defRPr/>
            </a:pPr>
            <a:endParaRPr lang="de-DE" dirty="0"/>
          </a:p>
          <a:p>
            <a:pPr marL="0" marR="0" lvl="0" indent="0" algn="l" defTabSz="648081" rtl="0" eaLnBrk="1" fontAlgn="auto" latinLnBrk="0" hangingPunct="1">
              <a:lnSpc>
                <a:spcPct val="100000"/>
              </a:lnSpc>
              <a:spcBef>
                <a:spcPct val="20000"/>
              </a:spcBef>
              <a:spcAft>
                <a:spcPts val="0"/>
              </a:spcAft>
              <a:buClrTx/>
              <a:buSzTx/>
              <a:buFont typeface="Arial"/>
              <a:buNone/>
              <a:tabLst/>
              <a:defRPr/>
            </a:pPr>
            <a:endParaRPr lang="de-DE" dirty="0"/>
          </a:p>
          <a:p>
            <a:pPr marL="0" marR="0" lvl="0" indent="0" algn="l" defTabSz="648081" rtl="0" eaLnBrk="1" fontAlgn="auto" latinLnBrk="0" hangingPunct="1">
              <a:lnSpc>
                <a:spcPct val="100000"/>
              </a:lnSpc>
              <a:spcBef>
                <a:spcPct val="20000"/>
              </a:spcBef>
              <a:spcAft>
                <a:spcPts val="0"/>
              </a:spcAft>
              <a:buClrTx/>
              <a:buSzTx/>
              <a:buFont typeface="Arial"/>
              <a:buNone/>
              <a:tabLst/>
              <a:defRPr/>
            </a:pPr>
            <a:endParaRPr lang="de-DE" dirty="0"/>
          </a:p>
          <a:p>
            <a:pPr marL="0" marR="0" lvl="0" indent="0" algn="l" defTabSz="648081" rtl="0" eaLnBrk="1" fontAlgn="auto" latinLnBrk="0" hangingPunct="1">
              <a:lnSpc>
                <a:spcPct val="100000"/>
              </a:lnSpc>
              <a:spcBef>
                <a:spcPct val="20000"/>
              </a:spcBef>
              <a:spcAft>
                <a:spcPts val="0"/>
              </a:spcAft>
              <a:buClrTx/>
              <a:buSzTx/>
              <a:buFont typeface="Arial"/>
              <a:buNone/>
              <a:tabLst/>
              <a:defRPr/>
            </a:pPr>
            <a:endParaRPr lang="de-DE" dirty="0"/>
          </a:p>
          <a:p>
            <a:pPr lvl="0"/>
            <a:r>
              <a:rPr lang="de-DE" dirty="0"/>
              <a:t>QME&amp;B</a:t>
            </a:r>
          </a:p>
        </p:txBody>
      </p:sp>
    </p:spTree>
    <p:extLst>
      <p:ext uri="{BB962C8B-B14F-4D97-AF65-F5344CB8AC3E}">
        <p14:creationId xmlns:p14="http://schemas.microsoft.com/office/powerpoint/2010/main" val="979435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hne inhalt">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880585" y="7010554"/>
            <a:ext cx="11715625" cy="218863"/>
          </a:xfrm>
          <a:prstGeom prst="rect">
            <a:avLst/>
          </a:prstGeom>
        </p:spPr>
        <p:txBody>
          <a:bodyPr/>
          <a:lstStyle/>
          <a:p>
            <a:r>
              <a:rPr lang="de-DE"/>
              <a:t>24.02.2026</a:t>
            </a:r>
            <a:endParaRPr lang="de-DE" dirty="0"/>
          </a:p>
        </p:txBody>
      </p:sp>
      <p:sp>
        <p:nvSpPr>
          <p:cNvPr id="4" name="Foliennummernplatzhalter 3"/>
          <p:cNvSpPr>
            <a:spLocks noGrp="1"/>
          </p:cNvSpPr>
          <p:nvPr>
            <p:ph type="sldNum" sz="quarter" idx="12"/>
          </p:nvPr>
        </p:nvSpPr>
        <p:spPr/>
        <p:txBody>
          <a:bodyPr/>
          <a:lstStyle/>
          <a:p>
            <a:fld id="{4B64EC4D-37E3-EF42-B9AB-6337577588CB}" type="slidenum">
              <a:rPr lang="de-DE" smtClean="0"/>
              <a:t>‹Nr.›</a:t>
            </a:fld>
            <a:endParaRPr lang="de-DE"/>
          </a:p>
        </p:txBody>
      </p:sp>
      <p:sp>
        <p:nvSpPr>
          <p:cNvPr id="5" name="Textplatzhalter 8"/>
          <p:cNvSpPr>
            <a:spLocks noGrp="1"/>
          </p:cNvSpPr>
          <p:nvPr>
            <p:ph type="body" sz="quarter" idx="13" hasCustomPrompt="1"/>
          </p:nvPr>
        </p:nvSpPr>
        <p:spPr>
          <a:xfrm>
            <a:off x="880588" y="349998"/>
            <a:ext cx="10187500" cy="286720"/>
          </a:xfrm>
        </p:spPr>
        <p:txBody>
          <a:bodyPr wrap="square" anchor="b" anchorCtr="0">
            <a:noAutofit/>
          </a:bodyPr>
          <a:lstStyle>
            <a:lvl1pPr>
              <a:defRPr sz="1200"/>
            </a:lvl1pPr>
          </a:lstStyle>
          <a:p>
            <a:pPr lvl="0"/>
            <a:r>
              <a:rPr lang="de-DE" dirty="0"/>
              <a:t>QME&amp;B</a:t>
            </a:r>
          </a:p>
        </p:txBody>
      </p:sp>
    </p:spTree>
    <p:extLst>
      <p:ext uri="{BB962C8B-B14F-4D97-AF65-F5344CB8AC3E}">
        <p14:creationId xmlns:p14="http://schemas.microsoft.com/office/powerpoint/2010/main" val="7318598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Benutzerdefiniertes Layout">
    <p:spTree>
      <p:nvGrpSpPr>
        <p:cNvPr id="1" name=""/>
        <p:cNvGrpSpPr/>
        <p:nvPr/>
      </p:nvGrpSpPr>
      <p:grpSpPr>
        <a:xfrm>
          <a:off x="0" y="0"/>
          <a:ext cx="0" cy="0"/>
          <a:chOff x="0" y="0"/>
          <a:chExt cx="0" cy="0"/>
        </a:xfrm>
      </p:grpSpPr>
      <p:sp>
        <p:nvSpPr>
          <p:cNvPr id="16" name="Rechteck 15"/>
          <p:cNvSpPr/>
          <p:nvPr userDrawn="1"/>
        </p:nvSpPr>
        <p:spPr>
          <a:xfrm>
            <a:off x="1" y="6533924"/>
            <a:ext cx="680181" cy="78739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sz="3679" dirty="0">
              <a:solidFill>
                <a:srgbClr val="FFFFFF"/>
              </a:solidFill>
              <a:ea typeface="ＭＳ Ｐゴシック" pitchFamily="-105" charset="-128"/>
              <a:cs typeface="ＭＳ Ｐゴシック" pitchFamily="-105" charset="-128"/>
            </a:endParaRPr>
          </a:p>
        </p:txBody>
      </p:sp>
      <p:pic>
        <p:nvPicPr>
          <p:cNvPr id="17" name="Bild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938125" cy="3485286"/>
          </a:xfrm>
          <a:prstGeom prst="rect">
            <a:avLst/>
          </a:prstGeom>
        </p:spPr>
      </p:pic>
      <p:sp>
        <p:nvSpPr>
          <p:cNvPr id="18" name="Bildplatzhalter 20"/>
          <p:cNvSpPr>
            <a:spLocks noGrp="1"/>
          </p:cNvSpPr>
          <p:nvPr>
            <p:ph type="pic" sz="quarter" idx="16" hasCustomPrompt="1"/>
          </p:nvPr>
        </p:nvSpPr>
        <p:spPr>
          <a:xfrm>
            <a:off x="1" y="0"/>
            <a:ext cx="12938124" cy="3481600"/>
          </a:xfrm>
        </p:spPr>
        <p:txBody>
          <a:bodyPr/>
          <a:lstStyle/>
          <a:p>
            <a:r>
              <a:rPr lang="de-DE" dirty="0"/>
              <a:t>Klicken und Bild einfügen/click and add a picture</a:t>
            </a:r>
            <a:br>
              <a:rPr lang="de-DE" dirty="0"/>
            </a:br>
            <a:r>
              <a:rPr lang="de-DE" dirty="0"/>
              <a:t>25,4x9,4 cm, optimal 200dpi</a:t>
            </a:r>
          </a:p>
          <a:p>
            <a:endParaRPr lang="de-DE" dirty="0"/>
          </a:p>
        </p:txBody>
      </p:sp>
      <p:sp>
        <p:nvSpPr>
          <p:cNvPr id="19" name="Bildplatzhalter 18"/>
          <p:cNvSpPr>
            <a:spLocks noGrp="1"/>
          </p:cNvSpPr>
          <p:nvPr>
            <p:ph type="pic" sz="quarter" idx="15" hasCustomPrompt="1"/>
          </p:nvPr>
        </p:nvSpPr>
        <p:spPr>
          <a:xfrm>
            <a:off x="11206304" y="307059"/>
            <a:ext cx="1361199" cy="503485"/>
          </a:xfrm>
        </p:spPr>
        <p:txBody>
          <a:bodyPr/>
          <a:lstStyle/>
          <a:p>
            <a:r>
              <a:rPr lang="de-DE" dirty="0"/>
              <a:t>Logo TU Graz</a:t>
            </a:r>
          </a:p>
        </p:txBody>
      </p:sp>
      <p:sp>
        <p:nvSpPr>
          <p:cNvPr id="20" name="Titel 1"/>
          <p:cNvSpPr>
            <a:spLocks noGrp="1"/>
          </p:cNvSpPr>
          <p:nvPr>
            <p:ph type="title" hasCustomPrompt="1"/>
          </p:nvPr>
        </p:nvSpPr>
        <p:spPr>
          <a:xfrm>
            <a:off x="0" y="3430400"/>
            <a:ext cx="12938125" cy="768000"/>
          </a:xfrm>
          <a:solidFill>
            <a:schemeClr val="accent1"/>
          </a:solidFill>
        </p:spPr>
        <p:txBody>
          <a:bodyPr bIns="54000" anchor="ctr" anchorCtr="0">
            <a:normAutofit/>
          </a:bodyPr>
          <a:lstStyle>
            <a:lvl1pPr marL="881200">
              <a:defRPr sz="4245">
                <a:solidFill>
                  <a:schemeClr val="bg1"/>
                </a:solidFill>
              </a:defRPr>
            </a:lvl1pPr>
          </a:lstStyle>
          <a:p>
            <a:r>
              <a:rPr lang="de-AT" dirty="0"/>
              <a:t>Titel hinzufügen/</a:t>
            </a:r>
            <a:r>
              <a:rPr lang="de-AT" dirty="0" err="1"/>
              <a:t>add</a:t>
            </a:r>
            <a:r>
              <a:rPr lang="de-AT" dirty="0"/>
              <a:t> a title</a:t>
            </a:r>
            <a:endParaRPr lang="de-DE" dirty="0"/>
          </a:p>
        </p:txBody>
      </p:sp>
      <p:sp>
        <p:nvSpPr>
          <p:cNvPr id="21" name="Textplatzhalter 15"/>
          <p:cNvSpPr>
            <a:spLocks noGrp="1"/>
          </p:cNvSpPr>
          <p:nvPr>
            <p:ph type="body" sz="quarter" idx="14" hasCustomPrompt="1"/>
          </p:nvPr>
        </p:nvSpPr>
        <p:spPr>
          <a:xfrm>
            <a:off x="880512" y="4285442"/>
            <a:ext cx="11686991" cy="1749720"/>
          </a:xfrm>
        </p:spPr>
        <p:txBody>
          <a:bodyPr/>
          <a:lstStyle>
            <a:lvl1pPr>
              <a:spcBef>
                <a:spcPts val="0"/>
              </a:spcBef>
              <a:spcAft>
                <a:spcPts val="849"/>
              </a:spcAft>
              <a:defRPr/>
            </a:lvl1pPr>
          </a:lstStyle>
          <a:p>
            <a:pPr lvl="0"/>
            <a:r>
              <a:rPr lang="de-AT" dirty="0"/>
              <a:t>Klicken und hinzufügen: Eventname, Datum, Ort, ... </a:t>
            </a:r>
            <a:br>
              <a:rPr lang="de-AT" dirty="0"/>
            </a:br>
            <a:r>
              <a:rPr lang="de-AT" dirty="0"/>
              <a:t>Click </a:t>
            </a:r>
            <a:r>
              <a:rPr lang="de-AT" dirty="0" err="1"/>
              <a:t>and</a:t>
            </a:r>
            <a:r>
              <a:rPr lang="de-AT" dirty="0"/>
              <a:t> </a:t>
            </a:r>
            <a:r>
              <a:rPr lang="de-AT" dirty="0" err="1"/>
              <a:t>add</a:t>
            </a:r>
            <a:r>
              <a:rPr lang="de-AT" dirty="0"/>
              <a:t>: </a:t>
            </a:r>
            <a:r>
              <a:rPr lang="de-AT" dirty="0" err="1"/>
              <a:t>event</a:t>
            </a:r>
            <a:r>
              <a:rPr lang="de-AT" dirty="0"/>
              <a:t> </a:t>
            </a:r>
            <a:r>
              <a:rPr lang="de-AT" dirty="0" err="1"/>
              <a:t>name</a:t>
            </a:r>
            <a:r>
              <a:rPr lang="de-AT" dirty="0"/>
              <a:t>, </a:t>
            </a:r>
            <a:r>
              <a:rPr lang="de-AT" dirty="0" err="1"/>
              <a:t>date</a:t>
            </a:r>
            <a:r>
              <a:rPr lang="de-AT" dirty="0"/>
              <a:t>, </a:t>
            </a:r>
            <a:r>
              <a:rPr lang="de-AT" dirty="0" err="1"/>
              <a:t>location</a:t>
            </a:r>
            <a:r>
              <a:rPr lang="de-AT" dirty="0"/>
              <a:t>, ...</a:t>
            </a:r>
          </a:p>
        </p:txBody>
      </p:sp>
      <p:sp>
        <p:nvSpPr>
          <p:cNvPr id="22" name="Textplatzhalter 26"/>
          <p:cNvSpPr>
            <a:spLocks noGrp="1"/>
          </p:cNvSpPr>
          <p:nvPr>
            <p:ph type="body" sz="quarter" idx="17" hasCustomPrompt="1"/>
          </p:nvPr>
        </p:nvSpPr>
        <p:spPr>
          <a:xfrm>
            <a:off x="7639335" y="2981153"/>
            <a:ext cx="4928169" cy="327377"/>
          </a:xfrm>
        </p:spPr>
        <p:txBody>
          <a:bodyPr anchor="b" anchorCtr="0">
            <a:noAutofit/>
          </a:bodyPr>
          <a:lstStyle>
            <a:lvl1pPr algn="r">
              <a:defRPr sz="1132"/>
            </a:lvl1pPr>
          </a:lstStyle>
          <a:p>
            <a:pPr lvl="0"/>
            <a:r>
              <a:rPr lang="de-AT" dirty="0"/>
              <a:t>Platzhalter Bildquelle/</a:t>
            </a:r>
            <a:r>
              <a:rPr lang="de-AT" dirty="0" err="1"/>
              <a:t>place</a:t>
            </a:r>
            <a:r>
              <a:rPr lang="de-AT" dirty="0"/>
              <a:t> holder </a:t>
            </a:r>
            <a:r>
              <a:rPr lang="de-AT" dirty="0" err="1"/>
              <a:t>image</a:t>
            </a:r>
            <a:r>
              <a:rPr lang="de-AT" dirty="0"/>
              <a:t> </a:t>
            </a:r>
            <a:r>
              <a:rPr lang="de-AT" dirty="0" err="1"/>
              <a:t>source</a:t>
            </a:r>
            <a:endParaRPr lang="de-DE" dirty="0"/>
          </a:p>
        </p:txBody>
      </p:sp>
      <p:sp>
        <p:nvSpPr>
          <p:cNvPr id="23" name="Textplatzhalter 14"/>
          <p:cNvSpPr>
            <a:spLocks noGrp="1"/>
          </p:cNvSpPr>
          <p:nvPr>
            <p:ph type="body" sz="quarter" idx="19" hasCustomPrompt="1"/>
          </p:nvPr>
        </p:nvSpPr>
        <p:spPr>
          <a:xfrm>
            <a:off x="880511" y="6035161"/>
            <a:ext cx="2097598" cy="498763"/>
          </a:xfrm>
        </p:spPr>
        <p:txBody>
          <a:bodyPr anchor="b" anchorCtr="0">
            <a:noAutofit/>
          </a:bodyPr>
          <a:lstStyle>
            <a:lvl1pPr>
              <a:defRPr sz="1415"/>
            </a:lvl1pPr>
          </a:lstStyle>
          <a:p>
            <a:pPr lvl="0"/>
            <a:r>
              <a:rPr lang="de-AT" dirty="0"/>
              <a:t>Platzhalter/</a:t>
            </a:r>
            <a:r>
              <a:rPr lang="de-AT" dirty="0" err="1"/>
              <a:t>place</a:t>
            </a:r>
            <a:r>
              <a:rPr lang="de-AT" dirty="0"/>
              <a:t> holder</a:t>
            </a:r>
            <a:br>
              <a:rPr lang="de-AT" dirty="0"/>
            </a:br>
            <a:r>
              <a:rPr lang="de-AT" dirty="0" err="1"/>
              <a:t>Supported</a:t>
            </a:r>
            <a:r>
              <a:rPr lang="de-AT" dirty="0"/>
              <a:t> </a:t>
            </a:r>
            <a:r>
              <a:rPr lang="de-AT" dirty="0" err="1"/>
              <a:t>by</a:t>
            </a:r>
            <a:r>
              <a:rPr lang="de-AT" dirty="0"/>
              <a:t>:</a:t>
            </a:r>
          </a:p>
        </p:txBody>
      </p:sp>
      <p:sp>
        <p:nvSpPr>
          <p:cNvPr id="24" name="Rechteck 23"/>
          <p:cNvSpPr/>
          <p:nvPr userDrawn="1"/>
        </p:nvSpPr>
        <p:spPr>
          <a:xfrm>
            <a:off x="1" y="6707200"/>
            <a:ext cx="761591" cy="614116"/>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de-DE" sz="3679" dirty="0">
              <a:solidFill>
                <a:srgbClr val="FFFFFF"/>
              </a:solidFill>
              <a:ea typeface="ＭＳ Ｐゴシック" pitchFamily="-105" charset="-128"/>
              <a:cs typeface="ＭＳ Ｐゴシック" pitchFamily="-105" charset="-128"/>
            </a:endParaRPr>
          </a:p>
        </p:txBody>
      </p:sp>
      <p:sp>
        <p:nvSpPr>
          <p:cNvPr id="2" name="Datumsplatzhalter 1">
            <a:extLst>
              <a:ext uri="{FF2B5EF4-FFF2-40B4-BE49-F238E27FC236}">
                <a16:creationId xmlns:a16="http://schemas.microsoft.com/office/drawing/2014/main" id="{351AEFC6-5912-4C7D-9173-12CDCB6E11FA}"/>
              </a:ext>
            </a:extLst>
          </p:cNvPr>
          <p:cNvSpPr>
            <a:spLocks noGrp="1"/>
          </p:cNvSpPr>
          <p:nvPr>
            <p:ph type="dt" sz="half" idx="20"/>
          </p:nvPr>
        </p:nvSpPr>
        <p:spPr>
          <a:xfrm>
            <a:off x="880585" y="7010554"/>
            <a:ext cx="11715625" cy="218863"/>
          </a:xfrm>
          <a:prstGeom prst="rect">
            <a:avLst/>
          </a:prstGeom>
        </p:spPr>
        <p:txBody>
          <a:bodyPr/>
          <a:lstStyle/>
          <a:p>
            <a:r>
              <a:rPr lang="de-DE"/>
              <a:t>24.02.2026</a:t>
            </a:r>
            <a:endParaRPr lang="de-DE" dirty="0"/>
          </a:p>
        </p:txBody>
      </p:sp>
      <p:sp>
        <p:nvSpPr>
          <p:cNvPr id="4" name="Foliennummernplatzhalter 3">
            <a:extLst>
              <a:ext uri="{FF2B5EF4-FFF2-40B4-BE49-F238E27FC236}">
                <a16:creationId xmlns:a16="http://schemas.microsoft.com/office/drawing/2014/main" id="{0BE1B464-8DDE-4ED3-B7F3-C4402ED8112F}"/>
              </a:ext>
            </a:extLst>
          </p:cNvPr>
          <p:cNvSpPr>
            <a:spLocks noGrp="1"/>
          </p:cNvSpPr>
          <p:nvPr>
            <p:ph type="sldNum" sz="quarter" idx="22"/>
          </p:nvPr>
        </p:nvSpPr>
        <p:spPr/>
        <p:txBody>
          <a:bodyPr/>
          <a:lstStyle/>
          <a:p>
            <a:fld id="{4B64EC4D-37E3-EF42-B9AB-6337577588CB}" type="slidenum">
              <a:rPr lang="de-DE" smtClean="0"/>
              <a:pPr/>
              <a:t>‹Nr.›</a:t>
            </a:fld>
            <a:endParaRPr lang="de-DE" dirty="0"/>
          </a:p>
        </p:txBody>
      </p:sp>
    </p:spTree>
    <p:extLst>
      <p:ext uri="{BB962C8B-B14F-4D97-AF65-F5344CB8AC3E}">
        <p14:creationId xmlns:p14="http://schemas.microsoft.com/office/powerpoint/2010/main" val="1826467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atin typeface="+mj-lt"/>
                <a:ea typeface="Source Sans Pro" panose="020B0503030403020204" pitchFamily="34" charset="0"/>
              </a:defRPr>
            </a:lvl1pPr>
          </a:lstStyle>
          <a:p>
            <a:r>
              <a:rPr lang="de-AT" noProof="0" dirty="0"/>
              <a:t>Mastertitelformat</a:t>
            </a:r>
            <a:r>
              <a:rPr lang="de-AT" dirty="0"/>
              <a:t> bearbeiten</a:t>
            </a:r>
            <a:endParaRPr lang="de-DE" dirty="0"/>
          </a:p>
        </p:txBody>
      </p:sp>
      <p:sp>
        <p:nvSpPr>
          <p:cNvPr id="3" name="Inhaltsplatzhalter 2"/>
          <p:cNvSpPr>
            <a:spLocks noGrp="1"/>
          </p:cNvSpPr>
          <p:nvPr>
            <p:ph idx="1" hasCustomPrompt="1"/>
          </p:nvPr>
        </p:nvSpPr>
        <p:spPr/>
        <p:txBody>
          <a:bodyPr/>
          <a:lstStyle>
            <a:lvl1pPr marL="361950" indent="-361950">
              <a:defRPr sz="2600">
                <a:latin typeface="Calibri" panose="020F0502020204030204" pitchFamily="34" charset="0"/>
                <a:ea typeface="Calibri" panose="020F0502020204030204" pitchFamily="34" charset="0"/>
                <a:cs typeface="Calibri" panose="020F0502020204030204" pitchFamily="34" charset="0"/>
              </a:defRPr>
            </a:lvl1pPr>
            <a:lvl2pPr>
              <a:defRPr sz="2400">
                <a:latin typeface="Calibri" panose="020F0502020204030204" pitchFamily="34" charset="0"/>
                <a:ea typeface="Calibri" panose="020F0502020204030204" pitchFamily="34" charset="0"/>
                <a:cs typeface="Calibri" panose="020F0502020204030204" pitchFamily="34" charset="0"/>
              </a:defRPr>
            </a:lvl2pPr>
            <a:lvl3pPr marL="895350" indent="-266700">
              <a:tabLst/>
              <a:defRPr sz="2200">
                <a:latin typeface="Calibri" panose="020F0502020204030204" pitchFamily="34" charset="0"/>
                <a:ea typeface="Calibri" panose="020F0502020204030204" pitchFamily="34" charset="0"/>
                <a:cs typeface="Calibri" panose="020F0502020204030204" pitchFamily="34" charset="0"/>
              </a:defRPr>
            </a:lvl3pPr>
            <a:lvl4pPr marL="1162050" indent="-266700">
              <a:defRPr sz="2000">
                <a:latin typeface="Calibri" panose="020F0502020204030204" pitchFamily="34" charset="0"/>
                <a:ea typeface="Calibri" panose="020F0502020204030204" pitchFamily="34" charset="0"/>
                <a:cs typeface="Calibri" panose="020F0502020204030204" pitchFamily="34" charset="0"/>
              </a:defRPr>
            </a:lvl4pPr>
            <a:lvl5pPr>
              <a:defRPr/>
            </a:lvl5pPr>
          </a:lstStyle>
          <a:p>
            <a:pPr lvl="0"/>
            <a:r>
              <a:rPr lang="de-AT" dirty="0"/>
              <a:t>Mastertextformat bearbeiten</a:t>
            </a:r>
          </a:p>
          <a:p>
            <a:pPr lvl="1"/>
            <a:r>
              <a:rPr lang="de-AT" dirty="0"/>
              <a:t>Zweite Ebene</a:t>
            </a:r>
          </a:p>
          <a:p>
            <a:pPr lvl="2"/>
            <a:r>
              <a:rPr lang="de-AT" dirty="0"/>
              <a:t>Dritte Ebene</a:t>
            </a:r>
          </a:p>
          <a:p>
            <a:pPr lvl="3"/>
            <a:r>
              <a:rPr lang="de-AT" dirty="0"/>
              <a:t>Vierte Ebene</a:t>
            </a:r>
          </a:p>
          <a:p>
            <a:pPr lvl="0"/>
            <a:endParaRPr lang="de-DE" dirty="0"/>
          </a:p>
        </p:txBody>
      </p:sp>
      <p:sp>
        <p:nvSpPr>
          <p:cNvPr id="7" name="Datumsplatzhalter 6">
            <a:extLst>
              <a:ext uri="{FF2B5EF4-FFF2-40B4-BE49-F238E27FC236}">
                <a16:creationId xmlns:a16="http://schemas.microsoft.com/office/drawing/2014/main" id="{2F1D4272-E2B5-43B5-B218-573D62DA27E9}"/>
              </a:ext>
            </a:extLst>
          </p:cNvPr>
          <p:cNvSpPr>
            <a:spLocks noGrp="1"/>
          </p:cNvSpPr>
          <p:nvPr>
            <p:ph type="dt" sz="half" idx="14"/>
          </p:nvPr>
        </p:nvSpPr>
        <p:spPr>
          <a:xfrm>
            <a:off x="880585" y="7010554"/>
            <a:ext cx="11715625" cy="218863"/>
          </a:xfrm>
          <a:prstGeom prst="rect">
            <a:avLst/>
          </a:prstGeom>
        </p:spPr>
        <p:txBody>
          <a:bodyPr/>
          <a:lstStyle/>
          <a:p>
            <a:r>
              <a:rPr lang="de-DE"/>
              <a:t>24.02.2026</a:t>
            </a:r>
            <a:endParaRPr lang="de-DE" dirty="0"/>
          </a:p>
        </p:txBody>
      </p:sp>
      <p:sp>
        <p:nvSpPr>
          <p:cNvPr id="10" name="Foliennummernplatzhalter 9">
            <a:extLst>
              <a:ext uri="{FF2B5EF4-FFF2-40B4-BE49-F238E27FC236}">
                <a16:creationId xmlns:a16="http://schemas.microsoft.com/office/drawing/2014/main" id="{93C65BD7-AAB4-4DEE-B1FB-0D6CF53EE9E2}"/>
              </a:ext>
            </a:extLst>
          </p:cNvPr>
          <p:cNvSpPr>
            <a:spLocks noGrp="1"/>
          </p:cNvSpPr>
          <p:nvPr>
            <p:ph type="sldNum" sz="quarter" idx="16"/>
          </p:nvPr>
        </p:nvSpPr>
        <p:spPr/>
        <p:txBody>
          <a:bodyPr/>
          <a:lstStyle/>
          <a:p>
            <a:fld id="{4B64EC4D-37E3-EF42-B9AB-6337577588CB}" type="slidenum">
              <a:rPr lang="de-DE" smtClean="0"/>
              <a:pPr/>
              <a:t>‹Nr.›</a:t>
            </a:fld>
            <a:endParaRPr lang="de-DE" dirty="0"/>
          </a:p>
        </p:txBody>
      </p:sp>
    </p:spTree>
    <p:extLst>
      <p:ext uri="{BB962C8B-B14F-4D97-AF65-F5344CB8AC3E}">
        <p14:creationId xmlns:p14="http://schemas.microsoft.com/office/powerpoint/2010/main" val="4070166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 name="Rechteck 18"/>
          <p:cNvSpPr/>
          <p:nvPr userDrawn="1"/>
        </p:nvSpPr>
        <p:spPr>
          <a:xfrm>
            <a:off x="1" y="715716"/>
            <a:ext cx="610968" cy="614116"/>
          </a:xfrm>
          <a:prstGeom prst="rect">
            <a:avLst/>
          </a:prstGeom>
          <a:solidFill>
            <a:srgbClr val="F70146"/>
          </a:solidFill>
          <a:ln>
            <a:noFill/>
          </a:ln>
          <a:effectLst/>
        </p:spPr>
        <p:style>
          <a:lnRef idx="1">
            <a:schemeClr val="accent1"/>
          </a:lnRef>
          <a:fillRef idx="3">
            <a:schemeClr val="accent1"/>
          </a:fillRef>
          <a:effectRef idx="2">
            <a:schemeClr val="accent1"/>
          </a:effectRef>
          <a:fontRef idx="minor">
            <a:schemeClr val="lt1"/>
          </a:fontRef>
        </p:style>
        <p:txBody>
          <a:bodyPr lIns="129616" tIns="64808" rIns="129616" bIns="64808" anchor="ctr"/>
          <a:lstStyle/>
          <a:p>
            <a:pPr algn="ctr" fontAlgn="auto">
              <a:spcBef>
                <a:spcPts val="0"/>
              </a:spcBef>
              <a:spcAft>
                <a:spcPts val="0"/>
              </a:spcAft>
              <a:defRPr/>
            </a:pPr>
            <a:endParaRPr lang="de-DE" dirty="0">
              <a:solidFill>
                <a:srgbClr val="FFFFFF"/>
              </a:solidFill>
              <a:ea typeface="ＭＳ Ｐゴシック" pitchFamily="-105" charset="-128"/>
              <a:cs typeface="ＭＳ Ｐゴシック" pitchFamily="-105" charset="-128"/>
            </a:endParaRPr>
          </a:p>
        </p:txBody>
      </p:sp>
      <p:sp>
        <p:nvSpPr>
          <p:cNvPr id="7" name="Rechteck 6"/>
          <p:cNvSpPr/>
          <p:nvPr userDrawn="1"/>
        </p:nvSpPr>
        <p:spPr>
          <a:xfrm>
            <a:off x="0" y="6707200"/>
            <a:ext cx="12938125" cy="614116"/>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lIns="129616" tIns="64808" rIns="129616" bIns="64808" anchor="ctr"/>
          <a:lstStyle/>
          <a:p>
            <a:pPr algn="ctr" fontAlgn="auto">
              <a:spcBef>
                <a:spcPts val="0"/>
              </a:spcBef>
              <a:spcAft>
                <a:spcPts val="0"/>
              </a:spcAft>
              <a:defRPr/>
            </a:pPr>
            <a:endParaRPr lang="de-DE" dirty="0">
              <a:solidFill>
                <a:srgbClr val="FFFFFF"/>
              </a:solidFill>
              <a:ea typeface="ＭＳ Ｐゴシック" pitchFamily="-105" charset="-128"/>
              <a:cs typeface="ＭＳ Ｐゴシック" pitchFamily="-105" charset="-128"/>
            </a:endParaRPr>
          </a:p>
        </p:txBody>
      </p:sp>
      <p:sp>
        <p:nvSpPr>
          <p:cNvPr id="2" name="Titelplatzhalter 1"/>
          <p:cNvSpPr>
            <a:spLocks noGrp="1"/>
          </p:cNvSpPr>
          <p:nvPr>
            <p:ph type="title"/>
          </p:nvPr>
        </p:nvSpPr>
        <p:spPr>
          <a:xfrm>
            <a:off x="880588" y="900194"/>
            <a:ext cx="11877840" cy="614115"/>
          </a:xfrm>
          <a:prstGeom prst="rect">
            <a:avLst/>
          </a:prstGeom>
        </p:spPr>
        <p:txBody>
          <a:bodyPr vert="horz" lIns="0" tIns="0" rIns="0" bIns="0" rtlCol="0" anchor="t">
            <a:normAutofit/>
          </a:bodyPr>
          <a:lstStyle/>
          <a:p>
            <a:r>
              <a:rPr lang="de-AT" dirty="0"/>
              <a:t>Mastertitelformat bearbeiten</a:t>
            </a:r>
            <a:endParaRPr lang="de-DE" dirty="0"/>
          </a:p>
        </p:txBody>
      </p:sp>
      <p:sp>
        <p:nvSpPr>
          <p:cNvPr id="3" name="Textplatzhalter 2"/>
          <p:cNvSpPr>
            <a:spLocks noGrp="1"/>
          </p:cNvSpPr>
          <p:nvPr>
            <p:ph type="body" idx="1"/>
          </p:nvPr>
        </p:nvSpPr>
        <p:spPr>
          <a:xfrm>
            <a:off x="880588" y="2032000"/>
            <a:ext cx="11877840" cy="4607845"/>
          </a:xfrm>
          <a:prstGeom prst="rect">
            <a:avLst/>
          </a:prstGeom>
        </p:spPr>
        <p:txBody>
          <a:bodyPr vert="horz" lIns="0" tIns="0" rIns="0" bIns="0" rtlCol="0" anchor="t">
            <a:normAutofit/>
          </a:bodyPr>
          <a:lstStyle/>
          <a:p>
            <a:pPr lvl="0"/>
            <a:r>
              <a:rPr lang="de-AT" noProof="0" dirty="0"/>
              <a:t>Mastertextformat bearbeiten</a:t>
            </a:r>
          </a:p>
          <a:p>
            <a:pPr lvl="1"/>
            <a:r>
              <a:rPr lang="de-AT" noProof="0" dirty="0"/>
              <a:t>Zweite Ebene</a:t>
            </a:r>
          </a:p>
          <a:p>
            <a:pPr lvl="2"/>
            <a:r>
              <a:rPr lang="de-AT" noProof="0" dirty="0"/>
              <a:t>Dritte Ebene</a:t>
            </a:r>
          </a:p>
          <a:p>
            <a:pPr lvl="3"/>
            <a:r>
              <a:rPr lang="de-AT" noProof="0" dirty="0"/>
              <a:t>Vierte Ebene</a:t>
            </a:r>
          </a:p>
          <a:p>
            <a:pPr lvl="4"/>
            <a:r>
              <a:rPr lang="de-AT" noProof="0" dirty="0"/>
              <a:t>Fünfte Ebene</a:t>
            </a:r>
          </a:p>
        </p:txBody>
      </p:sp>
      <p:sp>
        <p:nvSpPr>
          <p:cNvPr id="6" name="Foliennummernplatzhalter 5">
            <a:extLst>
              <a:ext uri="{C183D7F6-B498-43B3-948B-1728B52AA6E4}">
                <adec:decorative xmlns:adec="http://schemas.microsoft.com/office/drawing/2017/decorative" val="0"/>
              </a:ext>
            </a:extLst>
          </p:cNvPr>
          <p:cNvSpPr>
            <a:spLocks noGrp="1"/>
          </p:cNvSpPr>
          <p:nvPr>
            <p:ph type="sldNum" sz="quarter" idx="4"/>
          </p:nvPr>
        </p:nvSpPr>
        <p:spPr>
          <a:xfrm>
            <a:off x="1" y="715717"/>
            <a:ext cx="610968" cy="614116"/>
          </a:xfrm>
          <a:prstGeom prst="rect">
            <a:avLst/>
          </a:prstGeom>
        </p:spPr>
        <p:txBody>
          <a:bodyPr vert="horz" lIns="0" tIns="64808" rIns="0" bIns="64808" rtlCol="0" anchor="ctr"/>
          <a:lstStyle>
            <a:lvl1pPr algn="ctr">
              <a:defRPr sz="1400">
                <a:solidFill>
                  <a:schemeClr val="bg1"/>
                </a:solidFill>
              </a:defRPr>
            </a:lvl1pPr>
          </a:lstStyle>
          <a:p>
            <a:fld id="{4B64EC4D-37E3-EF42-B9AB-6337577588CB}" type="slidenum">
              <a:rPr lang="de-DE" smtClean="0"/>
              <a:pPr/>
              <a:t>‹Nr.›</a:t>
            </a:fld>
            <a:endParaRPr lang="de-DE" dirty="0"/>
          </a:p>
        </p:txBody>
      </p:sp>
      <p:cxnSp>
        <p:nvCxnSpPr>
          <p:cNvPr id="18" name="Gerade Verbindung 17">
            <a:extLst>
              <a:ext uri="{C183D7F6-B498-43B3-948B-1728B52AA6E4}">
                <adec:decorative xmlns:adec="http://schemas.microsoft.com/office/drawing/2017/decorative" val="0"/>
              </a:ext>
            </a:extLst>
          </p:cNvPr>
          <p:cNvCxnSpPr/>
          <p:nvPr userDrawn="1"/>
        </p:nvCxnSpPr>
        <p:spPr bwMode="auto">
          <a:xfrm>
            <a:off x="880588" y="715716"/>
            <a:ext cx="11868855" cy="0"/>
          </a:xfrm>
          <a:prstGeom prst="line">
            <a:avLst/>
          </a:prstGeom>
          <a:ln w="6350" cap="flat" cmpd="sng" algn="ctr">
            <a:solidFill>
              <a:schemeClr val="tx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22" name="Bild 21" descr="TU-Graz-logo-RGB-echte-Farbwerte.jpg">
            <a:extLst>
              <a:ext uri="{C183D7F6-B498-43B3-948B-1728B52AA6E4}">
                <adec:decorative xmlns:adec="http://schemas.microsoft.com/office/drawing/2017/decorative" val="0"/>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1523017" y="150773"/>
            <a:ext cx="1226426" cy="453804"/>
          </a:xfrm>
          <a:prstGeom prst="rect">
            <a:avLst/>
          </a:prstGeom>
        </p:spPr>
      </p:pic>
      <p:sp>
        <p:nvSpPr>
          <p:cNvPr id="11" name="Textfeld 10">
            <a:extLst>
              <a:ext uri="{FF2B5EF4-FFF2-40B4-BE49-F238E27FC236}">
                <a16:creationId xmlns:a16="http://schemas.microsoft.com/office/drawing/2014/main" id="{280090C4-4706-4521-9541-47628A20460D}"/>
              </a:ext>
              <a:ext uri="{C183D7F6-B498-43B3-948B-1728B52AA6E4}">
                <adec:decorative xmlns:adec="http://schemas.microsoft.com/office/drawing/2017/decorative" val="0"/>
              </a:ext>
            </a:extLst>
          </p:cNvPr>
          <p:cNvSpPr txBox="1"/>
          <p:nvPr userDrawn="1"/>
        </p:nvSpPr>
        <p:spPr>
          <a:xfrm>
            <a:off x="804863" y="353663"/>
            <a:ext cx="6467474" cy="338554"/>
          </a:xfrm>
          <a:prstGeom prst="rect">
            <a:avLst/>
          </a:prstGeom>
          <a:noFill/>
        </p:spPr>
        <p:txBody>
          <a:bodyPr wrap="square">
            <a:spAutoFit/>
          </a:bodyPr>
          <a:lstStyle/>
          <a:p>
            <a:pPr lvl="0"/>
            <a:r>
              <a:rPr lang="de-DE" sz="1600" dirty="0"/>
              <a:t>QME&amp;B</a:t>
            </a:r>
          </a:p>
        </p:txBody>
      </p:sp>
    </p:spTree>
    <p:extLst>
      <p:ext uri="{BB962C8B-B14F-4D97-AF65-F5344CB8AC3E}">
        <p14:creationId xmlns:p14="http://schemas.microsoft.com/office/powerpoint/2010/main" val="3143820508"/>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8" r:id="rId3"/>
    <p:sldLayoutId id="2147483650" r:id="rId4"/>
    <p:sldLayoutId id="2147483651" r:id="rId5"/>
    <p:sldLayoutId id="2147483652" r:id="rId6"/>
    <p:sldLayoutId id="2147483654" r:id="rId7"/>
    <p:sldLayoutId id="2147483655" r:id="rId8"/>
    <p:sldLayoutId id="2147483659" r:id="rId9"/>
    <p:sldLayoutId id="2147483660" r:id="rId10"/>
  </p:sldLayoutIdLst>
  <p:hf hdr="0" dt="0"/>
  <p:txStyles>
    <p:titleStyle>
      <a:lvl1pPr algn="l" defTabSz="648081" rtl="0" eaLnBrk="1" latinLnBrk="0" hangingPunct="1">
        <a:spcBef>
          <a:spcPct val="0"/>
        </a:spcBef>
        <a:buNone/>
        <a:defRPr sz="3000" kern="1200">
          <a:solidFill>
            <a:schemeClr val="tx1"/>
          </a:solidFill>
          <a:latin typeface="+mj-lt"/>
          <a:ea typeface="+mj-ea"/>
          <a:cs typeface="+mj-cs"/>
        </a:defRPr>
      </a:lvl1pPr>
    </p:titleStyle>
    <p:bodyStyle>
      <a:lvl1pPr marL="361950" indent="-361950" algn="l" defTabSz="648081" rtl="0" eaLnBrk="1" latinLnBrk="0" hangingPunct="1">
        <a:lnSpc>
          <a:spcPct val="120000"/>
        </a:lnSpc>
        <a:spcBef>
          <a:spcPts val="0"/>
        </a:spcBef>
        <a:buFont typeface="Wingdings" panose="05000000000000000000" pitchFamily="2" charset="2"/>
        <a:buChar char="§"/>
        <a:defRPr lang="de-AT" sz="2600" kern="1200" noProof="0"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buClrTx/>
        <a:buFont typeface="Wingdings" charset="2"/>
        <a:buChar char="§"/>
        <a:tabLst/>
        <a:defRPr lang="de-AT" sz="2600" kern="1200" noProof="0" dirty="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buFont typeface="Wingdings" charset="2"/>
        <a:buChar char="§"/>
        <a:tabLst>
          <a:tab pos="714375" algn="l"/>
        </a:tabLst>
        <a:defRPr lang="de-AT" sz="2600" kern="1200" noProof="0" dirty="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600" kern="1200" noProof="0" dirty="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p:bodyStyle>
    <p:otherStyle>
      <a:defPPr>
        <a:defRPr lang="de-DE"/>
      </a:defPPr>
      <a:lvl1pPr marL="0" algn="l" defTabSz="648081" rtl="0" eaLnBrk="1" latinLnBrk="0" hangingPunct="1">
        <a:defRPr sz="2600" kern="1200">
          <a:solidFill>
            <a:schemeClr val="tx1"/>
          </a:solidFill>
          <a:latin typeface="+mn-lt"/>
          <a:ea typeface="+mn-ea"/>
          <a:cs typeface="+mn-cs"/>
        </a:defRPr>
      </a:lvl1pPr>
      <a:lvl2pPr marL="648081" algn="l" defTabSz="648081" rtl="0" eaLnBrk="1" latinLnBrk="0" hangingPunct="1">
        <a:defRPr sz="2600" kern="1200">
          <a:solidFill>
            <a:schemeClr val="tx1"/>
          </a:solidFill>
          <a:latin typeface="+mn-lt"/>
          <a:ea typeface="+mn-ea"/>
          <a:cs typeface="+mn-cs"/>
        </a:defRPr>
      </a:lvl2pPr>
      <a:lvl3pPr marL="1296162" algn="l" defTabSz="648081" rtl="0" eaLnBrk="1" latinLnBrk="0" hangingPunct="1">
        <a:defRPr sz="2600" kern="1200">
          <a:solidFill>
            <a:schemeClr val="tx1"/>
          </a:solidFill>
          <a:latin typeface="+mn-lt"/>
          <a:ea typeface="+mn-ea"/>
          <a:cs typeface="+mn-cs"/>
        </a:defRPr>
      </a:lvl3pPr>
      <a:lvl4pPr marL="1944243" algn="l" defTabSz="648081" rtl="0" eaLnBrk="1" latinLnBrk="0" hangingPunct="1">
        <a:defRPr sz="2600" kern="1200">
          <a:solidFill>
            <a:schemeClr val="tx1"/>
          </a:solidFill>
          <a:latin typeface="+mn-lt"/>
          <a:ea typeface="+mn-ea"/>
          <a:cs typeface="+mn-cs"/>
        </a:defRPr>
      </a:lvl4pPr>
      <a:lvl5pPr marL="2592324" algn="l" defTabSz="648081" rtl="0" eaLnBrk="1" latinLnBrk="0" hangingPunct="1">
        <a:defRPr sz="2600" kern="1200">
          <a:solidFill>
            <a:schemeClr val="tx1"/>
          </a:solidFill>
          <a:latin typeface="+mn-lt"/>
          <a:ea typeface="+mn-ea"/>
          <a:cs typeface="+mn-cs"/>
        </a:defRPr>
      </a:lvl5pPr>
      <a:lvl6pPr marL="3240405" algn="l" defTabSz="648081" rtl="0" eaLnBrk="1" latinLnBrk="0" hangingPunct="1">
        <a:defRPr sz="2600" kern="1200">
          <a:solidFill>
            <a:schemeClr val="tx1"/>
          </a:solidFill>
          <a:latin typeface="+mn-lt"/>
          <a:ea typeface="+mn-ea"/>
          <a:cs typeface="+mn-cs"/>
        </a:defRPr>
      </a:lvl6pPr>
      <a:lvl7pPr marL="3888486" algn="l" defTabSz="648081" rtl="0" eaLnBrk="1" latinLnBrk="0" hangingPunct="1">
        <a:defRPr sz="2600" kern="1200">
          <a:solidFill>
            <a:schemeClr val="tx1"/>
          </a:solidFill>
          <a:latin typeface="+mn-lt"/>
          <a:ea typeface="+mn-ea"/>
          <a:cs typeface="+mn-cs"/>
        </a:defRPr>
      </a:lvl7pPr>
      <a:lvl8pPr marL="4536567" algn="l" defTabSz="648081" rtl="0" eaLnBrk="1" latinLnBrk="0" hangingPunct="1">
        <a:defRPr sz="2600" kern="1200">
          <a:solidFill>
            <a:schemeClr val="tx1"/>
          </a:solidFill>
          <a:latin typeface="+mn-lt"/>
          <a:ea typeface="+mn-ea"/>
          <a:cs typeface="+mn-cs"/>
        </a:defRPr>
      </a:lvl8pPr>
      <a:lvl9pPr marL="5184648" algn="l" defTabSz="648081"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oi.org/10.3217/y3qvj-psc71"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www.tugraz.at/go/qm" TargetMode="External"/><Relationship Id="rId5" Type="http://schemas.openxmlformats.org/officeDocument/2006/relationships/image" Target="../media/image4.png"/><Relationship Id="rId4" Type="http://schemas.openxmlformats.org/officeDocument/2006/relationships/hyperlink" Target="https://creativecommons.org/licenses/by/4.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3.jpg"/></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hyperlink" Target="https://doi.org/10.3998/mpub.2173936" TargetMode="Externa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0.xml"/></Relationships>
</file>

<file path=ppt/slides/_rels/slide4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5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9.xml"/><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8" Type="http://schemas.openxmlformats.org/officeDocument/2006/relationships/hyperlink" Target="https://tu4u.tugraz.at/fileadmin/public/Studierende_und_Bedienstete/Information/TU_Graz/Ethikkompass_TU_Graz.pdf?sword_list%5B0%5D=Ethikkompass&amp;no_cache=1" TargetMode="External"/><Relationship Id="rId3" Type="http://schemas.openxmlformats.org/officeDocument/2006/relationships/hyperlink" Target="https://tu4u.tugraz.at/studierende/mein-laufendes-studium/bachelorarbeit?sword_list%5B0%5D=bachelorarbeit&amp;no_cache=1" TargetMode="External"/><Relationship Id="rId7" Type="http://schemas.openxmlformats.org/officeDocument/2006/relationships/hyperlink" Target="https://www.tugraz.at/studium/studieren-an-der-tu-graz/studierende/studienabschluss-support/" TargetMode="External"/><Relationship Id="rId2" Type="http://schemas.openxmlformats.org/officeDocument/2006/relationships/hyperlink" Target="https://tu4u.tugraz.at/fileadmin/public/Studierende_und_Bedienstete/Satzung_und_Geschaeftsordnungen_der_TU_Graz/Satzungsteil_Wissenschaftliche_und_Kuenstlerische_Integritaet.pdf?sword_list%5B0%5D=satzungsteil&amp;sword_list%5B1%5D=gute&amp;sword_list%5B2%5D=wissenschaftliche&amp;no_cache=1" TargetMode="External"/><Relationship Id="rId1" Type="http://schemas.openxmlformats.org/officeDocument/2006/relationships/slideLayout" Target="../slideLayouts/slideLayout4.xml"/><Relationship Id="rId6" Type="http://schemas.openxmlformats.org/officeDocument/2006/relationships/hyperlink" Target="https://tu4u.tugraz.at/fileadmin/Studierende_und_Bedienstete/Information/Unsere_TU_Graz/Lehre_an_der_TU_Graz/Zitiervorschlaege_AI.pdf" TargetMode="External"/><Relationship Id="rId5" Type="http://schemas.openxmlformats.org/officeDocument/2006/relationships/hyperlink" Target="https://tu4u.tugraz.at/studierende/mein-laufendes-studium/ai-einsatz-im-studium" TargetMode="External"/><Relationship Id="rId4" Type="http://schemas.openxmlformats.org/officeDocument/2006/relationships/hyperlink" Target="https://tu4u.tugraz.at/fileadmin/public/Studierende_und_Bedienstete/Anleitungen/Leitlinie_AI_in_der_Lehre_TU_Graz.pdf" TargetMode="External"/><Relationship Id="rId9" Type="http://schemas.openxmlformats.org/officeDocument/2006/relationships/hyperlink" Target="https://htugraz.at/service/plagiats-check" TargetMode="External"/></Relationships>
</file>

<file path=ppt/slides/_rels/slide58.xml.rels><?xml version="1.0" encoding="UTF-8" standalone="yes"?>
<Relationships xmlns="http://schemas.openxmlformats.org/package/2006/relationships"><Relationship Id="rId8" Type="http://schemas.openxmlformats.org/officeDocument/2006/relationships/hyperlink" Target="https://www.tugraz.at/tu-graz/organisationsstruktur/vertretungen-der-tu-graz-angehoerigen/commission-for-scientific-integrity" TargetMode="External"/><Relationship Id="rId3" Type="http://schemas.openxmlformats.org/officeDocument/2006/relationships/hyperlink" Target="https://www.tugraz.at/sites/bibliothek-und-archiv/kurse-beratung/veranstaltungsuebersicht" TargetMode="External"/><Relationship Id="rId7" Type="http://schemas.openxmlformats.org/officeDocument/2006/relationships/hyperlink" Target="https://www.tugraz.at/studium/studieren-an-der-tu-graz/studierende/sprachen-lernen-an-der-tu-graz/sprachen-lernen" TargetMode="External"/><Relationship Id="rId2" Type="http://schemas.openxmlformats.org/officeDocument/2006/relationships/hyperlink" Target="http://www.ub.tugraz.at/" TargetMode="External"/><Relationship Id="rId1" Type="http://schemas.openxmlformats.org/officeDocument/2006/relationships/slideLayout" Target="../slideLayouts/slideLayout4.xml"/><Relationship Id="rId6" Type="http://schemas.openxmlformats.org/officeDocument/2006/relationships/hyperlink" Target="https://www.tugraz.at/studium/studieren-an-der-tu-graz/studierende/schluesselkompetenzen" TargetMode="External"/><Relationship Id="rId5" Type="http://schemas.openxmlformats.org/officeDocument/2006/relationships/hyperlink" Target="https://www.tugraz.at/tu-graz/organisationsstruktur/serviceeinrichtungen-und-stabseinheiten/sprachen-schluesselkompetenzen-und-interne-weiterbildung/#c55851" TargetMode="External"/><Relationship Id="rId4" Type="http://schemas.openxmlformats.org/officeDocument/2006/relationships/hyperlink" Target="https://www.tugraz.at/sites/bibliothek-und-archiv/literatursuche/literaturverwaltung" TargetMode="External"/></Relationships>
</file>

<file path=ppt/slides/_rels/slide59.xml.rels><?xml version="1.0" encoding="UTF-8" standalone="yes"?>
<Relationships xmlns="http://schemas.openxmlformats.org/package/2006/relationships"><Relationship Id="rId3" Type="http://schemas.openxmlformats.org/officeDocument/2006/relationships/hyperlink" Target="https://rdm.tugraz.at/" TargetMode="External"/><Relationship Id="rId2" Type="http://schemas.openxmlformats.org/officeDocument/2006/relationships/hyperlink" Target="https://tu4u.tugraz.at/fileadmin/public/Studierende_und_Bedienstete/Satzung_und_Geschaeftsordnungen_der_TU_Graz/Satzungsteil_Wissenschaftliche_und_Kuenstlerische_Integritaet.pdf" TargetMode="External"/><Relationship Id="rId1" Type="http://schemas.openxmlformats.org/officeDocument/2006/relationships/slideLayout" Target="../slideLayouts/slideLayout4.xml"/><Relationship Id="rId4" Type="http://schemas.openxmlformats.org/officeDocument/2006/relationships/hyperlink" Target="mailto:rdmteam@tugraz.at" TargetMode="External"/></Relationships>
</file>

<file path=ppt/slides/_rels/slide60.xml.rels><?xml version="1.0" encoding="UTF-8" standalone="yes"?>
<Relationships xmlns="http://schemas.openxmlformats.org/package/2006/relationships"><Relationship Id="rId8" Type="http://schemas.openxmlformats.org/officeDocument/2006/relationships/hyperlink" Target="https://gitlab.tugraz.at/" TargetMode="External"/><Relationship Id="rId3" Type="http://schemas.openxmlformats.org/officeDocument/2006/relationships/hyperlink" Target="https://online.tugraz.at/tug_online/wb_anm.kursliste?pWbKursGrpNr=1" TargetMode="External"/><Relationship Id="rId7" Type="http://schemas.openxmlformats.org/officeDocument/2006/relationships/hyperlink" Target="https://elabftw.tugraz.at/" TargetMode="External"/><Relationship Id="rId2" Type="http://schemas.openxmlformats.org/officeDocument/2006/relationships/hyperlink" Target="https://rdm.tugraz.at/dashboard" TargetMode="External"/><Relationship Id="rId1" Type="http://schemas.openxmlformats.org/officeDocument/2006/relationships/slideLayout" Target="../slideLayouts/slideLayout4.xml"/><Relationship Id="rId6" Type="http://schemas.openxmlformats.org/officeDocument/2006/relationships/hyperlink" Target="https://tu4u.tugraz.at/studierende/it-anleitungen-studierende/dokumentenaustausch-und-zusammenarbeit/ausserhalb-der-tu-graz-auf-persoenliche-daten-zugreifen?sword_list%5B0%5D=netzlaufwerk&amp;no_cache=1" TargetMode="External"/><Relationship Id="rId5" Type="http://schemas.openxmlformats.org/officeDocument/2006/relationships/hyperlink" Target="https://tu4u.tugraz.at/studierende/it-services-fuer-studierende/it-basisservices/daten-und-backup-server" TargetMode="External"/><Relationship Id="rId4" Type="http://schemas.openxmlformats.org/officeDocument/2006/relationships/hyperlink" Target="https://cloud.tugraz.at/" TargetMode="External"/></Relationships>
</file>

<file path=ppt/slides/_rels/slide61.xml.rels><?xml version="1.0" encoding="UTF-8" standalone="yes"?>
<Relationships xmlns="http://schemas.openxmlformats.org/package/2006/relationships"><Relationship Id="rId3" Type="http://schemas.openxmlformats.org/officeDocument/2006/relationships/hyperlink" Target="https://www.qualifikationsregister.at/" TargetMode="External"/><Relationship Id="rId2" Type="http://schemas.openxmlformats.org/officeDocument/2006/relationships/hyperlink" Target="https://www.allea.org/wp-content/uploads/2023/05/ALLEA-European-Code-of-Conduct-for-Research-Integrity-2023.pdf" TargetMode="External"/><Relationship Id="rId1" Type="http://schemas.openxmlformats.org/officeDocument/2006/relationships/slideLayout" Target="../slideLayouts/slideLayout4.xml"/><Relationship Id="rId6" Type="http://schemas.openxmlformats.org/officeDocument/2006/relationships/hyperlink" Target="https://htugraz.at/service/plagiats-check" TargetMode="External"/><Relationship Id="rId5" Type="http://schemas.openxmlformats.org/officeDocument/2006/relationships/hyperlink" Target="https://doi.org/10.14361/9783839459669" TargetMode="External"/><Relationship Id="rId4" Type="http://schemas.openxmlformats.org/officeDocument/2006/relationships/hyperlink" Target="https://www.bmfwf.gv.at/wissenschaft/hochschulgovernance/steuerungsinstrumente/guep.html#systemziele" TargetMode="External"/></Relationships>
</file>

<file path=ppt/slides/_rels/slide62.xml.rels><?xml version="1.0" encoding="UTF-8" standalone="yes"?>
<Relationships xmlns="http://schemas.openxmlformats.org/package/2006/relationships"><Relationship Id="rId3" Type="http://schemas.openxmlformats.org/officeDocument/2006/relationships/hyperlink" Target="https://ris.bka.gv.at/NormDokument.wxe?Abfrage=Bundesnormen&amp;Gesetzesnummer=20007384&amp;Artikel=&amp;Paragraf=2a&amp;Anlage=&amp;Uebergangsrecht=" TargetMode="External"/><Relationship Id="rId7" Type="http://schemas.openxmlformats.org/officeDocument/2006/relationships/hyperlink" Target="Zitiervorschlag%20f&#252;r%20AI:%20Kennzeichnung%20des%20Einsatzes%20von%20Artificial%20Intelligence%20(AI)" TargetMode="External"/><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hyperlink" Target="https://doi.org/10.3998/mpub.2173936" TargetMode="External"/><Relationship Id="rId5" Type="http://schemas.openxmlformats.org/officeDocument/2006/relationships/hyperlink" Target="https://authorservices.springernature.com/" TargetMode="External"/><Relationship Id="rId4" Type="http://schemas.openxmlformats.org/officeDocument/2006/relationships/hyperlink" Target="https://oeawi.at/gwp-richtlinien" TargetMode="External"/></Relationships>
</file>

<file path=ppt/slides/_rels/slide63.xml.rels><?xml version="1.0" encoding="UTF-8" standalone="yes"?>
<Relationships xmlns="http://schemas.openxmlformats.org/package/2006/relationships"><Relationship Id="rId3" Type="http://schemas.openxmlformats.org/officeDocument/2006/relationships/hyperlink" Target="https://doi.org/10.3139/9783446474659.fm" TargetMode="External"/><Relationship Id="rId2" Type="http://schemas.openxmlformats.org/officeDocument/2006/relationships/hyperlink" Target="https://tu4u.tugraz.at/fileadmin/public/Studierende_und_Bedienstete/Satzung_und_Geschaeftsordnungen_der_TU_Graz/Satzungsteil_Wissenschaftliche_und_Kuenstlerische_Integritaet.pdf" TargetMode="External"/><Relationship Id="rId1" Type="http://schemas.openxmlformats.org/officeDocument/2006/relationships/slideLayout" Target="../slideLayouts/slideLayout4.xml"/><Relationship Id="rId4" Type="http://schemas.openxmlformats.org/officeDocument/2006/relationships/hyperlink" Target="https://en.wikipedia.org/wiki/Wikipedia:Citing_Wikipedia" TargetMode="External"/></Relationships>
</file>

<file path=ppt/slides/_rels/slide64.xml.rels><?xml version="1.0" encoding="UTF-8" standalone="yes"?>
<Relationships xmlns="http://schemas.openxmlformats.org/package/2006/relationships"><Relationship Id="rId2" Type="http://schemas.openxmlformats.org/officeDocument/2006/relationships/hyperlink" Target="https://de.wikipedia.org/wiki/GuttenPlag_Wiki" TargetMode="Externa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hyperlink" Target="https://creativecommons.org/licenses/by/4.0/" TargetMode="Externa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hyperlink" Target="http://www.tugraz.at/go/qm" TargetMode="External"/><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D67EAA-96DF-4A5E-8492-74DAC7998B87}"/>
              </a:ext>
            </a:extLst>
          </p:cNvPr>
          <p:cNvSpPr>
            <a:spLocks noGrp="1"/>
          </p:cNvSpPr>
          <p:nvPr>
            <p:ph type="ctrTitle"/>
          </p:nvPr>
        </p:nvSpPr>
        <p:spPr>
          <a:xfrm>
            <a:off x="721510" y="2582636"/>
            <a:ext cx="11885780" cy="1360170"/>
          </a:xfrm>
        </p:spPr>
        <p:txBody>
          <a:bodyPr>
            <a:noAutofit/>
          </a:bodyPr>
          <a:lstStyle/>
          <a:p>
            <a:pPr>
              <a:spcBef>
                <a:spcPts val="849"/>
              </a:spcBef>
              <a:spcAft>
                <a:spcPts val="849"/>
              </a:spcAft>
              <a:defRPr/>
            </a:pPr>
            <a:r>
              <a:rPr lang="de-DE" sz="4500" noProof="0" dirty="0">
                <a:latin typeface="Source Sans Pro" panose="020B0503030403020204" pitchFamily="34" charset="0"/>
              </a:rPr>
              <a:t>Gute wissenschaftliche und künstlerische Praxis</a:t>
            </a:r>
            <a:br>
              <a:rPr lang="de-DE" sz="4400" noProof="0" dirty="0">
                <a:latin typeface="Source Sans Pro" panose="020B0503030403020204" pitchFamily="34" charset="0"/>
              </a:rPr>
            </a:br>
            <a:r>
              <a:rPr lang="de-DE" sz="3200" noProof="0" dirty="0">
                <a:solidFill>
                  <a:schemeClr val="tx1"/>
                </a:solidFill>
                <a:latin typeface="Source Sans Pro" panose="020B0503030403020204" pitchFamily="34" charset="0"/>
              </a:rPr>
              <a:t>für das Bachelorstudium</a:t>
            </a:r>
            <a:endParaRPr lang="de-DE" sz="2800" noProof="0" dirty="0">
              <a:solidFill>
                <a:schemeClr val="tx1"/>
              </a:solidFill>
            </a:endParaRPr>
          </a:p>
        </p:txBody>
      </p:sp>
      <p:sp>
        <p:nvSpPr>
          <p:cNvPr id="6" name="Inhaltsplatzhalter 5"/>
          <p:cNvSpPr>
            <a:spLocks noGrp="1"/>
          </p:cNvSpPr>
          <p:nvPr>
            <p:ph type="body" sz="quarter" idx="18"/>
          </p:nvPr>
        </p:nvSpPr>
        <p:spPr>
          <a:xfrm>
            <a:off x="721510" y="4461134"/>
            <a:ext cx="11600030" cy="1264549"/>
          </a:xfrm>
        </p:spPr>
        <p:txBody>
          <a:bodyPr>
            <a:noAutofit/>
          </a:bodyPr>
          <a:lstStyle/>
          <a:p>
            <a:pPr marL="0" indent="0">
              <a:buNone/>
            </a:pPr>
            <a:r>
              <a:rPr lang="de-DE" sz="2000" b="1" noProof="0" dirty="0">
                <a:latin typeface="Source Sans Pro" panose="020B0503030403020204" pitchFamily="34" charset="0"/>
                <a:ea typeface="+mj-ea"/>
                <a:cs typeface="+mj-cs"/>
              </a:rPr>
              <a:t>Qualitätsmanagement, Evaluation &amp; Berichtswesen</a:t>
            </a:r>
          </a:p>
          <a:p>
            <a:pPr marL="0" indent="0">
              <a:buNone/>
            </a:pPr>
            <a:r>
              <a:rPr lang="de-DE" sz="2000" noProof="0" dirty="0">
                <a:latin typeface="Source Sans Pro" panose="020B0503030403020204" pitchFamily="34" charset="0"/>
                <a:ea typeface="+mj-ea"/>
                <a:cs typeface="+mj-cs"/>
              </a:rPr>
              <a:t>Oktober 2026</a:t>
            </a:r>
          </a:p>
          <a:p>
            <a:pPr marL="0" indent="0">
              <a:buNone/>
            </a:pPr>
            <a:r>
              <a:rPr lang="de-AT" sz="2000" b="0" i="0" u="none" strike="noStrike" dirty="0">
                <a:solidFill>
                  <a:srgbClr val="005B9E"/>
                </a:solidFill>
                <a:effectLst/>
                <a:latin typeface="Source Sans Pro" panose="020B0503030403020204" pitchFamily="34" charset="0"/>
                <a:hlinkClick r:id="rId3"/>
              </a:rPr>
              <a:t>https://doi.org/10.3217/y3qvj-psc71</a:t>
            </a:r>
            <a:endParaRPr lang="en-US" sz="2800" noProof="0" dirty="0">
              <a:solidFill>
                <a:srgbClr val="000000"/>
              </a:solidFill>
              <a:latin typeface="ui-sans-serif"/>
            </a:endParaRPr>
          </a:p>
        </p:txBody>
      </p:sp>
      <p:sp>
        <p:nvSpPr>
          <p:cNvPr id="9" name="Inhaltsplatzhalter 5">
            <a:extLst>
              <a:ext uri="{FF2B5EF4-FFF2-40B4-BE49-F238E27FC236}">
                <a16:creationId xmlns:a16="http://schemas.microsoft.com/office/drawing/2014/main" id="{0E2F3EF0-1660-4376-B667-FA0FCD26520E}"/>
              </a:ext>
            </a:extLst>
          </p:cNvPr>
          <p:cNvSpPr txBox="1">
            <a:spLocks/>
          </p:cNvSpPr>
          <p:nvPr/>
        </p:nvSpPr>
        <p:spPr>
          <a:xfrm>
            <a:off x="721510" y="6072279"/>
            <a:ext cx="5285590" cy="629384"/>
          </a:xfrm>
          <a:prstGeom prst="rect">
            <a:avLst/>
          </a:prstGeom>
        </p:spPr>
        <p:txBody>
          <a:bodyPr vert="horz" wrap="square" lIns="0" tIns="0" rIns="0" bIns="0" rtlCol="0" anchor="t">
            <a:noAutofit/>
          </a:bodyPr>
          <a:lstStyle>
            <a:lvl1pPr marL="361950" indent="-361950" algn="l" defTabSz="648081" rtl="0" eaLnBrk="1" latinLnBrk="0" hangingPunct="1">
              <a:spcBef>
                <a:spcPct val="20000"/>
              </a:spcBef>
              <a:buFont typeface="Wingdings" panose="05000000000000000000" pitchFamily="2" charset="2"/>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0" indent="0">
              <a:lnSpc>
                <a:spcPct val="120000"/>
              </a:lnSpc>
              <a:buNone/>
            </a:pPr>
            <a:r>
              <a:rPr lang="de-DE" sz="1600" noProof="0" dirty="0">
                <a:latin typeface="Source Sans Pro" panose="020B0503030403020204" pitchFamily="34" charset="0"/>
                <a:ea typeface="+mj-ea"/>
                <a:cs typeface="+mj-cs"/>
              </a:rPr>
              <a:t>Dieses Dokument ist unter der </a:t>
            </a:r>
            <a:r>
              <a:rPr lang="de-DE" sz="1600" noProof="0" dirty="0">
                <a:latin typeface="Source Sans Pro" panose="020B0503030403020204" pitchFamily="34" charset="0"/>
                <a:ea typeface="+mj-ea"/>
                <a:cs typeface="+mj-cs"/>
                <a:hlinkClick r:id="rId4"/>
              </a:rPr>
              <a:t>Creative-Commons-Lizenz Namensnennung 4.0 International (CC BY 4.0)</a:t>
            </a:r>
            <a:r>
              <a:rPr lang="de-DE" sz="1600" noProof="0" dirty="0">
                <a:latin typeface="Source Sans Pro" panose="020B0503030403020204" pitchFamily="34" charset="0"/>
                <a:ea typeface="+mj-ea"/>
                <a:cs typeface="+mj-cs"/>
              </a:rPr>
              <a:t> lizenziert.</a:t>
            </a:r>
          </a:p>
          <a:p>
            <a:pPr marL="0" indent="0">
              <a:buFont typeface="Wingdings" panose="05000000000000000000" pitchFamily="2" charset="2"/>
              <a:buNone/>
            </a:pPr>
            <a:endParaRPr lang="de-DE" noProof="0" dirty="0"/>
          </a:p>
        </p:txBody>
      </p:sp>
      <p:pic>
        <p:nvPicPr>
          <p:cNvPr id="4" name="Picture 3" descr="Symbol der Creative-Commons-Lizenz CC BY, die die Nutzung unter Angabe des Urhebers erlaubt. Dieses Symbol ist auf allen weiteren Folien in der Fußzeile abgebildet. ">
            <a:extLst>
              <a:ext uri="{FF2B5EF4-FFF2-40B4-BE49-F238E27FC236}">
                <a16:creationId xmlns:a16="http://schemas.microsoft.com/office/drawing/2014/main" id="{B37E0C2D-5654-4A40-8164-323BE354557F}"/>
              </a:ext>
            </a:extLst>
          </p:cNvPr>
          <p:cNvPicPr>
            <a:picLocks noChangeAspect="1"/>
          </p:cNvPicPr>
          <p:nvPr/>
        </p:nvPicPr>
        <p:blipFill>
          <a:blip r:embed="rId5"/>
          <a:stretch>
            <a:fillRect/>
          </a:stretch>
        </p:blipFill>
        <p:spPr>
          <a:xfrm>
            <a:off x="6007100" y="6062442"/>
            <a:ext cx="1637313" cy="572857"/>
          </a:xfrm>
          <a:prstGeom prst="rect">
            <a:avLst/>
          </a:prstGeom>
        </p:spPr>
      </p:pic>
      <p:sp>
        <p:nvSpPr>
          <p:cNvPr id="8" name="Text Placeholder 2">
            <a:extLst>
              <a:ext uri="{FF2B5EF4-FFF2-40B4-BE49-F238E27FC236}">
                <a16:creationId xmlns:a16="http://schemas.microsoft.com/office/drawing/2014/main" id="{5F35A50A-FFAB-4A06-8BAF-016BF8D98EA3}"/>
              </a:ext>
              <a:ext uri="{C183D7F6-B498-43B3-948B-1728B52AA6E4}">
                <adec:decorative xmlns:adec="http://schemas.microsoft.com/office/drawing/2017/decorative" val="0"/>
              </a:ext>
            </a:extLst>
          </p:cNvPr>
          <p:cNvSpPr txBox="1">
            <a:spLocks/>
          </p:cNvSpPr>
          <p:nvPr/>
        </p:nvSpPr>
        <p:spPr>
          <a:xfrm>
            <a:off x="721510" y="6804917"/>
            <a:ext cx="10521108" cy="284523"/>
          </a:xfrm>
          <a:prstGeom prst="rect">
            <a:avLst/>
          </a:prstGeom>
        </p:spPr>
        <p:txBody>
          <a:bodyPr vert="horz" wrap="square" lIns="0" tIns="0" rIns="0" bIns="0" rtlCol="0" anchor="t">
            <a:noAutofit/>
          </a:bodyPr>
          <a:lstStyle>
            <a:lvl1pPr marL="361950" indent="-361950" algn="l" defTabSz="648081" rtl="0" eaLnBrk="1" latinLnBrk="0" hangingPunct="1">
              <a:spcBef>
                <a:spcPct val="20000"/>
              </a:spcBef>
              <a:buFont typeface="Wingdings" panose="05000000000000000000" pitchFamily="2" charset="2"/>
              <a:buChar char="§"/>
              <a:defRPr sz="1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0" indent="0">
              <a:buNone/>
            </a:pPr>
            <a:r>
              <a:rPr lang="de-DE" sz="1600" noProof="0" dirty="0">
                <a:latin typeface="Source Sans Pro" panose="020B0503030403020204" pitchFamily="34" charset="0"/>
                <a:ea typeface="Source Sans Pro" panose="020B0503030403020204" pitchFamily="34" charset="0"/>
                <a:hlinkClick r:id="rId6"/>
              </a:rPr>
              <a:t>www.tugraz.at/go/qm</a:t>
            </a:r>
            <a:r>
              <a:rPr lang="de-DE" sz="1600" noProof="0" dirty="0">
                <a:latin typeface="Source Sans Pro" panose="020B0503030403020204" pitchFamily="34" charset="0"/>
                <a:ea typeface="Source Sans Pro" panose="020B0503030403020204" pitchFamily="34" charset="0"/>
              </a:rPr>
              <a:t> </a:t>
            </a:r>
          </a:p>
          <a:p>
            <a:pPr marL="0" indent="0">
              <a:buFont typeface="Wingdings" panose="05000000000000000000" pitchFamily="2" charset="2"/>
              <a:buNone/>
            </a:pPr>
            <a:endParaRPr lang="de-DE" sz="1100" noProof="0" dirty="0">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422083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61E9AF-011C-4EB9-AE50-F8B620E31808}"/>
              </a:ext>
            </a:extLst>
          </p:cNvPr>
          <p:cNvSpPr>
            <a:spLocks noGrp="1"/>
          </p:cNvSpPr>
          <p:nvPr>
            <p:ph type="title"/>
          </p:nvPr>
        </p:nvSpPr>
        <p:spPr/>
        <p:txBody>
          <a:bodyPr/>
          <a:lstStyle/>
          <a:p>
            <a:r>
              <a:rPr lang="de-DE" sz="3200" noProof="0" dirty="0"/>
              <a:t>Entstehung und Verwendung des Lehrmaterials:</a:t>
            </a:r>
            <a:endParaRPr lang="de-DE" noProof="0" dirty="0"/>
          </a:p>
        </p:txBody>
      </p:sp>
      <p:sp>
        <p:nvSpPr>
          <p:cNvPr id="3" name="Inhaltsplatzhalter 2">
            <a:extLst>
              <a:ext uri="{FF2B5EF4-FFF2-40B4-BE49-F238E27FC236}">
                <a16:creationId xmlns:a16="http://schemas.microsoft.com/office/drawing/2014/main" id="{5A22BE0B-7094-41F4-9D01-99C9EF6C9447}"/>
              </a:ext>
            </a:extLst>
          </p:cNvPr>
          <p:cNvSpPr>
            <a:spLocks noGrp="1"/>
          </p:cNvSpPr>
          <p:nvPr>
            <p:ph idx="1"/>
          </p:nvPr>
        </p:nvSpPr>
        <p:spPr>
          <a:xfrm>
            <a:off x="880585" y="1739900"/>
            <a:ext cx="11877840" cy="4901350"/>
          </a:xfrm>
        </p:spPr>
        <p:txBody>
          <a:bodyPr/>
          <a:lstStyle/>
          <a:p>
            <a:pPr marL="0" lvl="2" indent="0" fontAlgn="t">
              <a:lnSpc>
                <a:spcPct val="100000"/>
              </a:lnSpc>
              <a:buNone/>
            </a:pPr>
            <a:r>
              <a:rPr lang="de-DE" sz="2000" noProof="0" dirty="0"/>
              <a:t>Die vorliegenden Foliensätze wurden mit dem Ziel entwickelt, Grundlagen der guten wissenschaftlichen und künstlerischen Praxis in der Lehre an der Technischen Universität Graz (TU Graz) zu vermitteln. Dies schließt auch interuniversitäre Studienprogramme ein, für die die TU Graz eine entsprechende Lehrverantwortung trägt (u. a. NAWI Graz Studien, Lehramtsstudien). Die aktuelle Version richtet sich an Studierende im Bachelorstudium. Werden in unterschiedlichen Foliensätzen identische Inhalte oder gleiches Bildmaterial verwendet, erfolgt kein Verweis auf andere Foliensätze, sondern jeweils auf die Ursprungsquelle der verwendeten Inhalte oder Materialien. </a:t>
            </a:r>
          </a:p>
          <a:p>
            <a:pPr marL="0" lvl="2" indent="0" fontAlgn="t">
              <a:lnSpc>
                <a:spcPct val="100000"/>
              </a:lnSpc>
              <a:buNone/>
            </a:pPr>
            <a:r>
              <a:rPr lang="de-DE" sz="2000" noProof="0" dirty="0"/>
              <a:t>Dies gilt gleichermaßen für die englischsprachigen Foliensätze. Diese stellen grundsätzlich 1:1-Übersetzungen der deutschsprachigen Versionen dar und unterscheiden sich hinsichtlich der Einbindung bzw. des Verweises auf englischsprachige Informations- und Quellenmaterialien. </a:t>
            </a:r>
          </a:p>
          <a:p>
            <a:pPr marL="0" lvl="2" indent="0" fontAlgn="t">
              <a:lnSpc>
                <a:spcPct val="100000"/>
              </a:lnSpc>
              <a:buNone/>
            </a:pPr>
            <a:r>
              <a:rPr lang="de-DE" sz="2000" noProof="0" dirty="0"/>
              <a:t>Dieses Lehrmaterial wird im Laufe des Studienjahres 2026/2027 an der TU Graz pilotiert. </a:t>
            </a:r>
          </a:p>
          <a:p>
            <a:pPr marL="0" indent="0">
              <a:lnSpc>
                <a:spcPct val="100000"/>
              </a:lnSpc>
              <a:spcBef>
                <a:spcPts val="600"/>
              </a:spcBef>
              <a:spcAft>
                <a:spcPts val="0"/>
              </a:spcAft>
              <a:buNone/>
            </a:pPr>
            <a:r>
              <a:rPr lang="de-DE" sz="2000" b="1" noProof="0" dirty="0"/>
              <a:t>Lizenzierung:</a:t>
            </a:r>
          </a:p>
          <a:p>
            <a:pPr marL="0" lvl="2" indent="0" fontAlgn="t">
              <a:lnSpc>
                <a:spcPct val="100000"/>
              </a:lnSpc>
              <a:buNone/>
            </a:pPr>
            <a:r>
              <a:rPr lang="de-DE" sz="2000" noProof="0" dirty="0"/>
              <a:t>Dieses Werk der Stabseinheit Qualitätsentwicklung, Evaluation &amp; Berichtswesen ist unter CC BY 4.0 lizenziert. Weitere Informationen siehe Anhang. </a:t>
            </a:r>
          </a:p>
          <a:p>
            <a:pPr marL="0" indent="0">
              <a:buNone/>
            </a:pPr>
            <a:endParaRPr lang="de-DE" noProof="0" dirty="0"/>
          </a:p>
        </p:txBody>
      </p:sp>
      <p:sp>
        <p:nvSpPr>
          <p:cNvPr id="4" name="Foliennummernplatzhalter 3">
            <a:extLst>
              <a:ext uri="{FF2B5EF4-FFF2-40B4-BE49-F238E27FC236}">
                <a16:creationId xmlns:a16="http://schemas.microsoft.com/office/drawing/2014/main" id="{DD7C18C4-1249-45B2-ADC9-27385BF14FEC}"/>
              </a:ext>
            </a:extLst>
          </p:cNvPr>
          <p:cNvSpPr>
            <a:spLocks noGrp="1"/>
          </p:cNvSpPr>
          <p:nvPr>
            <p:ph type="sldNum" sz="quarter" idx="16"/>
          </p:nvPr>
        </p:nvSpPr>
        <p:spPr/>
        <p:txBody>
          <a:bodyPr/>
          <a:lstStyle/>
          <a:p>
            <a:fld id="{4B64EC4D-37E3-EF42-B9AB-6337577588CB}" type="slidenum">
              <a:rPr lang="de-DE" noProof="0" smtClean="0"/>
              <a:pPr/>
              <a:t>2</a:t>
            </a:fld>
            <a:endParaRPr lang="de-DE" noProof="0" dirty="0"/>
          </a:p>
        </p:txBody>
      </p:sp>
    </p:spTree>
    <p:extLst>
      <p:ext uri="{BB962C8B-B14F-4D97-AF65-F5344CB8AC3E}">
        <p14:creationId xmlns:p14="http://schemas.microsoft.com/office/powerpoint/2010/main" val="3152997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63BF0-FF1C-4E2F-9E6F-1C4CA3C83605}"/>
              </a:ext>
            </a:extLst>
          </p:cNvPr>
          <p:cNvSpPr>
            <a:spLocks noGrp="1"/>
          </p:cNvSpPr>
          <p:nvPr>
            <p:ph type="title"/>
          </p:nvPr>
        </p:nvSpPr>
        <p:spPr>
          <a:xfrm>
            <a:off x="880588" y="912895"/>
            <a:ext cx="11877840" cy="522206"/>
          </a:xfrm>
        </p:spPr>
        <p:txBody>
          <a:bodyPr>
            <a:normAutofit fontScale="90000"/>
          </a:bodyPr>
          <a:lstStyle/>
          <a:p>
            <a:r>
              <a:rPr lang="de-DE" sz="3000" noProof="0" dirty="0"/>
              <a:t>Gute wissenschaftliche und künstlerische Praxis (GWP) – Warum ist das heute Thema? </a:t>
            </a:r>
            <a:br>
              <a:rPr lang="de-DE" sz="3000" noProof="0" dirty="0"/>
            </a:br>
            <a:endParaRPr lang="de-DE" sz="3000" noProof="0" dirty="0"/>
          </a:p>
        </p:txBody>
      </p:sp>
      <p:sp>
        <p:nvSpPr>
          <p:cNvPr id="3" name="Content Placeholder 2">
            <a:extLst>
              <a:ext uri="{FF2B5EF4-FFF2-40B4-BE49-F238E27FC236}">
                <a16:creationId xmlns:a16="http://schemas.microsoft.com/office/drawing/2014/main" id="{9A0DEF35-7769-4565-A196-389E84C3E50D}"/>
              </a:ext>
            </a:extLst>
          </p:cNvPr>
          <p:cNvSpPr>
            <a:spLocks noGrp="1"/>
          </p:cNvSpPr>
          <p:nvPr>
            <p:ph idx="1"/>
          </p:nvPr>
        </p:nvSpPr>
        <p:spPr>
          <a:xfrm>
            <a:off x="6567055" y="2206439"/>
            <a:ext cx="5595793" cy="4384861"/>
          </a:xfrm>
        </p:spPr>
        <p:txBody>
          <a:bodyPr>
            <a:normAutofit/>
          </a:bodyPr>
          <a:lstStyle/>
          <a:p>
            <a:pPr marL="0" indent="0">
              <a:buNone/>
            </a:pPr>
            <a:r>
              <a:rPr lang="de-DE" sz="2400" noProof="0" dirty="0"/>
              <a:t>Die Standards guter wissenschaftlicher Praxis gewährleisten die Integrität, Qualität, und gesellschaftliche Verantwortung in allen Phasen der Forschung (ÖAWI, 2026). Sie bieten von Beginn des Studiums an Orientierung für wissenschaftliches Arbeiten und den Studienalltag.</a:t>
            </a:r>
          </a:p>
        </p:txBody>
      </p:sp>
      <p:sp>
        <p:nvSpPr>
          <p:cNvPr id="4" name="Slide Number Placeholder 3">
            <a:extLst>
              <a:ext uri="{FF2B5EF4-FFF2-40B4-BE49-F238E27FC236}">
                <a16:creationId xmlns:a16="http://schemas.microsoft.com/office/drawing/2014/main" id="{B06A29A3-145E-46C2-A303-FED65AAB864D}"/>
              </a:ext>
            </a:extLst>
          </p:cNvPr>
          <p:cNvSpPr>
            <a:spLocks noGrp="1"/>
          </p:cNvSpPr>
          <p:nvPr>
            <p:ph type="sldNum" sz="quarter" idx="16"/>
          </p:nvPr>
        </p:nvSpPr>
        <p:spPr/>
        <p:txBody>
          <a:bodyPr/>
          <a:lstStyle/>
          <a:p>
            <a:fld id="{4B64EC4D-37E3-EF42-B9AB-6337577588CB}" type="slidenum">
              <a:rPr lang="de-DE" noProof="0" smtClean="0"/>
              <a:pPr/>
              <a:t>3</a:t>
            </a:fld>
            <a:endParaRPr lang="de-DE" noProof="0" dirty="0"/>
          </a:p>
        </p:txBody>
      </p:sp>
      <p:pic>
        <p:nvPicPr>
          <p:cNvPr id="8" name="Grafik 7">
            <a:extLst>
              <a:ext uri="{FF2B5EF4-FFF2-40B4-BE49-F238E27FC236}">
                <a16:creationId xmlns:a16="http://schemas.microsoft.com/office/drawing/2014/main" id="{AC0BE792-80DF-4A4D-B526-16B090AB6B3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5277" y="2206439"/>
            <a:ext cx="5381625" cy="4067175"/>
          </a:xfrm>
          <a:prstGeom prst="rect">
            <a:avLst/>
          </a:prstGeom>
        </p:spPr>
      </p:pic>
    </p:spTree>
    <p:extLst>
      <p:ext uri="{BB962C8B-B14F-4D97-AF65-F5344CB8AC3E}">
        <p14:creationId xmlns:p14="http://schemas.microsoft.com/office/powerpoint/2010/main" val="23408023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555AF-D7F8-4341-8723-60EE86A299DE}"/>
              </a:ext>
            </a:extLst>
          </p:cNvPr>
          <p:cNvSpPr>
            <a:spLocks noGrp="1"/>
          </p:cNvSpPr>
          <p:nvPr>
            <p:ph type="title"/>
          </p:nvPr>
        </p:nvSpPr>
        <p:spPr>
          <a:xfrm>
            <a:off x="880588" y="900194"/>
            <a:ext cx="11877840" cy="614116"/>
          </a:xfrm>
        </p:spPr>
        <p:txBody>
          <a:bodyPr>
            <a:normAutofit/>
          </a:bodyPr>
          <a:lstStyle/>
          <a:p>
            <a:r>
              <a:rPr lang="de-DE" sz="3000" noProof="0" dirty="0"/>
              <a:t>Was erwartet Sie? </a:t>
            </a:r>
          </a:p>
        </p:txBody>
      </p:sp>
      <p:sp>
        <p:nvSpPr>
          <p:cNvPr id="3" name="Content Placeholder 2">
            <a:extLst>
              <a:ext uri="{FF2B5EF4-FFF2-40B4-BE49-F238E27FC236}">
                <a16:creationId xmlns:a16="http://schemas.microsoft.com/office/drawing/2014/main" id="{16E1DD0C-1369-43A4-8434-B8EC02BFE584}"/>
              </a:ext>
            </a:extLst>
          </p:cNvPr>
          <p:cNvSpPr>
            <a:spLocks noGrp="1"/>
          </p:cNvSpPr>
          <p:nvPr>
            <p:ph idx="1"/>
          </p:nvPr>
        </p:nvSpPr>
        <p:spPr>
          <a:xfrm>
            <a:off x="880588" y="1988820"/>
            <a:ext cx="11877840" cy="4627880"/>
          </a:xfrm>
        </p:spPr>
        <p:txBody>
          <a:bodyPr>
            <a:normAutofit/>
          </a:bodyPr>
          <a:lstStyle/>
          <a:p>
            <a:pPr marL="457200" indent="-457200">
              <a:spcBef>
                <a:spcPts val="1800"/>
              </a:spcBef>
              <a:spcAft>
                <a:spcPts val="1800"/>
              </a:spcAft>
            </a:pPr>
            <a:r>
              <a:rPr lang="de-DE" noProof="0" dirty="0"/>
              <a:t>Teil 1: Grundlagen der guten wissenschaftlichen und künstlerischen Praxis (GWP)</a:t>
            </a:r>
          </a:p>
          <a:p>
            <a:pPr marL="457200" indent="-457200">
              <a:spcBef>
                <a:spcPts val="1800"/>
              </a:spcBef>
              <a:spcAft>
                <a:spcPts val="1800"/>
              </a:spcAft>
            </a:pPr>
            <a:r>
              <a:rPr lang="de-DE" noProof="0" dirty="0"/>
              <a:t>Teil 2: Beispiele für GWP im Rahmen des wissenschaftlichen Arbeitens</a:t>
            </a:r>
          </a:p>
          <a:p>
            <a:pPr marL="457200" indent="-457200">
              <a:spcBef>
                <a:spcPts val="1800"/>
              </a:spcBef>
              <a:spcAft>
                <a:spcPts val="1800"/>
              </a:spcAft>
              <a:buFont typeface="Wingdings" panose="05000000000000000000" pitchFamily="2" charset="2"/>
              <a:buChar char="§"/>
            </a:pPr>
            <a:r>
              <a:rPr lang="de-DE" noProof="0" dirty="0"/>
              <a:t>Teil 3: Wissenschaftliches Fehlverhalten verstehen und vermeiden</a:t>
            </a:r>
          </a:p>
          <a:p>
            <a:pPr marL="457200" lvl="1" indent="-457200">
              <a:spcBef>
                <a:spcPts val="1800"/>
              </a:spcBef>
              <a:buFont typeface="Wingdings" panose="05000000000000000000" pitchFamily="2" charset="2"/>
              <a:buChar char="§"/>
            </a:pPr>
            <a:r>
              <a:rPr lang="de-DE" sz="2600" noProof="0" dirty="0"/>
              <a:t>Teil 4: Anhang</a:t>
            </a:r>
          </a:p>
          <a:p>
            <a:pPr marL="723900" lvl="2" indent="-457200">
              <a:spcBef>
                <a:spcPts val="600"/>
              </a:spcBef>
              <a:spcAft>
                <a:spcPts val="600"/>
              </a:spcAft>
              <a:buFont typeface="Wingdings" panose="05000000000000000000" pitchFamily="2" charset="2"/>
              <a:buChar char="§"/>
            </a:pPr>
            <a:r>
              <a:rPr lang="de-DE" sz="2400" noProof="0" dirty="0"/>
              <a:t>Weiterführende Informationen, Quellen, Lizenzierung, AI-Nutzung, Danksagungen</a:t>
            </a:r>
          </a:p>
        </p:txBody>
      </p:sp>
      <p:sp>
        <p:nvSpPr>
          <p:cNvPr id="5" name="Slide Number Placeholder 4">
            <a:extLst>
              <a:ext uri="{FF2B5EF4-FFF2-40B4-BE49-F238E27FC236}">
                <a16:creationId xmlns:a16="http://schemas.microsoft.com/office/drawing/2014/main" id="{121A067B-2368-47C1-A7E9-BB85B10D59D5}"/>
              </a:ext>
            </a:extLst>
          </p:cNvPr>
          <p:cNvSpPr>
            <a:spLocks noGrp="1"/>
          </p:cNvSpPr>
          <p:nvPr>
            <p:ph type="sldNum" sz="quarter" idx="16"/>
          </p:nvPr>
        </p:nvSpPr>
        <p:spPr/>
        <p:txBody>
          <a:bodyPr/>
          <a:lstStyle/>
          <a:p>
            <a:fld id="{4B64EC4D-37E3-EF42-B9AB-6337577588CB}" type="slidenum">
              <a:rPr lang="de-DE" noProof="0" smtClean="0"/>
              <a:pPr/>
              <a:t>4</a:t>
            </a:fld>
            <a:endParaRPr lang="de-DE" noProof="0" dirty="0"/>
          </a:p>
        </p:txBody>
      </p:sp>
    </p:spTree>
    <p:extLst>
      <p:ext uri="{BB962C8B-B14F-4D97-AF65-F5344CB8AC3E}">
        <p14:creationId xmlns:p14="http://schemas.microsoft.com/office/powerpoint/2010/main" val="41173866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DAEAC-8A27-493C-81B6-D10994C2A49B}"/>
              </a:ext>
            </a:extLst>
          </p:cNvPr>
          <p:cNvSpPr>
            <a:spLocks noGrp="1"/>
          </p:cNvSpPr>
          <p:nvPr>
            <p:ph type="title"/>
          </p:nvPr>
        </p:nvSpPr>
        <p:spPr>
          <a:xfrm>
            <a:off x="880589" y="900194"/>
            <a:ext cx="11182894" cy="1219200"/>
          </a:xfrm>
        </p:spPr>
        <p:txBody>
          <a:bodyPr>
            <a:normAutofit/>
          </a:bodyPr>
          <a:lstStyle/>
          <a:p>
            <a:pPr algn="ctr"/>
            <a:r>
              <a:rPr lang="de-DE" sz="3300" b="1" noProof="0" dirty="0"/>
              <a:t>Teil 1: </a:t>
            </a:r>
            <a:endParaRPr lang="de-DE" noProof="0" dirty="0"/>
          </a:p>
        </p:txBody>
      </p:sp>
      <p:sp>
        <p:nvSpPr>
          <p:cNvPr id="3" name="Content Placeholder 2">
            <a:extLst>
              <a:ext uri="{FF2B5EF4-FFF2-40B4-BE49-F238E27FC236}">
                <a16:creationId xmlns:a16="http://schemas.microsoft.com/office/drawing/2014/main" id="{219EE17F-72F6-4544-8B34-7109BFAF10CD}"/>
              </a:ext>
            </a:extLst>
          </p:cNvPr>
          <p:cNvSpPr>
            <a:spLocks noGrp="1"/>
          </p:cNvSpPr>
          <p:nvPr>
            <p:ph idx="1"/>
          </p:nvPr>
        </p:nvSpPr>
        <p:spPr>
          <a:xfrm>
            <a:off x="855065" y="2251220"/>
            <a:ext cx="11227993" cy="4388625"/>
          </a:xfrm>
        </p:spPr>
        <p:txBody>
          <a:bodyPr/>
          <a:lstStyle/>
          <a:p>
            <a:pPr marL="0" indent="0">
              <a:spcBef>
                <a:spcPts val="1800"/>
              </a:spcBef>
              <a:spcAft>
                <a:spcPts val="1800"/>
              </a:spcAft>
              <a:buNone/>
            </a:pPr>
            <a:r>
              <a:rPr lang="de-DE" sz="2800" noProof="0" dirty="0"/>
              <a:t>Grundlagen der guten wissenschaftlichen und künstlerischen Praxis (GWP)</a:t>
            </a:r>
          </a:p>
          <a:p>
            <a:pPr marL="0" lvl="1" indent="0">
              <a:spcBef>
                <a:spcPts val="1200"/>
              </a:spcBef>
              <a:spcAft>
                <a:spcPts val="1200"/>
              </a:spcAft>
              <a:buClrTx/>
              <a:buNone/>
            </a:pPr>
            <a:r>
              <a:rPr lang="de-DE" noProof="0" dirty="0"/>
              <a:t>1.1 Was ist GWP?</a:t>
            </a:r>
          </a:p>
          <a:p>
            <a:pPr marL="0" lvl="1" indent="0">
              <a:spcBef>
                <a:spcPts val="1200"/>
              </a:spcBef>
              <a:spcAft>
                <a:spcPts val="1200"/>
              </a:spcAft>
              <a:buClrTx/>
              <a:buNone/>
            </a:pPr>
            <a:r>
              <a:rPr lang="de-DE" noProof="0" dirty="0"/>
              <a:t>1.2 Bedeutung von GWP für Forschung und Studium </a:t>
            </a:r>
          </a:p>
          <a:p>
            <a:pPr marL="0" lvl="1" indent="0">
              <a:spcBef>
                <a:spcPts val="1200"/>
              </a:spcBef>
              <a:spcAft>
                <a:spcPts val="1200"/>
              </a:spcAft>
              <a:buClrTx/>
              <a:buNone/>
            </a:pPr>
            <a:r>
              <a:rPr lang="de-DE" noProof="0" dirty="0"/>
              <a:t>1.3 Die vier Prinzipien der wissenschaftlichen Integrität</a:t>
            </a:r>
          </a:p>
        </p:txBody>
      </p:sp>
      <p:sp>
        <p:nvSpPr>
          <p:cNvPr id="8" name="TextBox 7">
            <a:extLst>
              <a:ext uri="{FF2B5EF4-FFF2-40B4-BE49-F238E27FC236}">
                <a16:creationId xmlns:a16="http://schemas.microsoft.com/office/drawing/2014/main" id="{351EB0FC-581B-4F42-8C6E-AFAD0493E6AE}"/>
              </a:ext>
            </a:extLst>
          </p:cNvPr>
          <p:cNvSpPr txBox="1"/>
          <p:nvPr/>
        </p:nvSpPr>
        <p:spPr>
          <a:xfrm>
            <a:off x="8161020" y="6228293"/>
            <a:ext cx="4423410" cy="523220"/>
          </a:xfrm>
          <a:prstGeom prst="rect">
            <a:avLst/>
          </a:prstGeom>
          <a:noFill/>
        </p:spPr>
        <p:txBody>
          <a:bodyPr wrap="square">
            <a:spAutoFit/>
          </a:bodyPr>
          <a:lstStyle/>
          <a:p>
            <a:pPr>
              <a:spcBef>
                <a:spcPct val="20000"/>
              </a:spcBef>
            </a:pPr>
            <a:r>
              <a:rPr lang="de-DE" sz="1400" noProof="0" dirty="0">
                <a:latin typeface="Calibri" panose="020F0502020204030204" pitchFamily="34" charset="0"/>
                <a:ea typeface="Calibri" panose="020F0502020204030204" pitchFamily="34" charset="0"/>
                <a:cs typeface="Calibri" panose="020F0502020204030204" pitchFamily="34" charset="0"/>
              </a:rPr>
              <a:t>Abb. 2: Lupe. Eigene AI-generierte Abbildung, selbst erstellt mit Academic AI Bildgenerator, 17.06.2026 </a:t>
            </a:r>
          </a:p>
        </p:txBody>
      </p:sp>
      <p:sp>
        <p:nvSpPr>
          <p:cNvPr id="4" name="Slide Number Placeholder 3">
            <a:extLst>
              <a:ext uri="{FF2B5EF4-FFF2-40B4-BE49-F238E27FC236}">
                <a16:creationId xmlns:a16="http://schemas.microsoft.com/office/drawing/2014/main" id="{D2888261-E6A6-4DD9-A830-D4674BB768A9}"/>
              </a:ext>
            </a:extLst>
          </p:cNvPr>
          <p:cNvSpPr>
            <a:spLocks noGrp="1"/>
          </p:cNvSpPr>
          <p:nvPr>
            <p:ph type="sldNum" sz="quarter" idx="16"/>
          </p:nvPr>
        </p:nvSpPr>
        <p:spPr/>
        <p:txBody>
          <a:bodyPr/>
          <a:lstStyle/>
          <a:p>
            <a:fld id="{4B64EC4D-37E3-EF42-B9AB-6337577588CB}" type="slidenum">
              <a:rPr lang="de-DE" noProof="0" smtClean="0"/>
              <a:pPr/>
              <a:t>5</a:t>
            </a:fld>
            <a:endParaRPr lang="de-DE" noProof="0" dirty="0"/>
          </a:p>
        </p:txBody>
      </p:sp>
      <p:pic>
        <p:nvPicPr>
          <p:cNvPr id="5" name="Grafik 4">
            <a:extLst>
              <a:ext uri="{FF2B5EF4-FFF2-40B4-BE49-F238E27FC236}">
                <a16:creationId xmlns:a16="http://schemas.microsoft.com/office/drawing/2014/main" id="{785DAA14-5D1E-D5A1-7920-20D58983524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04213" y="2888193"/>
            <a:ext cx="3670300" cy="3340100"/>
          </a:xfrm>
          <a:prstGeom prst="rect">
            <a:avLst/>
          </a:prstGeom>
        </p:spPr>
      </p:pic>
    </p:spTree>
    <p:extLst>
      <p:ext uri="{BB962C8B-B14F-4D97-AF65-F5344CB8AC3E}">
        <p14:creationId xmlns:p14="http://schemas.microsoft.com/office/powerpoint/2010/main" val="2482746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F4D71-C675-4644-9EC8-60AD967EF511}"/>
              </a:ext>
            </a:extLst>
          </p:cNvPr>
          <p:cNvSpPr>
            <a:spLocks noGrp="1"/>
          </p:cNvSpPr>
          <p:nvPr>
            <p:ph type="title"/>
          </p:nvPr>
        </p:nvSpPr>
        <p:spPr/>
        <p:txBody>
          <a:bodyPr/>
          <a:lstStyle/>
          <a:p>
            <a:r>
              <a:rPr lang="de-DE" noProof="0" dirty="0"/>
              <a:t>1.1 Was ist GWP? (1/2) </a:t>
            </a:r>
            <a:endParaRPr lang="de-DE" sz="2000" noProof="0" dirty="0"/>
          </a:p>
        </p:txBody>
      </p:sp>
      <p:sp>
        <p:nvSpPr>
          <p:cNvPr id="10" name="Content Placeholder 2">
            <a:extLst>
              <a:ext uri="{FF2B5EF4-FFF2-40B4-BE49-F238E27FC236}">
                <a16:creationId xmlns:a16="http://schemas.microsoft.com/office/drawing/2014/main" id="{2928FED8-5F6F-486E-97A5-10E948557283}"/>
              </a:ext>
            </a:extLst>
          </p:cNvPr>
          <p:cNvSpPr txBox="1">
            <a:spLocks/>
          </p:cNvSpPr>
          <p:nvPr/>
        </p:nvSpPr>
        <p:spPr>
          <a:xfrm>
            <a:off x="880588" y="1857275"/>
            <a:ext cx="11536001" cy="4759425"/>
          </a:xfrm>
          <a:prstGeom prst="rect">
            <a:avLst/>
          </a:prstGeom>
        </p:spPr>
        <p:txBody>
          <a:bodyPr vert="horz" lIns="0" tIns="0" rIns="0" bIns="0" rtlCol="0" anchor="t">
            <a:normAutofit/>
          </a:bodyPr>
          <a:lstStyle>
            <a:lvl1pPr marL="361950" indent="-361950" algn="l" defTabSz="648081" rtl="0" eaLnBrk="1" latinLnBrk="0" hangingPunct="1">
              <a:spcBef>
                <a:spcPct val="20000"/>
              </a:spcBef>
              <a:buFont typeface="Wingdings" panose="05000000000000000000" pitchFamily="2" charset="2"/>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r>
              <a:rPr lang="de-DE" sz="2600" noProof="0" dirty="0"/>
              <a:t>Gute wissenschaftliche und künstlerische Praxis: </a:t>
            </a:r>
          </a:p>
          <a:p>
            <a:pPr marL="720725" lvl="1" indent="-315913">
              <a:lnSpc>
                <a:spcPct val="120000"/>
              </a:lnSpc>
              <a:spcBef>
                <a:spcPts val="0"/>
              </a:spcBef>
              <a:spcAft>
                <a:spcPts val="600"/>
              </a:spcAft>
              <a:buFont typeface="Wingdings" panose="05000000000000000000" pitchFamily="2" charset="2"/>
              <a:buChar char="§"/>
            </a:pPr>
            <a:r>
              <a:rPr lang="de-DE" noProof="0" dirty="0"/>
              <a:t>Umfasst Normen und Standards des wissenschaftlichen Arbeitens </a:t>
            </a:r>
          </a:p>
          <a:p>
            <a:pPr marL="720725" lvl="1" indent="-315913">
              <a:lnSpc>
                <a:spcPct val="120000"/>
              </a:lnSpc>
              <a:spcBef>
                <a:spcPts val="0"/>
              </a:spcBef>
              <a:spcAft>
                <a:spcPts val="600"/>
              </a:spcAft>
              <a:buFont typeface="Wingdings" panose="05000000000000000000" pitchFamily="2" charset="2"/>
              <a:buChar char="§"/>
            </a:pPr>
            <a:r>
              <a:rPr lang="de-DE" noProof="0" dirty="0"/>
              <a:t>Regeln, die Forschende und Forschungseinrichtungen bei unterschiedlichen Herausforderungen im Kontext ihrer Arbeit unterstützen</a:t>
            </a:r>
            <a:endParaRPr lang="de-DE" sz="2600" noProof="0" dirty="0"/>
          </a:p>
          <a:p>
            <a:pPr>
              <a:spcBef>
                <a:spcPts val="1200"/>
              </a:spcBef>
            </a:pPr>
            <a:r>
              <a:rPr lang="de-DE" sz="2600" noProof="0" dirty="0"/>
              <a:t>Beispiele: </a:t>
            </a:r>
          </a:p>
          <a:p>
            <a:pPr marL="720725" lvl="1" indent="-315913">
              <a:lnSpc>
                <a:spcPct val="120000"/>
              </a:lnSpc>
              <a:spcBef>
                <a:spcPts val="0"/>
              </a:spcBef>
              <a:spcAft>
                <a:spcPts val="600"/>
              </a:spcAft>
              <a:buFont typeface="Wingdings" panose="05000000000000000000" pitchFamily="2" charset="2"/>
              <a:buChar char="§"/>
            </a:pPr>
            <a:r>
              <a:rPr lang="de-DE" noProof="0" dirty="0"/>
              <a:t>Zitation aller in einem Text verwendeten Quellen</a:t>
            </a:r>
          </a:p>
          <a:p>
            <a:pPr marL="720725" lvl="1" indent="-315913">
              <a:lnSpc>
                <a:spcPct val="120000"/>
              </a:lnSpc>
              <a:spcBef>
                <a:spcPts val="0"/>
              </a:spcBef>
              <a:spcAft>
                <a:spcPts val="600"/>
              </a:spcAft>
              <a:buFont typeface="Wingdings" panose="05000000000000000000" pitchFamily="2" charset="2"/>
              <a:buChar char="§"/>
            </a:pPr>
            <a:r>
              <a:rPr lang="de-DE" noProof="0" dirty="0"/>
              <a:t>Transparente Dokumentation der Datenanalyse</a:t>
            </a:r>
          </a:p>
          <a:p>
            <a:pPr marL="720725" lvl="1" indent="-315913">
              <a:lnSpc>
                <a:spcPct val="120000"/>
              </a:lnSpc>
              <a:spcBef>
                <a:spcPts val="0"/>
              </a:spcBef>
              <a:spcAft>
                <a:spcPts val="600"/>
              </a:spcAft>
              <a:buFont typeface="Wingdings" panose="05000000000000000000" pitchFamily="2" charset="2"/>
              <a:buChar char="§"/>
            </a:pPr>
            <a:r>
              <a:rPr lang="de-DE" noProof="0" dirty="0"/>
              <a:t>Einhaltung von Sicherheitsvorschriften (z. B. im Labor)</a:t>
            </a:r>
          </a:p>
          <a:p>
            <a:pPr marL="720725" lvl="1" indent="-315913">
              <a:lnSpc>
                <a:spcPct val="120000"/>
              </a:lnSpc>
              <a:spcBef>
                <a:spcPts val="0"/>
              </a:spcBef>
              <a:spcAft>
                <a:spcPts val="600"/>
              </a:spcAft>
              <a:buFont typeface="Wingdings" panose="05000000000000000000" pitchFamily="2" charset="2"/>
              <a:buChar char="§"/>
            </a:pPr>
            <a:r>
              <a:rPr lang="de-DE" noProof="0" dirty="0"/>
              <a:t>Speicherung von Forschungsdaten im Rahmen gesetzlicher Löschfristen</a:t>
            </a:r>
          </a:p>
          <a:p>
            <a:endParaRPr lang="de-DE" sz="2600" noProof="0" dirty="0"/>
          </a:p>
        </p:txBody>
      </p:sp>
      <p:sp>
        <p:nvSpPr>
          <p:cNvPr id="3" name="Textfeld 2">
            <a:extLst>
              <a:ext uri="{FF2B5EF4-FFF2-40B4-BE49-F238E27FC236}">
                <a16:creationId xmlns:a16="http://schemas.microsoft.com/office/drawing/2014/main" id="{3A374D21-7E56-4838-A38D-3C4E4DDA02F3}"/>
              </a:ext>
            </a:extLst>
          </p:cNvPr>
          <p:cNvSpPr txBox="1"/>
          <p:nvPr/>
        </p:nvSpPr>
        <p:spPr>
          <a:xfrm>
            <a:off x="880588" y="1329833"/>
            <a:ext cx="4152900" cy="400110"/>
          </a:xfrm>
          <a:prstGeom prst="rect">
            <a:avLst/>
          </a:prstGeom>
          <a:noFill/>
        </p:spPr>
        <p:txBody>
          <a:bodyPr wrap="square" lIns="0" rtlCol="0">
            <a:spAutoFit/>
          </a:bodyPr>
          <a:lstStyle/>
          <a:p>
            <a:r>
              <a:rPr lang="de-DE" sz="2000" noProof="0" dirty="0"/>
              <a:t>(ALLEA, 2023)</a:t>
            </a:r>
          </a:p>
        </p:txBody>
      </p:sp>
      <p:sp>
        <p:nvSpPr>
          <p:cNvPr id="4" name="Slide Number Placeholder 3">
            <a:extLst>
              <a:ext uri="{FF2B5EF4-FFF2-40B4-BE49-F238E27FC236}">
                <a16:creationId xmlns:a16="http://schemas.microsoft.com/office/drawing/2014/main" id="{951A2AF7-E7C6-4EA2-B39B-DA015A016D7C}"/>
              </a:ext>
            </a:extLst>
          </p:cNvPr>
          <p:cNvSpPr>
            <a:spLocks noGrp="1"/>
          </p:cNvSpPr>
          <p:nvPr>
            <p:ph type="sldNum" sz="quarter" idx="16"/>
          </p:nvPr>
        </p:nvSpPr>
        <p:spPr/>
        <p:txBody>
          <a:bodyPr/>
          <a:lstStyle/>
          <a:p>
            <a:fld id="{4B64EC4D-37E3-EF42-B9AB-6337577588CB}" type="slidenum">
              <a:rPr lang="de-DE" noProof="0" smtClean="0"/>
              <a:pPr/>
              <a:t>6</a:t>
            </a:fld>
            <a:endParaRPr lang="de-DE" noProof="0" dirty="0"/>
          </a:p>
        </p:txBody>
      </p:sp>
    </p:spTree>
    <p:extLst>
      <p:ext uri="{BB962C8B-B14F-4D97-AF65-F5344CB8AC3E}">
        <p14:creationId xmlns:p14="http://schemas.microsoft.com/office/powerpoint/2010/main" val="3866048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E4CF7-9A9F-F68E-0C64-9542E27AF7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DE7C73-6975-686E-B4EE-FC531F78F3CB}"/>
              </a:ext>
            </a:extLst>
          </p:cNvPr>
          <p:cNvSpPr>
            <a:spLocks noGrp="1"/>
          </p:cNvSpPr>
          <p:nvPr>
            <p:ph type="title"/>
          </p:nvPr>
        </p:nvSpPr>
        <p:spPr/>
        <p:txBody>
          <a:bodyPr/>
          <a:lstStyle/>
          <a:p>
            <a:r>
              <a:rPr lang="de-DE" noProof="0" dirty="0"/>
              <a:t>1.1 Was ist GWP? (2/2) </a:t>
            </a:r>
          </a:p>
        </p:txBody>
      </p:sp>
      <p:sp>
        <p:nvSpPr>
          <p:cNvPr id="4" name="Slide Number Placeholder 3">
            <a:extLst>
              <a:ext uri="{FF2B5EF4-FFF2-40B4-BE49-F238E27FC236}">
                <a16:creationId xmlns:a16="http://schemas.microsoft.com/office/drawing/2014/main" id="{D2A52A12-F7BC-1823-424F-5DDF28A88C24}"/>
              </a:ext>
            </a:extLst>
          </p:cNvPr>
          <p:cNvSpPr>
            <a:spLocks noGrp="1"/>
          </p:cNvSpPr>
          <p:nvPr>
            <p:ph type="sldNum" sz="quarter" idx="16"/>
          </p:nvPr>
        </p:nvSpPr>
        <p:spPr/>
        <p:txBody>
          <a:bodyPr/>
          <a:lstStyle/>
          <a:p>
            <a:fld id="{4B64EC4D-37E3-EF42-B9AB-6337577588CB}" type="slidenum">
              <a:rPr lang="de-DE" noProof="0" smtClean="0"/>
              <a:pPr/>
              <a:t>7</a:t>
            </a:fld>
            <a:endParaRPr lang="de-DE" noProof="0" dirty="0"/>
          </a:p>
        </p:txBody>
      </p:sp>
      <p:sp>
        <p:nvSpPr>
          <p:cNvPr id="10" name="Content Placeholder 2">
            <a:extLst>
              <a:ext uri="{FF2B5EF4-FFF2-40B4-BE49-F238E27FC236}">
                <a16:creationId xmlns:a16="http://schemas.microsoft.com/office/drawing/2014/main" id="{89672E79-2D2B-649C-7444-086A2F71BAD9}"/>
              </a:ext>
            </a:extLst>
          </p:cNvPr>
          <p:cNvSpPr txBox="1">
            <a:spLocks/>
          </p:cNvSpPr>
          <p:nvPr/>
        </p:nvSpPr>
        <p:spPr>
          <a:xfrm>
            <a:off x="880588" y="1819175"/>
            <a:ext cx="11536001" cy="4912929"/>
          </a:xfrm>
          <a:prstGeom prst="rect">
            <a:avLst/>
          </a:prstGeom>
        </p:spPr>
        <p:txBody>
          <a:bodyPr vert="horz" lIns="0" tIns="0" rIns="0" bIns="0" rtlCol="0" anchor="t">
            <a:normAutofit/>
          </a:bodyPr>
          <a:lstStyle>
            <a:lvl1pPr marL="361950" indent="-361950" algn="l" defTabSz="648081" rtl="0" eaLnBrk="1" latinLnBrk="0" hangingPunct="1">
              <a:spcBef>
                <a:spcPct val="20000"/>
              </a:spcBef>
              <a:buFont typeface="Wingdings" panose="05000000000000000000" pitchFamily="2" charset="2"/>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a:lnSpc>
                <a:spcPct val="120000"/>
              </a:lnSpc>
              <a:spcAft>
                <a:spcPts val="1200"/>
              </a:spcAft>
            </a:pPr>
            <a:r>
              <a:rPr lang="de-DE" sz="2600" noProof="0" dirty="0"/>
              <a:t>Bis 2024 Regelung der guten wissenschaftlichen und künstlerischen Praxis primär in Leitfäden und Richtlinien</a:t>
            </a:r>
          </a:p>
          <a:p>
            <a:pPr>
              <a:lnSpc>
                <a:spcPct val="120000"/>
              </a:lnSpc>
              <a:spcAft>
                <a:spcPts val="1200"/>
              </a:spcAft>
            </a:pPr>
            <a:r>
              <a:rPr lang="de-DE" sz="2600" noProof="0" dirty="0"/>
              <a:t>Ab 2024 gesetzliche Verankerung: </a:t>
            </a:r>
          </a:p>
          <a:p>
            <a:pPr lvl="1">
              <a:lnSpc>
                <a:spcPct val="120000"/>
              </a:lnSpc>
              <a:spcAft>
                <a:spcPts val="1200"/>
              </a:spcAft>
            </a:pPr>
            <a:r>
              <a:rPr lang="de-DE" noProof="0" dirty="0"/>
              <a:t>Übernahme der guten wissenschaftlichen und künstlerischen Praxis in das Hochschul-Qualitätssicherungsgesetz (§ 2a,HS-QSG, 2024): </a:t>
            </a:r>
          </a:p>
          <a:p>
            <a:pPr lvl="2">
              <a:lnSpc>
                <a:spcPct val="120000"/>
              </a:lnSpc>
              <a:spcBef>
                <a:spcPts val="0"/>
              </a:spcBef>
              <a:spcAft>
                <a:spcPts val="600"/>
              </a:spcAft>
            </a:pPr>
            <a:r>
              <a:rPr lang="de-DE" noProof="0" dirty="0"/>
              <a:t>Vereinheitlichung der Qualitätsstandards für alle österreichischen Hochschulen:	</a:t>
            </a:r>
          </a:p>
          <a:p>
            <a:pPr lvl="3">
              <a:lnSpc>
                <a:spcPct val="120000"/>
              </a:lnSpc>
              <a:spcBef>
                <a:spcPts val="0"/>
              </a:spcBef>
              <a:spcAft>
                <a:spcPts val="300"/>
              </a:spcAft>
            </a:pPr>
            <a:r>
              <a:rPr lang="de-DE" noProof="0" dirty="0"/>
              <a:t>Forschung mit Fokus auf Erkenntnis(gewinn) oder das Generieren von Wissen</a:t>
            </a:r>
          </a:p>
          <a:p>
            <a:pPr lvl="3">
              <a:lnSpc>
                <a:spcPct val="120000"/>
              </a:lnSpc>
              <a:spcBef>
                <a:spcPts val="0"/>
              </a:spcBef>
              <a:spcAft>
                <a:spcPts val="300"/>
              </a:spcAft>
            </a:pPr>
            <a:r>
              <a:rPr lang="de-DE" noProof="0" dirty="0"/>
              <a:t>Forschung mit Fokus auf Ausdruck und Interpretation (oder kreative Prozesse in der Forschung)</a:t>
            </a:r>
          </a:p>
        </p:txBody>
      </p:sp>
    </p:spTree>
    <p:extLst>
      <p:ext uri="{BB962C8B-B14F-4D97-AF65-F5344CB8AC3E}">
        <p14:creationId xmlns:p14="http://schemas.microsoft.com/office/powerpoint/2010/main" val="696225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F4D71-C675-4644-9EC8-60AD967EF511}"/>
              </a:ext>
            </a:extLst>
          </p:cNvPr>
          <p:cNvSpPr>
            <a:spLocks noGrp="1"/>
          </p:cNvSpPr>
          <p:nvPr>
            <p:ph type="title"/>
          </p:nvPr>
        </p:nvSpPr>
        <p:spPr/>
        <p:txBody>
          <a:bodyPr>
            <a:normAutofit fontScale="90000"/>
          </a:bodyPr>
          <a:lstStyle/>
          <a:p>
            <a:r>
              <a:rPr lang="de-DE" noProof="0" dirty="0"/>
              <a:t>1.2 Bedeutung von GWP für Studium und Forschung (1/4)</a:t>
            </a:r>
            <a:br>
              <a:rPr lang="de-DE" noProof="0" dirty="0"/>
            </a:br>
            <a:endParaRPr lang="de-DE" sz="2400" noProof="0" dirty="0"/>
          </a:p>
        </p:txBody>
      </p:sp>
      <p:sp>
        <p:nvSpPr>
          <p:cNvPr id="3" name="Content Placeholder 2">
            <a:extLst>
              <a:ext uri="{FF2B5EF4-FFF2-40B4-BE49-F238E27FC236}">
                <a16:creationId xmlns:a16="http://schemas.microsoft.com/office/drawing/2014/main" id="{9C3C5530-8A56-4FC3-BA17-268876B00A67}"/>
              </a:ext>
            </a:extLst>
          </p:cNvPr>
          <p:cNvSpPr>
            <a:spLocks noGrp="1"/>
          </p:cNvSpPr>
          <p:nvPr>
            <p:ph idx="1"/>
          </p:nvPr>
        </p:nvSpPr>
        <p:spPr>
          <a:xfrm>
            <a:off x="880588" y="2119394"/>
            <a:ext cx="11877840" cy="4530788"/>
          </a:xfrm>
        </p:spPr>
        <p:txBody>
          <a:bodyPr>
            <a:normAutofit/>
          </a:bodyPr>
          <a:lstStyle/>
          <a:p>
            <a:pPr marL="0" indent="0">
              <a:buNone/>
            </a:pPr>
            <a:r>
              <a:rPr lang="de-DE" noProof="0" dirty="0"/>
              <a:t>„Die Qualität der Forschung ist für jede Gesellschaft ein hohes Gut.“ </a:t>
            </a:r>
            <a:r>
              <a:rPr lang="de-DE" sz="2000" noProof="0" dirty="0"/>
              <a:t>(ÖAWI, 2015, S. 2)</a:t>
            </a:r>
          </a:p>
          <a:p>
            <a:pPr>
              <a:spcBef>
                <a:spcPct val="20000"/>
              </a:spcBef>
              <a:spcAft>
                <a:spcPts val="1200"/>
              </a:spcAft>
            </a:pPr>
            <a:r>
              <a:rPr lang="de-DE" noProof="0" dirty="0"/>
              <a:t>Qualität in der Forschung stellt sicher, dass …</a:t>
            </a:r>
          </a:p>
          <a:p>
            <a:pPr marL="720725" lvl="1" indent="-315913">
              <a:buClrTx/>
              <a:buFont typeface="Wingdings" panose="05000000000000000000" pitchFamily="2" charset="2"/>
              <a:buChar char="§"/>
            </a:pPr>
            <a:r>
              <a:rPr lang="de-DE" noProof="0" dirty="0"/>
              <a:t>die Öffentlichkeit Vertrauen in wissenschaftliche Befunde haben kann.</a:t>
            </a:r>
          </a:p>
          <a:p>
            <a:pPr marL="720725" lvl="1" indent="-315913">
              <a:buClrTx/>
              <a:buFont typeface="Wingdings" panose="05000000000000000000" pitchFamily="2" charset="2"/>
              <a:buChar char="§"/>
            </a:pPr>
            <a:r>
              <a:rPr lang="de-DE" noProof="0" dirty="0"/>
              <a:t>Innovationen auf verlässlich beschriebenen Erkenntnissen aufbauen. </a:t>
            </a:r>
          </a:p>
          <a:p>
            <a:pPr marL="720725" lvl="1" indent="-315913">
              <a:buClrTx/>
              <a:buFont typeface="Wingdings" panose="05000000000000000000" pitchFamily="2" charset="2"/>
              <a:buChar char="§"/>
            </a:pPr>
            <a:r>
              <a:rPr lang="de-DE" noProof="0" dirty="0"/>
              <a:t>ein hoher Standard in der Ausbildung gesetzt wird (= Garantie für die Qualität Ihrer Ausbildung!).   </a:t>
            </a:r>
          </a:p>
          <a:p>
            <a:pPr marL="720725" lvl="1" indent="-315913">
              <a:buClrTx/>
              <a:buFont typeface="Wingdings" panose="05000000000000000000" pitchFamily="2" charset="2"/>
              <a:buChar char="§"/>
            </a:pPr>
            <a:r>
              <a:rPr lang="de-DE" noProof="0" dirty="0"/>
              <a:t>Ihre wissenschaftliche (Abschluss-)Arbeit glaubwürdig ist.</a:t>
            </a:r>
          </a:p>
          <a:p>
            <a:pPr marL="0" indent="0">
              <a:buNone/>
            </a:pPr>
            <a:endParaRPr lang="de-DE" sz="2800" noProof="0" dirty="0"/>
          </a:p>
          <a:p>
            <a:pPr marL="0" indent="0">
              <a:buNone/>
            </a:pPr>
            <a:endParaRPr lang="de-DE" sz="2800" noProof="0" dirty="0"/>
          </a:p>
        </p:txBody>
      </p:sp>
      <p:sp>
        <p:nvSpPr>
          <p:cNvPr id="5" name="Textfeld 4">
            <a:extLst>
              <a:ext uri="{FF2B5EF4-FFF2-40B4-BE49-F238E27FC236}">
                <a16:creationId xmlns:a16="http://schemas.microsoft.com/office/drawing/2014/main" id="{35DC5592-6360-463A-AFE2-FA6BBC609BF7}"/>
              </a:ext>
            </a:extLst>
          </p:cNvPr>
          <p:cNvSpPr txBox="1"/>
          <p:nvPr/>
        </p:nvSpPr>
        <p:spPr>
          <a:xfrm>
            <a:off x="880588" y="1335199"/>
            <a:ext cx="5901212" cy="400110"/>
          </a:xfrm>
          <a:prstGeom prst="rect">
            <a:avLst/>
          </a:prstGeom>
          <a:noFill/>
        </p:spPr>
        <p:txBody>
          <a:bodyPr wrap="square" lIns="0" rtlCol="0">
            <a:spAutoFit/>
          </a:bodyPr>
          <a:lstStyle/>
          <a:p>
            <a:r>
              <a:rPr lang="de-DE" sz="2000" noProof="0" dirty="0"/>
              <a:t>(BMBWF, 2019; ÖAWI, 2015; ÖAWI, 2026)</a:t>
            </a:r>
          </a:p>
        </p:txBody>
      </p:sp>
      <p:sp>
        <p:nvSpPr>
          <p:cNvPr id="4" name="Slide Number Placeholder 3">
            <a:extLst>
              <a:ext uri="{FF2B5EF4-FFF2-40B4-BE49-F238E27FC236}">
                <a16:creationId xmlns:a16="http://schemas.microsoft.com/office/drawing/2014/main" id="{951A2AF7-E7C6-4EA2-B39B-DA015A016D7C}"/>
              </a:ext>
            </a:extLst>
          </p:cNvPr>
          <p:cNvSpPr>
            <a:spLocks noGrp="1"/>
          </p:cNvSpPr>
          <p:nvPr>
            <p:ph type="sldNum" sz="quarter" idx="16"/>
          </p:nvPr>
        </p:nvSpPr>
        <p:spPr/>
        <p:txBody>
          <a:bodyPr/>
          <a:lstStyle/>
          <a:p>
            <a:fld id="{4B64EC4D-37E3-EF42-B9AB-6337577588CB}" type="slidenum">
              <a:rPr lang="de-DE" noProof="0" smtClean="0"/>
              <a:pPr/>
              <a:t>8</a:t>
            </a:fld>
            <a:endParaRPr lang="de-DE" noProof="0" dirty="0"/>
          </a:p>
        </p:txBody>
      </p:sp>
    </p:spTree>
    <p:extLst>
      <p:ext uri="{BB962C8B-B14F-4D97-AF65-F5344CB8AC3E}">
        <p14:creationId xmlns:p14="http://schemas.microsoft.com/office/powerpoint/2010/main" val="4256825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E54C6C9-B4B8-4D97-A3BB-96D57FBA3C10}"/>
              </a:ext>
            </a:extLst>
          </p:cNvPr>
          <p:cNvSpPr>
            <a:spLocks noGrp="1"/>
          </p:cNvSpPr>
          <p:nvPr>
            <p:ph type="title"/>
          </p:nvPr>
        </p:nvSpPr>
        <p:spPr/>
        <p:txBody>
          <a:bodyPr/>
          <a:lstStyle/>
          <a:p>
            <a:r>
              <a:rPr lang="de-DE" noProof="0" dirty="0"/>
              <a:t>1.2 Bedeutung von GWP für Studium und Forschung (2/4)</a:t>
            </a:r>
          </a:p>
        </p:txBody>
      </p:sp>
      <p:sp>
        <p:nvSpPr>
          <p:cNvPr id="3" name="Inhaltsplatzhalter 2">
            <a:extLst>
              <a:ext uri="{FF2B5EF4-FFF2-40B4-BE49-F238E27FC236}">
                <a16:creationId xmlns:a16="http://schemas.microsoft.com/office/drawing/2014/main" id="{69B65E9E-C724-4C13-A157-B7CF649AACD8}"/>
              </a:ext>
              <a:ext uri="{C183D7F6-B498-43B3-948B-1728B52AA6E4}">
                <adec:decorative xmlns:adec="http://schemas.microsoft.com/office/drawing/2017/decorative" val="1"/>
              </a:ext>
            </a:extLst>
          </p:cNvPr>
          <p:cNvSpPr>
            <a:spLocks noGrp="1"/>
          </p:cNvSpPr>
          <p:nvPr>
            <p:ph idx="1"/>
          </p:nvPr>
        </p:nvSpPr>
        <p:spPr/>
        <p:txBody>
          <a:bodyPr/>
          <a:lstStyle/>
          <a:p>
            <a:endParaRPr lang="de-DE" noProof="0" dirty="0"/>
          </a:p>
        </p:txBody>
      </p:sp>
      <p:pic>
        <p:nvPicPr>
          <p:cNvPr id="6" name="Grafik 5" descr="Sprechblase mit der Aussage: Ich will gar nicht Wissenschaft betreiben, ich will nur meinen Bachelor machen!">
            <a:extLst>
              <a:ext uri="{FF2B5EF4-FFF2-40B4-BE49-F238E27FC236}">
                <a16:creationId xmlns:a16="http://schemas.microsoft.com/office/drawing/2014/main" id="{DC74C999-8A3F-4B2B-AFFE-1EA498372F29}"/>
              </a:ext>
            </a:extLst>
          </p:cNvPr>
          <p:cNvPicPr>
            <a:picLocks noChangeAspect="1"/>
          </p:cNvPicPr>
          <p:nvPr/>
        </p:nvPicPr>
        <p:blipFill>
          <a:blip r:embed="rId2"/>
          <a:stretch>
            <a:fillRect/>
          </a:stretch>
        </p:blipFill>
        <p:spPr>
          <a:xfrm>
            <a:off x="6047262" y="1486954"/>
            <a:ext cx="6010275" cy="3629025"/>
          </a:xfrm>
          <a:prstGeom prst="rect">
            <a:avLst/>
          </a:prstGeom>
        </p:spPr>
      </p:pic>
      <p:sp>
        <p:nvSpPr>
          <p:cNvPr id="5" name="Textfeld 5">
            <a:extLst>
              <a:ext uri="{FF2B5EF4-FFF2-40B4-BE49-F238E27FC236}">
                <a16:creationId xmlns:a16="http://schemas.microsoft.com/office/drawing/2014/main" id="{3E3E59D5-15B0-41B1-8C45-65613484D053}"/>
              </a:ext>
            </a:extLst>
          </p:cNvPr>
          <p:cNvSpPr txBox="1"/>
          <p:nvPr/>
        </p:nvSpPr>
        <p:spPr>
          <a:xfrm>
            <a:off x="880588" y="5218113"/>
            <a:ext cx="11176949" cy="1400175"/>
          </a:xfrm>
          <a:prstGeom prst="rect">
            <a:avLst/>
          </a:prstGeom>
          <a:solidFill>
            <a:srgbClr val="4C667B"/>
          </a:solidFill>
          <a:ln w="38100">
            <a:solidFill>
              <a:schemeClr val="tx2"/>
            </a:solidFill>
          </a:ln>
        </p:spPr>
        <p:txBody>
          <a:bodyPr wrap="square">
            <a:noAutofit/>
          </a:bodyPr>
          <a:lstStyle/>
          <a:p>
            <a:pPr>
              <a:lnSpc>
                <a:spcPct val="107000"/>
              </a:lnSpc>
              <a:spcAft>
                <a:spcPts val="600"/>
              </a:spcAft>
            </a:pPr>
            <a:r>
              <a:rPr lang="de-DE" kern="1200" noProof="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Das Bachelorstudium ist ein ordentliches Hochschulstudium, das Sie mit einer eigenständig verfassten Arbeit abschließen! Sie erwerben Grundlagen, für deren korrekte Anwendung Sie auch die Verantwortung tragen.</a:t>
            </a:r>
            <a:endParaRPr lang="de-DE" noProof="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Foliennummernplatzhalter 3">
            <a:extLst>
              <a:ext uri="{FF2B5EF4-FFF2-40B4-BE49-F238E27FC236}">
                <a16:creationId xmlns:a16="http://schemas.microsoft.com/office/drawing/2014/main" id="{A1CE99EB-DD38-4A7A-BBDC-BF64A2DCCF98}"/>
              </a:ext>
            </a:extLst>
          </p:cNvPr>
          <p:cNvSpPr>
            <a:spLocks noGrp="1"/>
          </p:cNvSpPr>
          <p:nvPr>
            <p:ph type="sldNum" sz="quarter" idx="16"/>
          </p:nvPr>
        </p:nvSpPr>
        <p:spPr/>
        <p:txBody>
          <a:bodyPr/>
          <a:lstStyle/>
          <a:p>
            <a:fld id="{4B64EC4D-37E3-EF42-B9AB-6337577588CB}" type="slidenum">
              <a:rPr lang="de-DE" noProof="0" smtClean="0"/>
              <a:pPr/>
              <a:t>9</a:t>
            </a:fld>
            <a:endParaRPr lang="de-DE" noProof="0" dirty="0"/>
          </a:p>
        </p:txBody>
      </p:sp>
    </p:spTree>
    <p:extLst>
      <p:ext uri="{BB962C8B-B14F-4D97-AF65-F5344CB8AC3E}">
        <p14:creationId xmlns:p14="http://schemas.microsoft.com/office/powerpoint/2010/main" val="1849066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1E3226-42E8-5ED5-B551-728ABF3D00F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0716868-F2D0-D521-8211-A629BCFA5431}"/>
              </a:ext>
            </a:extLst>
          </p:cNvPr>
          <p:cNvSpPr>
            <a:spLocks noGrp="1"/>
          </p:cNvSpPr>
          <p:nvPr>
            <p:ph type="title"/>
          </p:nvPr>
        </p:nvSpPr>
        <p:spPr/>
        <p:txBody>
          <a:bodyPr/>
          <a:lstStyle/>
          <a:p>
            <a:r>
              <a:rPr lang="de-DE" noProof="0" dirty="0"/>
              <a:t>1.2 Bedeutung von GWP für Studium und Forschung (3/4)</a:t>
            </a:r>
          </a:p>
        </p:txBody>
      </p:sp>
      <p:sp>
        <p:nvSpPr>
          <p:cNvPr id="7" name="Inhaltsplatzhalter 2">
            <a:extLst>
              <a:ext uri="{FF2B5EF4-FFF2-40B4-BE49-F238E27FC236}">
                <a16:creationId xmlns:a16="http://schemas.microsoft.com/office/drawing/2014/main" id="{0FCA952B-A004-29E4-4B24-F554C1823C36}"/>
              </a:ext>
            </a:extLst>
          </p:cNvPr>
          <p:cNvSpPr txBox="1">
            <a:spLocks/>
          </p:cNvSpPr>
          <p:nvPr/>
        </p:nvSpPr>
        <p:spPr>
          <a:xfrm>
            <a:off x="880588" y="1634490"/>
            <a:ext cx="11555252" cy="983102"/>
          </a:xfrm>
          <a:prstGeom prst="rect">
            <a:avLst/>
          </a:prstGeom>
        </p:spPr>
        <p:txBody>
          <a:bodyPr vert="horz" lIns="0" tIns="0" rIns="0" bIns="0" rtlCol="0" anchor="t">
            <a:normAutofit fontScale="92500"/>
          </a:bodyPr>
          <a:lstStyle>
            <a:lvl1pPr marL="361950" indent="-361950" algn="l" defTabSz="648081" rtl="0" eaLnBrk="1" latinLnBrk="0" hangingPunct="1">
              <a:spcBef>
                <a:spcPct val="20000"/>
              </a:spcBef>
              <a:buFont typeface="Wingdings" panose="05000000000000000000" pitchFamily="2" charset="2"/>
              <a:buChar char="§"/>
              <a:defRPr sz="26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342900" indent="-342900">
              <a:lnSpc>
                <a:spcPct val="110000"/>
              </a:lnSpc>
              <a:spcAft>
                <a:spcPts val="600"/>
              </a:spcAft>
            </a:pPr>
            <a:r>
              <a:rPr lang="de-DE" sz="2800" noProof="0" dirty="0">
                <a:solidFill>
                  <a:srgbClr val="000000"/>
                </a:solidFill>
              </a:rPr>
              <a:t>Je höher der akademische Abschluss, umso </a:t>
            </a:r>
            <a:r>
              <a:rPr lang="de-DE" sz="2800" kern="100" noProof="0" dirty="0">
                <a:latin typeface="Aptos"/>
                <a:ea typeface="Aptos"/>
                <a:cs typeface="Times New Roman" panose="02020603050405020304" pitchFamily="18" charset="0"/>
              </a:rPr>
              <a:t>größer die wissenschaftliche Eigenständigkeit und Verantwortung für neues Wissen </a:t>
            </a:r>
            <a:r>
              <a:rPr lang="de-DE" sz="2200" noProof="0" dirty="0"/>
              <a:t>(BMBWF, 2017, 2019; UG, 2002) </a:t>
            </a:r>
            <a:endParaRPr lang="de-DE" noProof="0" dirty="0">
              <a:solidFill>
                <a:srgbClr val="000000"/>
              </a:solidFill>
              <a:highlight>
                <a:srgbClr val="FFFF00"/>
              </a:highlight>
            </a:endParaRPr>
          </a:p>
          <a:p>
            <a:pPr lvl="1"/>
            <a:endParaRPr lang="de-DE" noProof="0" dirty="0"/>
          </a:p>
        </p:txBody>
      </p:sp>
      <p:pic>
        <p:nvPicPr>
          <p:cNvPr id="6" name="Grafik 5" descr="Bachelorstudium: ist das Grundstudium, es vermittelt fundierte fachliche und methodische Grundlagen; die Eigenverantwortung der Studierenden besteht in der Beherrschung von Methoden und wissenschaftlich sauberem Arbeiten">
            <a:extLst>
              <a:ext uri="{FF2B5EF4-FFF2-40B4-BE49-F238E27FC236}">
                <a16:creationId xmlns:a16="http://schemas.microsoft.com/office/drawing/2014/main" id="{63EE4D51-D062-4236-8139-DF063289368B}"/>
              </a:ext>
            </a:extLst>
          </p:cNvPr>
          <p:cNvPicPr>
            <a:picLocks noChangeAspect="1"/>
          </p:cNvPicPr>
          <p:nvPr/>
        </p:nvPicPr>
        <p:blipFill>
          <a:blip r:embed="rId3"/>
          <a:stretch>
            <a:fillRect/>
          </a:stretch>
        </p:blipFill>
        <p:spPr>
          <a:xfrm>
            <a:off x="857728" y="2675006"/>
            <a:ext cx="11506200" cy="1571625"/>
          </a:xfrm>
          <a:prstGeom prst="rect">
            <a:avLst/>
          </a:prstGeom>
        </p:spPr>
      </p:pic>
      <p:sp>
        <p:nvSpPr>
          <p:cNvPr id="3" name="Inhaltsplatzhalter 2">
            <a:extLst>
              <a:ext uri="{FF2B5EF4-FFF2-40B4-BE49-F238E27FC236}">
                <a16:creationId xmlns:a16="http://schemas.microsoft.com/office/drawing/2014/main" id="{CC3A9FBB-002A-0B5F-7532-918BB3EBB095}"/>
              </a:ext>
            </a:extLst>
          </p:cNvPr>
          <p:cNvSpPr>
            <a:spLocks noGrp="1"/>
          </p:cNvSpPr>
          <p:nvPr>
            <p:ph idx="1"/>
          </p:nvPr>
        </p:nvSpPr>
        <p:spPr>
          <a:xfrm>
            <a:off x="974331" y="4391346"/>
            <a:ext cx="11341574" cy="2181865"/>
          </a:xfrm>
        </p:spPr>
        <p:txBody>
          <a:bodyPr>
            <a:normAutofit/>
          </a:bodyPr>
          <a:lstStyle/>
          <a:p>
            <a:pPr marL="609600" lvl="1" indent="-342900">
              <a:lnSpc>
                <a:spcPct val="110000"/>
              </a:lnSpc>
              <a:spcBef>
                <a:spcPts val="1200"/>
              </a:spcBef>
              <a:tabLst>
                <a:tab pos="714375" algn="l"/>
                <a:tab pos="6361113" algn="l"/>
              </a:tabLst>
            </a:pPr>
            <a:r>
              <a:rPr lang="de-DE" noProof="0" dirty="0">
                <a:solidFill>
                  <a:srgbClr val="000000"/>
                </a:solidFill>
              </a:rPr>
              <a:t>Master (MA): Vertiefungsstudium </a:t>
            </a:r>
          </a:p>
          <a:p>
            <a:pPr marL="876300" lvl="2" indent="-342900">
              <a:lnSpc>
                <a:spcPct val="110000"/>
              </a:lnSpc>
              <a:spcAft>
                <a:spcPts val="600"/>
              </a:spcAft>
              <a:tabLst>
                <a:tab pos="714375" algn="l"/>
                <a:tab pos="6361113" algn="l"/>
              </a:tabLst>
            </a:pPr>
            <a:r>
              <a:rPr lang="de-DE" noProof="0" dirty="0">
                <a:solidFill>
                  <a:srgbClr val="000000"/>
                </a:solidFill>
              </a:rPr>
              <a:t>Vermittlung vertieften theoretischen und praktischen Wissens</a:t>
            </a:r>
          </a:p>
          <a:p>
            <a:pPr marL="609600" lvl="1" indent="-342900">
              <a:lnSpc>
                <a:spcPct val="110000"/>
              </a:lnSpc>
              <a:spcBef>
                <a:spcPts val="1200"/>
              </a:spcBef>
              <a:tabLst>
                <a:tab pos="714375" algn="l"/>
                <a:tab pos="6361113" algn="l"/>
              </a:tabLst>
            </a:pPr>
            <a:r>
              <a:rPr lang="de-DE" noProof="0" dirty="0">
                <a:solidFill>
                  <a:srgbClr val="000000"/>
                </a:solidFill>
              </a:rPr>
              <a:t>Doktorat (Dr./PhD): Forschungsstudium</a:t>
            </a:r>
          </a:p>
          <a:p>
            <a:pPr marL="876300" lvl="2" indent="-342900">
              <a:lnSpc>
                <a:spcPct val="110000"/>
              </a:lnSpc>
              <a:spcAft>
                <a:spcPts val="600"/>
              </a:spcAft>
              <a:tabLst>
                <a:tab pos="714375" algn="l"/>
                <a:tab pos="6361113" algn="l"/>
              </a:tabLst>
            </a:pPr>
            <a:r>
              <a:rPr lang="de-DE" noProof="0" dirty="0">
                <a:solidFill>
                  <a:srgbClr val="000000"/>
                </a:solidFill>
              </a:rPr>
              <a:t>Eigenständige Forschung, Erarbeitung neuer wissenschaftlicher Erkenntnisse</a:t>
            </a:r>
            <a:endParaRPr lang="de-DE" noProof="0" dirty="0">
              <a:solidFill>
                <a:srgbClr val="000000"/>
              </a:solidFill>
              <a:highlight>
                <a:srgbClr val="FFFF00"/>
              </a:highlight>
            </a:endParaRPr>
          </a:p>
          <a:p>
            <a:pPr marL="609600" lvl="1" indent="-342900">
              <a:lnSpc>
                <a:spcPct val="110000"/>
              </a:lnSpc>
              <a:spcAft>
                <a:spcPts val="600"/>
              </a:spcAft>
            </a:pPr>
            <a:endParaRPr lang="de-DE" noProof="0" dirty="0">
              <a:solidFill>
                <a:srgbClr val="000000"/>
              </a:solidFill>
              <a:highlight>
                <a:srgbClr val="FFFF00"/>
              </a:highlight>
            </a:endParaRPr>
          </a:p>
          <a:p>
            <a:pPr lvl="1"/>
            <a:endParaRPr lang="de-DE" noProof="0" dirty="0"/>
          </a:p>
        </p:txBody>
      </p:sp>
      <p:sp>
        <p:nvSpPr>
          <p:cNvPr id="4" name="Foliennummernplatzhalter 3">
            <a:extLst>
              <a:ext uri="{FF2B5EF4-FFF2-40B4-BE49-F238E27FC236}">
                <a16:creationId xmlns:a16="http://schemas.microsoft.com/office/drawing/2014/main" id="{C3388515-C2F6-262D-F3C6-C91D7CC26D08}"/>
              </a:ext>
            </a:extLst>
          </p:cNvPr>
          <p:cNvSpPr>
            <a:spLocks noGrp="1"/>
          </p:cNvSpPr>
          <p:nvPr>
            <p:ph type="sldNum" sz="quarter" idx="16"/>
          </p:nvPr>
        </p:nvSpPr>
        <p:spPr/>
        <p:txBody>
          <a:bodyPr/>
          <a:lstStyle/>
          <a:p>
            <a:fld id="{4B64EC4D-37E3-EF42-B9AB-6337577588CB}" type="slidenum">
              <a:rPr lang="de-DE" noProof="0" smtClean="0"/>
              <a:pPr/>
              <a:t>10</a:t>
            </a:fld>
            <a:endParaRPr lang="de-DE" noProof="0" dirty="0"/>
          </a:p>
        </p:txBody>
      </p:sp>
    </p:spTree>
    <p:extLst>
      <p:ext uri="{BB962C8B-B14F-4D97-AF65-F5344CB8AC3E}">
        <p14:creationId xmlns:p14="http://schemas.microsoft.com/office/powerpoint/2010/main" val="2483148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42749-546F-46E9-9D5C-4DE78BB8675F}"/>
              </a:ext>
            </a:extLst>
          </p:cNvPr>
          <p:cNvSpPr>
            <a:spLocks noGrp="1"/>
          </p:cNvSpPr>
          <p:nvPr>
            <p:ph type="title"/>
          </p:nvPr>
        </p:nvSpPr>
        <p:spPr/>
        <p:txBody>
          <a:bodyPr>
            <a:normAutofit fontScale="90000"/>
          </a:bodyPr>
          <a:lstStyle/>
          <a:p>
            <a:r>
              <a:rPr lang="de-DE" sz="3300" noProof="0" dirty="0"/>
              <a:t>1.2 Bedeutung von GWP für Forschung und Studium (4/4)</a:t>
            </a:r>
            <a:br>
              <a:rPr lang="de-DE" noProof="0" dirty="0"/>
            </a:br>
            <a:endParaRPr lang="de-DE" noProof="0" dirty="0"/>
          </a:p>
        </p:txBody>
      </p:sp>
      <p:sp>
        <p:nvSpPr>
          <p:cNvPr id="3" name="Content Placeholder 2">
            <a:extLst>
              <a:ext uri="{FF2B5EF4-FFF2-40B4-BE49-F238E27FC236}">
                <a16:creationId xmlns:a16="http://schemas.microsoft.com/office/drawing/2014/main" id="{347E1DD5-EA21-4F75-8B06-D808052CD6F2}"/>
              </a:ext>
            </a:extLst>
          </p:cNvPr>
          <p:cNvSpPr>
            <a:spLocks noGrp="1"/>
          </p:cNvSpPr>
          <p:nvPr>
            <p:ph idx="1"/>
          </p:nvPr>
        </p:nvSpPr>
        <p:spPr>
          <a:xfrm>
            <a:off x="880588" y="1910994"/>
            <a:ext cx="11877840" cy="4728852"/>
          </a:xfrm>
        </p:spPr>
        <p:txBody>
          <a:bodyPr>
            <a:normAutofit/>
          </a:bodyPr>
          <a:lstStyle/>
          <a:p>
            <a:pPr>
              <a:spcAft>
                <a:spcPts val="1200"/>
              </a:spcAft>
            </a:pPr>
            <a:r>
              <a:rPr lang="de-DE" sz="2600" noProof="0" dirty="0">
                <a:solidFill>
                  <a:srgbClr val="000000"/>
                </a:solidFill>
              </a:rPr>
              <a:t>Die Einhaltung der GWP ist wichti</a:t>
            </a:r>
            <a:r>
              <a:rPr lang="de-DE" noProof="0" dirty="0">
                <a:solidFill>
                  <a:srgbClr val="000000"/>
                </a:solidFill>
              </a:rPr>
              <a:t>g für Ihr Studium </a:t>
            </a:r>
            <a:r>
              <a:rPr lang="de-DE" sz="2600" noProof="0" dirty="0">
                <a:solidFill>
                  <a:srgbClr val="000000"/>
                </a:solidFill>
              </a:rPr>
              <a:t>(u. a.) hinsichtlich:</a:t>
            </a:r>
          </a:p>
          <a:p>
            <a:pPr lvl="1">
              <a:spcAft>
                <a:spcPts val="1200"/>
              </a:spcAft>
            </a:pPr>
            <a:r>
              <a:rPr lang="de-DE" noProof="0" dirty="0">
                <a:solidFill>
                  <a:srgbClr val="000000"/>
                </a:solidFill>
              </a:rPr>
              <a:t>Sorgfältige Quellenarbeit</a:t>
            </a:r>
          </a:p>
          <a:p>
            <a:pPr lvl="1">
              <a:spcAft>
                <a:spcPts val="1200"/>
              </a:spcAft>
            </a:pPr>
            <a:r>
              <a:rPr lang="de-DE" noProof="0" dirty="0">
                <a:solidFill>
                  <a:srgbClr val="000000"/>
                </a:solidFill>
              </a:rPr>
              <a:t>Korrektes Zitieren</a:t>
            </a:r>
          </a:p>
          <a:p>
            <a:pPr lvl="1">
              <a:spcAft>
                <a:spcPts val="1200"/>
              </a:spcAft>
            </a:pPr>
            <a:r>
              <a:rPr lang="de-DE" noProof="0" dirty="0">
                <a:solidFill>
                  <a:srgbClr val="000000"/>
                </a:solidFill>
              </a:rPr>
              <a:t>Korrektes Dokumentieren</a:t>
            </a:r>
          </a:p>
          <a:p>
            <a:pPr lvl="1">
              <a:spcAft>
                <a:spcPts val="1200"/>
              </a:spcAft>
            </a:pPr>
            <a:r>
              <a:rPr lang="de-DE" noProof="0" dirty="0">
                <a:solidFill>
                  <a:srgbClr val="000000"/>
                </a:solidFill>
              </a:rPr>
              <a:t>Erkennen von Plagiaten</a:t>
            </a:r>
          </a:p>
          <a:p>
            <a:pPr lvl="1">
              <a:spcAft>
                <a:spcPts val="1200"/>
              </a:spcAft>
            </a:pPr>
            <a:r>
              <a:rPr lang="de-DE" noProof="0" dirty="0">
                <a:solidFill>
                  <a:srgbClr val="000000"/>
                </a:solidFill>
              </a:rPr>
              <a:t>Wissen, wie Sie </a:t>
            </a:r>
            <a:r>
              <a:rPr lang="en-US" dirty="0">
                <a:solidFill>
                  <a:srgbClr val="000000"/>
                </a:solidFill>
              </a:rPr>
              <a:t>Artificial Intelligence (AI)</a:t>
            </a:r>
            <a:r>
              <a:rPr lang="de-DE" noProof="0" dirty="0">
                <a:solidFill>
                  <a:srgbClr val="000000"/>
                </a:solidFill>
              </a:rPr>
              <a:t> anwenden dürfen</a:t>
            </a:r>
          </a:p>
          <a:p>
            <a:pPr marL="361950" lvl="1" indent="0">
              <a:spcAft>
                <a:spcPts val="1200"/>
              </a:spcAft>
              <a:buNone/>
            </a:pPr>
            <a:r>
              <a:rPr lang="de-DE" noProof="0" dirty="0">
                <a:solidFill>
                  <a:srgbClr val="000000"/>
                </a:solidFill>
              </a:rPr>
              <a:t>→ </a:t>
            </a:r>
            <a:r>
              <a:rPr lang="de-DE" u="sng" noProof="0" dirty="0">
                <a:solidFill>
                  <a:srgbClr val="000000"/>
                </a:solidFill>
              </a:rPr>
              <a:t>und somit für Ihre eigenständig verfasste Abschlussarbeit</a:t>
            </a:r>
            <a:r>
              <a:rPr lang="de-DE" noProof="0" dirty="0">
                <a:solidFill>
                  <a:srgbClr val="000000"/>
                </a:solidFill>
              </a:rPr>
              <a:t>!</a:t>
            </a:r>
            <a:endParaRPr lang="de-DE" noProof="0" dirty="0"/>
          </a:p>
          <a:p>
            <a:endParaRPr lang="de-DE" noProof="0" dirty="0"/>
          </a:p>
          <a:p>
            <a:endParaRPr lang="de-DE" noProof="0" dirty="0"/>
          </a:p>
        </p:txBody>
      </p:sp>
      <p:sp>
        <p:nvSpPr>
          <p:cNvPr id="4" name="Slide Number Placeholder 3">
            <a:extLst>
              <a:ext uri="{FF2B5EF4-FFF2-40B4-BE49-F238E27FC236}">
                <a16:creationId xmlns:a16="http://schemas.microsoft.com/office/drawing/2014/main" id="{2D62D147-D19A-459E-A7FF-87FC9D78A686}"/>
              </a:ext>
            </a:extLst>
          </p:cNvPr>
          <p:cNvSpPr>
            <a:spLocks noGrp="1"/>
          </p:cNvSpPr>
          <p:nvPr>
            <p:ph type="sldNum" sz="quarter" idx="16"/>
          </p:nvPr>
        </p:nvSpPr>
        <p:spPr/>
        <p:txBody>
          <a:bodyPr/>
          <a:lstStyle/>
          <a:p>
            <a:fld id="{4B64EC4D-37E3-EF42-B9AB-6337577588CB}" type="slidenum">
              <a:rPr lang="de-DE" noProof="0" smtClean="0"/>
              <a:pPr/>
              <a:t>11</a:t>
            </a:fld>
            <a:endParaRPr lang="de-DE" noProof="0" dirty="0"/>
          </a:p>
        </p:txBody>
      </p:sp>
    </p:spTree>
    <p:extLst>
      <p:ext uri="{BB962C8B-B14F-4D97-AF65-F5344CB8AC3E}">
        <p14:creationId xmlns:p14="http://schemas.microsoft.com/office/powerpoint/2010/main" val="114750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06EAC-B0F1-48AF-89E5-1FFFB141F918}"/>
              </a:ext>
            </a:extLst>
          </p:cNvPr>
          <p:cNvSpPr>
            <a:spLocks noGrp="1"/>
          </p:cNvSpPr>
          <p:nvPr>
            <p:ph type="title"/>
          </p:nvPr>
        </p:nvSpPr>
        <p:spPr/>
        <p:txBody>
          <a:bodyPr>
            <a:normAutofit/>
          </a:bodyPr>
          <a:lstStyle/>
          <a:p>
            <a:r>
              <a:rPr lang="de-DE" noProof="0" dirty="0"/>
              <a:t>1.3 Die vier Prinzipien der wissenschaftlichen Integrität (1/4)</a:t>
            </a:r>
            <a:endParaRPr lang="de-DE" sz="2000" noProof="0" dirty="0"/>
          </a:p>
        </p:txBody>
      </p:sp>
      <p:sp>
        <p:nvSpPr>
          <p:cNvPr id="3" name="Content Placeholder 2">
            <a:extLst>
              <a:ext uri="{FF2B5EF4-FFF2-40B4-BE49-F238E27FC236}">
                <a16:creationId xmlns:a16="http://schemas.microsoft.com/office/drawing/2014/main" id="{68F5DA8B-C6C6-43D8-9A5E-8159DDF982A9}"/>
              </a:ext>
            </a:extLst>
          </p:cNvPr>
          <p:cNvSpPr>
            <a:spLocks noGrp="1"/>
          </p:cNvSpPr>
          <p:nvPr>
            <p:ph idx="1"/>
          </p:nvPr>
        </p:nvSpPr>
        <p:spPr>
          <a:xfrm>
            <a:off x="880588" y="1972020"/>
            <a:ext cx="11877840" cy="4667826"/>
          </a:xfrm>
        </p:spPr>
        <p:txBody>
          <a:bodyPr/>
          <a:lstStyle/>
          <a:p>
            <a:r>
              <a:rPr lang="de-DE" noProof="0" dirty="0"/>
              <a:t>Mit der Einhaltung der vier Prinzipien wird im Kern auch die GWP gewährleistet</a:t>
            </a:r>
          </a:p>
        </p:txBody>
      </p:sp>
      <p:sp>
        <p:nvSpPr>
          <p:cNvPr id="6" name="Textfeld 5">
            <a:extLst>
              <a:ext uri="{FF2B5EF4-FFF2-40B4-BE49-F238E27FC236}">
                <a16:creationId xmlns:a16="http://schemas.microsoft.com/office/drawing/2014/main" id="{94A1D121-25D1-4909-A0AF-A1D3769A8C65}"/>
              </a:ext>
            </a:extLst>
          </p:cNvPr>
          <p:cNvSpPr txBox="1"/>
          <p:nvPr/>
        </p:nvSpPr>
        <p:spPr>
          <a:xfrm>
            <a:off x="880588" y="1329833"/>
            <a:ext cx="4152900" cy="400110"/>
          </a:xfrm>
          <a:prstGeom prst="rect">
            <a:avLst/>
          </a:prstGeom>
          <a:noFill/>
        </p:spPr>
        <p:txBody>
          <a:bodyPr wrap="square" lIns="0" rtlCol="0">
            <a:spAutoFit/>
          </a:bodyPr>
          <a:lstStyle/>
          <a:p>
            <a:r>
              <a:rPr lang="de-DE" sz="2000" noProof="0" dirty="0"/>
              <a:t>(ALLEA, 2023, S. 5)</a:t>
            </a:r>
          </a:p>
        </p:txBody>
      </p:sp>
      <p:sp>
        <p:nvSpPr>
          <p:cNvPr id="4" name="Slide Number Placeholder 3">
            <a:extLst>
              <a:ext uri="{FF2B5EF4-FFF2-40B4-BE49-F238E27FC236}">
                <a16:creationId xmlns:a16="http://schemas.microsoft.com/office/drawing/2014/main" id="{146A442F-C4EE-47AE-A405-80D0A5BA5209}"/>
              </a:ext>
            </a:extLst>
          </p:cNvPr>
          <p:cNvSpPr>
            <a:spLocks noGrp="1"/>
          </p:cNvSpPr>
          <p:nvPr>
            <p:ph type="sldNum" sz="quarter" idx="16"/>
          </p:nvPr>
        </p:nvSpPr>
        <p:spPr/>
        <p:txBody>
          <a:bodyPr/>
          <a:lstStyle/>
          <a:p>
            <a:fld id="{4B64EC4D-37E3-EF42-B9AB-6337577588CB}" type="slidenum">
              <a:rPr lang="de-DE" noProof="0" smtClean="0"/>
              <a:pPr/>
              <a:t>12</a:t>
            </a:fld>
            <a:endParaRPr lang="de-DE" noProof="0" dirty="0"/>
          </a:p>
        </p:txBody>
      </p:sp>
      <p:pic>
        <p:nvPicPr>
          <p:cNvPr id="7" name="Grafik 6" descr="Aufzählung der 4 Prinzipien der wissenschaftlichen Integrität: Sorgfältigkeit, ist die Gewährleistung der Qualität der Forschung; Ehrlichkeit betrifft die transparente, vollständige und unvoreingenommene Kommunikation von Forschungsergebnissen; Respekt gegenüber Kolleg:innen, Forschungsteilnehmenden, Proband:innen und der Gesellschaft; Rechtschaffenheit ist die Verantwortung für die eigene Forschung, von der Idee bis zur Veröffentlichung">
            <a:extLst>
              <a:ext uri="{FF2B5EF4-FFF2-40B4-BE49-F238E27FC236}">
                <a16:creationId xmlns:a16="http://schemas.microsoft.com/office/drawing/2014/main" id="{8766D563-073E-4D09-9DBB-44765B21082B}"/>
              </a:ext>
            </a:extLst>
          </p:cNvPr>
          <p:cNvPicPr>
            <a:picLocks noChangeAspect="1"/>
          </p:cNvPicPr>
          <p:nvPr/>
        </p:nvPicPr>
        <p:blipFill>
          <a:blip r:embed="rId2"/>
          <a:stretch>
            <a:fillRect/>
          </a:stretch>
        </p:blipFill>
        <p:spPr>
          <a:xfrm>
            <a:off x="1422133" y="2688942"/>
            <a:ext cx="9747164" cy="3726063"/>
          </a:xfrm>
          <a:prstGeom prst="rect">
            <a:avLst/>
          </a:prstGeom>
        </p:spPr>
      </p:pic>
    </p:spTree>
    <p:extLst>
      <p:ext uri="{BB962C8B-B14F-4D97-AF65-F5344CB8AC3E}">
        <p14:creationId xmlns:p14="http://schemas.microsoft.com/office/powerpoint/2010/main" val="917836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27A86-4BB0-6A67-1313-BE835CA702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EF3C86-4DEF-7834-5D80-711ECA6BFA63}"/>
              </a:ext>
            </a:extLst>
          </p:cNvPr>
          <p:cNvSpPr>
            <a:spLocks noGrp="1"/>
          </p:cNvSpPr>
          <p:nvPr>
            <p:ph type="title"/>
          </p:nvPr>
        </p:nvSpPr>
        <p:spPr>
          <a:xfrm>
            <a:off x="880588" y="900194"/>
            <a:ext cx="11877840" cy="614116"/>
          </a:xfrm>
        </p:spPr>
        <p:txBody>
          <a:bodyPr>
            <a:normAutofit fontScale="90000"/>
          </a:bodyPr>
          <a:lstStyle/>
          <a:p>
            <a:pPr>
              <a:spcAft>
                <a:spcPts val="600"/>
              </a:spcAft>
            </a:pPr>
            <a:r>
              <a:rPr lang="de-DE" sz="3300" noProof="0" dirty="0"/>
              <a:t>3.3 Die vier Prinzipien der wissenschaftlichen Integrität (2/4)</a:t>
            </a:r>
            <a:br>
              <a:rPr lang="de-DE" noProof="0" dirty="0"/>
            </a:br>
            <a:endParaRPr lang="de-DE" sz="2000" noProof="0" dirty="0">
              <a:latin typeface="Calibri" panose="020F0502020204030204" pitchFamily="34" charset="0"/>
              <a:ea typeface="Calibri" panose="020F0502020204030204" pitchFamily="34" charset="0"/>
            </a:endParaRPr>
          </a:p>
        </p:txBody>
      </p:sp>
      <p:sp>
        <p:nvSpPr>
          <p:cNvPr id="3" name="Content Placeholder 2">
            <a:extLst>
              <a:ext uri="{FF2B5EF4-FFF2-40B4-BE49-F238E27FC236}">
                <a16:creationId xmlns:a16="http://schemas.microsoft.com/office/drawing/2014/main" id="{201ACF58-C4D8-B3BC-7156-E6A4DCD54654}"/>
              </a:ext>
            </a:extLst>
          </p:cNvPr>
          <p:cNvSpPr>
            <a:spLocks noGrp="1"/>
          </p:cNvSpPr>
          <p:nvPr>
            <p:ph idx="1"/>
          </p:nvPr>
        </p:nvSpPr>
        <p:spPr>
          <a:xfrm>
            <a:off x="880589" y="1988820"/>
            <a:ext cx="11377674" cy="523026"/>
          </a:xfrm>
        </p:spPr>
        <p:txBody>
          <a:bodyPr>
            <a:normAutofit lnSpcReduction="10000"/>
          </a:bodyPr>
          <a:lstStyle/>
          <a:p>
            <a:pPr>
              <a:spcBef>
                <a:spcPts val="0"/>
              </a:spcBef>
              <a:spcAft>
                <a:spcPts val="600"/>
              </a:spcAft>
            </a:pPr>
            <a:r>
              <a:rPr lang="de-DE" noProof="0" dirty="0"/>
              <a:t>Zuverlässigkeit:</a:t>
            </a:r>
          </a:p>
          <a:p>
            <a:pPr marL="0" indent="0">
              <a:spcBef>
                <a:spcPts val="0"/>
              </a:spcBef>
              <a:spcAft>
                <a:spcPts val="600"/>
              </a:spcAft>
              <a:buNone/>
            </a:pPr>
            <a:endParaRPr lang="de-DE" sz="2000" noProof="0" dirty="0"/>
          </a:p>
          <a:p>
            <a:pPr>
              <a:spcBef>
                <a:spcPts val="0"/>
              </a:spcBef>
              <a:spcAft>
                <a:spcPts val="600"/>
              </a:spcAft>
            </a:pPr>
            <a:endParaRPr lang="de-DE" sz="2000" noProof="0" dirty="0"/>
          </a:p>
          <a:p>
            <a:pPr>
              <a:spcBef>
                <a:spcPts val="0"/>
              </a:spcBef>
              <a:spcAft>
                <a:spcPts val="600"/>
              </a:spcAft>
            </a:pPr>
            <a:endParaRPr lang="de-DE" sz="2000" noProof="0" dirty="0"/>
          </a:p>
          <a:p>
            <a:pPr marL="0" indent="0">
              <a:spcBef>
                <a:spcPts val="0"/>
              </a:spcBef>
              <a:spcAft>
                <a:spcPts val="600"/>
              </a:spcAft>
              <a:buNone/>
            </a:pPr>
            <a:endParaRPr lang="de-DE" sz="2000" noProof="0" dirty="0"/>
          </a:p>
        </p:txBody>
      </p:sp>
      <p:sp>
        <p:nvSpPr>
          <p:cNvPr id="6" name="Rechteck: abgerundete Ecken 7">
            <a:extLst>
              <a:ext uri="{FF2B5EF4-FFF2-40B4-BE49-F238E27FC236}">
                <a16:creationId xmlns:a16="http://schemas.microsoft.com/office/drawing/2014/main" id="{E099B8B0-80EA-4136-857E-CF8F928587FA}"/>
              </a:ext>
            </a:extLst>
          </p:cNvPr>
          <p:cNvSpPr/>
          <p:nvPr/>
        </p:nvSpPr>
        <p:spPr>
          <a:xfrm>
            <a:off x="1279754" y="2487748"/>
            <a:ext cx="10601121" cy="1794352"/>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82563" lvl="1">
              <a:lnSpc>
                <a:spcPct val="110000"/>
              </a:lnSpc>
              <a:spcBef>
                <a:spcPts val="300"/>
              </a:spcBef>
              <a:spcAft>
                <a:spcPts val="3000"/>
              </a:spcAft>
              <a:buNone/>
            </a:pPr>
            <a:r>
              <a:rPr lang="de-DE" sz="2400" noProof="0" dirty="0">
                <a:solidFill>
                  <a:schemeClr val="tx1"/>
                </a:solidFill>
                <a:latin typeface="Calibri" panose="020F0502020204030204" pitchFamily="34" charset="0"/>
                <a:ea typeface="Calibri" panose="020F0502020204030204" pitchFamily="34" charset="0"/>
                <a:cs typeface="Calibri" panose="020F0502020204030204" pitchFamily="34" charset="0"/>
              </a:rPr>
              <a:t>Durch sorgfältiges, korrektes Arbeiten eignen Sie sich Kompetenzen an, die im gesamten Studium sowie im Arbeitsleben von Ihnen gefordert werden. Durch methodisches Vorgehen und die Einhaltung anerkannter Standards können Sie überzeugende Ergebnisse von hoher Qualität liefern. </a:t>
            </a:r>
          </a:p>
        </p:txBody>
      </p:sp>
      <p:sp>
        <p:nvSpPr>
          <p:cNvPr id="8" name="Content Placeholder 2">
            <a:extLst>
              <a:ext uri="{FF2B5EF4-FFF2-40B4-BE49-F238E27FC236}">
                <a16:creationId xmlns:a16="http://schemas.microsoft.com/office/drawing/2014/main" id="{9723964F-0BCC-49F3-89DC-DF3D0399D882}"/>
              </a:ext>
            </a:extLst>
          </p:cNvPr>
          <p:cNvSpPr txBox="1">
            <a:spLocks/>
          </p:cNvSpPr>
          <p:nvPr/>
        </p:nvSpPr>
        <p:spPr>
          <a:xfrm>
            <a:off x="880589" y="4644666"/>
            <a:ext cx="11377674" cy="408147"/>
          </a:xfrm>
          <a:prstGeom prst="rect">
            <a:avLst/>
          </a:prstGeom>
        </p:spPr>
        <p:txBody>
          <a:bodyPr vert="horz" lIns="0" tIns="0" rIns="0" bIns="0" rtlCol="0" anchor="t">
            <a:normAutofit fontScale="92500" lnSpcReduction="20000"/>
          </a:bodyPr>
          <a:lstStyle>
            <a:lvl1pPr marL="361950" indent="-361950" algn="l" defTabSz="648081" rtl="0" eaLnBrk="1" latinLnBrk="0" hangingPunct="1">
              <a:lnSpc>
                <a:spcPct val="120000"/>
              </a:lnSpc>
              <a:spcBef>
                <a:spcPts val="0"/>
              </a:spcBef>
              <a:buFont typeface="Wingdings" panose="05000000000000000000" pitchFamily="2" charset="2"/>
              <a:buChar char="§"/>
              <a:defRPr lang="de-AT" sz="26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buClrTx/>
              <a:buFont typeface="Wingdings" charset="2"/>
              <a:buChar char="§"/>
              <a:tabLst/>
              <a:defRPr lang="de-AT" sz="24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buFont typeface="Wingdings" charset="2"/>
              <a:buChar char="§"/>
              <a:tabLst/>
              <a:defRPr lang="de-AT" sz="22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0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361950" lvl="1" indent="-361950">
              <a:spcAft>
                <a:spcPts val="600"/>
              </a:spcAft>
              <a:buFont typeface="Wingdings" panose="05000000000000000000" pitchFamily="2" charset="2"/>
              <a:buChar char="§"/>
            </a:pPr>
            <a:r>
              <a:rPr lang="de-DE" sz="2800" noProof="0" dirty="0"/>
              <a:t>Ehrlichkeit:</a:t>
            </a:r>
            <a:endParaRPr lang="de-DE" sz="2000" noProof="0" dirty="0"/>
          </a:p>
        </p:txBody>
      </p:sp>
      <p:sp>
        <p:nvSpPr>
          <p:cNvPr id="7" name="Rechteck: abgerundete Ecken 7">
            <a:extLst>
              <a:ext uri="{FF2B5EF4-FFF2-40B4-BE49-F238E27FC236}">
                <a16:creationId xmlns:a16="http://schemas.microsoft.com/office/drawing/2014/main" id="{9EBEB55C-06EE-49A1-B333-35426B873036}"/>
              </a:ext>
            </a:extLst>
          </p:cNvPr>
          <p:cNvSpPr/>
          <p:nvPr/>
        </p:nvSpPr>
        <p:spPr>
          <a:xfrm>
            <a:off x="1270842" y="5129413"/>
            <a:ext cx="10601120" cy="1116497"/>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82563" lvl="1">
              <a:lnSpc>
                <a:spcPct val="110000"/>
              </a:lnSpc>
              <a:spcBef>
                <a:spcPts val="300"/>
              </a:spcBef>
              <a:spcAft>
                <a:spcPts val="3000"/>
              </a:spcAft>
              <a:buNone/>
            </a:pPr>
            <a:r>
              <a:rPr lang="de-DE" sz="2400" noProof="0" dirty="0">
                <a:solidFill>
                  <a:schemeClr val="tx1"/>
                </a:solidFill>
                <a:latin typeface="Calibri" panose="020F0502020204030204" pitchFamily="34" charset="0"/>
                <a:ea typeface="Calibri" panose="020F0502020204030204" pitchFamily="34" charset="0"/>
                <a:cs typeface="Calibri" panose="020F0502020204030204" pitchFamily="34" charset="0"/>
              </a:rPr>
              <a:t>Indem Sie sich keine unzulässigen Vorteile verschaffen, sondern transparent und unverfälscht arbeiten, stärken Sie Ihre eigene Glaubwürdigkeit. </a:t>
            </a:r>
          </a:p>
        </p:txBody>
      </p:sp>
      <p:sp>
        <p:nvSpPr>
          <p:cNvPr id="9" name="Textfeld 8">
            <a:extLst>
              <a:ext uri="{FF2B5EF4-FFF2-40B4-BE49-F238E27FC236}">
                <a16:creationId xmlns:a16="http://schemas.microsoft.com/office/drawing/2014/main" id="{A28C8D15-6C28-4EC4-BE2F-6D760720ED1D}"/>
              </a:ext>
            </a:extLst>
          </p:cNvPr>
          <p:cNvSpPr txBox="1"/>
          <p:nvPr/>
        </p:nvSpPr>
        <p:spPr>
          <a:xfrm>
            <a:off x="787011" y="1358240"/>
            <a:ext cx="11672578" cy="400110"/>
          </a:xfrm>
          <a:prstGeom prst="rect">
            <a:avLst/>
          </a:prstGeom>
          <a:noFill/>
        </p:spPr>
        <p:txBody>
          <a:bodyPr wrap="square">
            <a:spAutoFit/>
          </a:bodyPr>
          <a:lstStyle/>
          <a:p>
            <a:r>
              <a:rPr lang="de-DE" sz="2000" noProof="0" dirty="0"/>
              <a:t>(ALLEA, 2023; Wrexham University, o.J.)</a:t>
            </a:r>
          </a:p>
        </p:txBody>
      </p:sp>
      <p:sp>
        <p:nvSpPr>
          <p:cNvPr id="5" name="Slide Number Placeholder 4">
            <a:extLst>
              <a:ext uri="{FF2B5EF4-FFF2-40B4-BE49-F238E27FC236}">
                <a16:creationId xmlns:a16="http://schemas.microsoft.com/office/drawing/2014/main" id="{AC323564-ED59-EF21-2BF8-F2A410449C2C}"/>
              </a:ext>
            </a:extLst>
          </p:cNvPr>
          <p:cNvSpPr>
            <a:spLocks noGrp="1"/>
          </p:cNvSpPr>
          <p:nvPr>
            <p:ph type="sldNum" sz="quarter" idx="16"/>
          </p:nvPr>
        </p:nvSpPr>
        <p:spPr/>
        <p:txBody>
          <a:bodyPr/>
          <a:lstStyle/>
          <a:p>
            <a:fld id="{4B64EC4D-37E3-EF42-B9AB-6337577588CB}" type="slidenum">
              <a:rPr lang="de-DE" noProof="0" smtClean="0"/>
              <a:pPr/>
              <a:t>13</a:t>
            </a:fld>
            <a:endParaRPr lang="de-DE" noProof="0" dirty="0"/>
          </a:p>
        </p:txBody>
      </p:sp>
    </p:spTree>
    <p:extLst>
      <p:ext uri="{BB962C8B-B14F-4D97-AF65-F5344CB8AC3E}">
        <p14:creationId xmlns:p14="http://schemas.microsoft.com/office/powerpoint/2010/main" val="15106679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27A86-4BB0-6A67-1313-BE835CA702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EF3C86-4DEF-7834-5D80-711ECA6BFA63}"/>
              </a:ext>
            </a:extLst>
          </p:cNvPr>
          <p:cNvSpPr>
            <a:spLocks noGrp="1"/>
          </p:cNvSpPr>
          <p:nvPr>
            <p:ph type="title"/>
          </p:nvPr>
        </p:nvSpPr>
        <p:spPr>
          <a:xfrm>
            <a:off x="880588" y="900194"/>
            <a:ext cx="11877840" cy="614116"/>
          </a:xfrm>
        </p:spPr>
        <p:txBody>
          <a:bodyPr>
            <a:normAutofit fontScale="90000"/>
          </a:bodyPr>
          <a:lstStyle/>
          <a:p>
            <a:pPr>
              <a:spcAft>
                <a:spcPts val="600"/>
              </a:spcAft>
            </a:pPr>
            <a:r>
              <a:rPr lang="de-DE" sz="3300" noProof="0" dirty="0"/>
              <a:t>3.3 Die vier Prinzipien der wissenschaftlichen Integrität (3/4)</a:t>
            </a:r>
            <a:br>
              <a:rPr lang="de-DE" noProof="0" dirty="0"/>
            </a:br>
            <a:endParaRPr lang="de-DE" sz="2000" noProof="0" dirty="0">
              <a:latin typeface="Calibri" panose="020F0502020204030204" pitchFamily="34" charset="0"/>
              <a:ea typeface="Calibri" panose="020F0502020204030204" pitchFamily="34" charset="0"/>
            </a:endParaRPr>
          </a:p>
        </p:txBody>
      </p:sp>
      <p:sp>
        <p:nvSpPr>
          <p:cNvPr id="3" name="Content Placeholder 2">
            <a:extLst>
              <a:ext uri="{FF2B5EF4-FFF2-40B4-BE49-F238E27FC236}">
                <a16:creationId xmlns:a16="http://schemas.microsoft.com/office/drawing/2014/main" id="{201ACF58-C4D8-B3BC-7156-E6A4DCD54654}"/>
              </a:ext>
            </a:extLst>
          </p:cNvPr>
          <p:cNvSpPr>
            <a:spLocks noGrp="1"/>
          </p:cNvSpPr>
          <p:nvPr>
            <p:ph idx="1"/>
          </p:nvPr>
        </p:nvSpPr>
        <p:spPr>
          <a:xfrm>
            <a:off x="880589" y="1988820"/>
            <a:ext cx="11377674" cy="523026"/>
          </a:xfrm>
        </p:spPr>
        <p:txBody>
          <a:bodyPr>
            <a:normAutofit lnSpcReduction="10000"/>
          </a:bodyPr>
          <a:lstStyle/>
          <a:p>
            <a:pPr>
              <a:spcBef>
                <a:spcPts val="0"/>
              </a:spcBef>
              <a:spcAft>
                <a:spcPts val="600"/>
              </a:spcAft>
            </a:pPr>
            <a:r>
              <a:rPr lang="de-DE" noProof="0" dirty="0"/>
              <a:t>Respekt</a:t>
            </a:r>
          </a:p>
          <a:p>
            <a:pPr marL="0" indent="0">
              <a:spcBef>
                <a:spcPts val="0"/>
              </a:spcBef>
              <a:spcAft>
                <a:spcPts val="600"/>
              </a:spcAft>
              <a:buNone/>
            </a:pPr>
            <a:endParaRPr lang="de-DE" sz="2000" noProof="0" dirty="0"/>
          </a:p>
          <a:p>
            <a:pPr>
              <a:spcBef>
                <a:spcPts val="0"/>
              </a:spcBef>
              <a:spcAft>
                <a:spcPts val="600"/>
              </a:spcAft>
            </a:pPr>
            <a:endParaRPr lang="de-DE" sz="2000" noProof="0" dirty="0"/>
          </a:p>
          <a:p>
            <a:pPr>
              <a:spcBef>
                <a:spcPts val="0"/>
              </a:spcBef>
              <a:spcAft>
                <a:spcPts val="600"/>
              </a:spcAft>
            </a:pPr>
            <a:endParaRPr lang="de-DE" sz="2000" noProof="0" dirty="0"/>
          </a:p>
          <a:p>
            <a:pPr marL="0" indent="0">
              <a:spcBef>
                <a:spcPts val="0"/>
              </a:spcBef>
              <a:spcAft>
                <a:spcPts val="600"/>
              </a:spcAft>
              <a:buNone/>
            </a:pPr>
            <a:endParaRPr lang="de-DE" sz="2000" noProof="0" dirty="0"/>
          </a:p>
        </p:txBody>
      </p:sp>
      <p:sp>
        <p:nvSpPr>
          <p:cNvPr id="10" name="Rechteck: abgerundete Ecken 7">
            <a:extLst>
              <a:ext uri="{FF2B5EF4-FFF2-40B4-BE49-F238E27FC236}">
                <a16:creationId xmlns:a16="http://schemas.microsoft.com/office/drawing/2014/main" id="{80FD9301-C59D-410A-8EE7-8CE5917E2EA8}"/>
              </a:ext>
            </a:extLst>
          </p:cNvPr>
          <p:cNvSpPr/>
          <p:nvPr/>
        </p:nvSpPr>
        <p:spPr>
          <a:xfrm>
            <a:off x="1270842" y="2489858"/>
            <a:ext cx="10601121" cy="1423310"/>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82563" lvl="1">
              <a:lnSpc>
                <a:spcPct val="110000"/>
              </a:lnSpc>
              <a:spcBef>
                <a:spcPts val="300"/>
              </a:spcBef>
              <a:spcAft>
                <a:spcPts val="3000"/>
              </a:spcAft>
            </a:pPr>
            <a:r>
              <a:rPr lang="de-DE" sz="2400" noProof="0" dirty="0">
                <a:solidFill>
                  <a:schemeClr val="tx1"/>
                </a:solidFill>
                <a:latin typeface="Calibri" panose="020F0502020204030204" pitchFamily="34" charset="0"/>
                <a:ea typeface="Calibri" panose="020F0502020204030204" pitchFamily="34" charset="0"/>
                <a:cs typeface="Calibri" panose="020F0502020204030204" pitchFamily="34" charset="0"/>
              </a:rPr>
              <a:t>Durch Ihren Respekt gegenüber Leistungen anderer </a:t>
            </a:r>
            <a:r>
              <a:rPr lang="de-DE" sz="2400" noProof="0" dirty="0" err="1">
                <a:solidFill>
                  <a:schemeClr val="tx1"/>
                </a:solidFill>
                <a:latin typeface="Calibri" panose="020F0502020204030204" pitchFamily="34" charset="0"/>
                <a:ea typeface="Calibri" panose="020F0502020204030204" pitchFamily="34" charset="0"/>
                <a:cs typeface="Calibri" panose="020F0502020204030204" pitchFamily="34" charset="0"/>
              </a:rPr>
              <a:t>Forscher:innen</a:t>
            </a:r>
            <a:r>
              <a:rPr lang="de-DE" sz="2400" noProof="0" dirty="0">
                <a:solidFill>
                  <a:schemeClr val="tx1"/>
                </a:solidFill>
                <a:latin typeface="Calibri" panose="020F0502020204030204" pitchFamily="34" charset="0"/>
                <a:ea typeface="Calibri" panose="020F0502020204030204" pitchFamily="34" charset="0"/>
                <a:cs typeface="Calibri" panose="020F0502020204030204" pitchFamily="34" charset="0"/>
              </a:rPr>
              <a:t> und eine Nennung Ihrer Quellen oder das Referenzieren von </a:t>
            </a:r>
            <a:r>
              <a:rPr lang="de-DE" sz="2400" noProof="0" dirty="0" err="1">
                <a:solidFill>
                  <a:schemeClr val="tx1"/>
                </a:solidFill>
                <a:latin typeface="Calibri" panose="020F0502020204030204" pitchFamily="34" charset="0"/>
                <a:ea typeface="Calibri" panose="020F0502020204030204" pitchFamily="34" charset="0"/>
                <a:cs typeface="Calibri" panose="020F0502020204030204" pitchFamily="34" charset="0"/>
              </a:rPr>
              <a:t>Kolleg:innen</a:t>
            </a:r>
            <a:r>
              <a:rPr lang="de-DE" sz="2400" noProof="0" dirty="0">
                <a:solidFill>
                  <a:schemeClr val="tx1"/>
                </a:solidFill>
                <a:latin typeface="Calibri" panose="020F0502020204030204" pitchFamily="34" charset="0"/>
                <a:ea typeface="Calibri" panose="020F0502020204030204" pitchFamily="34" charset="0"/>
                <a:cs typeface="Calibri" panose="020F0502020204030204" pitchFamily="34" charset="0"/>
              </a:rPr>
              <a:t> vermeiden Sie wissenschaftliches Fehlverhalten und machen Ihre Arbeit nachvollziehbar. </a:t>
            </a:r>
          </a:p>
        </p:txBody>
      </p:sp>
      <p:sp>
        <p:nvSpPr>
          <p:cNvPr id="8" name="Content Placeholder 2">
            <a:extLst>
              <a:ext uri="{FF2B5EF4-FFF2-40B4-BE49-F238E27FC236}">
                <a16:creationId xmlns:a16="http://schemas.microsoft.com/office/drawing/2014/main" id="{9723964F-0BCC-49F3-89DC-DF3D0399D882}"/>
              </a:ext>
            </a:extLst>
          </p:cNvPr>
          <p:cNvSpPr txBox="1">
            <a:spLocks/>
          </p:cNvSpPr>
          <p:nvPr/>
        </p:nvSpPr>
        <p:spPr>
          <a:xfrm>
            <a:off x="880589" y="4265642"/>
            <a:ext cx="11377674" cy="408147"/>
          </a:xfrm>
          <a:prstGeom prst="rect">
            <a:avLst/>
          </a:prstGeom>
        </p:spPr>
        <p:txBody>
          <a:bodyPr vert="horz" lIns="0" tIns="0" rIns="0" bIns="0" rtlCol="0" anchor="t">
            <a:normAutofit fontScale="92500" lnSpcReduction="20000"/>
          </a:bodyPr>
          <a:lstStyle>
            <a:lvl1pPr marL="361950" indent="-361950" algn="l" defTabSz="648081" rtl="0" eaLnBrk="1" latinLnBrk="0" hangingPunct="1">
              <a:lnSpc>
                <a:spcPct val="120000"/>
              </a:lnSpc>
              <a:spcBef>
                <a:spcPts val="0"/>
              </a:spcBef>
              <a:buFont typeface="Wingdings" panose="05000000000000000000" pitchFamily="2" charset="2"/>
              <a:buChar char="§"/>
              <a:defRPr lang="de-AT" sz="26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buClrTx/>
              <a:buFont typeface="Wingdings" charset="2"/>
              <a:buChar char="§"/>
              <a:tabLst/>
              <a:defRPr lang="de-AT" sz="24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buFont typeface="Wingdings" charset="2"/>
              <a:buChar char="§"/>
              <a:tabLst/>
              <a:defRPr lang="de-AT" sz="22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0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361950" lvl="1" indent="-361950">
              <a:spcAft>
                <a:spcPts val="600"/>
              </a:spcAft>
              <a:buFont typeface="Wingdings" panose="05000000000000000000" pitchFamily="2" charset="2"/>
              <a:buChar char="§"/>
            </a:pPr>
            <a:r>
              <a:rPr lang="de-DE" sz="2800" noProof="0" dirty="0"/>
              <a:t>Rechenschaftspflicht:</a:t>
            </a:r>
            <a:endParaRPr lang="de-DE" sz="2000" noProof="0" dirty="0"/>
          </a:p>
        </p:txBody>
      </p:sp>
      <p:sp>
        <p:nvSpPr>
          <p:cNvPr id="11" name="Rechteck: abgerundete Ecken 7">
            <a:extLst>
              <a:ext uri="{FF2B5EF4-FFF2-40B4-BE49-F238E27FC236}">
                <a16:creationId xmlns:a16="http://schemas.microsoft.com/office/drawing/2014/main" id="{BD63EA01-99F5-465B-BF5E-B521E21022D7}"/>
              </a:ext>
            </a:extLst>
          </p:cNvPr>
          <p:cNvSpPr/>
          <p:nvPr/>
        </p:nvSpPr>
        <p:spPr>
          <a:xfrm>
            <a:off x="1281728" y="4745083"/>
            <a:ext cx="10601120" cy="1517931"/>
          </a:xfrm>
          <a:prstGeom prst="roundRect">
            <a:avLst/>
          </a:prstGeom>
          <a:noFill/>
          <a:ln w="38100">
            <a:solidFill>
              <a:srgbClr val="4C667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182563" lvl="1">
              <a:lnSpc>
                <a:spcPct val="110000"/>
              </a:lnSpc>
              <a:spcBef>
                <a:spcPts val="300"/>
              </a:spcBef>
              <a:spcAft>
                <a:spcPts val="3000"/>
              </a:spcAft>
            </a:pPr>
            <a:r>
              <a:rPr lang="de-DE" sz="2400" noProof="0" dirty="0">
                <a:solidFill>
                  <a:schemeClr val="tx1"/>
                </a:solidFill>
                <a:latin typeface="Calibri" panose="020F0502020204030204" pitchFamily="34" charset="0"/>
                <a:ea typeface="Calibri" panose="020F0502020204030204" pitchFamily="34" charset="0"/>
                <a:cs typeface="Calibri" panose="020F0502020204030204" pitchFamily="34" charset="0"/>
              </a:rPr>
              <a:t>Sie wissen, was Sie in Ihrer Seminar- oder Abschlussarbeit geleistet haben. Durch eine schriftliche oder mündliche Darlegung Ihrer Arbeitsschritte können Sie – z. B. in Prüfungssituationen – Ihre Vorgehensweise glaubwürdig verteidigen. </a:t>
            </a:r>
          </a:p>
        </p:txBody>
      </p:sp>
      <p:sp>
        <p:nvSpPr>
          <p:cNvPr id="9" name="Textfeld 8">
            <a:extLst>
              <a:ext uri="{FF2B5EF4-FFF2-40B4-BE49-F238E27FC236}">
                <a16:creationId xmlns:a16="http://schemas.microsoft.com/office/drawing/2014/main" id="{A28C8D15-6C28-4EC4-BE2F-6D760720ED1D}"/>
              </a:ext>
            </a:extLst>
          </p:cNvPr>
          <p:cNvSpPr txBox="1"/>
          <p:nvPr/>
        </p:nvSpPr>
        <p:spPr>
          <a:xfrm>
            <a:off x="787011" y="1358240"/>
            <a:ext cx="11672578" cy="400110"/>
          </a:xfrm>
          <a:prstGeom prst="rect">
            <a:avLst/>
          </a:prstGeom>
          <a:noFill/>
        </p:spPr>
        <p:txBody>
          <a:bodyPr wrap="square">
            <a:spAutoFit/>
          </a:bodyPr>
          <a:lstStyle/>
          <a:p>
            <a:r>
              <a:rPr lang="de-DE" sz="2000" noProof="0" dirty="0"/>
              <a:t>(ALLEA, 2023; Wrexham University, o.J.)</a:t>
            </a:r>
          </a:p>
        </p:txBody>
      </p:sp>
      <p:sp>
        <p:nvSpPr>
          <p:cNvPr id="5" name="Slide Number Placeholder 4">
            <a:extLst>
              <a:ext uri="{FF2B5EF4-FFF2-40B4-BE49-F238E27FC236}">
                <a16:creationId xmlns:a16="http://schemas.microsoft.com/office/drawing/2014/main" id="{AC323564-ED59-EF21-2BF8-F2A410449C2C}"/>
              </a:ext>
            </a:extLst>
          </p:cNvPr>
          <p:cNvSpPr>
            <a:spLocks noGrp="1"/>
          </p:cNvSpPr>
          <p:nvPr>
            <p:ph type="sldNum" sz="quarter" idx="16"/>
          </p:nvPr>
        </p:nvSpPr>
        <p:spPr/>
        <p:txBody>
          <a:bodyPr/>
          <a:lstStyle/>
          <a:p>
            <a:fld id="{4B64EC4D-37E3-EF42-B9AB-6337577588CB}" type="slidenum">
              <a:rPr lang="de-DE" noProof="0" smtClean="0"/>
              <a:pPr/>
              <a:t>14</a:t>
            </a:fld>
            <a:endParaRPr lang="de-DE" noProof="0" dirty="0"/>
          </a:p>
        </p:txBody>
      </p:sp>
    </p:spTree>
    <p:extLst>
      <p:ext uri="{BB962C8B-B14F-4D97-AF65-F5344CB8AC3E}">
        <p14:creationId xmlns:p14="http://schemas.microsoft.com/office/powerpoint/2010/main" val="1875202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F4D71-C675-4644-9EC8-60AD967EF511}"/>
              </a:ext>
            </a:extLst>
          </p:cNvPr>
          <p:cNvSpPr>
            <a:spLocks noGrp="1"/>
          </p:cNvSpPr>
          <p:nvPr>
            <p:ph type="title"/>
          </p:nvPr>
        </p:nvSpPr>
        <p:spPr>
          <a:xfrm>
            <a:off x="880588" y="900194"/>
            <a:ext cx="11877840" cy="1219200"/>
          </a:xfrm>
        </p:spPr>
        <p:txBody>
          <a:bodyPr/>
          <a:lstStyle/>
          <a:p>
            <a:r>
              <a:rPr lang="de-DE" noProof="0" dirty="0"/>
              <a:t>1.3 Die vier Prinzipien der wissenschaftlichen Integrität (4/4)</a:t>
            </a:r>
          </a:p>
        </p:txBody>
      </p:sp>
      <p:sp>
        <p:nvSpPr>
          <p:cNvPr id="10" name="Content Placeholder 2">
            <a:extLst>
              <a:ext uri="{FF2B5EF4-FFF2-40B4-BE49-F238E27FC236}">
                <a16:creationId xmlns:a16="http://schemas.microsoft.com/office/drawing/2014/main" id="{2928FED8-5F6F-486E-97A5-10E948557283}"/>
              </a:ext>
            </a:extLst>
          </p:cNvPr>
          <p:cNvSpPr txBox="1">
            <a:spLocks/>
          </p:cNvSpPr>
          <p:nvPr/>
        </p:nvSpPr>
        <p:spPr>
          <a:xfrm>
            <a:off x="880589" y="1819175"/>
            <a:ext cx="6814174" cy="4806912"/>
          </a:xfrm>
          <a:prstGeom prst="rect">
            <a:avLst/>
          </a:prstGeom>
        </p:spPr>
        <p:txBody>
          <a:bodyPr vert="horz" lIns="0" tIns="0" rIns="0" bIns="0" rtlCol="0" anchor="t">
            <a:normAutofit/>
          </a:bodyPr>
          <a:lstStyle>
            <a:lvl1pPr marL="361950" indent="-361950" algn="l" defTabSz="648081" rtl="0" eaLnBrk="1" latinLnBrk="0" hangingPunct="1">
              <a:spcBef>
                <a:spcPct val="20000"/>
              </a:spcBef>
              <a:buFont typeface="Wingdings" panose="05000000000000000000" pitchFamily="2" charset="2"/>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r>
              <a:rPr lang="de-DE" sz="2600" noProof="0" dirty="0"/>
              <a:t>Wissenschaftliche Integrität ist </a:t>
            </a:r>
            <a:r>
              <a:rPr lang="de-DE" sz="2000" noProof="0" dirty="0"/>
              <a:t>(ÖAWI, 2026; Wissenschaftsrat, 2015)</a:t>
            </a:r>
            <a:r>
              <a:rPr lang="de-DE" sz="2600" noProof="0" dirty="0"/>
              <a:t>:</a:t>
            </a:r>
          </a:p>
          <a:p>
            <a:pPr lvl="1"/>
            <a:r>
              <a:rPr lang="de-DE" noProof="0" dirty="0">
                <a:solidFill>
                  <a:srgbClr val="000000"/>
                </a:solidFill>
              </a:rPr>
              <a:t>Die </a:t>
            </a:r>
            <a:r>
              <a:rPr lang="de-DE" u="sng" noProof="0" dirty="0">
                <a:solidFill>
                  <a:srgbClr val="000000"/>
                </a:solidFill>
              </a:rPr>
              <a:t>Selbstverpflichtung</a:t>
            </a:r>
            <a:r>
              <a:rPr lang="de-DE" noProof="0" dirty="0">
                <a:solidFill>
                  <a:srgbClr val="000000"/>
                </a:solidFill>
              </a:rPr>
              <a:t> zu Sorgfalt, Ehrlichkeit und Qualität in Forschung, Lehre und wissenschaftlicher Ausbildung</a:t>
            </a:r>
          </a:p>
          <a:p>
            <a:pPr>
              <a:spcBef>
                <a:spcPts val="2400"/>
              </a:spcBef>
            </a:pPr>
            <a:r>
              <a:rPr lang="de-DE" sz="2600" noProof="0" dirty="0"/>
              <a:t>GWP steht für </a:t>
            </a:r>
            <a:r>
              <a:rPr lang="de-DE" sz="2000" noProof="0" dirty="0"/>
              <a:t>(ALLEA, 2023):</a:t>
            </a:r>
          </a:p>
          <a:p>
            <a:pPr lvl="1"/>
            <a:r>
              <a:rPr lang="de-DE" noProof="0" dirty="0">
                <a:solidFill>
                  <a:srgbClr val="000000"/>
                </a:solidFill>
              </a:rPr>
              <a:t>Die </a:t>
            </a:r>
            <a:r>
              <a:rPr lang="de-DE" u="sng" noProof="0" dirty="0">
                <a:solidFill>
                  <a:srgbClr val="000000"/>
                </a:solidFill>
              </a:rPr>
              <a:t>Einhaltung von Regeln</a:t>
            </a:r>
            <a:r>
              <a:rPr lang="de-DE" noProof="0" dirty="0">
                <a:solidFill>
                  <a:srgbClr val="000000"/>
                </a:solidFill>
              </a:rPr>
              <a:t>, damit Forschung sorgfältig, ehrlich, respektvoll und verantwortungsvoll ist</a:t>
            </a:r>
          </a:p>
        </p:txBody>
      </p:sp>
      <p:pic>
        <p:nvPicPr>
          <p:cNvPr id="6" name="Picture 5" descr="Textdarstellung von: Wissenschaftliche Integrität ist eine Einstellung und gute wissenschaftliche und künstlerische Praxis ist das Verhalten">
            <a:extLst>
              <a:ext uri="{FF2B5EF4-FFF2-40B4-BE49-F238E27FC236}">
                <a16:creationId xmlns:a16="http://schemas.microsoft.com/office/drawing/2014/main" id="{7719BEAE-59D1-4156-A42D-004AD8DF43A2}"/>
              </a:ext>
            </a:extLst>
          </p:cNvPr>
          <p:cNvPicPr>
            <a:picLocks noChangeAspect="1"/>
          </p:cNvPicPr>
          <p:nvPr/>
        </p:nvPicPr>
        <p:blipFill rotWithShape="1">
          <a:blip r:embed="rId3"/>
          <a:srcRect l="19817" t="9785" r="19833" b="14210"/>
          <a:stretch/>
        </p:blipFill>
        <p:spPr>
          <a:xfrm>
            <a:off x="7747342" y="2056846"/>
            <a:ext cx="5190783" cy="4358160"/>
          </a:xfrm>
          <a:prstGeom prst="rect">
            <a:avLst/>
          </a:prstGeom>
        </p:spPr>
      </p:pic>
      <p:sp>
        <p:nvSpPr>
          <p:cNvPr id="4" name="Slide Number Placeholder 3">
            <a:extLst>
              <a:ext uri="{FF2B5EF4-FFF2-40B4-BE49-F238E27FC236}">
                <a16:creationId xmlns:a16="http://schemas.microsoft.com/office/drawing/2014/main" id="{951A2AF7-E7C6-4EA2-B39B-DA015A016D7C}"/>
              </a:ext>
            </a:extLst>
          </p:cNvPr>
          <p:cNvSpPr>
            <a:spLocks noGrp="1"/>
          </p:cNvSpPr>
          <p:nvPr>
            <p:ph type="sldNum" sz="quarter" idx="16"/>
          </p:nvPr>
        </p:nvSpPr>
        <p:spPr/>
        <p:txBody>
          <a:bodyPr/>
          <a:lstStyle/>
          <a:p>
            <a:fld id="{4B64EC4D-37E3-EF42-B9AB-6337577588CB}" type="slidenum">
              <a:rPr lang="de-DE" noProof="0" smtClean="0"/>
              <a:pPr/>
              <a:t>15</a:t>
            </a:fld>
            <a:endParaRPr lang="de-DE" noProof="0" dirty="0"/>
          </a:p>
        </p:txBody>
      </p:sp>
    </p:spTree>
    <p:extLst>
      <p:ext uri="{BB962C8B-B14F-4D97-AF65-F5344CB8AC3E}">
        <p14:creationId xmlns:p14="http://schemas.microsoft.com/office/powerpoint/2010/main" val="24340698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D8A66-24AA-4188-8DC6-6EC39CA02E34}"/>
              </a:ext>
            </a:extLst>
          </p:cNvPr>
          <p:cNvSpPr>
            <a:spLocks noGrp="1"/>
          </p:cNvSpPr>
          <p:nvPr>
            <p:ph type="title"/>
          </p:nvPr>
        </p:nvSpPr>
        <p:spPr>
          <a:xfrm>
            <a:off x="880588" y="900194"/>
            <a:ext cx="11877840" cy="774602"/>
          </a:xfrm>
        </p:spPr>
        <p:txBody>
          <a:bodyPr>
            <a:normAutofit fontScale="90000"/>
          </a:bodyPr>
          <a:lstStyle/>
          <a:p>
            <a:pPr algn="ctr"/>
            <a:r>
              <a:rPr lang="de-DE" sz="3300" b="1" noProof="0" dirty="0"/>
              <a:t>Teil 2:</a:t>
            </a:r>
            <a:br>
              <a:rPr lang="de-DE" sz="2800" noProof="0" dirty="0"/>
            </a:br>
            <a:endParaRPr lang="de-DE" sz="2800" noProof="0" dirty="0"/>
          </a:p>
        </p:txBody>
      </p:sp>
      <p:sp>
        <p:nvSpPr>
          <p:cNvPr id="3" name="Content Placeholder 2">
            <a:extLst>
              <a:ext uri="{FF2B5EF4-FFF2-40B4-BE49-F238E27FC236}">
                <a16:creationId xmlns:a16="http://schemas.microsoft.com/office/drawing/2014/main" id="{FB6BDD08-3856-411C-9BAC-6332B3E02D9A}"/>
              </a:ext>
            </a:extLst>
          </p:cNvPr>
          <p:cNvSpPr>
            <a:spLocks noGrp="1"/>
          </p:cNvSpPr>
          <p:nvPr>
            <p:ph idx="1"/>
          </p:nvPr>
        </p:nvSpPr>
        <p:spPr>
          <a:xfrm>
            <a:off x="610969" y="1638513"/>
            <a:ext cx="11176949" cy="4811045"/>
          </a:xfrm>
        </p:spPr>
        <p:txBody>
          <a:bodyPr>
            <a:normAutofit/>
          </a:bodyPr>
          <a:lstStyle/>
          <a:p>
            <a:pPr marL="0" indent="0" algn="ctr">
              <a:spcBef>
                <a:spcPts val="600"/>
              </a:spcBef>
              <a:spcAft>
                <a:spcPts val="600"/>
              </a:spcAft>
              <a:buNone/>
            </a:pPr>
            <a:r>
              <a:rPr lang="de-DE" sz="2800" noProof="0" dirty="0"/>
              <a:t>Beispiele für GWP im Rahmen des wissenschaftlichen Arbeitens: </a:t>
            </a:r>
          </a:p>
          <a:p>
            <a:pPr marL="0" indent="0" algn="ctr">
              <a:spcAft>
                <a:spcPts val="2400"/>
              </a:spcAft>
              <a:buNone/>
            </a:pPr>
            <a:r>
              <a:rPr lang="de-DE" sz="2800" noProof="0" dirty="0"/>
              <a:t>Erläuterung anhand der vier Prinzipien wissenschaftlicher Integrität</a:t>
            </a:r>
            <a:endParaRPr lang="de-DE" noProof="0" dirty="0"/>
          </a:p>
          <a:p>
            <a:pPr marL="720725" lvl="1" indent="-458788">
              <a:spcBef>
                <a:spcPts val="0"/>
              </a:spcBef>
              <a:spcAft>
                <a:spcPts val="1800"/>
              </a:spcAft>
              <a:buNone/>
            </a:pPr>
            <a:r>
              <a:rPr lang="de-DE" sz="2600" noProof="0" dirty="0"/>
              <a:t>2.1 Zuverlässigkeit</a:t>
            </a:r>
          </a:p>
          <a:p>
            <a:pPr marL="720725" lvl="1" indent="-458788">
              <a:spcBef>
                <a:spcPts val="0"/>
              </a:spcBef>
              <a:spcAft>
                <a:spcPts val="1800"/>
              </a:spcAft>
              <a:buNone/>
            </a:pPr>
            <a:r>
              <a:rPr lang="de-DE" sz="2600" noProof="0" dirty="0"/>
              <a:t>2.2 Ehrlichkeit</a:t>
            </a:r>
          </a:p>
          <a:p>
            <a:pPr marL="720725" lvl="1" indent="-458788">
              <a:spcBef>
                <a:spcPts val="0"/>
              </a:spcBef>
              <a:spcAft>
                <a:spcPts val="1800"/>
              </a:spcAft>
              <a:buNone/>
            </a:pPr>
            <a:r>
              <a:rPr lang="de-DE" sz="2600" noProof="0" dirty="0"/>
              <a:t>2.3 Respekt </a:t>
            </a:r>
          </a:p>
          <a:p>
            <a:pPr marL="720725" lvl="1" indent="-458788">
              <a:spcBef>
                <a:spcPts val="0"/>
              </a:spcBef>
              <a:spcAft>
                <a:spcPts val="1800"/>
              </a:spcAft>
              <a:buNone/>
            </a:pPr>
            <a:r>
              <a:rPr lang="de-DE" sz="2600" noProof="0" dirty="0"/>
              <a:t>2.4 Rechenschaftspflicht </a:t>
            </a:r>
            <a:endParaRPr lang="de-DE" sz="2600" b="1" noProof="0" dirty="0"/>
          </a:p>
          <a:p>
            <a:endParaRPr lang="de-DE" noProof="0" dirty="0"/>
          </a:p>
        </p:txBody>
      </p:sp>
      <p:sp>
        <p:nvSpPr>
          <p:cNvPr id="8" name="TextBox 7">
            <a:extLst>
              <a:ext uri="{FF2B5EF4-FFF2-40B4-BE49-F238E27FC236}">
                <a16:creationId xmlns:a16="http://schemas.microsoft.com/office/drawing/2014/main" id="{FA80C762-434F-4DD8-87B3-EB051D2E0FF5}"/>
              </a:ext>
              <a:ext uri="{C183D7F6-B498-43B3-948B-1728B52AA6E4}">
                <adec:decorative xmlns:adec="http://schemas.microsoft.com/office/drawing/2017/decorative" val="1"/>
              </a:ext>
            </a:extLst>
          </p:cNvPr>
          <p:cNvSpPr txBox="1"/>
          <p:nvPr/>
        </p:nvSpPr>
        <p:spPr>
          <a:xfrm>
            <a:off x="7133147" y="6171038"/>
            <a:ext cx="5006759" cy="523220"/>
          </a:xfrm>
          <a:prstGeom prst="rect">
            <a:avLst/>
          </a:prstGeom>
          <a:noFill/>
        </p:spPr>
        <p:txBody>
          <a:bodyPr wrap="square">
            <a:spAutoFit/>
          </a:bodyPr>
          <a:lstStyle/>
          <a:p>
            <a:pPr>
              <a:spcBef>
                <a:spcPct val="20000"/>
              </a:spcBef>
            </a:pPr>
            <a:r>
              <a:rPr lang="de-DE" sz="1400" noProof="0" dirty="0">
                <a:latin typeface="Calibri" panose="020F0502020204030204" pitchFamily="34" charset="0"/>
                <a:ea typeface="Calibri" panose="020F0502020204030204" pitchFamily="34" charset="0"/>
                <a:cs typeface="Calibri" panose="020F0502020204030204" pitchFamily="34" charset="0"/>
              </a:rPr>
              <a:t>Abb. 3: Werkbank. Eigene AI-generierte Abbildung, selbst erstellt mit Academic AI Bildgenerator, 25.06.2026 </a:t>
            </a:r>
          </a:p>
        </p:txBody>
      </p:sp>
      <p:sp>
        <p:nvSpPr>
          <p:cNvPr id="4" name="Slide Number Placeholder 3">
            <a:extLst>
              <a:ext uri="{FF2B5EF4-FFF2-40B4-BE49-F238E27FC236}">
                <a16:creationId xmlns:a16="http://schemas.microsoft.com/office/drawing/2014/main" id="{B8B88DE1-3A8F-4A98-8424-FC5ED2535E57}"/>
              </a:ext>
            </a:extLst>
          </p:cNvPr>
          <p:cNvSpPr>
            <a:spLocks noGrp="1"/>
          </p:cNvSpPr>
          <p:nvPr>
            <p:ph type="sldNum" sz="quarter" idx="16"/>
          </p:nvPr>
        </p:nvSpPr>
        <p:spPr/>
        <p:txBody>
          <a:bodyPr/>
          <a:lstStyle/>
          <a:p>
            <a:fld id="{4B64EC4D-37E3-EF42-B9AB-6337577588CB}" type="slidenum">
              <a:rPr lang="de-DE" noProof="0" smtClean="0"/>
              <a:pPr/>
              <a:t>16</a:t>
            </a:fld>
            <a:endParaRPr lang="de-DE" noProof="0" dirty="0"/>
          </a:p>
        </p:txBody>
      </p:sp>
      <p:pic>
        <p:nvPicPr>
          <p:cNvPr id="7" name="Grafik 6">
            <a:extLst>
              <a:ext uri="{FF2B5EF4-FFF2-40B4-BE49-F238E27FC236}">
                <a16:creationId xmlns:a16="http://schemas.microsoft.com/office/drawing/2014/main" id="{6DA1B9A2-0825-4E05-B402-DE9C45966DC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292118" y="2911348"/>
            <a:ext cx="4495800" cy="3276600"/>
          </a:xfrm>
          <a:prstGeom prst="rect">
            <a:avLst/>
          </a:prstGeom>
        </p:spPr>
      </p:pic>
    </p:spTree>
    <p:extLst>
      <p:ext uri="{BB962C8B-B14F-4D97-AF65-F5344CB8AC3E}">
        <p14:creationId xmlns:p14="http://schemas.microsoft.com/office/powerpoint/2010/main" val="851866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395DE58-85CE-45FE-9ADF-629632BFF802}"/>
              </a:ext>
            </a:extLst>
          </p:cNvPr>
          <p:cNvSpPr>
            <a:spLocks noGrp="1"/>
          </p:cNvSpPr>
          <p:nvPr>
            <p:ph type="title"/>
          </p:nvPr>
        </p:nvSpPr>
        <p:spPr/>
        <p:txBody>
          <a:bodyPr/>
          <a:lstStyle/>
          <a:p>
            <a:r>
              <a:rPr lang="de-DE" sz="3000" noProof="0" dirty="0"/>
              <a:t>2.1 Zuverlässigkeit: Arbeiten mit Quellen (1/4)</a:t>
            </a:r>
            <a:endParaRPr lang="de-DE" noProof="0" dirty="0"/>
          </a:p>
        </p:txBody>
      </p:sp>
      <p:sp>
        <p:nvSpPr>
          <p:cNvPr id="3" name="Inhaltsplatzhalter 2">
            <a:extLst>
              <a:ext uri="{FF2B5EF4-FFF2-40B4-BE49-F238E27FC236}">
                <a16:creationId xmlns:a16="http://schemas.microsoft.com/office/drawing/2014/main" id="{CBBB6D28-4970-4C0F-9B01-47BCFBC0CDB0}"/>
              </a:ext>
            </a:extLst>
          </p:cNvPr>
          <p:cNvSpPr>
            <a:spLocks noGrp="1"/>
          </p:cNvSpPr>
          <p:nvPr>
            <p:ph idx="1"/>
          </p:nvPr>
        </p:nvSpPr>
        <p:spPr/>
        <p:txBody>
          <a:bodyPr>
            <a:normAutofit/>
          </a:bodyPr>
          <a:lstStyle/>
          <a:p>
            <a:r>
              <a:rPr lang="de-DE" sz="2600" noProof="0" dirty="0"/>
              <a:t>Quellen für einen Text/eine wissenschaftliche Arbeit sind:</a:t>
            </a:r>
          </a:p>
          <a:p>
            <a:pPr lvl="1"/>
            <a:r>
              <a:rPr lang="de-DE" noProof="0" dirty="0"/>
              <a:t>Sämtliche Informationen, auf die sich die </a:t>
            </a:r>
            <a:r>
              <a:rPr lang="de-DE" noProof="0" dirty="0" err="1"/>
              <a:t>Autor:innen</a:t>
            </a:r>
            <a:r>
              <a:rPr lang="de-DE" noProof="0" dirty="0"/>
              <a:t> einer Forschungsarbeit stützen </a:t>
            </a:r>
          </a:p>
          <a:p>
            <a:pPr lvl="2"/>
            <a:r>
              <a:rPr lang="de-DE" noProof="0" dirty="0"/>
              <a:t>Informationen können aus unterschiedlichen Quellentypen generiert werden, z. B.: </a:t>
            </a:r>
          </a:p>
          <a:p>
            <a:pPr lvl="3"/>
            <a:r>
              <a:rPr lang="de-DE" noProof="0" dirty="0"/>
              <a:t>Fachliteratur (Bücher, Konferenzbände, Fachzeitschriften), Interviews, Vlogs, Pläne, Materialproben</a:t>
            </a:r>
          </a:p>
          <a:p>
            <a:pPr lvl="1">
              <a:spcBef>
                <a:spcPts val="1800"/>
              </a:spcBef>
            </a:pPr>
            <a:r>
              <a:rPr lang="de-DE" noProof="0" dirty="0"/>
              <a:t>Die Nennung von Quellen ist ein wesentlicher Bestandteil des wissenschaftlichen Arbeitens  </a:t>
            </a:r>
          </a:p>
          <a:p>
            <a:pPr lvl="2"/>
            <a:r>
              <a:rPr lang="de-DE" noProof="0" dirty="0"/>
              <a:t>Wissenschaftliche Fragestellungen beruhen auf theoretischen Annahmen, welche durch Quellen belegt oder hinterfragt werden </a:t>
            </a:r>
            <a:r>
              <a:rPr lang="de-DE" sz="1600" noProof="0" dirty="0"/>
              <a:t>(ÖAWI, 2015; Pears und Shields, 2022)</a:t>
            </a:r>
          </a:p>
          <a:p>
            <a:pPr lvl="2"/>
            <a:r>
              <a:rPr lang="de-DE" noProof="0" dirty="0"/>
              <a:t>Wichtig für die Bewertung von Seminar- und Abschlussarbeiten!</a:t>
            </a:r>
          </a:p>
          <a:p>
            <a:endParaRPr lang="de-DE" noProof="0" dirty="0"/>
          </a:p>
        </p:txBody>
      </p:sp>
      <p:sp>
        <p:nvSpPr>
          <p:cNvPr id="4" name="Foliennummernplatzhalter 3">
            <a:extLst>
              <a:ext uri="{FF2B5EF4-FFF2-40B4-BE49-F238E27FC236}">
                <a16:creationId xmlns:a16="http://schemas.microsoft.com/office/drawing/2014/main" id="{5713F045-35B0-4E46-8421-68E6E59EBD21}"/>
              </a:ext>
            </a:extLst>
          </p:cNvPr>
          <p:cNvSpPr>
            <a:spLocks noGrp="1"/>
          </p:cNvSpPr>
          <p:nvPr>
            <p:ph type="sldNum" sz="quarter" idx="16"/>
          </p:nvPr>
        </p:nvSpPr>
        <p:spPr/>
        <p:txBody>
          <a:bodyPr/>
          <a:lstStyle/>
          <a:p>
            <a:fld id="{4B64EC4D-37E3-EF42-B9AB-6337577588CB}" type="slidenum">
              <a:rPr lang="de-DE" noProof="0" smtClean="0"/>
              <a:pPr/>
              <a:t>17</a:t>
            </a:fld>
            <a:endParaRPr lang="de-DE" noProof="0" dirty="0"/>
          </a:p>
        </p:txBody>
      </p:sp>
    </p:spTree>
    <p:extLst>
      <p:ext uri="{BB962C8B-B14F-4D97-AF65-F5344CB8AC3E}">
        <p14:creationId xmlns:p14="http://schemas.microsoft.com/office/powerpoint/2010/main" val="2169527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9480CA-6835-41E3-8A76-C790A50BC0CD}"/>
              </a:ext>
            </a:extLst>
          </p:cNvPr>
          <p:cNvSpPr>
            <a:spLocks noGrp="1"/>
          </p:cNvSpPr>
          <p:nvPr>
            <p:ph type="title"/>
          </p:nvPr>
        </p:nvSpPr>
        <p:spPr/>
        <p:txBody>
          <a:bodyPr/>
          <a:lstStyle/>
          <a:p>
            <a:r>
              <a:rPr lang="de-DE" sz="3000" noProof="0" dirty="0"/>
              <a:t>2.1 Zuverlässigkeit: Arbeiten mit </a:t>
            </a:r>
            <a:r>
              <a:rPr lang="de-DE" noProof="0" dirty="0"/>
              <a:t>Quellen (2/4)</a:t>
            </a:r>
          </a:p>
        </p:txBody>
      </p:sp>
      <p:sp>
        <p:nvSpPr>
          <p:cNvPr id="3" name="Inhaltsplatzhalter 2">
            <a:extLst>
              <a:ext uri="{FF2B5EF4-FFF2-40B4-BE49-F238E27FC236}">
                <a16:creationId xmlns:a16="http://schemas.microsoft.com/office/drawing/2014/main" id="{9343B746-9E62-4B21-9614-2CF9380A7AA7}"/>
              </a:ext>
            </a:extLst>
          </p:cNvPr>
          <p:cNvSpPr>
            <a:spLocks noGrp="1"/>
          </p:cNvSpPr>
          <p:nvPr>
            <p:ph idx="1"/>
          </p:nvPr>
        </p:nvSpPr>
        <p:spPr>
          <a:xfrm>
            <a:off x="880585" y="2023110"/>
            <a:ext cx="11877840" cy="4618140"/>
          </a:xfrm>
        </p:spPr>
        <p:txBody>
          <a:bodyPr>
            <a:normAutofit/>
          </a:bodyPr>
          <a:lstStyle/>
          <a:p>
            <a:r>
              <a:rPr lang="de-DE" sz="2600" noProof="0" dirty="0"/>
              <a:t>Quellen müssen genannt werden, um </a:t>
            </a:r>
            <a:r>
              <a:rPr lang="de-DE" noProof="0" dirty="0"/>
              <a:t>…</a:t>
            </a:r>
            <a:endParaRPr lang="de-DE" sz="2600" noProof="0" dirty="0"/>
          </a:p>
          <a:p>
            <a:pPr lvl="1"/>
            <a:r>
              <a:rPr lang="de-DE" noProof="0" dirty="0"/>
              <a:t>eigene Leistungen/Ideen sowie Leistungen/Ideen anderer kenntlich zu machen </a:t>
            </a:r>
          </a:p>
          <a:p>
            <a:pPr lvl="1"/>
            <a:r>
              <a:rPr lang="de-DE" noProof="0" dirty="0"/>
              <a:t>die Urheberschaft anderer eindeutig auszuweisen und deren wissenschaftliche Leistungen zu respektieren</a:t>
            </a:r>
          </a:p>
          <a:p>
            <a:pPr lvl="1"/>
            <a:r>
              <a:rPr lang="de-DE" noProof="0" dirty="0"/>
              <a:t>gewissenhafte Recherche und Vertrautheit mit Standardwerken einer Disziplin zu demonstrieren </a:t>
            </a:r>
          </a:p>
          <a:p>
            <a:pPr lvl="1"/>
            <a:r>
              <a:rPr lang="de-DE" noProof="0" dirty="0" err="1"/>
              <a:t>Leser:innen</a:t>
            </a:r>
            <a:r>
              <a:rPr lang="de-DE" noProof="0" dirty="0"/>
              <a:t> die selbständige Recherche und Reflexion über die Quellen zu ermöglichen</a:t>
            </a:r>
          </a:p>
          <a:p>
            <a:endParaRPr lang="de-DE" noProof="0" dirty="0"/>
          </a:p>
        </p:txBody>
      </p:sp>
      <p:sp>
        <p:nvSpPr>
          <p:cNvPr id="5" name="Textfeld 4">
            <a:extLst>
              <a:ext uri="{FF2B5EF4-FFF2-40B4-BE49-F238E27FC236}">
                <a16:creationId xmlns:a16="http://schemas.microsoft.com/office/drawing/2014/main" id="{B9A23DDF-F028-4BDC-8ACF-6A9F4899F362}"/>
              </a:ext>
            </a:extLst>
          </p:cNvPr>
          <p:cNvSpPr txBox="1"/>
          <p:nvPr/>
        </p:nvSpPr>
        <p:spPr>
          <a:xfrm>
            <a:off x="880588" y="1335199"/>
            <a:ext cx="5901212" cy="400110"/>
          </a:xfrm>
          <a:prstGeom prst="rect">
            <a:avLst/>
          </a:prstGeom>
          <a:noFill/>
        </p:spPr>
        <p:txBody>
          <a:bodyPr wrap="square" lIns="0" rtlCol="0">
            <a:spAutoFit/>
          </a:bodyPr>
          <a:lstStyle/>
          <a:p>
            <a:r>
              <a:rPr lang="de-DE" sz="2000" noProof="0" dirty="0"/>
              <a:t>(ÖAWI, 2015; Pears und Shields, 2022)</a:t>
            </a:r>
          </a:p>
        </p:txBody>
      </p:sp>
      <p:sp>
        <p:nvSpPr>
          <p:cNvPr id="4" name="Foliennummernplatzhalter 3">
            <a:extLst>
              <a:ext uri="{FF2B5EF4-FFF2-40B4-BE49-F238E27FC236}">
                <a16:creationId xmlns:a16="http://schemas.microsoft.com/office/drawing/2014/main" id="{C39C08B1-6752-422B-B35E-0E76908E4C4A}"/>
              </a:ext>
            </a:extLst>
          </p:cNvPr>
          <p:cNvSpPr>
            <a:spLocks noGrp="1"/>
          </p:cNvSpPr>
          <p:nvPr>
            <p:ph type="sldNum" sz="quarter" idx="16"/>
          </p:nvPr>
        </p:nvSpPr>
        <p:spPr/>
        <p:txBody>
          <a:bodyPr/>
          <a:lstStyle/>
          <a:p>
            <a:fld id="{4B64EC4D-37E3-EF42-B9AB-6337577588CB}" type="slidenum">
              <a:rPr lang="de-DE" noProof="0" smtClean="0"/>
              <a:pPr/>
              <a:t>18</a:t>
            </a:fld>
            <a:endParaRPr lang="de-DE" noProof="0" dirty="0"/>
          </a:p>
        </p:txBody>
      </p:sp>
    </p:spTree>
    <p:extLst>
      <p:ext uri="{BB962C8B-B14F-4D97-AF65-F5344CB8AC3E}">
        <p14:creationId xmlns:p14="http://schemas.microsoft.com/office/powerpoint/2010/main" val="3810290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762A45-52A9-43B8-823D-39BF7F2BA3E6}"/>
              </a:ext>
            </a:extLst>
          </p:cNvPr>
          <p:cNvSpPr>
            <a:spLocks noGrp="1"/>
          </p:cNvSpPr>
          <p:nvPr>
            <p:ph type="title"/>
          </p:nvPr>
        </p:nvSpPr>
        <p:spPr/>
        <p:txBody>
          <a:bodyPr>
            <a:normAutofit fontScale="90000"/>
          </a:bodyPr>
          <a:lstStyle/>
          <a:p>
            <a:r>
              <a:rPr lang="de-DE" sz="3300" noProof="0" dirty="0"/>
              <a:t>2.1 Zuverlässigkeit: Arbeiten mit Quellen (3/4)</a:t>
            </a:r>
            <a:br>
              <a:rPr lang="de-DE" noProof="0" dirty="0"/>
            </a:br>
            <a:endParaRPr lang="de-DE" noProof="0" dirty="0"/>
          </a:p>
        </p:txBody>
      </p:sp>
      <p:sp>
        <p:nvSpPr>
          <p:cNvPr id="3" name="Inhaltsplatzhalter 2">
            <a:extLst>
              <a:ext uri="{FF2B5EF4-FFF2-40B4-BE49-F238E27FC236}">
                <a16:creationId xmlns:a16="http://schemas.microsoft.com/office/drawing/2014/main" id="{1610CA72-441D-4BDA-B6DD-665B5F310C69}"/>
              </a:ext>
            </a:extLst>
          </p:cNvPr>
          <p:cNvSpPr>
            <a:spLocks noGrp="1"/>
          </p:cNvSpPr>
          <p:nvPr>
            <p:ph idx="1"/>
          </p:nvPr>
        </p:nvSpPr>
        <p:spPr>
          <a:xfrm>
            <a:off x="880585" y="2027094"/>
            <a:ext cx="11877840" cy="4614155"/>
          </a:xfrm>
        </p:spPr>
        <p:txBody>
          <a:bodyPr/>
          <a:lstStyle/>
          <a:p>
            <a:pPr marL="355600" indent="-355600">
              <a:lnSpc>
                <a:spcPct val="110000"/>
              </a:lnSpc>
              <a:spcAft>
                <a:spcPts val="1200"/>
              </a:spcAft>
            </a:pPr>
            <a:r>
              <a:rPr lang="de-DE" noProof="0" dirty="0"/>
              <a:t>Eine gute Quelle erfüllt wissenschaftliche Glaubwürdigkeit, d. h.:</a:t>
            </a:r>
          </a:p>
          <a:p>
            <a:pPr lvl="1"/>
            <a:r>
              <a:rPr lang="de-DE" noProof="0" dirty="0" err="1"/>
              <a:t>Verfasser:in</a:t>
            </a:r>
            <a:r>
              <a:rPr lang="de-DE" noProof="0" dirty="0"/>
              <a:t> ist bekannt</a:t>
            </a:r>
          </a:p>
          <a:p>
            <a:pPr lvl="1"/>
            <a:r>
              <a:rPr lang="de-DE" noProof="0" dirty="0"/>
              <a:t>Sachliche Argumentation, keine persönliche Meinung</a:t>
            </a:r>
          </a:p>
          <a:p>
            <a:pPr lvl="1"/>
            <a:r>
              <a:rPr lang="de-DE" noProof="0" dirty="0"/>
              <a:t>Korrekte Wiedergabe von Theorien und Fakten, korrekte Quellenangaben</a:t>
            </a:r>
          </a:p>
          <a:p>
            <a:pPr lvl="1"/>
            <a:r>
              <a:rPr lang="de-DE" noProof="0" dirty="0"/>
              <a:t>Korrekte und nachvollziehbare Verwendung von Methoden</a:t>
            </a:r>
          </a:p>
          <a:p>
            <a:pPr lvl="1"/>
            <a:r>
              <a:rPr lang="de-DE" noProof="0" dirty="0"/>
              <a:t>Peer-Review (Begutachtung von unabhängigen </a:t>
            </a:r>
            <a:r>
              <a:rPr lang="de-DE" noProof="0" dirty="0" err="1"/>
              <a:t>Expert:innen</a:t>
            </a:r>
            <a:r>
              <a:rPr lang="de-DE" noProof="0" dirty="0"/>
              <a:t>)</a:t>
            </a:r>
          </a:p>
          <a:p>
            <a:pPr lvl="1"/>
            <a:r>
              <a:rPr lang="de-DE" noProof="0" dirty="0"/>
              <a:t>Relevanz für die Fach-Community</a:t>
            </a:r>
          </a:p>
          <a:p>
            <a:pPr lvl="1"/>
            <a:r>
              <a:rPr lang="de-DE" noProof="0" dirty="0"/>
              <a:t>Von einem wissenschaftlich anerkannten Verlag veröffentlicht</a:t>
            </a:r>
          </a:p>
          <a:p>
            <a:endParaRPr lang="de-DE" noProof="0" dirty="0"/>
          </a:p>
        </p:txBody>
      </p:sp>
      <p:sp>
        <p:nvSpPr>
          <p:cNvPr id="6" name="Textfeld 5">
            <a:extLst>
              <a:ext uri="{FF2B5EF4-FFF2-40B4-BE49-F238E27FC236}">
                <a16:creationId xmlns:a16="http://schemas.microsoft.com/office/drawing/2014/main" id="{04CC3FC1-DC13-4762-AF4E-F1B85CEC03E9}"/>
              </a:ext>
            </a:extLst>
          </p:cNvPr>
          <p:cNvSpPr txBox="1"/>
          <p:nvPr/>
        </p:nvSpPr>
        <p:spPr>
          <a:xfrm>
            <a:off x="765810" y="1324637"/>
            <a:ext cx="6469380" cy="400110"/>
          </a:xfrm>
          <a:prstGeom prst="rect">
            <a:avLst/>
          </a:prstGeom>
          <a:noFill/>
        </p:spPr>
        <p:txBody>
          <a:bodyPr wrap="square">
            <a:spAutoFit/>
          </a:bodyPr>
          <a:lstStyle/>
          <a:p>
            <a:r>
              <a:rPr lang="de-DE" sz="2000" noProof="0" dirty="0"/>
              <a:t>(Pears und Shields, 2022; Veith, 2022)</a:t>
            </a:r>
          </a:p>
        </p:txBody>
      </p:sp>
      <p:sp>
        <p:nvSpPr>
          <p:cNvPr id="4" name="Foliennummernplatzhalter 3">
            <a:extLst>
              <a:ext uri="{FF2B5EF4-FFF2-40B4-BE49-F238E27FC236}">
                <a16:creationId xmlns:a16="http://schemas.microsoft.com/office/drawing/2014/main" id="{F29E356F-0C27-4C16-B1A4-A9F1890FBD6B}"/>
              </a:ext>
            </a:extLst>
          </p:cNvPr>
          <p:cNvSpPr>
            <a:spLocks noGrp="1"/>
          </p:cNvSpPr>
          <p:nvPr>
            <p:ph type="sldNum" sz="quarter" idx="16"/>
          </p:nvPr>
        </p:nvSpPr>
        <p:spPr/>
        <p:txBody>
          <a:bodyPr/>
          <a:lstStyle/>
          <a:p>
            <a:fld id="{4B64EC4D-37E3-EF42-B9AB-6337577588CB}" type="slidenum">
              <a:rPr lang="de-DE" noProof="0" smtClean="0"/>
              <a:pPr/>
              <a:t>19</a:t>
            </a:fld>
            <a:endParaRPr lang="de-DE" noProof="0" dirty="0"/>
          </a:p>
        </p:txBody>
      </p:sp>
    </p:spTree>
    <p:extLst>
      <p:ext uri="{BB962C8B-B14F-4D97-AF65-F5344CB8AC3E}">
        <p14:creationId xmlns:p14="http://schemas.microsoft.com/office/powerpoint/2010/main" val="39349220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A392A3-8FBF-41F6-B458-4D58DC234BB4}"/>
              </a:ext>
            </a:extLst>
          </p:cNvPr>
          <p:cNvSpPr>
            <a:spLocks noGrp="1"/>
          </p:cNvSpPr>
          <p:nvPr>
            <p:ph type="title"/>
          </p:nvPr>
        </p:nvSpPr>
        <p:spPr/>
        <p:txBody>
          <a:bodyPr/>
          <a:lstStyle/>
          <a:p>
            <a:r>
              <a:rPr lang="de-DE" noProof="0" dirty="0"/>
              <a:t>2.1 Zuverlässigkeit: Arbeiten mit Quellen (4/4)</a:t>
            </a:r>
          </a:p>
        </p:txBody>
      </p:sp>
      <p:sp>
        <p:nvSpPr>
          <p:cNvPr id="3" name="Inhaltsplatzhalter 2">
            <a:extLst>
              <a:ext uri="{FF2B5EF4-FFF2-40B4-BE49-F238E27FC236}">
                <a16:creationId xmlns:a16="http://schemas.microsoft.com/office/drawing/2014/main" id="{05B61F39-6690-4549-BBF5-A66C314FAD3B}"/>
              </a:ext>
            </a:extLst>
          </p:cNvPr>
          <p:cNvSpPr>
            <a:spLocks noGrp="1"/>
          </p:cNvSpPr>
          <p:nvPr>
            <p:ph idx="1"/>
          </p:nvPr>
        </p:nvSpPr>
        <p:spPr/>
        <p:txBody>
          <a:bodyPr/>
          <a:lstStyle/>
          <a:p>
            <a:r>
              <a:rPr lang="de-DE" sz="2600" noProof="0" dirty="0"/>
              <a:t>Wo finden Sie gute Quellen? </a:t>
            </a:r>
            <a:r>
              <a:rPr lang="de-DE" sz="2000" noProof="0" dirty="0"/>
              <a:t>(Veith, 2022)</a:t>
            </a:r>
            <a:endParaRPr lang="de-DE" sz="2600" noProof="0" dirty="0"/>
          </a:p>
          <a:p>
            <a:pPr lvl="1">
              <a:spcAft>
                <a:spcPts val="1200"/>
              </a:spcAft>
            </a:pPr>
            <a:r>
              <a:rPr lang="de-DE" noProof="0" dirty="0">
                <a:solidFill>
                  <a:srgbClr val="000000"/>
                </a:solidFill>
              </a:rPr>
              <a:t>Literaturrecherche über Bibliothekskataloge</a:t>
            </a:r>
          </a:p>
          <a:p>
            <a:pPr lvl="2"/>
            <a:r>
              <a:rPr lang="de-DE" noProof="0" dirty="0"/>
              <a:t>Freier (Online-)Zugang zu sehr vielen Fachzeitschriften und Büchern über die Bibliothek der TU Graz!</a:t>
            </a:r>
          </a:p>
          <a:p>
            <a:pPr lvl="1">
              <a:spcBef>
                <a:spcPts val="1200"/>
              </a:spcBef>
              <a:spcAft>
                <a:spcPts val="1200"/>
              </a:spcAft>
            </a:pPr>
            <a:r>
              <a:rPr lang="de-DE" noProof="0" dirty="0">
                <a:solidFill>
                  <a:srgbClr val="000000"/>
                </a:solidFill>
              </a:rPr>
              <a:t>Literaturdatenbanken (teilweise Registrierung erforderlich!)</a:t>
            </a:r>
          </a:p>
          <a:p>
            <a:pPr lvl="2"/>
            <a:r>
              <a:rPr lang="de-DE" noProof="0" dirty="0" err="1"/>
              <a:t>ResearchGate</a:t>
            </a:r>
            <a:r>
              <a:rPr lang="de-DE" noProof="0" dirty="0"/>
              <a:t>, Web of Science, Google Scholar, arXiv.org, ieeexplore.org</a:t>
            </a:r>
          </a:p>
          <a:p>
            <a:pPr lvl="1">
              <a:spcBef>
                <a:spcPts val="1200"/>
              </a:spcBef>
              <a:spcAft>
                <a:spcPts val="1200"/>
              </a:spcAft>
            </a:pPr>
            <a:r>
              <a:rPr lang="de-DE" noProof="0" dirty="0">
                <a:solidFill>
                  <a:srgbClr val="000000"/>
                </a:solidFill>
              </a:rPr>
              <a:t>Technology Reviews</a:t>
            </a:r>
          </a:p>
          <a:p>
            <a:pPr lvl="1">
              <a:spcAft>
                <a:spcPts val="1200"/>
              </a:spcAft>
            </a:pPr>
            <a:r>
              <a:rPr lang="de-DE" noProof="0" dirty="0">
                <a:solidFill>
                  <a:srgbClr val="000000"/>
                </a:solidFill>
              </a:rPr>
              <a:t>(gute) Doktorarbeiten enthalten zumeist die relevante Standardliteratur eines Fachgebiets </a:t>
            </a:r>
          </a:p>
        </p:txBody>
      </p:sp>
      <p:sp>
        <p:nvSpPr>
          <p:cNvPr id="4" name="Foliennummernplatzhalter 3">
            <a:extLst>
              <a:ext uri="{FF2B5EF4-FFF2-40B4-BE49-F238E27FC236}">
                <a16:creationId xmlns:a16="http://schemas.microsoft.com/office/drawing/2014/main" id="{75D19C10-3BA2-4081-8771-A8C5EE953A12}"/>
              </a:ext>
            </a:extLst>
          </p:cNvPr>
          <p:cNvSpPr>
            <a:spLocks noGrp="1"/>
          </p:cNvSpPr>
          <p:nvPr>
            <p:ph type="sldNum" sz="quarter" idx="16"/>
          </p:nvPr>
        </p:nvSpPr>
        <p:spPr/>
        <p:txBody>
          <a:bodyPr/>
          <a:lstStyle/>
          <a:p>
            <a:fld id="{4B64EC4D-37E3-EF42-B9AB-6337577588CB}" type="slidenum">
              <a:rPr lang="de-DE" noProof="0" smtClean="0"/>
              <a:pPr/>
              <a:t>20</a:t>
            </a:fld>
            <a:endParaRPr lang="de-DE" noProof="0" dirty="0"/>
          </a:p>
        </p:txBody>
      </p:sp>
    </p:spTree>
    <p:extLst>
      <p:ext uri="{BB962C8B-B14F-4D97-AF65-F5344CB8AC3E}">
        <p14:creationId xmlns:p14="http://schemas.microsoft.com/office/powerpoint/2010/main" val="12354792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a:xfrm>
            <a:off x="880588" y="900194"/>
            <a:ext cx="11877840" cy="860873"/>
          </a:xfrm>
        </p:spPr>
        <p:txBody>
          <a:bodyPr>
            <a:normAutofit/>
          </a:bodyPr>
          <a:lstStyle/>
          <a:p>
            <a:r>
              <a:rPr lang="de-DE" noProof="0" dirty="0"/>
              <a:t>2.1 Zuverlässigkeit: Beispiel für das Arbeiten mit Quellen (1/3) </a:t>
            </a:r>
          </a:p>
        </p:txBody>
      </p:sp>
      <p:sp>
        <p:nvSpPr>
          <p:cNvPr id="3" name="Content Placeholder 2">
            <a:extLst>
              <a:ext uri="{FF2B5EF4-FFF2-40B4-BE49-F238E27FC236}">
                <a16:creationId xmlns:a16="http://schemas.microsoft.com/office/drawing/2014/main" id="{B9CC174B-07F8-45BB-AABE-22A429198CF7}"/>
              </a:ext>
            </a:extLst>
          </p:cNvPr>
          <p:cNvSpPr>
            <a:spLocks noGrp="1"/>
          </p:cNvSpPr>
          <p:nvPr>
            <p:ph idx="1"/>
          </p:nvPr>
        </p:nvSpPr>
        <p:spPr>
          <a:xfrm>
            <a:off x="880588" y="1523999"/>
            <a:ext cx="11709256" cy="5194435"/>
          </a:xfrm>
        </p:spPr>
        <p:txBody>
          <a:bodyPr>
            <a:normAutofit/>
          </a:bodyPr>
          <a:lstStyle/>
          <a:p>
            <a:pPr marL="0" indent="0">
              <a:buNone/>
            </a:pPr>
            <a:r>
              <a:rPr lang="de-DE" sz="2400" noProof="0" dirty="0"/>
              <a:t>Angenommen, Sie möchten in Ihrer Bachelorarbeit bestimmte Fakten zur Thermodynamik belegen. Welche Quelle würden Sie heranziehen und warum?</a:t>
            </a:r>
          </a:p>
          <a:p>
            <a:pPr marL="0" indent="0">
              <a:spcBef>
                <a:spcPts val="1200"/>
              </a:spcBef>
              <a:buNone/>
            </a:pPr>
            <a:r>
              <a:rPr lang="de-DE" sz="2400" noProof="0" dirty="0"/>
              <a:t>Den Wikipedia-Artikel oder das Lehrbuch? </a:t>
            </a:r>
            <a:endParaRPr lang="de-DE" noProof="0" dirty="0"/>
          </a:p>
          <a:p>
            <a:pPr marL="138351" indent="0">
              <a:buNone/>
            </a:pPr>
            <a:endParaRPr lang="de-DE" noProof="0" dirty="0"/>
          </a:p>
          <a:p>
            <a:pPr marL="595551" indent="-457200"/>
            <a:endParaRPr lang="de-DE" noProof="0" dirty="0"/>
          </a:p>
          <a:p>
            <a:pPr marL="1128951" lvl="2" indent="-457200">
              <a:buFont typeface="Wingdings" panose="05000000000000000000" pitchFamily="2" charset="2"/>
              <a:buChar char="§"/>
            </a:pPr>
            <a:endParaRPr lang="de-DE" noProof="0" dirty="0"/>
          </a:p>
        </p:txBody>
      </p:sp>
      <p:pic>
        <p:nvPicPr>
          <p:cNvPr id="16" name="Grafik 15" descr="Screenshot des Wikipedia-Interneteintrags zu Thermodynamik ">
            <a:extLst>
              <a:ext uri="{FF2B5EF4-FFF2-40B4-BE49-F238E27FC236}">
                <a16:creationId xmlns:a16="http://schemas.microsoft.com/office/drawing/2014/main" id="{A4E2BA80-94A3-4CF4-ABFD-3644E62F2711}"/>
              </a:ext>
            </a:extLst>
          </p:cNvPr>
          <p:cNvPicPr>
            <a:picLocks noChangeAspect="1"/>
          </p:cNvPicPr>
          <p:nvPr/>
        </p:nvPicPr>
        <p:blipFill>
          <a:blip r:embed="rId3"/>
          <a:stretch>
            <a:fillRect/>
          </a:stretch>
        </p:blipFill>
        <p:spPr>
          <a:xfrm>
            <a:off x="868839" y="3193949"/>
            <a:ext cx="5438775" cy="3009900"/>
          </a:xfrm>
          <a:prstGeom prst="rect">
            <a:avLst/>
          </a:prstGeom>
        </p:spPr>
      </p:pic>
      <p:sp>
        <p:nvSpPr>
          <p:cNvPr id="6" name="TextBox 5">
            <a:extLst>
              <a:ext uri="{FF2B5EF4-FFF2-40B4-BE49-F238E27FC236}">
                <a16:creationId xmlns:a16="http://schemas.microsoft.com/office/drawing/2014/main" id="{CD0B8458-620F-47F7-9C92-4D77A1F766B7}"/>
              </a:ext>
            </a:extLst>
          </p:cNvPr>
          <p:cNvSpPr txBox="1"/>
          <p:nvPr/>
        </p:nvSpPr>
        <p:spPr>
          <a:xfrm>
            <a:off x="788829" y="6214011"/>
            <a:ext cx="4307727" cy="305553"/>
          </a:xfrm>
          <a:prstGeom prst="rect">
            <a:avLst/>
          </a:prstGeom>
          <a:noFill/>
        </p:spPr>
        <p:txBody>
          <a:bodyPr wrap="square">
            <a:spAutoFit/>
          </a:bodyPr>
          <a:lstStyle/>
          <a:p>
            <a:r>
              <a:rPr lang="de-DE" sz="1400" noProof="0" dirty="0">
                <a:latin typeface="Calibri" panose="020F0502020204030204" pitchFamily="34" charset="0"/>
                <a:ea typeface="Calibri" panose="020F0502020204030204" pitchFamily="34" charset="0"/>
                <a:cs typeface="Calibri" panose="020F0502020204030204" pitchFamily="34" charset="0"/>
              </a:rPr>
              <a:t>Abb. 4: Screenshot: Wikipedia-Artikel zu Thermodynamik</a:t>
            </a:r>
          </a:p>
        </p:txBody>
      </p:sp>
      <p:pic>
        <p:nvPicPr>
          <p:cNvPr id="22" name="Grafik 21" descr="Cover des Lehrbuchs zu Grundlagen der Technischen Thermodynamik des Springer Verlags">
            <a:extLst>
              <a:ext uri="{FF2B5EF4-FFF2-40B4-BE49-F238E27FC236}">
                <a16:creationId xmlns:a16="http://schemas.microsoft.com/office/drawing/2014/main" id="{A545ACDE-7987-4EE9-9C45-0E42CD79187A}"/>
              </a:ext>
            </a:extLst>
          </p:cNvPr>
          <p:cNvPicPr>
            <a:picLocks noChangeAspect="1"/>
          </p:cNvPicPr>
          <p:nvPr/>
        </p:nvPicPr>
        <p:blipFill>
          <a:blip r:embed="rId4"/>
          <a:stretch>
            <a:fillRect/>
          </a:stretch>
        </p:blipFill>
        <p:spPr>
          <a:xfrm>
            <a:off x="8614827" y="2073341"/>
            <a:ext cx="2867025" cy="4095750"/>
          </a:xfrm>
          <a:prstGeom prst="rect">
            <a:avLst/>
          </a:prstGeom>
        </p:spPr>
      </p:pic>
      <p:sp>
        <p:nvSpPr>
          <p:cNvPr id="8" name="TextBox 7">
            <a:extLst>
              <a:ext uri="{FF2B5EF4-FFF2-40B4-BE49-F238E27FC236}">
                <a16:creationId xmlns:a16="http://schemas.microsoft.com/office/drawing/2014/main" id="{57EEFCB3-F586-4F1F-8837-DD7C385E0D33}"/>
              </a:ext>
            </a:extLst>
          </p:cNvPr>
          <p:cNvSpPr txBox="1"/>
          <p:nvPr/>
        </p:nvSpPr>
        <p:spPr>
          <a:xfrm>
            <a:off x="7183902" y="6169091"/>
            <a:ext cx="5974451" cy="738664"/>
          </a:xfrm>
          <a:prstGeom prst="rect">
            <a:avLst/>
          </a:prstGeom>
          <a:noFill/>
        </p:spPr>
        <p:txBody>
          <a:bodyPr wrap="square">
            <a:spAutoFit/>
          </a:bodyPr>
          <a:lstStyle/>
          <a:p>
            <a:r>
              <a:rPr lang="de-DE" sz="1400" noProof="0" dirty="0">
                <a:latin typeface="Calibri" panose="020F0502020204030204" pitchFamily="34" charset="0"/>
                <a:ea typeface="Calibri" panose="020F0502020204030204" pitchFamily="34" charset="0"/>
                <a:cs typeface="Calibri" panose="020F0502020204030204" pitchFamily="34" charset="0"/>
              </a:rPr>
              <a:t>Abb. 5: Cover </a:t>
            </a:r>
            <a:r>
              <a:rPr lang="de-DE" sz="1400" i="1" noProof="0" dirty="0">
                <a:effectLst/>
                <a:latin typeface="Calibri" panose="020F0502020204030204" pitchFamily="34" charset="0"/>
                <a:ea typeface="Calibri" panose="020F0502020204030204" pitchFamily="34" charset="0"/>
              </a:rPr>
              <a:t>©Verlag Springer, Lehrbuch Grundlagen der Thermodynamik (2016). Verwendung als Zitat gemäß § 42f UrhG; nicht CC BY 4.0 lizenziert.</a:t>
            </a:r>
            <a:endParaRPr lang="de-DE" sz="1400" noProof="0" dirty="0">
              <a:effectLst/>
              <a:latin typeface="Calibri" panose="020F0502020204030204" pitchFamily="34" charset="0"/>
              <a:ea typeface="Calibri" panose="020F0502020204030204" pitchFamily="34" charset="0"/>
            </a:endParaRPr>
          </a:p>
          <a:p>
            <a:endParaRPr lang="de-DE" sz="1400" noProof="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E9C1BF2C-C5C3-4C68-BABE-76A4778DA46C}"/>
              </a:ext>
            </a:extLst>
          </p:cNvPr>
          <p:cNvSpPr>
            <a:spLocks noGrp="1"/>
          </p:cNvSpPr>
          <p:nvPr>
            <p:ph type="sldNum" sz="quarter" idx="16"/>
          </p:nvPr>
        </p:nvSpPr>
        <p:spPr/>
        <p:txBody>
          <a:bodyPr/>
          <a:lstStyle/>
          <a:p>
            <a:fld id="{4B64EC4D-37E3-EF42-B9AB-6337577588CB}" type="slidenum">
              <a:rPr lang="de-DE" noProof="0" smtClean="0"/>
              <a:pPr/>
              <a:t>21</a:t>
            </a:fld>
            <a:endParaRPr lang="de-DE" noProof="0" dirty="0"/>
          </a:p>
        </p:txBody>
      </p:sp>
    </p:spTree>
    <p:extLst>
      <p:ext uri="{BB962C8B-B14F-4D97-AF65-F5344CB8AC3E}">
        <p14:creationId xmlns:p14="http://schemas.microsoft.com/office/powerpoint/2010/main" val="2389410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a:xfrm>
            <a:off x="880588" y="900194"/>
            <a:ext cx="11877840" cy="860873"/>
          </a:xfrm>
        </p:spPr>
        <p:txBody>
          <a:bodyPr>
            <a:normAutofit/>
          </a:bodyPr>
          <a:lstStyle/>
          <a:p>
            <a:r>
              <a:rPr lang="de-DE" noProof="0" dirty="0"/>
              <a:t>2.1 Zuverlässigkeit: Beispiel für das Arbeiten mit Quellen (2/3) </a:t>
            </a:r>
          </a:p>
        </p:txBody>
      </p:sp>
      <p:sp>
        <p:nvSpPr>
          <p:cNvPr id="10" name="Content Placeholder 2">
            <a:extLst>
              <a:ext uri="{FF2B5EF4-FFF2-40B4-BE49-F238E27FC236}">
                <a16:creationId xmlns:a16="http://schemas.microsoft.com/office/drawing/2014/main" id="{A83E3570-D6F0-4126-AFDE-732A0A9BD0F1}"/>
              </a:ext>
            </a:extLst>
          </p:cNvPr>
          <p:cNvSpPr txBox="1">
            <a:spLocks/>
          </p:cNvSpPr>
          <p:nvPr/>
        </p:nvSpPr>
        <p:spPr>
          <a:xfrm>
            <a:off x="880588" y="1572583"/>
            <a:ext cx="11709256" cy="4966021"/>
          </a:xfrm>
          <a:prstGeom prst="rect">
            <a:avLst/>
          </a:prstGeom>
        </p:spPr>
        <p:txBody>
          <a:bodyPr vert="horz" lIns="0" tIns="0" rIns="0" bIns="0" rtlCol="0" anchor="t">
            <a:normAutofit/>
          </a:bodyPr>
          <a:lstStyle>
            <a:lvl1pPr marL="361950" indent="-361950" algn="l" defTabSz="648081" rtl="0" eaLnBrk="1" latinLnBrk="0" hangingPunct="1">
              <a:spcBef>
                <a:spcPct val="20000"/>
              </a:spcBef>
              <a:buFont typeface="Wingdings" panose="05000000000000000000" pitchFamily="2" charset="2"/>
              <a:buChar char="§"/>
              <a:defRPr sz="26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0" indent="0">
              <a:buNone/>
            </a:pPr>
            <a:r>
              <a:rPr lang="de-DE" noProof="0" dirty="0"/>
              <a:t>Welche Quelle würden Sie heranziehen und warum?</a:t>
            </a:r>
          </a:p>
          <a:p>
            <a:pPr>
              <a:lnSpc>
                <a:spcPct val="120000"/>
              </a:lnSpc>
              <a:spcBef>
                <a:spcPts val="1800"/>
              </a:spcBef>
              <a:spcAft>
                <a:spcPts val="1200"/>
              </a:spcAft>
            </a:pPr>
            <a:r>
              <a:rPr lang="de-DE" sz="2400" noProof="0" dirty="0"/>
              <a:t>Erläuterung </a:t>
            </a:r>
            <a:r>
              <a:rPr lang="de-DE" sz="2000" noProof="0" dirty="0"/>
              <a:t>(APA, 2010; Springer Nature 2026; Veith, 2022)</a:t>
            </a:r>
            <a:r>
              <a:rPr lang="de-DE" sz="2400" noProof="0" dirty="0"/>
              <a:t>:</a:t>
            </a:r>
          </a:p>
          <a:p>
            <a:pPr marL="595313" lvl="1" indent="-325438">
              <a:lnSpc>
                <a:spcPct val="120000"/>
              </a:lnSpc>
              <a:spcBef>
                <a:spcPts val="600"/>
              </a:spcBef>
              <a:spcAft>
                <a:spcPts val="600"/>
              </a:spcAft>
              <a:buFont typeface="Wingdings" panose="05000000000000000000" pitchFamily="2" charset="2"/>
              <a:buChar char="§"/>
            </a:pPr>
            <a:r>
              <a:rPr lang="de-DE" sz="2200" noProof="0" dirty="0"/>
              <a:t>Lehrbuch</a:t>
            </a:r>
          </a:p>
          <a:p>
            <a:pPr marL="892175" lvl="2" indent="-263525">
              <a:lnSpc>
                <a:spcPct val="120000"/>
              </a:lnSpc>
              <a:spcBef>
                <a:spcPts val="0"/>
              </a:spcBef>
              <a:spcAft>
                <a:spcPts val="300"/>
              </a:spcAft>
            </a:pPr>
            <a:r>
              <a:rPr lang="de-DE" noProof="0" dirty="0"/>
              <a:t>Seriöser Verlag, geprüfte Informationen</a:t>
            </a:r>
          </a:p>
          <a:p>
            <a:pPr marL="892175" lvl="2" indent="-263525">
              <a:lnSpc>
                <a:spcPct val="120000"/>
              </a:lnSpc>
              <a:spcBef>
                <a:spcPts val="0"/>
              </a:spcBef>
              <a:spcAft>
                <a:spcPts val="300"/>
              </a:spcAft>
            </a:pPr>
            <a:r>
              <a:rPr lang="de-DE" noProof="0" dirty="0"/>
              <a:t>Reputation der </a:t>
            </a:r>
            <a:r>
              <a:rPr lang="de-DE" noProof="0" dirty="0" err="1"/>
              <a:t>Verfasser:innen</a:t>
            </a:r>
            <a:endParaRPr lang="de-DE" noProof="0" dirty="0"/>
          </a:p>
          <a:p>
            <a:pPr marL="892175" lvl="2" indent="-263525">
              <a:lnSpc>
                <a:spcPct val="120000"/>
              </a:lnSpc>
              <a:spcBef>
                <a:spcPts val="0"/>
              </a:spcBef>
              <a:spcAft>
                <a:spcPts val="300"/>
              </a:spcAft>
            </a:pPr>
            <a:r>
              <a:rPr lang="de-DE" noProof="0" dirty="0"/>
              <a:t>Zumeist Lektorat, redaktioneller Prozess </a:t>
            </a:r>
          </a:p>
          <a:p>
            <a:pPr marL="536575" lvl="1" indent="0">
              <a:buNone/>
            </a:pPr>
            <a:r>
              <a:rPr lang="de-DE" sz="2400" noProof="0" dirty="0">
                <a:solidFill>
                  <a:srgbClr val="000000"/>
                </a:solidFill>
              </a:rPr>
              <a:t>→</a:t>
            </a:r>
            <a:r>
              <a:rPr lang="de-DE" sz="2200" noProof="0" dirty="0"/>
              <a:t> </a:t>
            </a:r>
            <a:r>
              <a:rPr lang="de-DE" sz="2200" u="sng" noProof="0" dirty="0"/>
              <a:t>zitierbare, seriöse Quelle</a:t>
            </a:r>
          </a:p>
          <a:p>
            <a:pPr marL="536575" lvl="1" indent="0">
              <a:buNone/>
            </a:pPr>
            <a:r>
              <a:rPr lang="de-DE" sz="2200" i="1" noProof="0" dirty="0"/>
              <a:t>… und kostenfrei für Sie über die TU-Bibliothek zum Download ;-)</a:t>
            </a:r>
            <a:endParaRPr lang="de-DE" noProof="0" dirty="0"/>
          </a:p>
          <a:p>
            <a:pPr marL="0" indent="0">
              <a:buNone/>
            </a:pPr>
            <a:r>
              <a:rPr lang="de-DE" sz="2400" noProof="0" dirty="0"/>
              <a:t> </a:t>
            </a:r>
          </a:p>
        </p:txBody>
      </p:sp>
      <p:pic>
        <p:nvPicPr>
          <p:cNvPr id="5" name="Grafik 4" descr="Cover des Lehrbuchs zu Grundlagen der Technischen Thermodynamik des Springer Verlags">
            <a:extLst>
              <a:ext uri="{FF2B5EF4-FFF2-40B4-BE49-F238E27FC236}">
                <a16:creationId xmlns:a16="http://schemas.microsoft.com/office/drawing/2014/main" id="{018B6BA9-A9BC-4FCF-BA3F-6586E7274D08}"/>
              </a:ext>
            </a:extLst>
          </p:cNvPr>
          <p:cNvPicPr>
            <a:picLocks noChangeAspect="1"/>
          </p:cNvPicPr>
          <p:nvPr/>
        </p:nvPicPr>
        <p:blipFill>
          <a:blip r:embed="rId3"/>
          <a:stretch>
            <a:fillRect/>
          </a:stretch>
        </p:blipFill>
        <p:spPr>
          <a:xfrm>
            <a:off x="9491525" y="1972549"/>
            <a:ext cx="2867025" cy="4095750"/>
          </a:xfrm>
          <a:prstGeom prst="rect">
            <a:avLst/>
          </a:prstGeom>
        </p:spPr>
      </p:pic>
      <p:sp>
        <p:nvSpPr>
          <p:cNvPr id="7" name="TextBox 7">
            <a:extLst>
              <a:ext uri="{FF2B5EF4-FFF2-40B4-BE49-F238E27FC236}">
                <a16:creationId xmlns:a16="http://schemas.microsoft.com/office/drawing/2014/main" id="{FC85BE64-743F-48A3-A4DD-5C788CC9D957}"/>
              </a:ext>
            </a:extLst>
          </p:cNvPr>
          <p:cNvSpPr txBox="1"/>
          <p:nvPr/>
        </p:nvSpPr>
        <p:spPr>
          <a:xfrm>
            <a:off x="6975231" y="6169272"/>
            <a:ext cx="5639996" cy="738664"/>
          </a:xfrm>
          <a:prstGeom prst="rect">
            <a:avLst/>
          </a:prstGeom>
          <a:noFill/>
        </p:spPr>
        <p:txBody>
          <a:bodyPr wrap="square">
            <a:spAutoFit/>
          </a:bodyPr>
          <a:lstStyle/>
          <a:p>
            <a:r>
              <a:rPr lang="de-DE" sz="1400" noProof="0" dirty="0">
                <a:latin typeface="Calibri" panose="020F0502020204030204" pitchFamily="34" charset="0"/>
                <a:ea typeface="Calibri" panose="020F0502020204030204" pitchFamily="34" charset="0"/>
                <a:cs typeface="Calibri" panose="020F0502020204030204" pitchFamily="34" charset="0"/>
              </a:rPr>
              <a:t>Abb. 5: Cover </a:t>
            </a:r>
            <a:r>
              <a:rPr lang="de-DE" sz="1400" i="1" noProof="0" dirty="0">
                <a:effectLst/>
                <a:latin typeface="Calibri" panose="020F0502020204030204" pitchFamily="34" charset="0"/>
                <a:ea typeface="Calibri" panose="020F0502020204030204" pitchFamily="34" charset="0"/>
              </a:rPr>
              <a:t>©Verlag Springer, Lehrbuch Grundlagen der Thermodynamik (2016). Verwendung als Zitat gemäß § 42f UrhG; nicht CC BY 4.0 lizenziert.</a:t>
            </a:r>
            <a:endParaRPr lang="de-DE" sz="1400" noProof="0" dirty="0">
              <a:effectLst/>
              <a:latin typeface="Calibri" panose="020F0502020204030204" pitchFamily="34" charset="0"/>
              <a:ea typeface="Calibri" panose="020F0502020204030204" pitchFamily="34" charset="0"/>
            </a:endParaRPr>
          </a:p>
          <a:p>
            <a:endParaRPr lang="de-DE" sz="1400" noProof="0" dirty="0">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E9C1BF2C-C5C3-4C68-BABE-76A4778DA46C}"/>
              </a:ext>
            </a:extLst>
          </p:cNvPr>
          <p:cNvSpPr>
            <a:spLocks noGrp="1"/>
          </p:cNvSpPr>
          <p:nvPr>
            <p:ph type="sldNum" sz="quarter" idx="16"/>
          </p:nvPr>
        </p:nvSpPr>
        <p:spPr/>
        <p:txBody>
          <a:bodyPr/>
          <a:lstStyle/>
          <a:p>
            <a:fld id="{4B64EC4D-37E3-EF42-B9AB-6337577588CB}" type="slidenum">
              <a:rPr lang="de-DE" noProof="0" smtClean="0"/>
              <a:pPr/>
              <a:t>22</a:t>
            </a:fld>
            <a:endParaRPr lang="de-DE" noProof="0" dirty="0"/>
          </a:p>
        </p:txBody>
      </p:sp>
    </p:spTree>
    <p:extLst>
      <p:ext uri="{BB962C8B-B14F-4D97-AF65-F5344CB8AC3E}">
        <p14:creationId xmlns:p14="http://schemas.microsoft.com/office/powerpoint/2010/main" val="41087603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C6B4F-4DC5-1190-ACCF-10D8837443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BEFB63-256C-C66F-14BE-61CBFE6E84D6}"/>
              </a:ext>
            </a:extLst>
          </p:cNvPr>
          <p:cNvSpPr>
            <a:spLocks noGrp="1"/>
          </p:cNvSpPr>
          <p:nvPr>
            <p:ph type="title"/>
          </p:nvPr>
        </p:nvSpPr>
        <p:spPr>
          <a:xfrm>
            <a:off x="880588" y="900194"/>
            <a:ext cx="11877840" cy="860873"/>
          </a:xfrm>
        </p:spPr>
        <p:txBody>
          <a:bodyPr>
            <a:normAutofit/>
          </a:bodyPr>
          <a:lstStyle/>
          <a:p>
            <a:r>
              <a:rPr lang="de-DE" noProof="0" dirty="0"/>
              <a:t>2.1 Zuverlässigkeit: Beispiel für das Arbeiten mit Quellen (3/3) </a:t>
            </a:r>
          </a:p>
        </p:txBody>
      </p:sp>
      <p:sp>
        <p:nvSpPr>
          <p:cNvPr id="11" name="Content Placeholder 2">
            <a:extLst>
              <a:ext uri="{FF2B5EF4-FFF2-40B4-BE49-F238E27FC236}">
                <a16:creationId xmlns:a16="http://schemas.microsoft.com/office/drawing/2014/main" id="{6C59862D-6A92-86EE-5966-185CF2F3778F}"/>
              </a:ext>
            </a:extLst>
          </p:cNvPr>
          <p:cNvSpPr txBox="1">
            <a:spLocks/>
          </p:cNvSpPr>
          <p:nvPr/>
        </p:nvSpPr>
        <p:spPr>
          <a:xfrm>
            <a:off x="880588" y="1651949"/>
            <a:ext cx="11877840" cy="4987896"/>
          </a:xfrm>
          <a:prstGeom prst="rect">
            <a:avLst/>
          </a:prstGeom>
        </p:spPr>
        <p:txBody>
          <a:bodyPr vert="horz" lIns="0" tIns="0" rIns="0" bIns="0" rtlCol="0" anchor="t">
            <a:normAutofit/>
          </a:bodyPr>
          <a:lstStyle>
            <a:lvl1pPr marL="361950" indent="-361950" algn="l" defTabSz="648081" rtl="0" eaLnBrk="1" latinLnBrk="0" hangingPunct="1">
              <a:spcBef>
                <a:spcPct val="20000"/>
              </a:spcBef>
              <a:buFont typeface="Wingdings" panose="05000000000000000000" pitchFamily="2" charset="2"/>
              <a:buChar char="§"/>
              <a:defRPr sz="26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tab pos="714375" algn="l"/>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0" indent="0">
              <a:buNone/>
            </a:pPr>
            <a:r>
              <a:rPr lang="de-DE" noProof="0" dirty="0"/>
              <a:t>Welche Quelle würden Sie heranziehen und warum?</a:t>
            </a:r>
          </a:p>
          <a:p>
            <a:pPr marL="355600" indent="-355600">
              <a:spcBef>
                <a:spcPts val="1200"/>
              </a:spcBef>
              <a:spcAft>
                <a:spcPts val="600"/>
              </a:spcAft>
            </a:pPr>
            <a:r>
              <a:rPr lang="de-DE" sz="2400" noProof="0" dirty="0"/>
              <a:t>Erläuterung </a:t>
            </a:r>
            <a:r>
              <a:rPr lang="de-DE" sz="2000" noProof="0" dirty="0"/>
              <a:t>(APA, 2010; </a:t>
            </a:r>
            <a:r>
              <a:rPr lang="de-DE" sz="2000" dirty="0"/>
              <a:t>Veith, 2022; </a:t>
            </a:r>
            <a:r>
              <a:rPr lang="de-DE" sz="2000" noProof="0"/>
              <a:t>Wikipedia, 2026)</a:t>
            </a:r>
            <a:r>
              <a:rPr lang="de-DE" sz="2400" noProof="0"/>
              <a:t>:</a:t>
            </a:r>
            <a:endParaRPr lang="de-DE" sz="2400" u="sng" noProof="0" dirty="0"/>
          </a:p>
          <a:p>
            <a:pPr marL="595313" indent="-325438">
              <a:lnSpc>
                <a:spcPct val="120000"/>
              </a:lnSpc>
              <a:spcBef>
                <a:spcPts val="0"/>
              </a:spcBef>
              <a:spcAft>
                <a:spcPts val="600"/>
              </a:spcAft>
            </a:pPr>
            <a:r>
              <a:rPr lang="de-DE" sz="2200" noProof="0" dirty="0"/>
              <a:t>Wikipedia Online-Lexikon </a:t>
            </a:r>
          </a:p>
          <a:p>
            <a:pPr marL="892175" lvl="2" indent="-263525">
              <a:lnSpc>
                <a:spcPct val="120000"/>
              </a:lnSpc>
              <a:spcBef>
                <a:spcPts val="0"/>
              </a:spcBef>
              <a:spcAft>
                <a:spcPts val="300"/>
              </a:spcAft>
            </a:pPr>
            <a:r>
              <a:rPr lang="de-DE" noProof="0" dirty="0"/>
              <a:t>Bietet einen Überblick über Themen und entsprechende Standardliteratur</a:t>
            </a:r>
          </a:p>
          <a:p>
            <a:pPr marL="892175" lvl="2" indent="-263525">
              <a:lnSpc>
                <a:spcPct val="120000"/>
              </a:lnSpc>
              <a:spcBef>
                <a:spcPts val="0"/>
              </a:spcBef>
              <a:spcAft>
                <a:spcPts val="300"/>
              </a:spcAft>
            </a:pPr>
            <a:r>
              <a:rPr lang="de-DE" noProof="0" dirty="0"/>
              <a:t>Einträge sind zumeist mehrfach bearbeitet, verändern sich (Versionshistorie einsehbar) </a:t>
            </a:r>
          </a:p>
          <a:p>
            <a:pPr marL="892175" lvl="2" indent="-263525">
              <a:lnSpc>
                <a:spcPct val="120000"/>
              </a:lnSpc>
              <a:spcBef>
                <a:spcPts val="0"/>
              </a:spcBef>
              <a:spcAft>
                <a:spcPts val="300"/>
              </a:spcAft>
            </a:pPr>
            <a:r>
              <a:rPr lang="de-DE" noProof="0" dirty="0"/>
              <a:t>Redaktionell kontrolliert, kein Peer-Review; fehlerhafte Inhalte möglich </a:t>
            </a:r>
          </a:p>
          <a:p>
            <a:pPr marL="892175" lvl="2" indent="-263525">
              <a:lnSpc>
                <a:spcPct val="120000"/>
              </a:lnSpc>
              <a:spcBef>
                <a:spcPts val="0"/>
              </a:spcBef>
              <a:spcAft>
                <a:spcPts val="300"/>
              </a:spcAft>
            </a:pPr>
            <a:r>
              <a:rPr lang="de-DE" noProof="0" dirty="0" err="1"/>
              <a:t>Autor:innen</a:t>
            </a:r>
            <a:r>
              <a:rPr lang="de-DE" noProof="0" dirty="0"/>
              <a:t> und deren Quellen nicht immer transparent</a:t>
            </a:r>
          </a:p>
          <a:p>
            <a:pPr marL="623888" indent="-360363">
              <a:buNone/>
            </a:pPr>
            <a:r>
              <a:rPr lang="de-DE" sz="2400" noProof="0" dirty="0">
                <a:solidFill>
                  <a:srgbClr val="000000"/>
                </a:solidFill>
              </a:rPr>
              <a:t>→</a:t>
            </a:r>
            <a:r>
              <a:rPr lang="de-DE" sz="2200" noProof="0" dirty="0"/>
              <a:t> </a:t>
            </a:r>
            <a:r>
              <a:rPr lang="de-DE" sz="2200" u="sng" noProof="0" dirty="0"/>
              <a:t>Prüfen Sie die Qualität von Online-Lexika sorgfältig! Wikipedia ist zur Orientierung und Literatursuche geeignet, nicht als wissenschaftlicher Beleg!</a:t>
            </a:r>
          </a:p>
          <a:p>
            <a:pPr marL="0" indent="0">
              <a:buNone/>
            </a:pPr>
            <a:endParaRPr lang="de-DE" sz="2400" noProof="0" dirty="0"/>
          </a:p>
        </p:txBody>
      </p:sp>
      <p:sp>
        <p:nvSpPr>
          <p:cNvPr id="4" name="Slide Number Placeholder 3">
            <a:extLst>
              <a:ext uri="{FF2B5EF4-FFF2-40B4-BE49-F238E27FC236}">
                <a16:creationId xmlns:a16="http://schemas.microsoft.com/office/drawing/2014/main" id="{AC1128AB-53B7-C309-0B42-2AB53CEB2403}"/>
              </a:ext>
            </a:extLst>
          </p:cNvPr>
          <p:cNvSpPr>
            <a:spLocks noGrp="1"/>
          </p:cNvSpPr>
          <p:nvPr>
            <p:ph type="sldNum" sz="quarter" idx="16"/>
          </p:nvPr>
        </p:nvSpPr>
        <p:spPr/>
        <p:txBody>
          <a:bodyPr/>
          <a:lstStyle/>
          <a:p>
            <a:fld id="{4B64EC4D-37E3-EF42-B9AB-6337577588CB}" type="slidenum">
              <a:rPr lang="de-DE" noProof="0" smtClean="0"/>
              <a:pPr/>
              <a:t>23</a:t>
            </a:fld>
            <a:endParaRPr lang="de-DE" noProof="0" dirty="0"/>
          </a:p>
        </p:txBody>
      </p:sp>
    </p:spTree>
    <p:extLst>
      <p:ext uri="{BB962C8B-B14F-4D97-AF65-F5344CB8AC3E}">
        <p14:creationId xmlns:p14="http://schemas.microsoft.com/office/powerpoint/2010/main" val="164044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50E4EF-292D-4405-AD25-1CDDAD763187}"/>
              </a:ext>
            </a:extLst>
          </p:cNvPr>
          <p:cNvSpPr>
            <a:spLocks noGrp="1"/>
          </p:cNvSpPr>
          <p:nvPr>
            <p:ph type="title"/>
          </p:nvPr>
        </p:nvSpPr>
        <p:spPr/>
        <p:txBody>
          <a:bodyPr>
            <a:normAutofit fontScale="90000"/>
          </a:bodyPr>
          <a:lstStyle/>
          <a:p>
            <a:r>
              <a:rPr lang="de-DE" sz="3300" noProof="0" dirty="0"/>
              <a:t>2.1 Zuverlässigkeit: Korrektes Zitieren (1/8)</a:t>
            </a:r>
            <a:br>
              <a:rPr lang="de-DE" noProof="0" dirty="0"/>
            </a:br>
            <a:endParaRPr lang="de-DE" noProof="0" dirty="0"/>
          </a:p>
        </p:txBody>
      </p:sp>
      <p:sp>
        <p:nvSpPr>
          <p:cNvPr id="3" name="Inhaltsplatzhalter 2">
            <a:extLst>
              <a:ext uri="{FF2B5EF4-FFF2-40B4-BE49-F238E27FC236}">
                <a16:creationId xmlns:a16="http://schemas.microsoft.com/office/drawing/2014/main" id="{87D45FFB-0670-427B-B72C-9D625AA55B86}"/>
              </a:ext>
            </a:extLst>
          </p:cNvPr>
          <p:cNvSpPr>
            <a:spLocks noGrp="1"/>
          </p:cNvSpPr>
          <p:nvPr>
            <p:ph idx="1"/>
          </p:nvPr>
        </p:nvSpPr>
        <p:spPr>
          <a:xfrm>
            <a:off x="880585" y="2046514"/>
            <a:ext cx="11877840" cy="4594736"/>
          </a:xfrm>
        </p:spPr>
        <p:txBody>
          <a:bodyPr>
            <a:normAutofit/>
          </a:bodyPr>
          <a:lstStyle/>
          <a:p>
            <a:pPr>
              <a:spcAft>
                <a:spcPts val="600"/>
              </a:spcAft>
            </a:pPr>
            <a:r>
              <a:rPr lang="de-DE" noProof="0" dirty="0">
                <a:solidFill>
                  <a:srgbClr val="000000"/>
                </a:solidFill>
              </a:rPr>
              <a:t>Zitieren/Referenzieren in schriftlichen Arbeiten:</a:t>
            </a:r>
          </a:p>
          <a:p>
            <a:pPr lvl="1"/>
            <a:r>
              <a:rPr lang="de-DE" noProof="0" dirty="0">
                <a:solidFill>
                  <a:srgbClr val="000000"/>
                </a:solidFill>
              </a:rPr>
              <a:t>Die für die Erstellung eines Textes/einer wissenschaftlichen Arbeit verwendeten Quellen sind gemäß den Regeln eines Zitierstils und zum Zweck der Überprüfbarkeit zu nennen</a:t>
            </a:r>
          </a:p>
          <a:p>
            <a:pPr>
              <a:spcBef>
                <a:spcPts val="600"/>
              </a:spcBef>
              <a:spcAft>
                <a:spcPts val="600"/>
              </a:spcAft>
            </a:pPr>
            <a:r>
              <a:rPr lang="de-DE" noProof="0" dirty="0"/>
              <a:t>Was und wann muss zitiert werden?</a:t>
            </a:r>
          </a:p>
          <a:p>
            <a:pPr lvl="1"/>
            <a:r>
              <a:rPr lang="de-DE" noProof="0" dirty="0"/>
              <a:t>Im Fließtext müssen Sie </a:t>
            </a:r>
            <a:r>
              <a:rPr lang="de-DE" u="sng" noProof="0" dirty="0"/>
              <a:t>fremde Theorien/Ideen/Forschungserkenntnisse immer mit einer Quelle belegen!</a:t>
            </a:r>
          </a:p>
          <a:p>
            <a:pPr lvl="2"/>
            <a:r>
              <a:rPr lang="de-DE" noProof="0" dirty="0"/>
              <a:t>Direkt nach der Erwähnung oder am Ende des Satzes, in dem der Inhalt genannt wurde</a:t>
            </a:r>
            <a:endParaRPr lang="de-DE" u="sng" noProof="0" dirty="0"/>
          </a:p>
          <a:p>
            <a:pPr lvl="1"/>
            <a:r>
              <a:rPr lang="de-DE" noProof="0" dirty="0">
                <a:solidFill>
                  <a:srgbClr val="000000"/>
                </a:solidFill>
              </a:rPr>
              <a:t>Alle im Text genannten Quellen (inkl. Nutzung von AI) müssen vollständig im Literaturverzeichnis genannt werden</a:t>
            </a:r>
          </a:p>
          <a:p>
            <a:endParaRPr lang="de-DE" noProof="0" dirty="0"/>
          </a:p>
        </p:txBody>
      </p:sp>
      <p:sp>
        <p:nvSpPr>
          <p:cNvPr id="5" name="Textfeld 4">
            <a:extLst>
              <a:ext uri="{FF2B5EF4-FFF2-40B4-BE49-F238E27FC236}">
                <a16:creationId xmlns:a16="http://schemas.microsoft.com/office/drawing/2014/main" id="{D2F831C7-58E0-4344-B62E-E3FFA7995EE6}"/>
              </a:ext>
            </a:extLst>
          </p:cNvPr>
          <p:cNvSpPr txBox="1"/>
          <p:nvPr/>
        </p:nvSpPr>
        <p:spPr>
          <a:xfrm>
            <a:off x="777718" y="1364426"/>
            <a:ext cx="6469380" cy="400110"/>
          </a:xfrm>
          <a:prstGeom prst="rect">
            <a:avLst/>
          </a:prstGeom>
          <a:noFill/>
        </p:spPr>
        <p:txBody>
          <a:bodyPr wrap="square">
            <a:spAutoFit/>
          </a:bodyPr>
          <a:lstStyle/>
          <a:p>
            <a:r>
              <a:rPr lang="de-DE" sz="2000" noProof="0" dirty="0"/>
              <a:t>(Pears und Shields, 2022; Veith, 2022)</a:t>
            </a:r>
          </a:p>
        </p:txBody>
      </p:sp>
      <p:sp>
        <p:nvSpPr>
          <p:cNvPr id="4" name="Foliennummernplatzhalter 3">
            <a:extLst>
              <a:ext uri="{FF2B5EF4-FFF2-40B4-BE49-F238E27FC236}">
                <a16:creationId xmlns:a16="http://schemas.microsoft.com/office/drawing/2014/main" id="{0FBD93BF-3405-4F9D-94BD-621B53382EDC}"/>
              </a:ext>
            </a:extLst>
          </p:cNvPr>
          <p:cNvSpPr>
            <a:spLocks noGrp="1"/>
          </p:cNvSpPr>
          <p:nvPr>
            <p:ph type="sldNum" sz="quarter" idx="16"/>
          </p:nvPr>
        </p:nvSpPr>
        <p:spPr/>
        <p:txBody>
          <a:bodyPr/>
          <a:lstStyle/>
          <a:p>
            <a:fld id="{4B64EC4D-37E3-EF42-B9AB-6337577588CB}" type="slidenum">
              <a:rPr lang="de-DE" noProof="0" smtClean="0"/>
              <a:pPr/>
              <a:t>24</a:t>
            </a:fld>
            <a:endParaRPr lang="de-DE" noProof="0" dirty="0"/>
          </a:p>
        </p:txBody>
      </p:sp>
    </p:spTree>
    <p:extLst>
      <p:ext uri="{BB962C8B-B14F-4D97-AF65-F5344CB8AC3E}">
        <p14:creationId xmlns:p14="http://schemas.microsoft.com/office/powerpoint/2010/main" val="2360662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52746D9-DB15-493D-B33B-48F9A4C38CC9}"/>
              </a:ext>
            </a:extLst>
          </p:cNvPr>
          <p:cNvSpPr>
            <a:spLocks noGrp="1"/>
          </p:cNvSpPr>
          <p:nvPr>
            <p:ph type="title"/>
          </p:nvPr>
        </p:nvSpPr>
        <p:spPr/>
        <p:txBody>
          <a:bodyPr>
            <a:normAutofit fontScale="90000"/>
          </a:bodyPr>
          <a:lstStyle/>
          <a:p>
            <a:r>
              <a:rPr lang="de-DE" sz="3300" noProof="0" dirty="0"/>
              <a:t>2.1 Zuverlässigkeit: Korrektes Zitieren (2/8)</a:t>
            </a:r>
            <a:br>
              <a:rPr lang="de-DE" noProof="0" dirty="0"/>
            </a:br>
            <a:endParaRPr lang="de-DE" noProof="0" dirty="0"/>
          </a:p>
        </p:txBody>
      </p:sp>
      <p:sp>
        <p:nvSpPr>
          <p:cNvPr id="3" name="Inhaltsplatzhalter 2">
            <a:extLst>
              <a:ext uri="{FF2B5EF4-FFF2-40B4-BE49-F238E27FC236}">
                <a16:creationId xmlns:a16="http://schemas.microsoft.com/office/drawing/2014/main" id="{E4989E0C-4EA8-4B82-B7A8-F34B3F3D434A}"/>
              </a:ext>
            </a:extLst>
          </p:cNvPr>
          <p:cNvSpPr>
            <a:spLocks noGrp="1"/>
          </p:cNvSpPr>
          <p:nvPr>
            <p:ph idx="1"/>
          </p:nvPr>
        </p:nvSpPr>
        <p:spPr>
          <a:xfrm>
            <a:off x="880585" y="2072814"/>
            <a:ext cx="11877840" cy="4568435"/>
          </a:xfrm>
        </p:spPr>
        <p:txBody>
          <a:bodyPr/>
          <a:lstStyle/>
          <a:p>
            <a:r>
              <a:rPr lang="de-DE" sz="2600" noProof="0" dirty="0"/>
              <a:t>Was muss nicht zitiert werden? </a:t>
            </a:r>
            <a:endParaRPr lang="de-DE" sz="2000" noProof="0" dirty="0"/>
          </a:p>
          <a:p>
            <a:pPr lvl="1"/>
            <a:r>
              <a:rPr lang="de-DE" u="sng" noProof="0" dirty="0"/>
              <a:t>Allgemeinwissen</a:t>
            </a:r>
            <a:r>
              <a:rPr lang="de-DE" noProof="0" dirty="0"/>
              <a:t>, z. B.: </a:t>
            </a:r>
          </a:p>
          <a:p>
            <a:pPr lvl="2"/>
            <a:r>
              <a:rPr lang="de-DE" noProof="0" dirty="0"/>
              <a:t>Wasser kocht bei +100°C</a:t>
            </a:r>
          </a:p>
          <a:p>
            <a:pPr lvl="2"/>
            <a:r>
              <a:rPr lang="de-DE" noProof="0" dirty="0"/>
              <a:t>die Hauptstadt eines Landes </a:t>
            </a:r>
            <a:endParaRPr lang="de-DE" sz="2000" noProof="0" dirty="0"/>
          </a:p>
          <a:p>
            <a:pPr lvl="1">
              <a:spcBef>
                <a:spcPts val="1200"/>
              </a:spcBef>
            </a:pPr>
            <a:r>
              <a:rPr lang="de-DE" noProof="0" dirty="0"/>
              <a:t>Wissen, das in der </a:t>
            </a:r>
            <a:r>
              <a:rPr lang="de-DE" u="sng" noProof="0" dirty="0"/>
              <a:t>Forschungs-Community gängig und allgemein bekannt ist</a:t>
            </a:r>
            <a:r>
              <a:rPr lang="de-DE" noProof="0" dirty="0"/>
              <a:t>, z. B. </a:t>
            </a:r>
          </a:p>
          <a:p>
            <a:pPr lvl="2"/>
            <a:r>
              <a:rPr lang="de-DE" noProof="0" dirty="0"/>
              <a:t>in der Elektrotechnik, dass die Frequenz in Hertz (Hz) gemessen wird.</a:t>
            </a:r>
          </a:p>
          <a:p>
            <a:pPr lvl="2"/>
            <a:r>
              <a:rPr lang="de-DE" noProof="0" dirty="0"/>
              <a:t>in der Informatik, was ein Algorithmus ist.</a:t>
            </a:r>
          </a:p>
          <a:p>
            <a:pPr lvl="2"/>
            <a:r>
              <a:rPr lang="de-DE" noProof="0" dirty="0"/>
              <a:t>in der Architektur, was ein Grundriss ist.</a:t>
            </a:r>
          </a:p>
        </p:txBody>
      </p:sp>
      <p:pic>
        <p:nvPicPr>
          <p:cNvPr id="9" name="Grafik 8" descr="Text auf Post-It: Im Zweifelsfall immer die Quelle angeben!">
            <a:extLst>
              <a:ext uri="{FF2B5EF4-FFF2-40B4-BE49-F238E27FC236}">
                <a16:creationId xmlns:a16="http://schemas.microsoft.com/office/drawing/2014/main" id="{00E2B92C-2448-4469-B814-0FBA45E2EFA7}"/>
              </a:ext>
            </a:extLst>
          </p:cNvPr>
          <p:cNvPicPr>
            <a:picLocks noChangeAspect="1"/>
          </p:cNvPicPr>
          <p:nvPr/>
        </p:nvPicPr>
        <p:blipFill>
          <a:blip r:embed="rId2"/>
          <a:stretch>
            <a:fillRect/>
          </a:stretch>
        </p:blipFill>
        <p:spPr>
          <a:xfrm>
            <a:off x="8708390" y="764115"/>
            <a:ext cx="3819525" cy="3429000"/>
          </a:xfrm>
          <a:prstGeom prst="rect">
            <a:avLst/>
          </a:prstGeom>
        </p:spPr>
      </p:pic>
      <p:sp>
        <p:nvSpPr>
          <p:cNvPr id="6" name="Textfeld 5">
            <a:extLst>
              <a:ext uri="{FF2B5EF4-FFF2-40B4-BE49-F238E27FC236}">
                <a16:creationId xmlns:a16="http://schemas.microsoft.com/office/drawing/2014/main" id="{E379A02D-F471-460E-BA3D-89B08787AC7F}"/>
              </a:ext>
            </a:extLst>
          </p:cNvPr>
          <p:cNvSpPr txBox="1"/>
          <p:nvPr/>
        </p:nvSpPr>
        <p:spPr>
          <a:xfrm>
            <a:off x="777718" y="1286450"/>
            <a:ext cx="6469380" cy="400110"/>
          </a:xfrm>
          <a:prstGeom prst="rect">
            <a:avLst/>
          </a:prstGeom>
          <a:noFill/>
        </p:spPr>
        <p:txBody>
          <a:bodyPr wrap="square">
            <a:spAutoFit/>
          </a:bodyPr>
          <a:lstStyle/>
          <a:p>
            <a:r>
              <a:rPr lang="de-DE" sz="2000" noProof="0" dirty="0"/>
              <a:t>(Pears und Shields, 2022; Veith, 2022)</a:t>
            </a:r>
          </a:p>
        </p:txBody>
      </p:sp>
      <p:sp>
        <p:nvSpPr>
          <p:cNvPr id="4" name="Foliennummernplatzhalter 3">
            <a:extLst>
              <a:ext uri="{FF2B5EF4-FFF2-40B4-BE49-F238E27FC236}">
                <a16:creationId xmlns:a16="http://schemas.microsoft.com/office/drawing/2014/main" id="{9540C391-5F3C-4976-B5E0-226E22AF65D2}"/>
              </a:ext>
            </a:extLst>
          </p:cNvPr>
          <p:cNvSpPr>
            <a:spLocks noGrp="1"/>
          </p:cNvSpPr>
          <p:nvPr>
            <p:ph type="sldNum" sz="quarter" idx="16"/>
          </p:nvPr>
        </p:nvSpPr>
        <p:spPr/>
        <p:txBody>
          <a:bodyPr/>
          <a:lstStyle/>
          <a:p>
            <a:fld id="{4B64EC4D-37E3-EF42-B9AB-6337577588CB}" type="slidenum">
              <a:rPr lang="de-DE" noProof="0" smtClean="0"/>
              <a:pPr/>
              <a:t>25</a:t>
            </a:fld>
            <a:endParaRPr lang="de-DE" noProof="0" dirty="0"/>
          </a:p>
        </p:txBody>
      </p:sp>
    </p:spTree>
    <p:extLst>
      <p:ext uri="{BB962C8B-B14F-4D97-AF65-F5344CB8AC3E}">
        <p14:creationId xmlns:p14="http://schemas.microsoft.com/office/powerpoint/2010/main" val="174081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a:xfrm>
            <a:off x="880588" y="900195"/>
            <a:ext cx="11877840" cy="614116"/>
          </a:xfrm>
        </p:spPr>
        <p:txBody>
          <a:bodyPr>
            <a:normAutofit fontScale="90000"/>
          </a:bodyPr>
          <a:lstStyle/>
          <a:p>
            <a:r>
              <a:rPr lang="de-DE" sz="3300" noProof="0" dirty="0"/>
              <a:t>2.1 Zuverlässigkeit: Korrektes Zitieren (3/8)</a:t>
            </a:r>
            <a:br>
              <a:rPr lang="de-DE" noProof="0" dirty="0"/>
            </a:br>
            <a:endParaRPr lang="de-DE" sz="2000" noProof="0" dirty="0"/>
          </a:p>
        </p:txBody>
      </p:sp>
      <p:sp>
        <p:nvSpPr>
          <p:cNvPr id="3" name="Content Placeholder 2">
            <a:extLst>
              <a:ext uri="{FF2B5EF4-FFF2-40B4-BE49-F238E27FC236}">
                <a16:creationId xmlns:a16="http://schemas.microsoft.com/office/drawing/2014/main" id="{B9CC174B-07F8-45BB-AABE-22A429198CF7}"/>
              </a:ext>
            </a:extLst>
          </p:cNvPr>
          <p:cNvSpPr>
            <a:spLocks noGrp="1"/>
          </p:cNvSpPr>
          <p:nvPr>
            <p:ph idx="1"/>
          </p:nvPr>
        </p:nvSpPr>
        <p:spPr>
          <a:xfrm>
            <a:off x="880588" y="1943799"/>
            <a:ext cx="6569694" cy="4697031"/>
          </a:xfrm>
        </p:spPr>
        <p:txBody>
          <a:bodyPr>
            <a:normAutofit fontScale="92500"/>
          </a:bodyPr>
          <a:lstStyle/>
          <a:p>
            <a:pPr marL="342900" indent="-342900">
              <a:spcBef>
                <a:spcPts val="1200"/>
              </a:spcBef>
            </a:pPr>
            <a:r>
              <a:rPr lang="de-DE" noProof="0" dirty="0">
                <a:solidFill>
                  <a:srgbClr val="000000"/>
                </a:solidFill>
              </a:rPr>
              <a:t>Generell gilt</a:t>
            </a:r>
            <a:r>
              <a:rPr lang="de-DE" noProof="0" dirty="0"/>
              <a:t>:</a:t>
            </a:r>
          </a:p>
          <a:p>
            <a:pPr lvl="1"/>
            <a:r>
              <a:rPr lang="de-DE" noProof="0" dirty="0">
                <a:solidFill>
                  <a:srgbClr val="000000"/>
                </a:solidFill>
              </a:rPr>
              <a:t>Zitieren Sie alle verwendeten Quellen, auch Tabellen, Übersetzungen oder Abbildungen (Lizenz beachten!)</a:t>
            </a:r>
          </a:p>
          <a:p>
            <a:pPr lvl="1"/>
            <a:r>
              <a:rPr lang="de-DE" noProof="0" dirty="0">
                <a:solidFill>
                  <a:srgbClr val="000000"/>
                </a:solidFill>
              </a:rPr>
              <a:t>Halten Sie den vorgegebenen Zitierstil ein und verwenden Sie innerhalb einer Arbeit bzw. eines Dokuments nur einen Zitierstil (konsistent bleiben!)</a:t>
            </a:r>
          </a:p>
          <a:p>
            <a:pPr lvl="1"/>
            <a:r>
              <a:rPr lang="de-DE" noProof="0" dirty="0">
                <a:solidFill>
                  <a:srgbClr val="000000"/>
                </a:solidFill>
              </a:rPr>
              <a:t>Die Sprache im Fließtext bestimmt die Sprache der Zitatangabe (</a:t>
            </a:r>
            <a:r>
              <a:rPr lang="de-DE" noProof="0" dirty="0"/>
              <a:t>Pears und Shields vs. Pears and Shields)!</a:t>
            </a:r>
          </a:p>
        </p:txBody>
      </p:sp>
      <p:pic>
        <p:nvPicPr>
          <p:cNvPr id="6" name="Picture 5" descr="Text auf Post-It: Unvollständige oder falsche Quellenangaben können den Eindruck gezielter Verschleierung oder mangelnder Sorgfalt erwecken!">
            <a:extLst>
              <a:ext uri="{FF2B5EF4-FFF2-40B4-BE49-F238E27FC236}">
                <a16:creationId xmlns:a16="http://schemas.microsoft.com/office/drawing/2014/main" id="{0B09801D-ECDA-4C07-87BD-3EB3734732AA}"/>
              </a:ext>
            </a:extLst>
          </p:cNvPr>
          <p:cNvPicPr>
            <a:picLocks noChangeAspect="1"/>
          </p:cNvPicPr>
          <p:nvPr/>
        </p:nvPicPr>
        <p:blipFill rotWithShape="1">
          <a:blip r:embed="rId3"/>
          <a:srcRect l="18327" t="8184" r="17686" b="12306"/>
          <a:stretch/>
        </p:blipFill>
        <p:spPr>
          <a:xfrm>
            <a:off x="7604632" y="1943799"/>
            <a:ext cx="5333493" cy="4418159"/>
          </a:xfrm>
          <a:prstGeom prst="rect">
            <a:avLst/>
          </a:prstGeom>
        </p:spPr>
      </p:pic>
      <p:sp>
        <p:nvSpPr>
          <p:cNvPr id="7" name="Textfeld 6">
            <a:extLst>
              <a:ext uri="{FF2B5EF4-FFF2-40B4-BE49-F238E27FC236}">
                <a16:creationId xmlns:a16="http://schemas.microsoft.com/office/drawing/2014/main" id="{8EC5BAE7-ECA8-4FF6-8027-C518CD0566BC}"/>
              </a:ext>
            </a:extLst>
          </p:cNvPr>
          <p:cNvSpPr txBox="1"/>
          <p:nvPr/>
        </p:nvSpPr>
        <p:spPr>
          <a:xfrm>
            <a:off x="845819" y="1318403"/>
            <a:ext cx="6469380" cy="400110"/>
          </a:xfrm>
          <a:prstGeom prst="rect">
            <a:avLst/>
          </a:prstGeom>
          <a:noFill/>
        </p:spPr>
        <p:txBody>
          <a:bodyPr wrap="square">
            <a:spAutoFit/>
          </a:bodyPr>
          <a:lstStyle/>
          <a:p>
            <a:r>
              <a:rPr lang="de-DE" sz="2000" noProof="0" dirty="0"/>
              <a:t>(Pears und Shields, 2022; Veith, 2022)</a:t>
            </a:r>
          </a:p>
        </p:txBody>
      </p:sp>
      <p:sp>
        <p:nvSpPr>
          <p:cNvPr id="4" name="Slide Number Placeholder 3">
            <a:extLst>
              <a:ext uri="{FF2B5EF4-FFF2-40B4-BE49-F238E27FC236}">
                <a16:creationId xmlns:a16="http://schemas.microsoft.com/office/drawing/2014/main" id="{E9C1BF2C-C5C3-4C68-BABE-76A4778DA46C}"/>
              </a:ext>
            </a:extLst>
          </p:cNvPr>
          <p:cNvSpPr>
            <a:spLocks noGrp="1"/>
          </p:cNvSpPr>
          <p:nvPr>
            <p:ph type="sldNum" sz="quarter" idx="16"/>
          </p:nvPr>
        </p:nvSpPr>
        <p:spPr/>
        <p:txBody>
          <a:bodyPr/>
          <a:lstStyle/>
          <a:p>
            <a:fld id="{4B64EC4D-37E3-EF42-B9AB-6337577588CB}" type="slidenum">
              <a:rPr lang="de-DE" noProof="0" smtClean="0"/>
              <a:pPr/>
              <a:t>26</a:t>
            </a:fld>
            <a:endParaRPr lang="de-DE" noProof="0" dirty="0"/>
          </a:p>
        </p:txBody>
      </p:sp>
    </p:spTree>
    <p:extLst>
      <p:ext uri="{BB962C8B-B14F-4D97-AF65-F5344CB8AC3E}">
        <p14:creationId xmlns:p14="http://schemas.microsoft.com/office/powerpoint/2010/main" val="670240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6758E-A211-46DE-AE6F-BE45E2FD690E}"/>
              </a:ext>
            </a:extLst>
          </p:cNvPr>
          <p:cNvSpPr>
            <a:spLocks noGrp="1"/>
          </p:cNvSpPr>
          <p:nvPr>
            <p:ph type="title"/>
          </p:nvPr>
        </p:nvSpPr>
        <p:spPr/>
        <p:txBody>
          <a:bodyPr>
            <a:normAutofit fontScale="90000"/>
          </a:bodyPr>
          <a:lstStyle/>
          <a:p>
            <a:r>
              <a:rPr lang="de-DE" sz="3300" noProof="0" dirty="0"/>
              <a:t>2.1 Zuverlässigkeit: Korrektes Zitieren </a:t>
            </a:r>
            <a:r>
              <a:rPr lang="de-DE" sz="3200" noProof="0" dirty="0"/>
              <a:t>(4/8)</a:t>
            </a:r>
            <a:br>
              <a:rPr lang="de-DE" noProof="0" dirty="0"/>
            </a:br>
            <a:endParaRPr lang="de-DE" sz="2000" noProof="0" dirty="0"/>
          </a:p>
        </p:txBody>
      </p:sp>
      <p:sp>
        <p:nvSpPr>
          <p:cNvPr id="3" name="Content Placeholder 2">
            <a:extLst>
              <a:ext uri="{FF2B5EF4-FFF2-40B4-BE49-F238E27FC236}">
                <a16:creationId xmlns:a16="http://schemas.microsoft.com/office/drawing/2014/main" id="{76F4CFF7-1532-4113-8BC3-1553537A91A2}"/>
              </a:ext>
            </a:extLst>
          </p:cNvPr>
          <p:cNvSpPr>
            <a:spLocks noGrp="1"/>
          </p:cNvSpPr>
          <p:nvPr>
            <p:ph idx="1"/>
          </p:nvPr>
        </p:nvSpPr>
        <p:spPr>
          <a:xfrm>
            <a:off x="880588" y="1880511"/>
            <a:ext cx="11877840" cy="4785811"/>
          </a:xfrm>
        </p:spPr>
        <p:txBody>
          <a:bodyPr>
            <a:normAutofit/>
          </a:bodyPr>
          <a:lstStyle/>
          <a:p>
            <a:pPr>
              <a:spcBef>
                <a:spcPts val="1200"/>
              </a:spcBef>
            </a:pPr>
            <a:r>
              <a:rPr lang="de-DE" noProof="0" dirty="0"/>
              <a:t>Zitierstile (Zitierrichtlinien) legen fest, wie auf unterschiedliche Quellentypen im Fließtext und im Literaturverzeichnis verwiesen werden soll </a:t>
            </a:r>
            <a:r>
              <a:rPr lang="de-DE" sz="2000" noProof="0" dirty="0"/>
              <a:t>(Veith, 2022)</a:t>
            </a:r>
          </a:p>
          <a:p>
            <a:pPr lvl="1">
              <a:spcBef>
                <a:spcPts val="1200"/>
              </a:spcBef>
            </a:pPr>
            <a:r>
              <a:rPr lang="de-DE" noProof="0" dirty="0"/>
              <a:t>Beispiele für unterschiedliche Medien und Formen wissenschaftlicher Quellentypen:</a:t>
            </a:r>
          </a:p>
          <a:p>
            <a:pPr lvl="2"/>
            <a:r>
              <a:rPr lang="de-DE" noProof="0" dirty="0"/>
              <a:t>Printmedien: Bücher, Fachzeitschriften, Konferenzbände</a:t>
            </a:r>
          </a:p>
          <a:p>
            <a:pPr lvl="2"/>
            <a:r>
              <a:rPr lang="de-DE" noProof="0" dirty="0"/>
              <a:t>Elektronische Medien: E-Book, PDF-Artikel, Webseiten</a:t>
            </a:r>
          </a:p>
          <a:p>
            <a:pPr lvl="2"/>
            <a:r>
              <a:rPr lang="de-DE" noProof="0" dirty="0"/>
              <a:t>Interaktive Medien: Datenportale</a:t>
            </a:r>
          </a:p>
          <a:p>
            <a:pPr lvl="2"/>
            <a:r>
              <a:rPr lang="de-DE" noProof="0" dirty="0"/>
              <a:t>Audiovisuelle Medien: Vlogs, Interviews, Vorlesungsaufzeichnungen</a:t>
            </a:r>
          </a:p>
          <a:p>
            <a:pPr lvl="2"/>
            <a:r>
              <a:rPr lang="de-DE" noProof="0" dirty="0"/>
              <a:t>Physische Objekte: Materialproben</a:t>
            </a:r>
            <a:endParaRPr lang="de-DE" sz="1800" noProof="0" dirty="0"/>
          </a:p>
          <a:p>
            <a:pPr lvl="1">
              <a:spcBef>
                <a:spcPts val="1200"/>
              </a:spcBef>
            </a:pPr>
            <a:r>
              <a:rPr lang="de-DE" noProof="0" dirty="0"/>
              <a:t>Je nach Fachbereich und Forschungsdisziplin werden unterschiedliche Zitierstile präferiert</a:t>
            </a:r>
          </a:p>
        </p:txBody>
      </p:sp>
      <p:sp>
        <p:nvSpPr>
          <p:cNvPr id="4" name="Slide Number Placeholder 3">
            <a:extLst>
              <a:ext uri="{FF2B5EF4-FFF2-40B4-BE49-F238E27FC236}">
                <a16:creationId xmlns:a16="http://schemas.microsoft.com/office/drawing/2014/main" id="{0F719101-3B43-4E1B-B068-9CCC31EC6172}"/>
              </a:ext>
            </a:extLst>
          </p:cNvPr>
          <p:cNvSpPr>
            <a:spLocks noGrp="1"/>
          </p:cNvSpPr>
          <p:nvPr>
            <p:ph type="sldNum" sz="quarter" idx="16"/>
          </p:nvPr>
        </p:nvSpPr>
        <p:spPr/>
        <p:txBody>
          <a:bodyPr/>
          <a:lstStyle/>
          <a:p>
            <a:fld id="{4B64EC4D-37E3-EF42-B9AB-6337577588CB}" type="slidenum">
              <a:rPr lang="de-DE" noProof="0" smtClean="0"/>
              <a:pPr/>
              <a:t>27</a:t>
            </a:fld>
            <a:endParaRPr lang="de-DE" noProof="0" dirty="0"/>
          </a:p>
        </p:txBody>
      </p:sp>
    </p:spTree>
    <p:extLst>
      <p:ext uri="{BB962C8B-B14F-4D97-AF65-F5344CB8AC3E}">
        <p14:creationId xmlns:p14="http://schemas.microsoft.com/office/powerpoint/2010/main" val="10898489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a:xfrm>
            <a:off x="880588" y="900193"/>
            <a:ext cx="11877840" cy="799059"/>
          </a:xfrm>
        </p:spPr>
        <p:txBody>
          <a:bodyPr>
            <a:normAutofit/>
          </a:bodyPr>
          <a:lstStyle/>
          <a:p>
            <a:r>
              <a:rPr lang="de-DE" noProof="0" dirty="0"/>
              <a:t>2.1 Zuverlässigkeit: Korrektes Zitieren </a:t>
            </a:r>
            <a:r>
              <a:rPr lang="de-DE" sz="3200" noProof="0" dirty="0"/>
              <a:t>(5/8)</a:t>
            </a:r>
            <a:endParaRPr lang="de-DE" noProof="0" dirty="0"/>
          </a:p>
        </p:txBody>
      </p:sp>
      <p:sp>
        <p:nvSpPr>
          <p:cNvPr id="3" name="Content Placeholder 2">
            <a:extLst>
              <a:ext uri="{FF2B5EF4-FFF2-40B4-BE49-F238E27FC236}">
                <a16:creationId xmlns:a16="http://schemas.microsoft.com/office/drawing/2014/main" id="{B9CC174B-07F8-45BB-AABE-22A429198CF7}"/>
              </a:ext>
            </a:extLst>
          </p:cNvPr>
          <p:cNvSpPr>
            <a:spLocks noGrp="1"/>
          </p:cNvSpPr>
          <p:nvPr>
            <p:ph idx="1"/>
          </p:nvPr>
        </p:nvSpPr>
        <p:spPr>
          <a:xfrm>
            <a:off x="880588" y="1920241"/>
            <a:ext cx="11726702" cy="4720590"/>
          </a:xfrm>
        </p:spPr>
        <p:txBody>
          <a:bodyPr>
            <a:normAutofit/>
          </a:bodyPr>
          <a:lstStyle/>
          <a:p>
            <a:pPr marL="342900" indent="-342900"/>
            <a:r>
              <a:rPr lang="de-DE" noProof="0" dirty="0"/>
              <a:t>Gängige Zitierstile im Bereich der Ingenieurs- und Naturwissenschaften sind:</a:t>
            </a:r>
          </a:p>
          <a:p>
            <a:pPr marL="720725" lvl="1" indent="-315913">
              <a:lnSpc>
                <a:spcPct val="140000"/>
              </a:lnSpc>
              <a:spcAft>
                <a:spcPts val="0"/>
              </a:spcAft>
              <a:buFont typeface="Wingdings" panose="05000000000000000000" pitchFamily="2" charset="2"/>
              <a:buChar char="§"/>
            </a:pPr>
            <a:r>
              <a:rPr lang="de-DE" noProof="0" dirty="0"/>
              <a:t>IEEE (Institute of </a:t>
            </a:r>
            <a:r>
              <a:rPr lang="de-DE" noProof="0" dirty="0" err="1"/>
              <a:t>Electronical</a:t>
            </a:r>
            <a:r>
              <a:rPr lang="de-DE" noProof="0" dirty="0"/>
              <a:t> and Electronics Engineers)</a:t>
            </a:r>
          </a:p>
          <a:p>
            <a:pPr marL="720725" lvl="1" indent="-315913">
              <a:lnSpc>
                <a:spcPct val="140000"/>
              </a:lnSpc>
              <a:spcAft>
                <a:spcPts val="0"/>
              </a:spcAft>
              <a:buFont typeface="Wingdings" panose="05000000000000000000" pitchFamily="2" charset="2"/>
              <a:buChar char="§"/>
            </a:pPr>
            <a:r>
              <a:rPr lang="de-DE" noProof="0" dirty="0"/>
              <a:t>Harvard (</a:t>
            </a:r>
            <a:r>
              <a:rPr lang="de-DE" noProof="0" dirty="0" err="1"/>
              <a:t>referencing</a:t>
            </a:r>
            <a:r>
              <a:rPr lang="de-DE" noProof="0" dirty="0"/>
              <a:t> style)</a:t>
            </a:r>
          </a:p>
          <a:p>
            <a:pPr marL="720725" lvl="1" indent="-315913">
              <a:lnSpc>
                <a:spcPct val="140000"/>
              </a:lnSpc>
              <a:spcAft>
                <a:spcPts val="0"/>
              </a:spcAft>
              <a:buFont typeface="Wingdings" panose="05000000000000000000" pitchFamily="2" charset="2"/>
              <a:buChar char="§"/>
            </a:pPr>
            <a:r>
              <a:rPr lang="de-DE" noProof="0" dirty="0"/>
              <a:t>Chicago</a:t>
            </a:r>
          </a:p>
          <a:p>
            <a:pPr marL="720725" lvl="1" indent="-315913">
              <a:lnSpc>
                <a:spcPct val="140000"/>
              </a:lnSpc>
              <a:spcAft>
                <a:spcPts val="0"/>
              </a:spcAft>
              <a:buFont typeface="Wingdings" panose="05000000000000000000" pitchFamily="2" charset="2"/>
              <a:buChar char="§"/>
            </a:pPr>
            <a:r>
              <a:rPr lang="de-DE" noProof="0" dirty="0"/>
              <a:t>Vancouver</a:t>
            </a:r>
          </a:p>
          <a:p>
            <a:pPr marL="720725" lvl="1" indent="-315913">
              <a:lnSpc>
                <a:spcPct val="140000"/>
              </a:lnSpc>
              <a:spcAft>
                <a:spcPts val="0"/>
              </a:spcAft>
              <a:buFont typeface="Wingdings" panose="05000000000000000000" pitchFamily="2" charset="2"/>
              <a:buChar char="§"/>
            </a:pPr>
            <a:r>
              <a:rPr lang="de-DE" noProof="0" dirty="0"/>
              <a:t>APA (American Psychological </a:t>
            </a:r>
            <a:r>
              <a:rPr lang="de-DE" noProof="0" dirty="0" err="1"/>
              <a:t>Association</a:t>
            </a:r>
            <a:r>
              <a:rPr lang="de-DE" noProof="0" dirty="0"/>
              <a:t>) </a:t>
            </a:r>
          </a:p>
          <a:p>
            <a:pPr marL="720725" lvl="1" indent="-315913">
              <a:lnSpc>
                <a:spcPct val="140000"/>
              </a:lnSpc>
              <a:spcAft>
                <a:spcPts val="0"/>
              </a:spcAft>
              <a:buFont typeface="Wingdings" panose="05000000000000000000" pitchFamily="2" charset="2"/>
              <a:buChar char="§"/>
            </a:pPr>
            <a:r>
              <a:rPr lang="de-DE" noProof="0" dirty="0"/>
              <a:t>MLA (Modern Language </a:t>
            </a:r>
            <a:r>
              <a:rPr lang="de-DE" noProof="0" dirty="0" err="1"/>
              <a:t>Association</a:t>
            </a:r>
            <a:r>
              <a:rPr lang="de-DE" noProof="0" dirty="0"/>
              <a:t>)</a:t>
            </a:r>
          </a:p>
          <a:p>
            <a:pPr marL="720725" lvl="1" indent="-315913">
              <a:lnSpc>
                <a:spcPct val="140000"/>
              </a:lnSpc>
              <a:spcAft>
                <a:spcPts val="0"/>
              </a:spcAft>
              <a:buFont typeface="Wingdings" panose="05000000000000000000" pitchFamily="2" charset="2"/>
              <a:buChar char="§"/>
            </a:pPr>
            <a:r>
              <a:rPr lang="de-DE" noProof="0" dirty="0"/>
              <a:t>DIN ISO 690 </a:t>
            </a:r>
          </a:p>
        </p:txBody>
      </p:sp>
      <p:pic>
        <p:nvPicPr>
          <p:cNvPr id="5" name="Picture 4" descr="Post-it mit Text in Handschrift: &quot;Sehr viele Institute haben bereits ausführliche Leitfäden für die Erstellung von Seminar- und Abschlussarbeiten!&quot;">
            <a:extLst>
              <a:ext uri="{FF2B5EF4-FFF2-40B4-BE49-F238E27FC236}">
                <a16:creationId xmlns:a16="http://schemas.microsoft.com/office/drawing/2014/main" id="{99458B7E-91F2-4F71-A153-50A747093343}"/>
              </a:ext>
            </a:extLst>
          </p:cNvPr>
          <p:cNvPicPr>
            <a:picLocks noChangeAspect="1"/>
          </p:cNvPicPr>
          <p:nvPr/>
        </p:nvPicPr>
        <p:blipFill rotWithShape="1">
          <a:blip r:embed="rId3"/>
          <a:srcRect l="19641" t="7018" r="19833" b="10000"/>
          <a:stretch/>
        </p:blipFill>
        <p:spPr>
          <a:xfrm>
            <a:off x="8667774" y="2790477"/>
            <a:ext cx="4090654" cy="3738886"/>
          </a:xfrm>
          <a:prstGeom prst="rect">
            <a:avLst/>
          </a:prstGeom>
        </p:spPr>
      </p:pic>
      <p:sp>
        <p:nvSpPr>
          <p:cNvPr id="6" name="Textfeld 5">
            <a:extLst>
              <a:ext uri="{FF2B5EF4-FFF2-40B4-BE49-F238E27FC236}">
                <a16:creationId xmlns:a16="http://schemas.microsoft.com/office/drawing/2014/main" id="{20FD18C1-AFC7-4E80-87C0-CB20333293FC}"/>
              </a:ext>
            </a:extLst>
          </p:cNvPr>
          <p:cNvSpPr txBox="1"/>
          <p:nvPr/>
        </p:nvSpPr>
        <p:spPr>
          <a:xfrm>
            <a:off x="789148" y="1318403"/>
            <a:ext cx="6469380" cy="400110"/>
          </a:xfrm>
          <a:prstGeom prst="rect">
            <a:avLst/>
          </a:prstGeom>
          <a:noFill/>
        </p:spPr>
        <p:txBody>
          <a:bodyPr wrap="square">
            <a:spAutoFit/>
          </a:bodyPr>
          <a:lstStyle/>
          <a:p>
            <a:r>
              <a:rPr lang="de-DE" sz="2000" noProof="0" dirty="0"/>
              <a:t>(Pears und Shields, 2022; Veith, 2022)</a:t>
            </a:r>
          </a:p>
        </p:txBody>
      </p:sp>
      <p:sp>
        <p:nvSpPr>
          <p:cNvPr id="4" name="Slide Number Placeholder 3">
            <a:extLst>
              <a:ext uri="{FF2B5EF4-FFF2-40B4-BE49-F238E27FC236}">
                <a16:creationId xmlns:a16="http://schemas.microsoft.com/office/drawing/2014/main" id="{E9C1BF2C-C5C3-4C68-BABE-76A4778DA46C}"/>
              </a:ext>
            </a:extLst>
          </p:cNvPr>
          <p:cNvSpPr>
            <a:spLocks noGrp="1"/>
          </p:cNvSpPr>
          <p:nvPr>
            <p:ph type="sldNum" sz="quarter" idx="16"/>
          </p:nvPr>
        </p:nvSpPr>
        <p:spPr/>
        <p:txBody>
          <a:bodyPr/>
          <a:lstStyle/>
          <a:p>
            <a:fld id="{4B64EC4D-37E3-EF42-B9AB-6337577588CB}" type="slidenum">
              <a:rPr lang="de-DE" noProof="0" smtClean="0"/>
              <a:pPr/>
              <a:t>28</a:t>
            </a:fld>
            <a:endParaRPr lang="de-DE" noProof="0" dirty="0"/>
          </a:p>
        </p:txBody>
      </p:sp>
    </p:spTree>
    <p:extLst>
      <p:ext uri="{BB962C8B-B14F-4D97-AF65-F5344CB8AC3E}">
        <p14:creationId xmlns:p14="http://schemas.microsoft.com/office/powerpoint/2010/main" val="30346753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E30D5-4D01-3596-A924-F9DD1CAC93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92D6FE-273C-665D-6203-721E6A4CF57A}"/>
              </a:ext>
            </a:extLst>
          </p:cNvPr>
          <p:cNvSpPr>
            <a:spLocks noGrp="1"/>
          </p:cNvSpPr>
          <p:nvPr>
            <p:ph type="title"/>
          </p:nvPr>
        </p:nvSpPr>
        <p:spPr>
          <a:xfrm>
            <a:off x="880588" y="901560"/>
            <a:ext cx="11877840" cy="614115"/>
          </a:xfrm>
        </p:spPr>
        <p:txBody>
          <a:bodyPr>
            <a:normAutofit/>
          </a:bodyPr>
          <a:lstStyle/>
          <a:p>
            <a:r>
              <a:rPr lang="de-DE" noProof="0" dirty="0"/>
              <a:t>2.1 Zuverlässigkeit: Korrektes Zitieren (6/8)</a:t>
            </a:r>
          </a:p>
        </p:txBody>
      </p:sp>
      <p:sp>
        <p:nvSpPr>
          <p:cNvPr id="3" name="Content Placeholder 2">
            <a:extLst>
              <a:ext uri="{FF2B5EF4-FFF2-40B4-BE49-F238E27FC236}">
                <a16:creationId xmlns:a16="http://schemas.microsoft.com/office/drawing/2014/main" id="{7F30BF15-30A9-0E60-50EB-954220C62C98}"/>
              </a:ext>
            </a:extLst>
          </p:cNvPr>
          <p:cNvSpPr>
            <a:spLocks noGrp="1"/>
          </p:cNvSpPr>
          <p:nvPr>
            <p:ph idx="1"/>
          </p:nvPr>
        </p:nvSpPr>
        <p:spPr>
          <a:xfrm>
            <a:off x="880588" y="2014558"/>
            <a:ext cx="11877840" cy="4505511"/>
          </a:xfrm>
        </p:spPr>
        <p:txBody>
          <a:bodyPr>
            <a:normAutofit/>
          </a:bodyPr>
          <a:lstStyle/>
          <a:p>
            <a:pPr>
              <a:lnSpc>
                <a:spcPct val="110000"/>
              </a:lnSpc>
              <a:spcAft>
                <a:spcPts val="600"/>
              </a:spcAft>
            </a:pPr>
            <a:r>
              <a:rPr lang="de-DE" noProof="0" dirty="0"/>
              <a:t>Zu den bibliographischen Komponenten einer Quelle gehören u. a.:</a:t>
            </a:r>
          </a:p>
          <a:p>
            <a:pPr lvl="1">
              <a:lnSpc>
                <a:spcPct val="110000"/>
              </a:lnSpc>
            </a:pPr>
            <a:r>
              <a:rPr lang="de-DE" noProof="0" dirty="0" err="1">
                <a:solidFill>
                  <a:srgbClr val="000000"/>
                </a:solidFill>
              </a:rPr>
              <a:t>Autor:innen</a:t>
            </a:r>
            <a:r>
              <a:rPr lang="de-DE" noProof="0" dirty="0">
                <a:solidFill>
                  <a:srgbClr val="000000"/>
                </a:solidFill>
              </a:rPr>
              <a:t>, Titel, </a:t>
            </a:r>
            <a:r>
              <a:rPr lang="de-DE" noProof="0" dirty="0" err="1">
                <a:solidFill>
                  <a:srgbClr val="000000"/>
                </a:solidFill>
              </a:rPr>
              <a:t>Herausgeber:innen</a:t>
            </a:r>
            <a:r>
              <a:rPr lang="de-DE" noProof="0" dirty="0">
                <a:solidFill>
                  <a:srgbClr val="000000"/>
                </a:solidFill>
              </a:rPr>
              <a:t>, Erscheinungsjahr, Verlag/Verlagsort, Edition bzw. Auflage, Heftnummer, Seitenangaben, Informationen zur elektronischen Verfügbarkeit</a:t>
            </a:r>
          </a:p>
          <a:p>
            <a:pPr>
              <a:lnSpc>
                <a:spcPct val="110000"/>
              </a:lnSpc>
              <a:spcBef>
                <a:spcPts val="1200"/>
              </a:spcBef>
              <a:spcAft>
                <a:spcPts val="600"/>
              </a:spcAft>
            </a:pPr>
            <a:r>
              <a:rPr lang="de-DE" noProof="0" dirty="0"/>
              <a:t>Detaillierte Quellenangaben ermöglichen:</a:t>
            </a:r>
          </a:p>
          <a:p>
            <a:pPr lvl="1">
              <a:spcAft>
                <a:spcPts val="0"/>
              </a:spcAft>
            </a:pPr>
            <a:r>
              <a:rPr lang="de-DE" noProof="0" dirty="0">
                <a:solidFill>
                  <a:srgbClr val="000000"/>
                </a:solidFill>
              </a:rPr>
              <a:t>Schnelle Identifikation des Quellentyps und gezielte weitere Recherche </a:t>
            </a:r>
          </a:p>
          <a:p>
            <a:pPr lvl="1">
              <a:lnSpc>
                <a:spcPct val="130000"/>
              </a:lnSpc>
            </a:pPr>
            <a:r>
              <a:rPr lang="de-DE" noProof="0" dirty="0">
                <a:solidFill>
                  <a:srgbClr val="000000"/>
                </a:solidFill>
              </a:rPr>
              <a:t>Beurteilung der Seriosität und der Relevanz für die eigene Arbeit</a:t>
            </a:r>
          </a:p>
          <a:p>
            <a:pPr marL="0" indent="0">
              <a:buNone/>
            </a:pPr>
            <a:endParaRPr lang="de-DE" noProof="0" dirty="0"/>
          </a:p>
        </p:txBody>
      </p:sp>
      <p:sp>
        <p:nvSpPr>
          <p:cNvPr id="7" name="Textfeld 6">
            <a:extLst>
              <a:ext uri="{FF2B5EF4-FFF2-40B4-BE49-F238E27FC236}">
                <a16:creationId xmlns:a16="http://schemas.microsoft.com/office/drawing/2014/main" id="{E3EE23DF-2774-418D-ADE9-46958D49FBA2}"/>
              </a:ext>
            </a:extLst>
          </p:cNvPr>
          <p:cNvSpPr txBox="1"/>
          <p:nvPr/>
        </p:nvSpPr>
        <p:spPr>
          <a:xfrm>
            <a:off x="545943" y="5268367"/>
            <a:ext cx="11877839" cy="1292662"/>
          </a:xfrm>
          <a:prstGeom prst="rect">
            <a:avLst/>
          </a:prstGeom>
          <a:solidFill>
            <a:srgbClr val="4C667B"/>
          </a:solidFill>
          <a:ln w="38100">
            <a:solidFill>
              <a:schemeClr val="tx2"/>
            </a:solidFill>
          </a:ln>
        </p:spPr>
        <p:txBody>
          <a:bodyPr wrap="square">
            <a:spAutoFit/>
          </a:bodyPr>
          <a:lstStyle/>
          <a:p>
            <a:pPr marL="185738">
              <a:spcAft>
                <a:spcPts val="600"/>
              </a:spcAft>
            </a:pPr>
            <a:r>
              <a:rPr lang="de-DE" noProof="0" dirty="0">
                <a:solidFill>
                  <a:schemeClr val="bg1"/>
                </a:solidFill>
                <a:latin typeface="Calibri" panose="020F0502020204030204" pitchFamily="34" charset="0"/>
                <a:ea typeface="Calibri" panose="020F0502020204030204" pitchFamily="34" charset="0"/>
                <a:cs typeface="Calibri" panose="020F0502020204030204" pitchFamily="34" charset="0"/>
              </a:rPr>
              <a:t>Je nach Quellentyp und dargestelltem Medium unterscheiden sich die erforderlichen Komponenten. Der gewählte Zitierstil legt deren Reihenfolge, Hervorhebung und Formatierung fest! </a:t>
            </a:r>
          </a:p>
        </p:txBody>
      </p:sp>
      <p:sp>
        <p:nvSpPr>
          <p:cNvPr id="6" name="Textfeld 5">
            <a:extLst>
              <a:ext uri="{FF2B5EF4-FFF2-40B4-BE49-F238E27FC236}">
                <a16:creationId xmlns:a16="http://schemas.microsoft.com/office/drawing/2014/main" id="{40CA7904-9308-45A8-BF46-625688B89DE6}"/>
              </a:ext>
            </a:extLst>
          </p:cNvPr>
          <p:cNvSpPr txBox="1"/>
          <p:nvPr/>
        </p:nvSpPr>
        <p:spPr>
          <a:xfrm>
            <a:off x="777718" y="1308645"/>
            <a:ext cx="6469380" cy="400110"/>
          </a:xfrm>
          <a:prstGeom prst="rect">
            <a:avLst/>
          </a:prstGeom>
          <a:noFill/>
        </p:spPr>
        <p:txBody>
          <a:bodyPr wrap="square">
            <a:spAutoFit/>
          </a:bodyPr>
          <a:lstStyle/>
          <a:p>
            <a:r>
              <a:rPr lang="de-DE" sz="2000" noProof="0" dirty="0"/>
              <a:t>(Pears und Shields, 2022)</a:t>
            </a:r>
          </a:p>
        </p:txBody>
      </p:sp>
      <p:sp>
        <p:nvSpPr>
          <p:cNvPr id="4" name="Slide Number Placeholder 3">
            <a:extLst>
              <a:ext uri="{FF2B5EF4-FFF2-40B4-BE49-F238E27FC236}">
                <a16:creationId xmlns:a16="http://schemas.microsoft.com/office/drawing/2014/main" id="{21DC15E5-8E06-7DB5-8903-3D50521A8F00}"/>
              </a:ext>
            </a:extLst>
          </p:cNvPr>
          <p:cNvSpPr>
            <a:spLocks noGrp="1"/>
          </p:cNvSpPr>
          <p:nvPr>
            <p:ph type="sldNum" sz="quarter" idx="16"/>
          </p:nvPr>
        </p:nvSpPr>
        <p:spPr/>
        <p:txBody>
          <a:bodyPr/>
          <a:lstStyle/>
          <a:p>
            <a:fld id="{4B64EC4D-37E3-EF42-B9AB-6337577588CB}" type="slidenum">
              <a:rPr lang="de-DE" noProof="0" smtClean="0"/>
              <a:pPr/>
              <a:t>29</a:t>
            </a:fld>
            <a:endParaRPr lang="de-DE" noProof="0" dirty="0"/>
          </a:p>
        </p:txBody>
      </p:sp>
    </p:spTree>
    <p:extLst>
      <p:ext uri="{BB962C8B-B14F-4D97-AF65-F5344CB8AC3E}">
        <p14:creationId xmlns:p14="http://schemas.microsoft.com/office/powerpoint/2010/main" val="26998800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94E55E6-ECE3-43F7-AE85-E91322500380}"/>
              </a:ext>
            </a:extLst>
          </p:cNvPr>
          <p:cNvSpPr>
            <a:spLocks noGrp="1"/>
          </p:cNvSpPr>
          <p:nvPr>
            <p:ph type="title"/>
          </p:nvPr>
        </p:nvSpPr>
        <p:spPr/>
        <p:txBody>
          <a:bodyPr>
            <a:normAutofit/>
          </a:bodyPr>
          <a:lstStyle/>
          <a:p>
            <a:r>
              <a:rPr lang="de-DE" noProof="0" dirty="0"/>
              <a:t>2.1 Zuverlässigkeit: Korrektes Zitieren (7/8)</a:t>
            </a:r>
          </a:p>
        </p:txBody>
      </p:sp>
      <p:sp>
        <p:nvSpPr>
          <p:cNvPr id="12" name="Inhaltsplatzhalter 2">
            <a:extLst>
              <a:ext uri="{FF2B5EF4-FFF2-40B4-BE49-F238E27FC236}">
                <a16:creationId xmlns:a16="http://schemas.microsoft.com/office/drawing/2014/main" id="{C02832DA-F2AB-4DDC-BCFC-E35E965E96C7}"/>
              </a:ext>
            </a:extLst>
          </p:cNvPr>
          <p:cNvSpPr>
            <a:spLocks noGrp="1"/>
          </p:cNvSpPr>
          <p:nvPr>
            <p:ph idx="1"/>
          </p:nvPr>
        </p:nvSpPr>
        <p:spPr>
          <a:xfrm>
            <a:off x="880588" y="1957892"/>
            <a:ext cx="11877840" cy="4681953"/>
          </a:xfrm>
        </p:spPr>
        <p:txBody>
          <a:bodyPr>
            <a:normAutofit/>
          </a:bodyPr>
          <a:lstStyle/>
          <a:p>
            <a:pPr marL="355600" indent="-355600">
              <a:spcBef>
                <a:spcPts val="600"/>
              </a:spcBef>
            </a:pPr>
            <a:r>
              <a:rPr lang="de-DE" noProof="0" dirty="0"/>
              <a:t>Beispiel für eine Quelle mit gekennzeichneten Komponenten: </a:t>
            </a:r>
          </a:p>
        </p:txBody>
      </p:sp>
      <p:sp>
        <p:nvSpPr>
          <p:cNvPr id="5" name="Textfeld 4">
            <a:extLst>
              <a:ext uri="{FF2B5EF4-FFF2-40B4-BE49-F238E27FC236}">
                <a16:creationId xmlns:a16="http://schemas.microsoft.com/office/drawing/2014/main" id="{06313075-A76C-499C-BF7E-EE96E76DD7D7}"/>
              </a:ext>
            </a:extLst>
          </p:cNvPr>
          <p:cNvSpPr txBox="1"/>
          <p:nvPr/>
        </p:nvSpPr>
        <p:spPr>
          <a:xfrm>
            <a:off x="776602" y="1390076"/>
            <a:ext cx="6469380" cy="400110"/>
          </a:xfrm>
          <a:prstGeom prst="rect">
            <a:avLst/>
          </a:prstGeom>
          <a:noFill/>
        </p:spPr>
        <p:txBody>
          <a:bodyPr wrap="square">
            <a:spAutoFit/>
          </a:bodyPr>
          <a:lstStyle/>
          <a:p>
            <a:r>
              <a:rPr lang="de-DE" sz="2000" noProof="0" dirty="0"/>
              <a:t>(Pears und Shields, 2022)</a:t>
            </a:r>
          </a:p>
        </p:txBody>
      </p:sp>
      <p:pic>
        <p:nvPicPr>
          <p:cNvPr id="8" name="Grafik 7" descr="Komponenten einer Literaturquelle: Als Autor:innen markiert:&#10;R. Pears and G. Shields; als Titel markiert: Cite Them Right: The Essential&#10;Referencing Guide; als Ausgabe: 12th ed.; als Erscheinungsort: London, UK; als Verlag: Bloomsbury Publishing; als Erscheinungsjahr: 2022.">
            <a:extLst>
              <a:ext uri="{FF2B5EF4-FFF2-40B4-BE49-F238E27FC236}">
                <a16:creationId xmlns:a16="http://schemas.microsoft.com/office/drawing/2014/main" id="{DC93A369-A149-472D-87E9-51B368204A70}"/>
              </a:ext>
            </a:extLst>
          </p:cNvPr>
          <p:cNvPicPr>
            <a:picLocks noChangeAspect="1"/>
          </p:cNvPicPr>
          <p:nvPr/>
        </p:nvPicPr>
        <p:blipFill>
          <a:blip r:embed="rId2"/>
          <a:stretch>
            <a:fillRect/>
          </a:stretch>
        </p:blipFill>
        <p:spPr>
          <a:xfrm>
            <a:off x="0" y="2439041"/>
            <a:ext cx="12938125" cy="4265933"/>
          </a:xfrm>
          <a:prstGeom prst="rect">
            <a:avLst/>
          </a:prstGeom>
        </p:spPr>
      </p:pic>
      <p:sp>
        <p:nvSpPr>
          <p:cNvPr id="4" name="Foliennummernplatzhalter 3">
            <a:extLst>
              <a:ext uri="{FF2B5EF4-FFF2-40B4-BE49-F238E27FC236}">
                <a16:creationId xmlns:a16="http://schemas.microsoft.com/office/drawing/2014/main" id="{C5B4CCDC-B737-41E0-B847-B30476D27264}"/>
              </a:ext>
            </a:extLst>
          </p:cNvPr>
          <p:cNvSpPr>
            <a:spLocks noGrp="1"/>
          </p:cNvSpPr>
          <p:nvPr>
            <p:ph type="sldNum" sz="quarter" idx="16"/>
          </p:nvPr>
        </p:nvSpPr>
        <p:spPr/>
        <p:txBody>
          <a:bodyPr/>
          <a:lstStyle/>
          <a:p>
            <a:fld id="{4B64EC4D-37E3-EF42-B9AB-6337577588CB}" type="slidenum">
              <a:rPr lang="de-DE" noProof="0" smtClean="0"/>
              <a:pPr/>
              <a:t>30</a:t>
            </a:fld>
            <a:endParaRPr lang="de-DE" noProof="0" dirty="0"/>
          </a:p>
        </p:txBody>
      </p:sp>
    </p:spTree>
    <p:extLst>
      <p:ext uri="{BB962C8B-B14F-4D97-AF65-F5344CB8AC3E}">
        <p14:creationId xmlns:p14="http://schemas.microsoft.com/office/powerpoint/2010/main" val="28394189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D222BE-9FBB-AAA7-E068-78757D690C61}"/>
              </a:ext>
            </a:extLst>
          </p:cNvPr>
          <p:cNvSpPr>
            <a:spLocks noGrp="1"/>
          </p:cNvSpPr>
          <p:nvPr>
            <p:ph type="title"/>
          </p:nvPr>
        </p:nvSpPr>
        <p:spPr/>
        <p:txBody>
          <a:bodyPr/>
          <a:lstStyle/>
          <a:p>
            <a:r>
              <a:rPr lang="de-DE" noProof="0" dirty="0"/>
              <a:t>2.1 Zuverlässigkeit: Korrektes Zitieren (8/8)</a:t>
            </a:r>
          </a:p>
        </p:txBody>
      </p:sp>
      <p:sp>
        <p:nvSpPr>
          <p:cNvPr id="3" name="Inhaltsplatzhalter 2">
            <a:extLst>
              <a:ext uri="{FF2B5EF4-FFF2-40B4-BE49-F238E27FC236}">
                <a16:creationId xmlns:a16="http://schemas.microsoft.com/office/drawing/2014/main" id="{8A2D075E-9DA8-B30F-16FF-B43E5D33B353}"/>
              </a:ext>
            </a:extLst>
          </p:cNvPr>
          <p:cNvSpPr>
            <a:spLocks noGrp="1"/>
          </p:cNvSpPr>
          <p:nvPr>
            <p:ph idx="1"/>
          </p:nvPr>
        </p:nvSpPr>
        <p:spPr>
          <a:xfrm>
            <a:off x="880588" y="1957892"/>
            <a:ext cx="11877840" cy="4681953"/>
          </a:xfrm>
        </p:spPr>
        <p:txBody>
          <a:bodyPr>
            <a:normAutofit/>
          </a:bodyPr>
          <a:lstStyle/>
          <a:p>
            <a:pPr>
              <a:spcAft>
                <a:spcPts val="600"/>
              </a:spcAft>
            </a:pPr>
            <a:r>
              <a:rPr lang="de-DE" noProof="0" dirty="0">
                <a:solidFill>
                  <a:srgbClr val="000000"/>
                </a:solidFill>
              </a:rPr>
              <a:t>Die wesentlichen Unterschiede bei der Quellenangabe im Literaturverzeichnis sind:</a:t>
            </a:r>
          </a:p>
          <a:p>
            <a:pPr lvl="1"/>
            <a:r>
              <a:rPr lang="de-DE" noProof="0" dirty="0"/>
              <a:t>Reihenfolge und Formatierung der Komponenten</a:t>
            </a:r>
          </a:p>
          <a:p>
            <a:pPr lvl="1"/>
            <a:r>
              <a:rPr lang="de-DE" noProof="0" dirty="0"/>
              <a:t>Angaben zur elektronischen Verfügbarkeit </a:t>
            </a:r>
          </a:p>
          <a:p>
            <a:pPr marL="892175" lvl="2" indent="-260350">
              <a:buFont typeface="Wingdings" panose="05000000000000000000" pitchFamily="2" charset="2"/>
              <a:buChar char="§"/>
              <a:tabLst/>
            </a:pPr>
            <a:r>
              <a:rPr lang="de-DE" noProof="0" dirty="0"/>
              <a:t>URL, DOI (Digital Objekt </a:t>
            </a:r>
            <a:r>
              <a:rPr lang="de-DE" noProof="0" dirty="0" err="1"/>
              <a:t>Identificator</a:t>
            </a:r>
            <a:r>
              <a:rPr lang="de-DE" noProof="0" dirty="0"/>
              <a:t>) oder DOI als Link</a:t>
            </a:r>
          </a:p>
          <a:p>
            <a:pPr marL="1073150" lvl="3" indent="-171450">
              <a:spcBef>
                <a:spcPts val="600"/>
              </a:spcBef>
              <a:buFont typeface="Wingdings" panose="05000000000000000000" pitchFamily="2" charset="2"/>
              <a:buChar char="§"/>
            </a:pPr>
            <a:r>
              <a:rPr lang="de-DE" sz="2200" noProof="0" dirty="0"/>
              <a:t>URL hat keine dauerhafte Gültigkeit, benötigt ein Zugriffsdatum</a:t>
            </a:r>
          </a:p>
          <a:p>
            <a:pPr marL="1073150" lvl="3" indent="-171450">
              <a:spcBef>
                <a:spcPts val="600"/>
              </a:spcBef>
              <a:buFont typeface="Wingdings" panose="05000000000000000000" pitchFamily="2" charset="2"/>
              <a:buChar char="§"/>
            </a:pPr>
            <a:r>
              <a:rPr lang="de-DE" sz="2200" noProof="0" dirty="0"/>
              <a:t>Wenn verfügbar, sollte der DOI angeführt werden! Ein DOI dient der eindeutigen, dauerhaften Identifikation der Quelle (International DOI </a:t>
            </a:r>
            <a:r>
              <a:rPr lang="de-DE" sz="2200" noProof="0" dirty="0" err="1"/>
              <a:t>Foundation</a:t>
            </a:r>
            <a:r>
              <a:rPr lang="de-DE" sz="2200" noProof="0" dirty="0"/>
              <a:t>, o. J.)</a:t>
            </a:r>
          </a:p>
          <a:p>
            <a:pPr marL="361950" lvl="2" indent="-361950">
              <a:spcBef>
                <a:spcPts val="1200"/>
              </a:spcBef>
              <a:spcAft>
                <a:spcPts val="0"/>
              </a:spcAft>
              <a:buFont typeface="Wingdings" panose="05000000000000000000" pitchFamily="2" charset="2"/>
              <a:buChar char="§"/>
            </a:pPr>
            <a:r>
              <a:rPr lang="de-DE" sz="2600" noProof="0" dirty="0">
                <a:solidFill>
                  <a:srgbClr val="000000"/>
                </a:solidFill>
              </a:rPr>
              <a:t>Literaturdatenformate (z. B. </a:t>
            </a:r>
            <a:r>
              <a:rPr lang="de-DE" sz="2600" noProof="0" dirty="0" err="1">
                <a:solidFill>
                  <a:srgbClr val="000000"/>
                </a:solidFill>
              </a:rPr>
              <a:t>BiBTex</a:t>
            </a:r>
            <a:r>
              <a:rPr lang="de-DE" sz="2600" noProof="0" dirty="0">
                <a:solidFill>
                  <a:srgbClr val="000000"/>
                </a:solidFill>
              </a:rPr>
              <a:t>) oder Literaturverwaltungsprogramme (z. B. Citavi) unterstützen eine korrekte Quellenangabe </a:t>
            </a:r>
          </a:p>
          <a:p>
            <a:pPr marL="1073150" lvl="3" indent="-171450">
              <a:spcBef>
                <a:spcPts val="600"/>
              </a:spcBef>
              <a:buFont typeface="Wingdings" panose="05000000000000000000" pitchFamily="2" charset="2"/>
              <a:buChar char="§"/>
            </a:pPr>
            <a:endParaRPr lang="de-DE" sz="2200" noProof="0" dirty="0"/>
          </a:p>
        </p:txBody>
      </p:sp>
      <p:sp>
        <p:nvSpPr>
          <p:cNvPr id="5" name="Textfeld 4">
            <a:extLst>
              <a:ext uri="{FF2B5EF4-FFF2-40B4-BE49-F238E27FC236}">
                <a16:creationId xmlns:a16="http://schemas.microsoft.com/office/drawing/2014/main" id="{6C48213D-1E5E-4618-9E8C-7F1E64642168}"/>
              </a:ext>
            </a:extLst>
          </p:cNvPr>
          <p:cNvSpPr txBox="1"/>
          <p:nvPr/>
        </p:nvSpPr>
        <p:spPr>
          <a:xfrm>
            <a:off x="777718" y="1308645"/>
            <a:ext cx="6469380" cy="400110"/>
          </a:xfrm>
          <a:prstGeom prst="rect">
            <a:avLst/>
          </a:prstGeom>
          <a:noFill/>
        </p:spPr>
        <p:txBody>
          <a:bodyPr wrap="square">
            <a:spAutoFit/>
          </a:bodyPr>
          <a:lstStyle/>
          <a:p>
            <a:r>
              <a:rPr lang="de-DE" sz="2000" noProof="0" dirty="0"/>
              <a:t>(Pears und Shields, 2022)</a:t>
            </a:r>
          </a:p>
        </p:txBody>
      </p:sp>
      <p:sp>
        <p:nvSpPr>
          <p:cNvPr id="4" name="Foliennummernplatzhalter 3">
            <a:extLst>
              <a:ext uri="{FF2B5EF4-FFF2-40B4-BE49-F238E27FC236}">
                <a16:creationId xmlns:a16="http://schemas.microsoft.com/office/drawing/2014/main" id="{D513C34D-7181-8CD8-5323-0C65E50E7326}"/>
              </a:ext>
            </a:extLst>
          </p:cNvPr>
          <p:cNvSpPr>
            <a:spLocks noGrp="1"/>
          </p:cNvSpPr>
          <p:nvPr>
            <p:ph type="sldNum" sz="quarter" idx="16"/>
          </p:nvPr>
        </p:nvSpPr>
        <p:spPr/>
        <p:txBody>
          <a:bodyPr/>
          <a:lstStyle/>
          <a:p>
            <a:fld id="{4B64EC4D-37E3-EF42-B9AB-6337577588CB}" type="slidenum">
              <a:rPr lang="de-DE" noProof="0" smtClean="0"/>
              <a:pPr/>
              <a:t>31</a:t>
            </a:fld>
            <a:endParaRPr lang="de-DE" noProof="0" dirty="0"/>
          </a:p>
        </p:txBody>
      </p:sp>
    </p:spTree>
    <p:extLst>
      <p:ext uri="{BB962C8B-B14F-4D97-AF65-F5344CB8AC3E}">
        <p14:creationId xmlns:p14="http://schemas.microsoft.com/office/powerpoint/2010/main" val="4913555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D222BE-9FBB-AAA7-E068-78757D690C61}"/>
              </a:ext>
            </a:extLst>
          </p:cNvPr>
          <p:cNvSpPr>
            <a:spLocks noGrp="1"/>
          </p:cNvSpPr>
          <p:nvPr>
            <p:ph type="title"/>
          </p:nvPr>
        </p:nvSpPr>
        <p:spPr/>
        <p:txBody>
          <a:bodyPr/>
          <a:lstStyle/>
          <a:p>
            <a:r>
              <a:rPr lang="de-DE" noProof="0" dirty="0"/>
              <a:t>2.1 Zuverlässigkeit: Beispiele für Zitierstile (1/3)</a:t>
            </a:r>
          </a:p>
        </p:txBody>
      </p:sp>
      <p:sp>
        <p:nvSpPr>
          <p:cNvPr id="3" name="Inhaltsplatzhalter 2">
            <a:extLst>
              <a:ext uri="{FF2B5EF4-FFF2-40B4-BE49-F238E27FC236}">
                <a16:creationId xmlns:a16="http://schemas.microsoft.com/office/drawing/2014/main" id="{8A2D075E-9DA8-B30F-16FF-B43E5D33B353}"/>
              </a:ext>
            </a:extLst>
          </p:cNvPr>
          <p:cNvSpPr>
            <a:spLocks noGrp="1"/>
          </p:cNvSpPr>
          <p:nvPr>
            <p:ph idx="1"/>
          </p:nvPr>
        </p:nvSpPr>
        <p:spPr>
          <a:xfrm>
            <a:off x="880588" y="1957892"/>
            <a:ext cx="11877840" cy="4681953"/>
          </a:xfrm>
        </p:spPr>
        <p:txBody>
          <a:bodyPr>
            <a:normAutofit lnSpcReduction="10000"/>
          </a:bodyPr>
          <a:lstStyle/>
          <a:p>
            <a:r>
              <a:rPr lang="de-DE" noProof="0" dirty="0">
                <a:solidFill>
                  <a:srgbClr val="000000"/>
                </a:solidFill>
              </a:rPr>
              <a:t>Zitation nach Harvard</a:t>
            </a:r>
            <a:endParaRPr lang="de-DE" sz="1400" noProof="0" dirty="0">
              <a:solidFill>
                <a:srgbClr val="000000"/>
              </a:solidFill>
            </a:endParaRPr>
          </a:p>
          <a:p>
            <a:pPr lvl="1"/>
            <a:r>
              <a:rPr lang="de-DE" noProof="0" dirty="0">
                <a:solidFill>
                  <a:srgbClr val="000000"/>
                </a:solidFill>
              </a:rPr>
              <a:t>Im Fließtext erfolgt die Nennung von </a:t>
            </a:r>
            <a:r>
              <a:rPr lang="de-DE" noProof="0" dirty="0" err="1">
                <a:solidFill>
                  <a:srgbClr val="000000"/>
                </a:solidFill>
              </a:rPr>
              <a:t>Autor:innen</a:t>
            </a:r>
            <a:r>
              <a:rPr lang="de-DE" noProof="0" dirty="0">
                <a:solidFill>
                  <a:srgbClr val="000000"/>
                </a:solidFill>
              </a:rPr>
              <a:t> und Erscheinungsjahr </a:t>
            </a:r>
          </a:p>
          <a:p>
            <a:pPr marL="628650" lvl="2" indent="0">
              <a:buNone/>
            </a:pPr>
            <a:r>
              <a:rPr lang="de-DE" noProof="0" dirty="0"/>
              <a:t>z. B.: Die Angabe der Quellen folgt einem klaren Regelwerk (Swales und </a:t>
            </a:r>
            <a:r>
              <a:rPr lang="de-DE" noProof="0" dirty="0" err="1"/>
              <a:t>Feak</a:t>
            </a:r>
            <a:r>
              <a:rPr lang="de-DE" noProof="0" dirty="0"/>
              <a:t>, 2012).</a:t>
            </a:r>
            <a:endParaRPr lang="de-DE" noProof="0" dirty="0">
              <a:solidFill>
                <a:srgbClr val="000000"/>
              </a:solidFill>
            </a:endParaRPr>
          </a:p>
          <a:p>
            <a:pPr lvl="1">
              <a:lnSpc>
                <a:spcPct val="130000"/>
              </a:lnSpc>
              <a:spcBef>
                <a:spcPts val="1200"/>
              </a:spcBef>
              <a:spcAft>
                <a:spcPts val="0"/>
              </a:spcAft>
            </a:pPr>
            <a:r>
              <a:rPr lang="de-DE" noProof="0" dirty="0">
                <a:solidFill>
                  <a:srgbClr val="000000"/>
                </a:solidFill>
              </a:rPr>
              <a:t>Im Literaturverzeichnis erfolgt die Quellenangabe in alphabetischer Reihung, z. B.:</a:t>
            </a:r>
          </a:p>
          <a:p>
            <a:pPr marL="628650" lvl="2" indent="0">
              <a:spcBef>
                <a:spcPts val="600"/>
              </a:spcBef>
              <a:buNone/>
            </a:pPr>
            <a:r>
              <a:rPr lang="de-DE" noProof="0" dirty="0"/>
              <a:t>...</a:t>
            </a:r>
          </a:p>
          <a:p>
            <a:pPr marL="806450" lvl="2" indent="-182563">
              <a:spcBef>
                <a:spcPts val="600"/>
              </a:spcBef>
              <a:buNone/>
              <a:tabLst>
                <a:tab pos="806450" algn="l"/>
              </a:tabLst>
            </a:pPr>
            <a:r>
              <a:rPr lang="de-DE" noProof="0" dirty="0"/>
              <a:t>Pears, R. und Shields, G. (2023) </a:t>
            </a:r>
            <a:r>
              <a:rPr lang="de-DE" i="1" noProof="0" dirty="0" err="1"/>
              <a:t>Cite</a:t>
            </a:r>
            <a:r>
              <a:rPr lang="de-DE" i="1" noProof="0" dirty="0"/>
              <a:t> Them Right: The Essential </a:t>
            </a:r>
            <a:r>
              <a:rPr lang="de-DE" i="1" noProof="0" dirty="0" err="1"/>
              <a:t>Referencing</a:t>
            </a:r>
            <a:r>
              <a:rPr lang="de-DE" i="1" noProof="0" dirty="0"/>
              <a:t> Guide</a:t>
            </a:r>
            <a:r>
              <a:rPr lang="de-DE" noProof="0" dirty="0"/>
              <a:t>. 12th ed. London: Bloomsbury Publishing.</a:t>
            </a:r>
          </a:p>
          <a:p>
            <a:pPr marL="806450" lvl="2" indent="-182563">
              <a:spcBef>
                <a:spcPts val="600"/>
              </a:spcBef>
              <a:buNone/>
            </a:pPr>
            <a:r>
              <a:rPr lang="de-DE" noProof="0" dirty="0"/>
              <a:t>Swales, J. M. und </a:t>
            </a:r>
            <a:r>
              <a:rPr lang="de-DE" noProof="0" dirty="0" err="1"/>
              <a:t>Feak</a:t>
            </a:r>
            <a:r>
              <a:rPr lang="de-DE" noProof="0" dirty="0"/>
              <a:t>, C. B. (2012) </a:t>
            </a:r>
            <a:r>
              <a:rPr lang="de-DE" i="1" noProof="0" dirty="0"/>
              <a:t>Academic Writing for Graduate </a:t>
            </a:r>
            <a:r>
              <a:rPr lang="de-DE" i="1" noProof="0" dirty="0" err="1"/>
              <a:t>Students</a:t>
            </a:r>
            <a:r>
              <a:rPr lang="de-DE" i="1" noProof="0" dirty="0"/>
              <a:t>.</a:t>
            </a:r>
            <a:r>
              <a:rPr lang="de-DE" noProof="0" dirty="0"/>
              <a:t> 3rd ed. Ann Arbor, MI: University of Michigan Press. </a:t>
            </a:r>
            <a:r>
              <a:rPr lang="de-DE" noProof="0" dirty="0">
                <a:hlinkClick r:id="rId2"/>
              </a:rPr>
              <a:t>https://doi.org/10.3998/mpub.2173936</a:t>
            </a:r>
            <a:endParaRPr lang="de-DE" noProof="0" dirty="0"/>
          </a:p>
          <a:p>
            <a:pPr marL="806450" lvl="2" indent="-182563">
              <a:spcBef>
                <a:spcPts val="600"/>
              </a:spcBef>
              <a:buNone/>
            </a:pPr>
            <a:r>
              <a:rPr lang="de-DE" noProof="0" dirty="0"/>
              <a:t>…</a:t>
            </a:r>
          </a:p>
        </p:txBody>
      </p:sp>
      <p:sp>
        <p:nvSpPr>
          <p:cNvPr id="5" name="Textfeld 4">
            <a:extLst>
              <a:ext uri="{FF2B5EF4-FFF2-40B4-BE49-F238E27FC236}">
                <a16:creationId xmlns:a16="http://schemas.microsoft.com/office/drawing/2014/main" id="{6C48213D-1E5E-4618-9E8C-7F1E64642168}"/>
              </a:ext>
            </a:extLst>
          </p:cNvPr>
          <p:cNvSpPr txBox="1"/>
          <p:nvPr/>
        </p:nvSpPr>
        <p:spPr>
          <a:xfrm>
            <a:off x="777718" y="1351677"/>
            <a:ext cx="6469380" cy="400110"/>
          </a:xfrm>
          <a:prstGeom prst="rect">
            <a:avLst/>
          </a:prstGeom>
          <a:noFill/>
        </p:spPr>
        <p:txBody>
          <a:bodyPr wrap="square">
            <a:spAutoFit/>
          </a:bodyPr>
          <a:lstStyle/>
          <a:p>
            <a:r>
              <a:rPr lang="de-DE" sz="2000" noProof="0" dirty="0"/>
              <a:t>(Pears und Shields, 2022)</a:t>
            </a:r>
          </a:p>
        </p:txBody>
      </p:sp>
      <p:sp>
        <p:nvSpPr>
          <p:cNvPr id="4" name="Foliennummernplatzhalter 3">
            <a:extLst>
              <a:ext uri="{FF2B5EF4-FFF2-40B4-BE49-F238E27FC236}">
                <a16:creationId xmlns:a16="http://schemas.microsoft.com/office/drawing/2014/main" id="{D513C34D-7181-8CD8-5323-0C65E50E7326}"/>
              </a:ext>
            </a:extLst>
          </p:cNvPr>
          <p:cNvSpPr>
            <a:spLocks noGrp="1"/>
          </p:cNvSpPr>
          <p:nvPr>
            <p:ph type="sldNum" sz="quarter" idx="16"/>
          </p:nvPr>
        </p:nvSpPr>
        <p:spPr/>
        <p:txBody>
          <a:bodyPr/>
          <a:lstStyle/>
          <a:p>
            <a:fld id="{4B64EC4D-37E3-EF42-B9AB-6337577588CB}" type="slidenum">
              <a:rPr lang="de-DE" noProof="0" smtClean="0"/>
              <a:pPr/>
              <a:t>32</a:t>
            </a:fld>
            <a:endParaRPr lang="de-DE" noProof="0" dirty="0"/>
          </a:p>
        </p:txBody>
      </p:sp>
    </p:spTree>
    <p:extLst>
      <p:ext uri="{BB962C8B-B14F-4D97-AF65-F5344CB8AC3E}">
        <p14:creationId xmlns:p14="http://schemas.microsoft.com/office/powerpoint/2010/main" val="7676599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D222BE-9FBB-AAA7-E068-78757D690C61}"/>
              </a:ext>
            </a:extLst>
          </p:cNvPr>
          <p:cNvSpPr>
            <a:spLocks noGrp="1"/>
          </p:cNvSpPr>
          <p:nvPr>
            <p:ph type="title"/>
          </p:nvPr>
        </p:nvSpPr>
        <p:spPr/>
        <p:txBody>
          <a:bodyPr/>
          <a:lstStyle/>
          <a:p>
            <a:r>
              <a:rPr lang="de-DE" noProof="0" dirty="0"/>
              <a:t>2.1 Zuverlässigkeit: Beispiele für Zitierstile (2/3)</a:t>
            </a:r>
          </a:p>
        </p:txBody>
      </p:sp>
      <p:sp>
        <p:nvSpPr>
          <p:cNvPr id="3" name="Inhaltsplatzhalter 2">
            <a:extLst>
              <a:ext uri="{FF2B5EF4-FFF2-40B4-BE49-F238E27FC236}">
                <a16:creationId xmlns:a16="http://schemas.microsoft.com/office/drawing/2014/main" id="{8A2D075E-9DA8-B30F-16FF-B43E5D33B353}"/>
              </a:ext>
            </a:extLst>
          </p:cNvPr>
          <p:cNvSpPr>
            <a:spLocks noGrp="1"/>
          </p:cNvSpPr>
          <p:nvPr>
            <p:ph idx="1"/>
          </p:nvPr>
        </p:nvSpPr>
        <p:spPr>
          <a:xfrm>
            <a:off x="880588" y="2086984"/>
            <a:ext cx="11877840" cy="4552861"/>
          </a:xfrm>
        </p:spPr>
        <p:txBody>
          <a:bodyPr>
            <a:normAutofit/>
          </a:bodyPr>
          <a:lstStyle/>
          <a:p>
            <a:r>
              <a:rPr lang="de-DE" noProof="0" dirty="0">
                <a:solidFill>
                  <a:srgbClr val="000000"/>
                </a:solidFill>
              </a:rPr>
              <a:t>Zitation nach IEEE</a:t>
            </a:r>
            <a:endParaRPr lang="de-DE" sz="1400" noProof="0" dirty="0">
              <a:solidFill>
                <a:srgbClr val="000000"/>
              </a:solidFill>
            </a:endParaRPr>
          </a:p>
          <a:p>
            <a:pPr lvl="1"/>
            <a:r>
              <a:rPr lang="de-DE" noProof="0" dirty="0">
                <a:solidFill>
                  <a:srgbClr val="000000"/>
                </a:solidFill>
              </a:rPr>
              <a:t>Im Fließtext wird </a:t>
            </a:r>
            <a:r>
              <a:rPr lang="de-DE" noProof="0" dirty="0"/>
              <a:t>jeder Quelle in Reihenfolge der Nennung eine Zahl/Referenznummer zugeordnet, d. h. [1] steht für die erste im Text genannte Quelle</a:t>
            </a:r>
          </a:p>
          <a:p>
            <a:pPr marL="623888" lvl="1" indent="0">
              <a:buNone/>
            </a:pPr>
            <a:r>
              <a:rPr lang="de-DE" sz="2200" dirty="0"/>
              <a:t>z</a:t>
            </a:r>
            <a:r>
              <a:rPr lang="de-DE" sz="2200" noProof="0" dirty="0"/>
              <a:t>. B.: Die Angabe der Quellen folgt einem klaren Regelwerk [1].</a:t>
            </a:r>
          </a:p>
          <a:p>
            <a:pPr lvl="1">
              <a:spcBef>
                <a:spcPts val="3000"/>
              </a:spcBef>
              <a:spcAft>
                <a:spcPts val="0"/>
              </a:spcAft>
            </a:pPr>
            <a:r>
              <a:rPr lang="de-DE" noProof="0" dirty="0">
                <a:solidFill>
                  <a:srgbClr val="000000"/>
                </a:solidFill>
              </a:rPr>
              <a:t>Im Literaturverzeichnis erfolgt Reihung nach der Referenznummer, z. B.:</a:t>
            </a:r>
          </a:p>
          <a:p>
            <a:pPr marL="989013" lvl="1" indent="-365125">
              <a:buNone/>
            </a:pPr>
            <a:r>
              <a:rPr lang="de-DE" sz="2200" noProof="0" dirty="0"/>
              <a:t>[1] J. M. Swales und C. B. </a:t>
            </a:r>
            <a:r>
              <a:rPr lang="de-DE" sz="2200" noProof="0" dirty="0" err="1"/>
              <a:t>Feak</a:t>
            </a:r>
            <a:r>
              <a:rPr lang="de-DE" sz="2200" noProof="0" dirty="0"/>
              <a:t>, </a:t>
            </a:r>
            <a:r>
              <a:rPr lang="de-DE" sz="2200" i="1" noProof="0" dirty="0"/>
              <a:t>Academic Writing for Graduate </a:t>
            </a:r>
            <a:r>
              <a:rPr lang="de-DE" sz="2200" i="1" noProof="0" dirty="0" err="1"/>
              <a:t>Students</a:t>
            </a:r>
            <a:r>
              <a:rPr lang="de-DE" sz="2200" noProof="0" dirty="0"/>
              <a:t>, 3rd ed. Ann Arbor: University of Michigan Press, 2012. doi:10.3998/mpub.2173936</a:t>
            </a:r>
          </a:p>
          <a:p>
            <a:pPr marL="989013" lvl="1" indent="-365125">
              <a:buNone/>
            </a:pPr>
            <a:r>
              <a:rPr lang="de-DE" sz="2200" noProof="0" dirty="0"/>
              <a:t>[2] …</a:t>
            </a:r>
          </a:p>
          <a:p>
            <a:pPr marL="361950" lvl="1" indent="0">
              <a:buNone/>
            </a:pPr>
            <a:endParaRPr lang="de-DE" noProof="0" dirty="0">
              <a:solidFill>
                <a:srgbClr val="000000"/>
              </a:solidFill>
            </a:endParaRPr>
          </a:p>
        </p:txBody>
      </p:sp>
      <p:sp>
        <p:nvSpPr>
          <p:cNvPr id="5" name="Textfeld 4">
            <a:extLst>
              <a:ext uri="{FF2B5EF4-FFF2-40B4-BE49-F238E27FC236}">
                <a16:creationId xmlns:a16="http://schemas.microsoft.com/office/drawing/2014/main" id="{6C48213D-1E5E-4618-9E8C-7F1E64642168}"/>
              </a:ext>
            </a:extLst>
          </p:cNvPr>
          <p:cNvSpPr txBox="1"/>
          <p:nvPr/>
        </p:nvSpPr>
        <p:spPr>
          <a:xfrm>
            <a:off x="777718" y="1351677"/>
            <a:ext cx="6469380" cy="400110"/>
          </a:xfrm>
          <a:prstGeom prst="rect">
            <a:avLst/>
          </a:prstGeom>
          <a:noFill/>
        </p:spPr>
        <p:txBody>
          <a:bodyPr wrap="square">
            <a:spAutoFit/>
          </a:bodyPr>
          <a:lstStyle/>
          <a:p>
            <a:r>
              <a:rPr lang="de-DE" sz="2000" noProof="0" dirty="0"/>
              <a:t>(Pears und Shields, 2022)</a:t>
            </a:r>
          </a:p>
        </p:txBody>
      </p:sp>
      <p:sp>
        <p:nvSpPr>
          <p:cNvPr id="4" name="Foliennummernplatzhalter 3">
            <a:extLst>
              <a:ext uri="{FF2B5EF4-FFF2-40B4-BE49-F238E27FC236}">
                <a16:creationId xmlns:a16="http://schemas.microsoft.com/office/drawing/2014/main" id="{D513C34D-7181-8CD8-5323-0C65E50E7326}"/>
              </a:ext>
            </a:extLst>
          </p:cNvPr>
          <p:cNvSpPr>
            <a:spLocks noGrp="1"/>
          </p:cNvSpPr>
          <p:nvPr>
            <p:ph type="sldNum" sz="quarter" idx="16"/>
          </p:nvPr>
        </p:nvSpPr>
        <p:spPr/>
        <p:txBody>
          <a:bodyPr/>
          <a:lstStyle/>
          <a:p>
            <a:fld id="{4B64EC4D-37E3-EF42-B9AB-6337577588CB}" type="slidenum">
              <a:rPr lang="de-DE" noProof="0" smtClean="0"/>
              <a:pPr/>
              <a:t>33</a:t>
            </a:fld>
            <a:endParaRPr lang="de-DE" noProof="0" dirty="0"/>
          </a:p>
        </p:txBody>
      </p:sp>
    </p:spTree>
    <p:extLst>
      <p:ext uri="{BB962C8B-B14F-4D97-AF65-F5344CB8AC3E}">
        <p14:creationId xmlns:p14="http://schemas.microsoft.com/office/powerpoint/2010/main" val="27008158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D222BE-9FBB-AAA7-E068-78757D690C61}"/>
              </a:ext>
            </a:extLst>
          </p:cNvPr>
          <p:cNvSpPr>
            <a:spLocks noGrp="1"/>
          </p:cNvSpPr>
          <p:nvPr>
            <p:ph type="title"/>
          </p:nvPr>
        </p:nvSpPr>
        <p:spPr/>
        <p:txBody>
          <a:bodyPr/>
          <a:lstStyle/>
          <a:p>
            <a:r>
              <a:rPr lang="de-DE" noProof="0" dirty="0"/>
              <a:t>2.1 Zuverlässigkeit: Beispiele für Zitierstile (3/3)</a:t>
            </a:r>
          </a:p>
        </p:txBody>
      </p:sp>
      <p:sp>
        <p:nvSpPr>
          <p:cNvPr id="3" name="Inhaltsplatzhalter 2">
            <a:extLst>
              <a:ext uri="{FF2B5EF4-FFF2-40B4-BE49-F238E27FC236}">
                <a16:creationId xmlns:a16="http://schemas.microsoft.com/office/drawing/2014/main" id="{8A2D075E-9DA8-B30F-16FF-B43E5D33B353}"/>
              </a:ext>
            </a:extLst>
          </p:cNvPr>
          <p:cNvSpPr>
            <a:spLocks noGrp="1"/>
          </p:cNvSpPr>
          <p:nvPr>
            <p:ph idx="1"/>
          </p:nvPr>
        </p:nvSpPr>
        <p:spPr>
          <a:xfrm>
            <a:off x="880588" y="1974274"/>
            <a:ext cx="11877840" cy="4665572"/>
          </a:xfrm>
        </p:spPr>
        <p:txBody>
          <a:bodyPr>
            <a:normAutofit lnSpcReduction="10000"/>
          </a:bodyPr>
          <a:lstStyle/>
          <a:p>
            <a:r>
              <a:rPr lang="de-DE" noProof="0" dirty="0">
                <a:solidFill>
                  <a:srgbClr val="000000"/>
                </a:solidFill>
              </a:rPr>
              <a:t>Zitation nach Chicago Note</a:t>
            </a:r>
            <a:endParaRPr lang="de-DE" sz="1400" noProof="0" dirty="0">
              <a:solidFill>
                <a:srgbClr val="000000"/>
              </a:solidFill>
            </a:endParaRPr>
          </a:p>
          <a:p>
            <a:pPr lvl="1"/>
            <a:r>
              <a:rPr lang="de-DE" noProof="0" dirty="0">
                <a:solidFill>
                  <a:srgbClr val="000000"/>
                </a:solidFill>
              </a:rPr>
              <a:t>Im Fließtext werden Quellen mittels Verweiszeichen (zumeist eine Zahl) referenziert</a:t>
            </a:r>
          </a:p>
          <a:p>
            <a:pPr marL="361950" lvl="1" indent="0">
              <a:buNone/>
            </a:pPr>
            <a:r>
              <a:rPr lang="de-DE" noProof="0" dirty="0">
                <a:solidFill>
                  <a:srgbClr val="000000"/>
                </a:solidFill>
              </a:rPr>
              <a:t>	z. B.: </a:t>
            </a:r>
            <a:r>
              <a:rPr lang="de-DE" sz="2400" noProof="0" dirty="0"/>
              <a:t>Die Angabe der Quellen folgt einem klaren Regelwerk</a:t>
            </a:r>
            <a:r>
              <a:rPr lang="de-DE" sz="2400" baseline="30000" noProof="0" dirty="0"/>
              <a:t>1</a:t>
            </a:r>
            <a:r>
              <a:rPr lang="de-DE" sz="2400" noProof="0" dirty="0"/>
              <a:t>.</a:t>
            </a:r>
          </a:p>
          <a:p>
            <a:pPr lvl="1">
              <a:lnSpc>
                <a:spcPct val="130000"/>
              </a:lnSpc>
              <a:spcBef>
                <a:spcPts val="1200"/>
              </a:spcBef>
            </a:pPr>
            <a:r>
              <a:rPr lang="de-DE" noProof="0" dirty="0">
                <a:solidFill>
                  <a:srgbClr val="000000"/>
                </a:solidFill>
              </a:rPr>
              <a:t>Am Seitenende folgt die Erklärung, z. B.:</a:t>
            </a:r>
          </a:p>
          <a:p>
            <a:pPr marL="361950" lvl="1" indent="0">
              <a:buNone/>
            </a:pPr>
            <a:r>
              <a:rPr lang="de-DE" sz="2400" baseline="30000" noProof="0" dirty="0"/>
              <a:t>	</a:t>
            </a:r>
            <a:r>
              <a:rPr lang="de-DE" sz="2200" baseline="30000" noProof="0" dirty="0"/>
              <a:t>1) </a:t>
            </a:r>
            <a:r>
              <a:rPr lang="de-DE" sz="2200" noProof="0" dirty="0"/>
              <a:t>Swales, John M., </a:t>
            </a:r>
            <a:r>
              <a:rPr lang="de-DE" sz="2200" noProof="0" dirty="0" err="1"/>
              <a:t>Feak</a:t>
            </a:r>
            <a:r>
              <a:rPr lang="de-DE" sz="2200" noProof="0" dirty="0"/>
              <a:t> Christine B. </a:t>
            </a:r>
            <a:r>
              <a:rPr lang="de-DE" sz="2200" i="1" noProof="0" dirty="0"/>
              <a:t>Academic Writing for Graduate </a:t>
            </a:r>
            <a:r>
              <a:rPr lang="de-DE" sz="2200" i="1" noProof="0" dirty="0" err="1"/>
              <a:t>Students</a:t>
            </a:r>
            <a:r>
              <a:rPr lang="de-DE" sz="2200" i="1" noProof="0" dirty="0"/>
              <a:t> </a:t>
            </a:r>
            <a:r>
              <a:rPr lang="de-DE" sz="2200" noProof="0" dirty="0"/>
              <a:t>(Ann Arbor: 	University of Michigan Press, 2012), 8.</a:t>
            </a:r>
            <a:endParaRPr lang="de-DE" noProof="0" dirty="0"/>
          </a:p>
          <a:p>
            <a:pPr lvl="1">
              <a:spcBef>
                <a:spcPts val="1200"/>
              </a:spcBef>
              <a:spcAft>
                <a:spcPts val="0"/>
              </a:spcAft>
            </a:pPr>
            <a:r>
              <a:rPr lang="de-DE" noProof="0" dirty="0">
                <a:solidFill>
                  <a:srgbClr val="000000"/>
                </a:solidFill>
              </a:rPr>
              <a:t>Im Literaturverzeichnis erfolgt die Quellenangabe in alphabetischer Reihung, z. B</a:t>
            </a:r>
            <a:r>
              <a:rPr lang="de-DE" dirty="0">
                <a:solidFill>
                  <a:srgbClr val="000000"/>
                </a:solidFill>
              </a:rPr>
              <a:t>.</a:t>
            </a:r>
            <a:r>
              <a:rPr lang="de-DE" noProof="0" dirty="0">
                <a:solidFill>
                  <a:srgbClr val="000000"/>
                </a:solidFill>
              </a:rPr>
              <a:t>: </a:t>
            </a:r>
          </a:p>
          <a:p>
            <a:pPr marL="806450" lvl="2" indent="-182563">
              <a:lnSpc>
                <a:spcPct val="130000"/>
              </a:lnSpc>
              <a:spcBef>
                <a:spcPts val="600"/>
              </a:spcBef>
              <a:buNone/>
            </a:pPr>
            <a:r>
              <a:rPr lang="de-DE" noProof="0" dirty="0"/>
              <a:t>Swales, John M., und </a:t>
            </a:r>
            <a:r>
              <a:rPr lang="de-DE" noProof="0" dirty="0" err="1"/>
              <a:t>Feak</a:t>
            </a:r>
            <a:r>
              <a:rPr lang="de-DE" noProof="0" dirty="0"/>
              <a:t>, Christine B. </a:t>
            </a:r>
            <a:r>
              <a:rPr lang="de-DE" i="1" noProof="0" dirty="0"/>
              <a:t>Academic Writing for Graduate </a:t>
            </a:r>
            <a:r>
              <a:rPr lang="de-DE" i="1" noProof="0" dirty="0" err="1"/>
              <a:t>Students</a:t>
            </a:r>
            <a:r>
              <a:rPr lang="de-DE" noProof="0" dirty="0"/>
              <a:t>. 3rd ed. Ann Arbor: University of Michigan Press, 2012. https://doi.org/10.3998/mpub.2173936.</a:t>
            </a:r>
          </a:p>
          <a:p>
            <a:pPr marL="806450" lvl="2" indent="-182563">
              <a:lnSpc>
                <a:spcPct val="130000"/>
              </a:lnSpc>
              <a:spcBef>
                <a:spcPts val="600"/>
              </a:spcBef>
              <a:buNone/>
            </a:pPr>
            <a:endParaRPr lang="de-DE" noProof="0" dirty="0">
              <a:highlight>
                <a:srgbClr val="C0C0C0"/>
              </a:highlight>
            </a:endParaRPr>
          </a:p>
          <a:p>
            <a:pPr marL="361950" lvl="1" indent="0">
              <a:buNone/>
            </a:pPr>
            <a:endParaRPr lang="de-DE" noProof="0" dirty="0">
              <a:solidFill>
                <a:srgbClr val="000000"/>
              </a:solidFill>
            </a:endParaRPr>
          </a:p>
        </p:txBody>
      </p:sp>
      <p:sp>
        <p:nvSpPr>
          <p:cNvPr id="5" name="Textfeld 4">
            <a:extLst>
              <a:ext uri="{FF2B5EF4-FFF2-40B4-BE49-F238E27FC236}">
                <a16:creationId xmlns:a16="http://schemas.microsoft.com/office/drawing/2014/main" id="{6C48213D-1E5E-4618-9E8C-7F1E64642168}"/>
              </a:ext>
            </a:extLst>
          </p:cNvPr>
          <p:cNvSpPr txBox="1"/>
          <p:nvPr/>
        </p:nvSpPr>
        <p:spPr>
          <a:xfrm>
            <a:off x="777718" y="1351677"/>
            <a:ext cx="6469380" cy="400110"/>
          </a:xfrm>
          <a:prstGeom prst="rect">
            <a:avLst/>
          </a:prstGeom>
          <a:noFill/>
        </p:spPr>
        <p:txBody>
          <a:bodyPr wrap="square">
            <a:spAutoFit/>
          </a:bodyPr>
          <a:lstStyle/>
          <a:p>
            <a:r>
              <a:rPr lang="de-DE" sz="2000" noProof="0" dirty="0"/>
              <a:t>(Pears und Shields, 2022)</a:t>
            </a:r>
          </a:p>
        </p:txBody>
      </p:sp>
      <p:sp>
        <p:nvSpPr>
          <p:cNvPr id="4" name="Foliennummernplatzhalter 3">
            <a:extLst>
              <a:ext uri="{FF2B5EF4-FFF2-40B4-BE49-F238E27FC236}">
                <a16:creationId xmlns:a16="http://schemas.microsoft.com/office/drawing/2014/main" id="{D513C34D-7181-8CD8-5323-0C65E50E7326}"/>
              </a:ext>
            </a:extLst>
          </p:cNvPr>
          <p:cNvSpPr>
            <a:spLocks noGrp="1"/>
          </p:cNvSpPr>
          <p:nvPr>
            <p:ph type="sldNum" sz="quarter" idx="16"/>
          </p:nvPr>
        </p:nvSpPr>
        <p:spPr/>
        <p:txBody>
          <a:bodyPr/>
          <a:lstStyle/>
          <a:p>
            <a:fld id="{4B64EC4D-37E3-EF42-B9AB-6337577588CB}" type="slidenum">
              <a:rPr lang="de-DE" noProof="0" smtClean="0"/>
              <a:pPr/>
              <a:t>34</a:t>
            </a:fld>
            <a:endParaRPr lang="de-DE" noProof="0" dirty="0"/>
          </a:p>
        </p:txBody>
      </p:sp>
    </p:spTree>
    <p:extLst>
      <p:ext uri="{BB962C8B-B14F-4D97-AF65-F5344CB8AC3E}">
        <p14:creationId xmlns:p14="http://schemas.microsoft.com/office/powerpoint/2010/main" val="3368627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D222BE-9FBB-AAA7-E068-78757D690C61}"/>
              </a:ext>
            </a:extLst>
          </p:cNvPr>
          <p:cNvSpPr>
            <a:spLocks noGrp="1"/>
          </p:cNvSpPr>
          <p:nvPr>
            <p:ph type="title"/>
          </p:nvPr>
        </p:nvSpPr>
        <p:spPr/>
        <p:txBody>
          <a:bodyPr/>
          <a:lstStyle/>
          <a:p>
            <a:r>
              <a:rPr lang="de-DE" noProof="0" dirty="0">
                <a:solidFill>
                  <a:srgbClr val="000000"/>
                </a:solidFill>
              </a:rPr>
              <a:t>2.2 Ehrlichkeit: Transparente Kennzeichnung von AI-Nutzung (1/3)</a:t>
            </a:r>
            <a:endParaRPr lang="de-DE" noProof="0" dirty="0"/>
          </a:p>
        </p:txBody>
      </p:sp>
      <p:sp>
        <p:nvSpPr>
          <p:cNvPr id="3" name="Inhaltsplatzhalter 2">
            <a:extLst>
              <a:ext uri="{FF2B5EF4-FFF2-40B4-BE49-F238E27FC236}">
                <a16:creationId xmlns:a16="http://schemas.microsoft.com/office/drawing/2014/main" id="{8A2D075E-9DA8-B30F-16FF-B43E5D33B353}"/>
              </a:ext>
            </a:extLst>
          </p:cNvPr>
          <p:cNvSpPr>
            <a:spLocks noGrp="1"/>
          </p:cNvSpPr>
          <p:nvPr>
            <p:ph idx="1"/>
          </p:nvPr>
        </p:nvSpPr>
        <p:spPr>
          <a:xfrm>
            <a:off x="880588" y="2000250"/>
            <a:ext cx="11877840" cy="4639595"/>
          </a:xfrm>
        </p:spPr>
        <p:txBody>
          <a:bodyPr>
            <a:normAutofit/>
          </a:bodyPr>
          <a:lstStyle/>
          <a:p>
            <a:r>
              <a:rPr lang="de-DE" noProof="0" dirty="0">
                <a:solidFill>
                  <a:srgbClr val="000000"/>
                </a:solidFill>
              </a:rPr>
              <a:t>Laut Leitlinie des Rektorats </a:t>
            </a:r>
            <a:r>
              <a:rPr lang="de-DE" noProof="0">
                <a:solidFill>
                  <a:srgbClr val="000000"/>
                </a:solidFill>
              </a:rPr>
              <a:t>darf AI </a:t>
            </a:r>
            <a:r>
              <a:rPr lang="de-DE" noProof="0" dirty="0">
                <a:solidFill>
                  <a:srgbClr val="000000"/>
                </a:solidFill>
              </a:rPr>
              <a:t>im Studium eingesetzt werden </a:t>
            </a:r>
            <a:r>
              <a:rPr lang="de-DE" sz="2000" noProof="0" dirty="0">
                <a:solidFill>
                  <a:srgbClr val="000000"/>
                </a:solidFill>
              </a:rPr>
              <a:t>(TU Graz, 2023a)</a:t>
            </a:r>
            <a:endParaRPr lang="de-DE" sz="1600" noProof="0" dirty="0">
              <a:solidFill>
                <a:srgbClr val="000000"/>
              </a:solidFill>
            </a:endParaRPr>
          </a:p>
          <a:p>
            <a:pPr lvl="1"/>
            <a:r>
              <a:rPr lang="de-DE" noProof="0" dirty="0">
                <a:solidFill>
                  <a:srgbClr val="000000"/>
                </a:solidFill>
              </a:rPr>
              <a:t>Grundsätzlich gilt:</a:t>
            </a:r>
          </a:p>
          <a:p>
            <a:pPr lvl="2"/>
            <a:r>
              <a:rPr lang="de-DE" noProof="0" dirty="0"/>
              <a:t>Die LV-Leitung entscheidet, welche Tools in der LV erlaubt sind</a:t>
            </a:r>
          </a:p>
          <a:p>
            <a:pPr lvl="2"/>
            <a:r>
              <a:rPr lang="de-DE" noProof="0" dirty="0">
                <a:solidFill>
                  <a:srgbClr val="000000"/>
                </a:solidFill>
              </a:rPr>
              <a:t>Seminararbeiten/Abschlussarbeiten sind selbst zu verfassen</a:t>
            </a:r>
          </a:p>
          <a:p>
            <a:pPr lvl="2"/>
            <a:r>
              <a:rPr lang="de-DE" noProof="0" dirty="0"/>
              <a:t>Der/die </a:t>
            </a:r>
            <a:r>
              <a:rPr lang="de-DE" noProof="0" dirty="0" err="1"/>
              <a:t>Verfasser:in</a:t>
            </a:r>
            <a:r>
              <a:rPr lang="de-DE" noProof="0" dirty="0"/>
              <a:t> von Texten ist für die Richtigkeit der Inhalte verantwortlich</a:t>
            </a:r>
            <a:endParaRPr lang="de-DE" noProof="0" dirty="0">
              <a:solidFill>
                <a:srgbClr val="000000"/>
              </a:solidFill>
            </a:endParaRPr>
          </a:p>
          <a:p>
            <a:pPr lvl="2"/>
            <a:r>
              <a:rPr lang="de-DE" noProof="0" dirty="0">
                <a:solidFill>
                  <a:srgbClr val="000000"/>
                </a:solidFill>
              </a:rPr>
              <a:t>AI-basierte Rechtschreib-, Grammatik-, oder Übersetzungsprogramme sind erlaubt (z. B.: DeepL)</a:t>
            </a:r>
            <a:endParaRPr lang="de-DE" noProof="0" dirty="0"/>
          </a:p>
          <a:p>
            <a:pPr lvl="2"/>
            <a:r>
              <a:rPr lang="de-DE" noProof="0" dirty="0"/>
              <a:t>Die Verwendung von AI in Texten muss gekennzeichnet werden (auch im Literaturverzeichnis!)</a:t>
            </a:r>
          </a:p>
        </p:txBody>
      </p:sp>
      <p:sp>
        <p:nvSpPr>
          <p:cNvPr id="4" name="Foliennummernplatzhalter 3">
            <a:extLst>
              <a:ext uri="{FF2B5EF4-FFF2-40B4-BE49-F238E27FC236}">
                <a16:creationId xmlns:a16="http://schemas.microsoft.com/office/drawing/2014/main" id="{D513C34D-7181-8CD8-5323-0C65E50E7326}"/>
              </a:ext>
            </a:extLst>
          </p:cNvPr>
          <p:cNvSpPr>
            <a:spLocks noGrp="1"/>
          </p:cNvSpPr>
          <p:nvPr>
            <p:ph type="sldNum" sz="quarter" idx="16"/>
          </p:nvPr>
        </p:nvSpPr>
        <p:spPr/>
        <p:txBody>
          <a:bodyPr/>
          <a:lstStyle/>
          <a:p>
            <a:fld id="{4B64EC4D-37E3-EF42-B9AB-6337577588CB}" type="slidenum">
              <a:rPr lang="de-DE" noProof="0" smtClean="0"/>
              <a:pPr/>
              <a:t>35</a:t>
            </a:fld>
            <a:endParaRPr lang="de-DE" noProof="0" dirty="0"/>
          </a:p>
        </p:txBody>
      </p:sp>
    </p:spTree>
    <p:extLst>
      <p:ext uri="{BB962C8B-B14F-4D97-AF65-F5344CB8AC3E}">
        <p14:creationId xmlns:p14="http://schemas.microsoft.com/office/powerpoint/2010/main" val="22741459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95A53-C8D2-631A-724A-6BD268174E3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807FDF-66BF-DA40-BF7B-523F07A44DDB}"/>
              </a:ext>
            </a:extLst>
          </p:cNvPr>
          <p:cNvSpPr>
            <a:spLocks noGrp="1"/>
          </p:cNvSpPr>
          <p:nvPr>
            <p:ph type="title"/>
          </p:nvPr>
        </p:nvSpPr>
        <p:spPr/>
        <p:txBody>
          <a:bodyPr/>
          <a:lstStyle/>
          <a:p>
            <a:r>
              <a:rPr lang="de-DE" noProof="0" dirty="0">
                <a:solidFill>
                  <a:srgbClr val="000000"/>
                </a:solidFill>
              </a:rPr>
              <a:t>2.2 Ehrlichkeit: Transparente Kennzeichnung von AI-Nutzung (2/3)</a:t>
            </a:r>
            <a:endParaRPr lang="de-DE" noProof="0" dirty="0"/>
          </a:p>
        </p:txBody>
      </p:sp>
      <p:sp>
        <p:nvSpPr>
          <p:cNvPr id="3" name="Inhaltsplatzhalter 2">
            <a:extLst>
              <a:ext uri="{FF2B5EF4-FFF2-40B4-BE49-F238E27FC236}">
                <a16:creationId xmlns:a16="http://schemas.microsoft.com/office/drawing/2014/main" id="{009F0F25-A208-D234-4583-39584DD70B66}"/>
              </a:ext>
            </a:extLst>
          </p:cNvPr>
          <p:cNvSpPr>
            <a:spLocks noGrp="1"/>
          </p:cNvSpPr>
          <p:nvPr>
            <p:ph idx="1"/>
          </p:nvPr>
        </p:nvSpPr>
        <p:spPr>
          <a:xfrm>
            <a:off x="880588" y="1977390"/>
            <a:ext cx="11877840" cy="4662455"/>
          </a:xfrm>
        </p:spPr>
        <p:txBody>
          <a:bodyPr/>
          <a:lstStyle/>
          <a:p>
            <a:r>
              <a:rPr lang="de-DE" noProof="0" dirty="0">
                <a:solidFill>
                  <a:srgbClr val="000000"/>
                </a:solidFill>
              </a:rPr>
              <a:t>Grundsätzlich gilt </a:t>
            </a:r>
            <a:r>
              <a:rPr lang="de-DE" sz="2000" noProof="0" dirty="0">
                <a:solidFill>
                  <a:srgbClr val="000000"/>
                </a:solidFill>
              </a:rPr>
              <a:t>(TU Graz, 2023a)</a:t>
            </a:r>
            <a:r>
              <a:rPr lang="de-DE" noProof="0" dirty="0">
                <a:solidFill>
                  <a:srgbClr val="000000"/>
                </a:solidFill>
              </a:rPr>
              <a:t>:</a:t>
            </a:r>
          </a:p>
          <a:p>
            <a:pPr lvl="1"/>
            <a:r>
              <a:rPr lang="de-DE" noProof="0" dirty="0">
                <a:solidFill>
                  <a:srgbClr val="000000"/>
                </a:solidFill>
              </a:rPr>
              <a:t>AI-Tools in Prüfungen sind </a:t>
            </a:r>
            <a:r>
              <a:rPr lang="de-DE" u="sng" noProof="0" dirty="0">
                <a:solidFill>
                  <a:srgbClr val="000000"/>
                </a:solidFill>
              </a:rPr>
              <a:t>unerlaubte Hilfsmittel</a:t>
            </a:r>
            <a:r>
              <a:rPr lang="de-DE" noProof="0" dirty="0">
                <a:solidFill>
                  <a:srgbClr val="000000"/>
                </a:solidFill>
              </a:rPr>
              <a:t> (sofern nicht ausdrücklich erlaubt)</a:t>
            </a:r>
          </a:p>
          <a:p>
            <a:pPr>
              <a:spcBef>
                <a:spcPts val="1200"/>
              </a:spcBef>
            </a:pPr>
            <a:r>
              <a:rPr lang="de-DE" noProof="0" dirty="0">
                <a:solidFill>
                  <a:srgbClr val="000000"/>
                </a:solidFill>
              </a:rPr>
              <a:t>Beachten Sie, dass AI ...</a:t>
            </a:r>
          </a:p>
          <a:p>
            <a:pPr lvl="1"/>
            <a:r>
              <a:rPr lang="de-DE" noProof="0" dirty="0">
                <a:solidFill>
                  <a:srgbClr val="000000"/>
                </a:solidFill>
              </a:rPr>
              <a:t>keine zuverlässige Suchmaschine für Quellen bzw. Literatur ist.</a:t>
            </a:r>
          </a:p>
          <a:p>
            <a:pPr lvl="1"/>
            <a:r>
              <a:rPr lang="de-DE" noProof="0" dirty="0">
                <a:solidFill>
                  <a:srgbClr val="000000"/>
                </a:solidFill>
              </a:rPr>
              <a:t>unterschiedliche Zitierverfahren nicht zuverlässig erkennt.</a:t>
            </a:r>
          </a:p>
          <a:p>
            <a:pPr lvl="1"/>
            <a:r>
              <a:rPr lang="de-DE" noProof="0" dirty="0">
                <a:solidFill>
                  <a:srgbClr val="000000"/>
                </a:solidFill>
              </a:rPr>
              <a:t>mitunter auch ohne Ihre Zustimmung Daten über Sie sammelt.</a:t>
            </a:r>
          </a:p>
          <a:p>
            <a:pPr lvl="1"/>
            <a:r>
              <a:rPr lang="de-DE" noProof="0" dirty="0">
                <a:solidFill>
                  <a:srgbClr val="000000"/>
                </a:solidFill>
              </a:rPr>
              <a:t>immer eine Antwort geben wird, ggf. auch halluziniert. </a:t>
            </a:r>
          </a:p>
          <a:p>
            <a:pPr lvl="1"/>
            <a:endParaRPr lang="de-DE" noProof="0" dirty="0">
              <a:solidFill>
                <a:srgbClr val="000000"/>
              </a:solidFill>
            </a:endParaRPr>
          </a:p>
          <a:p>
            <a:pPr lvl="1"/>
            <a:endParaRPr lang="de-DE" noProof="0" dirty="0"/>
          </a:p>
        </p:txBody>
      </p:sp>
      <p:sp>
        <p:nvSpPr>
          <p:cNvPr id="4" name="Foliennummernplatzhalter 3">
            <a:extLst>
              <a:ext uri="{FF2B5EF4-FFF2-40B4-BE49-F238E27FC236}">
                <a16:creationId xmlns:a16="http://schemas.microsoft.com/office/drawing/2014/main" id="{A2BB965D-31DB-00DA-AD7E-B9F9349A26F6}"/>
              </a:ext>
            </a:extLst>
          </p:cNvPr>
          <p:cNvSpPr>
            <a:spLocks noGrp="1"/>
          </p:cNvSpPr>
          <p:nvPr>
            <p:ph type="sldNum" sz="quarter" idx="16"/>
          </p:nvPr>
        </p:nvSpPr>
        <p:spPr/>
        <p:txBody>
          <a:bodyPr/>
          <a:lstStyle/>
          <a:p>
            <a:fld id="{4B64EC4D-37E3-EF42-B9AB-6337577588CB}" type="slidenum">
              <a:rPr lang="de-DE" noProof="0" smtClean="0"/>
              <a:pPr/>
              <a:t>36</a:t>
            </a:fld>
            <a:endParaRPr lang="de-DE" noProof="0" dirty="0"/>
          </a:p>
        </p:txBody>
      </p:sp>
    </p:spTree>
    <p:extLst>
      <p:ext uri="{BB962C8B-B14F-4D97-AF65-F5344CB8AC3E}">
        <p14:creationId xmlns:p14="http://schemas.microsoft.com/office/powerpoint/2010/main" val="8019683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00407-E6E1-6029-4225-1B53C36EF2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DAF9F12-A04E-1D89-44D8-7E200494FD63}"/>
              </a:ext>
            </a:extLst>
          </p:cNvPr>
          <p:cNvSpPr>
            <a:spLocks noGrp="1"/>
          </p:cNvSpPr>
          <p:nvPr>
            <p:ph type="title"/>
          </p:nvPr>
        </p:nvSpPr>
        <p:spPr/>
        <p:txBody>
          <a:bodyPr/>
          <a:lstStyle/>
          <a:p>
            <a:r>
              <a:rPr lang="de-DE" noProof="0" dirty="0">
                <a:solidFill>
                  <a:srgbClr val="000000"/>
                </a:solidFill>
              </a:rPr>
              <a:t>2.2 Ehrlichkeit: Transparente Kennzeichnung von AI-Nutzung (3/3)</a:t>
            </a:r>
            <a:endParaRPr lang="de-DE" noProof="0" dirty="0"/>
          </a:p>
        </p:txBody>
      </p:sp>
      <p:sp>
        <p:nvSpPr>
          <p:cNvPr id="3" name="Inhaltsplatzhalter 2">
            <a:extLst>
              <a:ext uri="{FF2B5EF4-FFF2-40B4-BE49-F238E27FC236}">
                <a16:creationId xmlns:a16="http://schemas.microsoft.com/office/drawing/2014/main" id="{00A9DD0B-6B25-0D99-40ED-B85593AF8268}"/>
              </a:ext>
            </a:extLst>
          </p:cNvPr>
          <p:cNvSpPr>
            <a:spLocks noGrp="1"/>
          </p:cNvSpPr>
          <p:nvPr>
            <p:ph idx="1"/>
          </p:nvPr>
        </p:nvSpPr>
        <p:spPr>
          <a:xfrm>
            <a:off x="880588" y="1689100"/>
            <a:ext cx="11877840" cy="4950745"/>
          </a:xfrm>
        </p:spPr>
        <p:txBody>
          <a:bodyPr>
            <a:normAutofit fontScale="92500" lnSpcReduction="20000"/>
          </a:bodyPr>
          <a:lstStyle/>
          <a:p>
            <a:r>
              <a:rPr lang="de-DE" sz="2800" noProof="0" dirty="0">
                <a:solidFill>
                  <a:srgbClr val="000000"/>
                </a:solidFill>
              </a:rPr>
              <a:t>Beispiele für AI-Nutzung im Studium </a:t>
            </a:r>
            <a:r>
              <a:rPr lang="de-DE" sz="2000" noProof="0" dirty="0">
                <a:solidFill>
                  <a:srgbClr val="000000"/>
                </a:solidFill>
              </a:rPr>
              <a:t>(TU Graz, 2023a; 2023b)</a:t>
            </a:r>
            <a:r>
              <a:rPr lang="de-DE" noProof="0" dirty="0">
                <a:solidFill>
                  <a:srgbClr val="000000"/>
                </a:solidFill>
              </a:rPr>
              <a:t>: </a:t>
            </a:r>
          </a:p>
          <a:p>
            <a:pPr lvl="1"/>
            <a:r>
              <a:rPr lang="de-DE" sz="2600" noProof="0" dirty="0">
                <a:solidFill>
                  <a:srgbClr val="000000"/>
                </a:solidFill>
              </a:rPr>
              <a:t>Dürfen Sie einen selbst verfassten Text mit einem Rechtschreibprogramm korrigieren lassen? </a:t>
            </a:r>
          </a:p>
          <a:p>
            <a:pPr marL="361950" lvl="1" indent="-7938">
              <a:buNone/>
            </a:pPr>
            <a:r>
              <a:rPr lang="de-DE" sz="3200" noProof="0" dirty="0">
                <a:solidFill>
                  <a:srgbClr val="000000"/>
                </a:solidFill>
              </a:rPr>
              <a:t>→ </a:t>
            </a:r>
            <a:r>
              <a:rPr lang="de-DE" sz="2600" noProof="0" dirty="0">
                <a:solidFill>
                  <a:srgbClr val="000000"/>
                </a:solidFill>
              </a:rPr>
              <a:t>Ja! Aber die </a:t>
            </a:r>
            <a:r>
              <a:rPr lang="de-DE" sz="2600" u="sng" noProof="0" dirty="0">
                <a:solidFill>
                  <a:srgbClr val="000000"/>
                </a:solidFill>
              </a:rPr>
              <a:t>AI-Nutzung ist zu kennzeichnen</a:t>
            </a:r>
            <a:r>
              <a:rPr lang="de-DE" sz="2600" noProof="0" dirty="0">
                <a:solidFill>
                  <a:srgbClr val="000000"/>
                </a:solidFill>
              </a:rPr>
              <a:t>:</a:t>
            </a:r>
            <a:endParaRPr lang="de-DE" noProof="0" dirty="0">
              <a:solidFill>
                <a:srgbClr val="000000"/>
              </a:solidFill>
            </a:endParaRPr>
          </a:p>
          <a:p>
            <a:pPr lvl="2">
              <a:spcBef>
                <a:spcPts val="600"/>
              </a:spcBef>
              <a:spcAft>
                <a:spcPts val="600"/>
              </a:spcAft>
            </a:pPr>
            <a:r>
              <a:rPr lang="de-DE" sz="2400" noProof="0" dirty="0"/>
              <a:t>Beispiele für die Nennung im Text:</a:t>
            </a:r>
          </a:p>
          <a:p>
            <a:pPr lvl="3">
              <a:spcBef>
                <a:spcPts val="600"/>
              </a:spcBef>
              <a:spcAft>
                <a:spcPts val="600"/>
              </a:spcAft>
            </a:pPr>
            <a:r>
              <a:rPr lang="de-DE" sz="2400" noProof="0" dirty="0"/>
              <a:t>Für sprachliche Optimierungen wurde das Tool „Grammarly“ eingesetzt.</a:t>
            </a:r>
          </a:p>
          <a:p>
            <a:pPr lvl="3">
              <a:spcBef>
                <a:spcPts val="600"/>
              </a:spcBef>
              <a:spcAft>
                <a:spcPts val="600"/>
              </a:spcAft>
            </a:pPr>
            <a:r>
              <a:rPr lang="de-DE" sz="2400" noProof="0" dirty="0"/>
              <a:t>Zur Korrektur von Grammatik und Stil wurde Grammarly verwendet. Inhaltliche Änderungen oder Umformulierungen wurden ausschließlich vom/von der </a:t>
            </a:r>
            <a:r>
              <a:rPr lang="de-DE" sz="2400" noProof="0" dirty="0" err="1"/>
              <a:t>Autor:in</a:t>
            </a:r>
            <a:r>
              <a:rPr lang="de-DE" sz="2400" noProof="0" dirty="0"/>
              <a:t> durchgeführt.</a:t>
            </a:r>
            <a:endParaRPr lang="de-DE" sz="2400" noProof="0" dirty="0">
              <a:solidFill>
                <a:srgbClr val="000000"/>
              </a:solidFill>
            </a:endParaRPr>
          </a:p>
          <a:p>
            <a:pPr lvl="2">
              <a:spcBef>
                <a:spcPts val="600"/>
              </a:spcBef>
              <a:spcAft>
                <a:spcPts val="600"/>
              </a:spcAft>
            </a:pPr>
            <a:r>
              <a:rPr lang="de-DE" sz="2400" noProof="0" dirty="0"/>
              <a:t>Beispiel für Nennung im Literaturverzeichnis: </a:t>
            </a:r>
          </a:p>
          <a:p>
            <a:pPr lvl="3">
              <a:spcBef>
                <a:spcPts val="600"/>
              </a:spcBef>
              <a:spcAft>
                <a:spcPts val="600"/>
              </a:spcAft>
            </a:pPr>
            <a:r>
              <a:rPr lang="de-DE" sz="2400" noProof="0" dirty="0"/>
              <a:t>Grammarly (2026): </a:t>
            </a:r>
            <a:r>
              <a:rPr lang="de-DE" sz="2400" i="1" noProof="0" dirty="0"/>
              <a:t>Grammarly – AI Writing Assistance</a:t>
            </a:r>
            <a:r>
              <a:rPr lang="de-DE" sz="2400" noProof="0" dirty="0"/>
              <a:t>. Verfügbar unter: https://www.grammarly.com. Zugriff am 01.06.2026.</a:t>
            </a:r>
            <a:endParaRPr lang="de-DE" sz="2400" noProof="0" dirty="0">
              <a:solidFill>
                <a:srgbClr val="000000"/>
              </a:solidFill>
            </a:endParaRPr>
          </a:p>
        </p:txBody>
      </p:sp>
      <p:sp>
        <p:nvSpPr>
          <p:cNvPr id="4" name="Foliennummernplatzhalter 3">
            <a:extLst>
              <a:ext uri="{FF2B5EF4-FFF2-40B4-BE49-F238E27FC236}">
                <a16:creationId xmlns:a16="http://schemas.microsoft.com/office/drawing/2014/main" id="{2D0AFF95-E532-F23D-CD2D-62DF2C6205B7}"/>
              </a:ext>
            </a:extLst>
          </p:cNvPr>
          <p:cNvSpPr>
            <a:spLocks noGrp="1"/>
          </p:cNvSpPr>
          <p:nvPr>
            <p:ph type="sldNum" sz="quarter" idx="16"/>
          </p:nvPr>
        </p:nvSpPr>
        <p:spPr/>
        <p:txBody>
          <a:bodyPr/>
          <a:lstStyle/>
          <a:p>
            <a:fld id="{4B64EC4D-37E3-EF42-B9AB-6337577588CB}" type="slidenum">
              <a:rPr lang="de-DE" noProof="0" smtClean="0"/>
              <a:pPr/>
              <a:t>37</a:t>
            </a:fld>
            <a:endParaRPr lang="de-DE" noProof="0" dirty="0"/>
          </a:p>
        </p:txBody>
      </p:sp>
    </p:spTree>
    <p:extLst>
      <p:ext uri="{BB962C8B-B14F-4D97-AF65-F5344CB8AC3E}">
        <p14:creationId xmlns:p14="http://schemas.microsoft.com/office/powerpoint/2010/main" val="40898147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p:txBody>
          <a:bodyPr/>
          <a:lstStyle/>
          <a:p>
            <a:r>
              <a:rPr lang="de-DE" noProof="0" dirty="0"/>
              <a:t>2.2 Ehrlichkeit: </a:t>
            </a:r>
            <a:r>
              <a:rPr lang="de-DE" noProof="0" dirty="0">
                <a:latin typeface="+mj-lt"/>
              </a:rPr>
              <a:t>Plagiat vermeiden (1/4)</a:t>
            </a:r>
            <a:endParaRPr lang="de-DE" noProof="0" dirty="0"/>
          </a:p>
        </p:txBody>
      </p:sp>
      <p:sp>
        <p:nvSpPr>
          <p:cNvPr id="3" name="Content Placeholder 2">
            <a:extLst>
              <a:ext uri="{FF2B5EF4-FFF2-40B4-BE49-F238E27FC236}">
                <a16:creationId xmlns:a16="http://schemas.microsoft.com/office/drawing/2014/main" id="{B9CC174B-07F8-45BB-AABE-22A429198CF7}"/>
              </a:ext>
            </a:extLst>
          </p:cNvPr>
          <p:cNvSpPr>
            <a:spLocks noGrp="1"/>
          </p:cNvSpPr>
          <p:nvPr>
            <p:ph idx="1"/>
          </p:nvPr>
        </p:nvSpPr>
        <p:spPr>
          <a:xfrm>
            <a:off x="880587" y="1712068"/>
            <a:ext cx="11877840" cy="4927778"/>
          </a:xfrm>
        </p:spPr>
        <p:txBody>
          <a:bodyPr>
            <a:normAutofit/>
          </a:bodyPr>
          <a:lstStyle/>
          <a:p>
            <a:pPr marL="457200" indent="-457200">
              <a:lnSpc>
                <a:spcPct val="110000"/>
              </a:lnSpc>
              <a:buFont typeface="Wingdings" panose="05000000000000000000" pitchFamily="2" charset="2"/>
              <a:buChar char="§"/>
            </a:pPr>
            <a:r>
              <a:rPr lang="de-DE" noProof="0" dirty="0"/>
              <a:t>Ein Plagiat ist:</a:t>
            </a:r>
          </a:p>
          <a:p>
            <a:pPr marL="808038" lvl="1" indent="-357188">
              <a:lnSpc>
                <a:spcPct val="110000"/>
              </a:lnSpc>
              <a:buFont typeface="Wingdings" panose="05000000000000000000" pitchFamily="2" charset="2"/>
              <a:buChar char="§"/>
            </a:pPr>
            <a:r>
              <a:rPr lang="de-DE" noProof="0" dirty="0"/>
              <a:t>„die gänzliche oder teilweise Übernahme von Texten, Inhalten oder Ideen oder künstlerischen Werken, die als eigene ausgegeben werden“ </a:t>
            </a:r>
            <a:r>
              <a:rPr lang="de-DE" sz="2000" noProof="0" dirty="0"/>
              <a:t>(TU Graz, 2025a, S. 7).</a:t>
            </a:r>
          </a:p>
          <a:p>
            <a:pPr marL="862251" lvl="1" indent="-457200">
              <a:lnSpc>
                <a:spcPct val="110000"/>
              </a:lnSpc>
              <a:buClrTx/>
              <a:buFont typeface="Wingdings" panose="05000000000000000000" pitchFamily="2" charset="2"/>
              <a:buChar char="§"/>
            </a:pPr>
            <a:endParaRPr lang="de-DE" noProof="0" dirty="0"/>
          </a:p>
          <a:p>
            <a:pPr marL="457200" indent="-457200">
              <a:lnSpc>
                <a:spcPct val="110000"/>
              </a:lnSpc>
            </a:pPr>
            <a:r>
              <a:rPr lang="de-DE" noProof="0" dirty="0"/>
              <a:t>Ein Plagiat </a:t>
            </a:r>
            <a:r>
              <a:rPr lang="de-DE" sz="2000" noProof="0" dirty="0"/>
              <a:t>(TU Graz, 2025a) </a:t>
            </a:r>
            <a:r>
              <a:rPr lang="de-DE" noProof="0" dirty="0"/>
              <a:t>...</a:t>
            </a:r>
          </a:p>
          <a:p>
            <a:pPr marL="808038" lvl="1" indent="-357188">
              <a:lnSpc>
                <a:spcPct val="110000"/>
              </a:lnSpc>
              <a:buFont typeface="Wingdings" panose="05000000000000000000" pitchFamily="2" charset="2"/>
              <a:buChar char="§"/>
            </a:pPr>
            <a:r>
              <a:rPr lang="de-DE" noProof="0" dirty="0"/>
              <a:t>stellt grobes wissenschaftliches Fehlverhalten dar </a:t>
            </a:r>
          </a:p>
          <a:p>
            <a:pPr marL="808038" lvl="1" indent="-357188">
              <a:lnSpc>
                <a:spcPct val="110000"/>
              </a:lnSpc>
              <a:buFont typeface="Wingdings" panose="05000000000000000000" pitchFamily="2" charset="2"/>
              <a:buChar char="§"/>
            </a:pPr>
            <a:r>
              <a:rPr lang="de-DE" noProof="0" dirty="0"/>
              <a:t>ist Betrug in Hinblick auf den Erwerb unzulässiger Vorteile </a:t>
            </a:r>
          </a:p>
          <a:p>
            <a:pPr marL="808038" lvl="1" indent="-357188">
              <a:lnSpc>
                <a:spcPct val="110000"/>
              </a:lnSpc>
              <a:buFont typeface="Wingdings" panose="05000000000000000000" pitchFamily="2" charset="2"/>
              <a:buChar char="§"/>
            </a:pPr>
            <a:r>
              <a:rPr lang="de-DE" noProof="0" dirty="0"/>
              <a:t>hat studienrechtliche Konsequenzen </a:t>
            </a:r>
          </a:p>
        </p:txBody>
      </p:sp>
      <p:sp>
        <p:nvSpPr>
          <p:cNvPr id="4" name="Slide Number Placeholder 3">
            <a:extLst>
              <a:ext uri="{FF2B5EF4-FFF2-40B4-BE49-F238E27FC236}">
                <a16:creationId xmlns:a16="http://schemas.microsoft.com/office/drawing/2014/main" id="{E9C1BF2C-C5C3-4C68-BABE-76A4778DA46C}"/>
              </a:ext>
            </a:extLst>
          </p:cNvPr>
          <p:cNvSpPr>
            <a:spLocks noGrp="1"/>
          </p:cNvSpPr>
          <p:nvPr>
            <p:ph type="sldNum" sz="quarter" idx="16"/>
          </p:nvPr>
        </p:nvSpPr>
        <p:spPr/>
        <p:txBody>
          <a:bodyPr/>
          <a:lstStyle/>
          <a:p>
            <a:fld id="{4B64EC4D-37E3-EF42-B9AB-6337577588CB}" type="slidenum">
              <a:rPr lang="de-DE" noProof="0" smtClean="0"/>
              <a:pPr/>
              <a:t>38</a:t>
            </a:fld>
            <a:endParaRPr lang="de-DE" noProof="0" dirty="0"/>
          </a:p>
        </p:txBody>
      </p:sp>
    </p:spTree>
    <p:extLst>
      <p:ext uri="{BB962C8B-B14F-4D97-AF65-F5344CB8AC3E}">
        <p14:creationId xmlns:p14="http://schemas.microsoft.com/office/powerpoint/2010/main" val="730420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8E85B-5D2A-4E82-B67C-6AD7DD4832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91A140-095C-F9D4-5103-1822C531F812}"/>
              </a:ext>
            </a:extLst>
          </p:cNvPr>
          <p:cNvSpPr>
            <a:spLocks noGrp="1"/>
          </p:cNvSpPr>
          <p:nvPr>
            <p:ph type="title"/>
          </p:nvPr>
        </p:nvSpPr>
        <p:spPr>
          <a:xfrm>
            <a:off x="880588" y="900195"/>
            <a:ext cx="11877840" cy="522206"/>
          </a:xfrm>
        </p:spPr>
        <p:txBody>
          <a:bodyPr/>
          <a:lstStyle/>
          <a:p>
            <a:r>
              <a:rPr lang="de-DE" noProof="0" dirty="0"/>
              <a:t>2.2 Ehrlichkeit: Plagiat vermeiden (2/4)</a:t>
            </a:r>
          </a:p>
        </p:txBody>
      </p:sp>
      <p:sp>
        <p:nvSpPr>
          <p:cNvPr id="3" name="Content Placeholder 2">
            <a:extLst>
              <a:ext uri="{FF2B5EF4-FFF2-40B4-BE49-F238E27FC236}">
                <a16:creationId xmlns:a16="http://schemas.microsoft.com/office/drawing/2014/main" id="{EBC2EED2-095F-9267-B245-82242BE56DEE}"/>
              </a:ext>
            </a:extLst>
          </p:cNvPr>
          <p:cNvSpPr>
            <a:spLocks noGrp="1"/>
          </p:cNvSpPr>
          <p:nvPr>
            <p:ph idx="1"/>
          </p:nvPr>
        </p:nvSpPr>
        <p:spPr>
          <a:xfrm>
            <a:off x="880589" y="1752600"/>
            <a:ext cx="11699338" cy="4897582"/>
          </a:xfrm>
        </p:spPr>
        <p:txBody>
          <a:bodyPr>
            <a:normAutofit/>
          </a:bodyPr>
          <a:lstStyle/>
          <a:p>
            <a:r>
              <a:rPr lang="de-DE" noProof="0" dirty="0"/>
              <a:t>Ein Plagiat liegt vor, wenn Quellen beispielsweise … </a:t>
            </a:r>
            <a:r>
              <a:rPr lang="de-DE" sz="2000" noProof="0" dirty="0"/>
              <a:t>(TU Graz, 2025a)</a:t>
            </a:r>
          </a:p>
          <a:p>
            <a:pPr lvl="1">
              <a:spcAft>
                <a:spcPts val="600"/>
              </a:spcAft>
            </a:pPr>
            <a:r>
              <a:rPr lang="de-DE" noProof="0" dirty="0"/>
              <a:t>fehlen.  </a:t>
            </a:r>
          </a:p>
          <a:p>
            <a:pPr lvl="1">
              <a:spcAft>
                <a:spcPts val="600"/>
              </a:spcAft>
            </a:pPr>
            <a:r>
              <a:rPr lang="de-DE" noProof="0" dirty="0"/>
              <a:t>falsch, erfunden (oder halluziniert) sind. </a:t>
            </a:r>
          </a:p>
          <a:p>
            <a:pPr lvl="1">
              <a:spcAft>
                <a:spcPts val="600"/>
              </a:spcAft>
            </a:pPr>
            <a:r>
              <a:rPr lang="de-DE" noProof="0" dirty="0"/>
              <a:t>nicht nachvollziehbar zur Textstelle passen. </a:t>
            </a:r>
          </a:p>
          <a:p>
            <a:pPr>
              <a:spcBef>
                <a:spcPts val="1200"/>
              </a:spcBef>
            </a:pPr>
            <a:r>
              <a:rPr lang="de-DE" noProof="0" dirty="0"/>
              <a:t>Ein Plagiat kann vermieden werden durch</a:t>
            </a:r>
            <a:r>
              <a:rPr lang="de-DE" sz="2800" noProof="0" dirty="0"/>
              <a:t> </a:t>
            </a:r>
            <a:r>
              <a:rPr lang="de-DE" sz="2000" noProof="0" dirty="0"/>
              <a:t>(Pears und Shields, 2022)</a:t>
            </a:r>
            <a:r>
              <a:rPr lang="de-DE" noProof="0" dirty="0"/>
              <a:t>:</a:t>
            </a:r>
          </a:p>
          <a:p>
            <a:pPr lvl="1"/>
            <a:r>
              <a:rPr lang="de-DE" noProof="0" dirty="0"/>
              <a:t>Angabe </a:t>
            </a:r>
            <a:r>
              <a:rPr lang="de-DE" u="sng" noProof="0" dirty="0"/>
              <a:t>aller</a:t>
            </a:r>
            <a:r>
              <a:rPr lang="de-DE" noProof="0" dirty="0"/>
              <a:t> verwendeten (und gewissenhaft recherchierten) Quellen</a:t>
            </a:r>
          </a:p>
          <a:p>
            <a:pPr lvl="1"/>
            <a:r>
              <a:rPr lang="de-DE" u="sng" noProof="0" dirty="0"/>
              <a:t>Dokumentation</a:t>
            </a:r>
            <a:r>
              <a:rPr lang="de-DE" noProof="0" dirty="0"/>
              <a:t> verwendeter Quellen (ev. mittels Literaturverwaltungsprogramm)</a:t>
            </a:r>
          </a:p>
          <a:p>
            <a:pPr lvl="1"/>
            <a:r>
              <a:rPr lang="de-DE" noProof="0" dirty="0"/>
              <a:t>Das </a:t>
            </a:r>
            <a:r>
              <a:rPr lang="de-DE" u="sng" noProof="0" dirty="0"/>
              <a:t>korrekte Paraphrasieren</a:t>
            </a:r>
            <a:r>
              <a:rPr lang="de-DE" noProof="0" dirty="0"/>
              <a:t> von Inhalten </a:t>
            </a:r>
            <a:r>
              <a:rPr lang="de-DE" u="sng" noProof="0" dirty="0"/>
              <a:t>statt des Kopierens</a:t>
            </a:r>
          </a:p>
        </p:txBody>
      </p:sp>
      <p:sp>
        <p:nvSpPr>
          <p:cNvPr id="4" name="Slide Number Placeholder 3">
            <a:extLst>
              <a:ext uri="{FF2B5EF4-FFF2-40B4-BE49-F238E27FC236}">
                <a16:creationId xmlns:a16="http://schemas.microsoft.com/office/drawing/2014/main" id="{921C12CE-6172-A029-2528-1701E16C237C}"/>
              </a:ext>
            </a:extLst>
          </p:cNvPr>
          <p:cNvSpPr>
            <a:spLocks noGrp="1"/>
          </p:cNvSpPr>
          <p:nvPr>
            <p:ph type="sldNum" sz="quarter" idx="16"/>
          </p:nvPr>
        </p:nvSpPr>
        <p:spPr/>
        <p:txBody>
          <a:bodyPr/>
          <a:lstStyle/>
          <a:p>
            <a:fld id="{4B64EC4D-37E3-EF42-B9AB-6337577588CB}" type="slidenum">
              <a:rPr lang="de-DE" noProof="0" smtClean="0"/>
              <a:pPr/>
              <a:t>39</a:t>
            </a:fld>
            <a:endParaRPr lang="de-DE" noProof="0" dirty="0"/>
          </a:p>
        </p:txBody>
      </p:sp>
    </p:spTree>
    <p:extLst>
      <p:ext uri="{BB962C8B-B14F-4D97-AF65-F5344CB8AC3E}">
        <p14:creationId xmlns:p14="http://schemas.microsoft.com/office/powerpoint/2010/main" val="14714006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p:txBody>
          <a:bodyPr/>
          <a:lstStyle/>
          <a:p>
            <a:r>
              <a:rPr lang="de-DE" noProof="0" dirty="0"/>
              <a:t>2.2 Ehrlichkeit: Plagiat vermeiden (3/4)</a:t>
            </a:r>
          </a:p>
        </p:txBody>
      </p:sp>
      <p:sp>
        <p:nvSpPr>
          <p:cNvPr id="3" name="Content Placeholder 2">
            <a:extLst>
              <a:ext uri="{FF2B5EF4-FFF2-40B4-BE49-F238E27FC236}">
                <a16:creationId xmlns:a16="http://schemas.microsoft.com/office/drawing/2014/main" id="{B9CC174B-07F8-45BB-AABE-22A429198CF7}"/>
              </a:ext>
            </a:extLst>
          </p:cNvPr>
          <p:cNvSpPr>
            <a:spLocks noGrp="1"/>
          </p:cNvSpPr>
          <p:nvPr>
            <p:ph idx="1"/>
          </p:nvPr>
        </p:nvSpPr>
        <p:spPr>
          <a:xfrm>
            <a:off x="880588" y="1830851"/>
            <a:ext cx="5772003" cy="3717194"/>
          </a:xfrm>
        </p:spPr>
        <p:txBody>
          <a:bodyPr>
            <a:normAutofit/>
          </a:bodyPr>
          <a:lstStyle/>
          <a:p>
            <a:r>
              <a:rPr lang="de-DE" noProof="0" dirty="0"/>
              <a:t>Paraphrasieren</a:t>
            </a:r>
            <a:r>
              <a:rPr lang="de-DE" sz="2000" noProof="0" dirty="0"/>
              <a:t>:</a:t>
            </a:r>
            <a:endParaRPr lang="de-DE" noProof="0" dirty="0"/>
          </a:p>
          <a:p>
            <a:pPr lvl="1"/>
            <a:r>
              <a:rPr lang="de-DE" noProof="0" dirty="0"/>
              <a:t>Ist ein grundlegender Bestandteil des wissenschaftlichen Schreibens</a:t>
            </a:r>
          </a:p>
          <a:p>
            <a:pPr lvl="1"/>
            <a:r>
              <a:rPr lang="de-DE" noProof="0" dirty="0"/>
              <a:t>Inhalte/Theorien/Erkenntnisse anderer werden </a:t>
            </a:r>
            <a:r>
              <a:rPr lang="de-DE" u="sng" noProof="0" dirty="0"/>
              <a:t>in eigenen Worten wiedergegeben</a:t>
            </a:r>
            <a:r>
              <a:rPr lang="de-DE" noProof="0" dirty="0"/>
              <a:t> bzw. zusammengefasst </a:t>
            </a:r>
          </a:p>
          <a:p>
            <a:pPr lvl="1"/>
            <a:r>
              <a:rPr lang="de-DE" noProof="0" dirty="0"/>
              <a:t>Die Quelle wird genannt!</a:t>
            </a:r>
          </a:p>
          <a:p>
            <a:pPr marL="361950" lvl="1" indent="0">
              <a:spcBef>
                <a:spcPts val="600"/>
              </a:spcBef>
              <a:spcAft>
                <a:spcPts val="600"/>
              </a:spcAft>
              <a:buNone/>
            </a:pPr>
            <a:endParaRPr lang="de-DE" noProof="0" dirty="0"/>
          </a:p>
          <a:p>
            <a:pPr lvl="1">
              <a:spcBef>
                <a:spcPts val="600"/>
              </a:spcBef>
              <a:spcAft>
                <a:spcPts val="600"/>
              </a:spcAft>
            </a:pPr>
            <a:endParaRPr lang="de-DE" noProof="0" dirty="0"/>
          </a:p>
        </p:txBody>
      </p:sp>
      <p:pic>
        <p:nvPicPr>
          <p:cNvPr id="10" name="Grafik 9" descr="Sprechblase, gefragt wird darin: &quot;Wenn ich etwas umschreibe, muss ich das dann zitieren?&quot;">
            <a:extLst>
              <a:ext uri="{FF2B5EF4-FFF2-40B4-BE49-F238E27FC236}">
                <a16:creationId xmlns:a16="http://schemas.microsoft.com/office/drawing/2014/main" id="{BC35C7EA-5E58-729A-74A4-5EE6291BA3BA}"/>
              </a:ext>
            </a:extLst>
          </p:cNvPr>
          <p:cNvPicPr>
            <a:picLocks noChangeAspect="1"/>
          </p:cNvPicPr>
          <p:nvPr/>
        </p:nvPicPr>
        <p:blipFill>
          <a:blip r:embed="rId3"/>
          <a:stretch>
            <a:fillRect/>
          </a:stretch>
        </p:blipFill>
        <p:spPr>
          <a:xfrm>
            <a:off x="6948178" y="2586820"/>
            <a:ext cx="5810250" cy="3054350"/>
          </a:xfrm>
          <a:prstGeom prst="rect">
            <a:avLst/>
          </a:prstGeom>
        </p:spPr>
      </p:pic>
      <p:sp>
        <p:nvSpPr>
          <p:cNvPr id="9" name="Textfeld 8">
            <a:extLst>
              <a:ext uri="{FF2B5EF4-FFF2-40B4-BE49-F238E27FC236}">
                <a16:creationId xmlns:a16="http://schemas.microsoft.com/office/drawing/2014/main" id="{7CECE089-8193-4C31-E359-8DC659AB74AE}"/>
              </a:ext>
            </a:extLst>
          </p:cNvPr>
          <p:cNvSpPr txBox="1"/>
          <p:nvPr/>
        </p:nvSpPr>
        <p:spPr>
          <a:xfrm>
            <a:off x="1295400" y="5734295"/>
            <a:ext cx="10185400" cy="892552"/>
          </a:xfrm>
          <a:prstGeom prst="rect">
            <a:avLst/>
          </a:prstGeom>
          <a:solidFill>
            <a:srgbClr val="4C667B"/>
          </a:solidFill>
          <a:ln w="38100">
            <a:solidFill>
              <a:schemeClr val="tx2"/>
            </a:solidFill>
          </a:ln>
        </p:spPr>
        <p:txBody>
          <a:bodyPr wrap="square">
            <a:spAutoFit/>
          </a:bodyPr>
          <a:lstStyle/>
          <a:p>
            <a:pPr marL="0" lvl="1">
              <a:spcBef>
                <a:spcPts val="600"/>
              </a:spcBef>
              <a:spcAft>
                <a:spcPts val="600"/>
              </a:spcAft>
            </a:pPr>
            <a:r>
              <a:rPr lang="de-DE" noProof="0" dirty="0">
                <a:solidFill>
                  <a:schemeClr val="bg1"/>
                </a:solidFill>
              </a:rPr>
              <a:t>Wenn Sie Ideen/Erkenntnisse anderer in geänderter Form und ohne Kennzeichnung (Zitat) übernehmen, ist es ein Plagiat! </a:t>
            </a:r>
          </a:p>
        </p:txBody>
      </p:sp>
      <p:sp>
        <p:nvSpPr>
          <p:cNvPr id="7" name="Textfeld 6">
            <a:extLst>
              <a:ext uri="{FF2B5EF4-FFF2-40B4-BE49-F238E27FC236}">
                <a16:creationId xmlns:a16="http://schemas.microsoft.com/office/drawing/2014/main" id="{42549234-792F-49D0-BBC0-2EFAD9DBBC8A}"/>
              </a:ext>
            </a:extLst>
          </p:cNvPr>
          <p:cNvSpPr txBox="1"/>
          <p:nvPr/>
        </p:nvSpPr>
        <p:spPr>
          <a:xfrm>
            <a:off x="777718" y="1308645"/>
            <a:ext cx="6469380" cy="400110"/>
          </a:xfrm>
          <a:prstGeom prst="rect">
            <a:avLst/>
          </a:prstGeom>
          <a:noFill/>
        </p:spPr>
        <p:txBody>
          <a:bodyPr wrap="square">
            <a:spAutoFit/>
          </a:bodyPr>
          <a:lstStyle/>
          <a:p>
            <a:r>
              <a:rPr lang="de-DE" sz="2000" noProof="0" dirty="0"/>
              <a:t>(Pears und Shields, 2022)</a:t>
            </a:r>
          </a:p>
        </p:txBody>
      </p:sp>
      <p:sp>
        <p:nvSpPr>
          <p:cNvPr id="4" name="Slide Number Placeholder 3">
            <a:extLst>
              <a:ext uri="{FF2B5EF4-FFF2-40B4-BE49-F238E27FC236}">
                <a16:creationId xmlns:a16="http://schemas.microsoft.com/office/drawing/2014/main" id="{E9C1BF2C-C5C3-4C68-BABE-76A4778DA46C}"/>
              </a:ext>
            </a:extLst>
          </p:cNvPr>
          <p:cNvSpPr>
            <a:spLocks noGrp="1"/>
          </p:cNvSpPr>
          <p:nvPr>
            <p:ph type="sldNum" sz="quarter" idx="16"/>
          </p:nvPr>
        </p:nvSpPr>
        <p:spPr/>
        <p:txBody>
          <a:bodyPr/>
          <a:lstStyle/>
          <a:p>
            <a:fld id="{4B64EC4D-37E3-EF42-B9AB-6337577588CB}" type="slidenum">
              <a:rPr lang="de-DE" noProof="0" smtClean="0"/>
              <a:pPr/>
              <a:t>40</a:t>
            </a:fld>
            <a:endParaRPr lang="de-DE" noProof="0" dirty="0"/>
          </a:p>
        </p:txBody>
      </p:sp>
    </p:spTree>
    <p:extLst>
      <p:ext uri="{BB962C8B-B14F-4D97-AF65-F5344CB8AC3E}">
        <p14:creationId xmlns:p14="http://schemas.microsoft.com/office/powerpoint/2010/main" val="17487664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18A9C-5750-D4F4-FE34-6BB9A30DD4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55180B-4691-0BE8-71BA-7C785BB168AB}"/>
              </a:ext>
            </a:extLst>
          </p:cNvPr>
          <p:cNvSpPr>
            <a:spLocks noGrp="1"/>
          </p:cNvSpPr>
          <p:nvPr>
            <p:ph type="title"/>
          </p:nvPr>
        </p:nvSpPr>
        <p:spPr/>
        <p:txBody>
          <a:bodyPr/>
          <a:lstStyle/>
          <a:p>
            <a:r>
              <a:rPr lang="de-DE" noProof="0" dirty="0"/>
              <a:t>2.2 Ehrlichkeit: Plagiat vermeiden (4/4)</a:t>
            </a:r>
          </a:p>
        </p:txBody>
      </p:sp>
      <p:sp>
        <p:nvSpPr>
          <p:cNvPr id="3" name="Content Placeholder 2">
            <a:extLst>
              <a:ext uri="{FF2B5EF4-FFF2-40B4-BE49-F238E27FC236}">
                <a16:creationId xmlns:a16="http://schemas.microsoft.com/office/drawing/2014/main" id="{54001CC1-B9FB-8E2A-B3C2-9267A24AC169}"/>
              </a:ext>
            </a:extLst>
          </p:cNvPr>
          <p:cNvSpPr>
            <a:spLocks noGrp="1"/>
          </p:cNvSpPr>
          <p:nvPr>
            <p:ph idx="1"/>
          </p:nvPr>
        </p:nvSpPr>
        <p:spPr>
          <a:xfrm>
            <a:off x="880589" y="1816100"/>
            <a:ext cx="11685484" cy="4834082"/>
          </a:xfrm>
        </p:spPr>
        <p:txBody>
          <a:bodyPr>
            <a:normAutofit lnSpcReduction="10000"/>
          </a:bodyPr>
          <a:lstStyle/>
          <a:p>
            <a:r>
              <a:rPr lang="de-DE" noProof="0" dirty="0"/>
              <a:t>Plagiatsprüfung (bzw. </a:t>
            </a:r>
            <a:r>
              <a:rPr lang="de-DE" noProof="0" dirty="0" err="1"/>
              <a:t>Similarity</a:t>
            </a:r>
            <a:r>
              <a:rPr lang="de-DE" noProof="0" dirty="0"/>
              <a:t> Check):</a:t>
            </a:r>
          </a:p>
          <a:p>
            <a:pPr lvl="1"/>
            <a:r>
              <a:rPr lang="de-DE" noProof="0" dirty="0"/>
              <a:t>Überprüfung mittels Software</a:t>
            </a:r>
          </a:p>
          <a:p>
            <a:pPr lvl="1"/>
            <a:r>
              <a:rPr lang="de-DE" noProof="0" dirty="0"/>
              <a:t>Vergleich auf Textähnlichkeiten/Textübereinstimmungen</a:t>
            </a:r>
          </a:p>
          <a:p>
            <a:pPr>
              <a:spcBef>
                <a:spcPts val="1200"/>
              </a:spcBef>
            </a:pPr>
            <a:r>
              <a:rPr lang="de-DE" noProof="0" dirty="0" err="1"/>
              <a:t>Similarity</a:t>
            </a:r>
            <a:r>
              <a:rPr lang="de-DE" noProof="0" dirty="0"/>
              <a:t> Check an der TU Graz </a:t>
            </a:r>
            <a:r>
              <a:rPr lang="de-DE" sz="2000" noProof="0" dirty="0"/>
              <a:t>(HTU TU Graz, 2023; TU Graz, 2025b):</a:t>
            </a:r>
          </a:p>
          <a:p>
            <a:pPr lvl="1"/>
            <a:r>
              <a:rPr lang="de-DE" noProof="0" dirty="0"/>
              <a:t>Erfolgt bei Bachelorarbeiten nicht zwingend, sondern liegt im Ermessen der betreuenden Person</a:t>
            </a:r>
          </a:p>
          <a:p>
            <a:pPr lvl="1"/>
            <a:r>
              <a:rPr lang="de-DE" noProof="0" dirty="0"/>
              <a:t>Studierende können dreimal im Semester auf eigenen Wunsch kostenlos einen </a:t>
            </a:r>
            <a:r>
              <a:rPr lang="de-DE" noProof="0" dirty="0" err="1"/>
              <a:t>Similarity</a:t>
            </a:r>
            <a:r>
              <a:rPr lang="de-DE" noProof="0" dirty="0"/>
              <a:t> Check bei ihren Arbeiten durchführen lassen </a:t>
            </a:r>
            <a:r>
              <a:rPr lang="de-DE" sz="2000" noProof="0" dirty="0"/>
              <a:t>(HTU TU Graz, 2023)</a:t>
            </a:r>
          </a:p>
          <a:p>
            <a:pPr lvl="2"/>
            <a:r>
              <a:rPr lang="de-DE" noProof="0" dirty="0"/>
              <a:t>Keine Indexierung: Daten werden nicht für Vergleiche bei zukünftigen Überprüfungen herangezogen</a:t>
            </a:r>
          </a:p>
          <a:p>
            <a:pPr marL="628650" lvl="2" indent="0">
              <a:buNone/>
            </a:pPr>
            <a:endParaRPr lang="de-DE" noProof="0" dirty="0"/>
          </a:p>
        </p:txBody>
      </p:sp>
      <p:pic>
        <p:nvPicPr>
          <p:cNvPr id="6" name="Graphic 5">
            <a:extLst>
              <a:ext uri="{FF2B5EF4-FFF2-40B4-BE49-F238E27FC236}">
                <a16:creationId xmlns:a16="http://schemas.microsoft.com/office/drawing/2014/main" id="{0E501404-DC78-4D15-9F12-A9B7CEE416C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092690" y="1204994"/>
            <a:ext cx="2075098" cy="2075098"/>
          </a:xfrm>
          <a:prstGeom prst="rect">
            <a:avLst/>
          </a:prstGeom>
        </p:spPr>
      </p:pic>
      <p:sp>
        <p:nvSpPr>
          <p:cNvPr id="4" name="Slide Number Placeholder 3">
            <a:extLst>
              <a:ext uri="{FF2B5EF4-FFF2-40B4-BE49-F238E27FC236}">
                <a16:creationId xmlns:a16="http://schemas.microsoft.com/office/drawing/2014/main" id="{3A740AB1-1233-DACE-E676-4F2CEDB31197}"/>
              </a:ext>
            </a:extLst>
          </p:cNvPr>
          <p:cNvSpPr>
            <a:spLocks noGrp="1"/>
          </p:cNvSpPr>
          <p:nvPr>
            <p:ph type="sldNum" sz="quarter" idx="16"/>
          </p:nvPr>
        </p:nvSpPr>
        <p:spPr/>
        <p:txBody>
          <a:bodyPr/>
          <a:lstStyle/>
          <a:p>
            <a:fld id="{4B64EC4D-37E3-EF42-B9AB-6337577588CB}" type="slidenum">
              <a:rPr lang="de-DE" noProof="0" smtClean="0"/>
              <a:pPr/>
              <a:t>41</a:t>
            </a:fld>
            <a:endParaRPr lang="de-DE" noProof="0" dirty="0"/>
          </a:p>
        </p:txBody>
      </p:sp>
    </p:spTree>
    <p:extLst>
      <p:ext uri="{BB962C8B-B14F-4D97-AF65-F5344CB8AC3E}">
        <p14:creationId xmlns:p14="http://schemas.microsoft.com/office/powerpoint/2010/main" val="26654840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67EE6-3074-494F-9299-206BBB93F157}"/>
              </a:ext>
            </a:extLst>
          </p:cNvPr>
          <p:cNvSpPr>
            <a:spLocks noGrp="1"/>
          </p:cNvSpPr>
          <p:nvPr>
            <p:ph type="title"/>
          </p:nvPr>
        </p:nvSpPr>
        <p:spPr/>
        <p:txBody>
          <a:bodyPr/>
          <a:lstStyle/>
          <a:p>
            <a:r>
              <a:rPr lang="de-DE" noProof="0" dirty="0"/>
              <a:t>2.3 Respekt: Geistiges Eigentum anderer (1/2) </a:t>
            </a:r>
          </a:p>
        </p:txBody>
      </p:sp>
      <p:sp>
        <p:nvSpPr>
          <p:cNvPr id="6" name="Content Placeholder 5">
            <a:extLst>
              <a:ext uri="{FF2B5EF4-FFF2-40B4-BE49-F238E27FC236}">
                <a16:creationId xmlns:a16="http://schemas.microsoft.com/office/drawing/2014/main" id="{74CEF716-6A42-42F6-8609-6B5E8BE5CFA6}"/>
              </a:ext>
            </a:extLst>
          </p:cNvPr>
          <p:cNvSpPr>
            <a:spLocks noGrp="1"/>
          </p:cNvSpPr>
          <p:nvPr>
            <p:ph idx="1"/>
          </p:nvPr>
        </p:nvSpPr>
        <p:spPr>
          <a:xfrm>
            <a:off x="880589" y="2119394"/>
            <a:ext cx="4253271" cy="4520451"/>
          </a:xfrm>
        </p:spPr>
        <p:txBody>
          <a:bodyPr>
            <a:normAutofit/>
          </a:bodyPr>
          <a:lstStyle/>
          <a:p>
            <a:pPr marL="363538" indent="-363538"/>
            <a:r>
              <a:rPr lang="de-DE" noProof="0" dirty="0"/>
              <a:t>Ein Plagiat ist auch:</a:t>
            </a:r>
          </a:p>
          <a:p>
            <a:pPr marL="804863" lvl="2" indent="-441325">
              <a:tabLst>
                <a:tab pos="723900" algn="l"/>
              </a:tabLst>
            </a:pPr>
            <a:r>
              <a:rPr lang="de-DE" sz="2400" noProof="0" dirty="0"/>
              <a:t>Diebstahl geistigen Eigentums</a:t>
            </a:r>
          </a:p>
          <a:p>
            <a:pPr marL="804863" lvl="2" indent="-441325">
              <a:tabLst>
                <a:tab pos="723900" algn="l"/>
              </a:tabLst>
            </a:pPr>
            <a:r>
              <a:rPr lang="de-DE" sz="2400" noProof="0" dirty="0"/>
              <a:t>Verletzung von Urheberrechten</a:t>
            </a:r>
          </a:p>
          <a:p>
            <a:pPr marL="804863" lvl="2" indent="-441325">
              <a:tabLst>
                <a:tab pos="723900" algn="l"/>
              </a:tabLst>
            </a:pPr>
            <a:r>
              <a:rPr lang="de-DE" sz="2400" noProof="0" dirty="0"/>
              <a:t>Zeichen fehlender Wertschätzung für das Werk anderer</a:t>
            </a:r>
          </a:p>
          <a:p>
            <a:pPr marL="361950" lvl="1" indent="0">
              <a:buNone/>
            </a:pPr>
            <a:endParaRPr lang="de-DE" noProof="0" dirty="0"/>
          </a:p>
          <a:p>
            <a:pPr marL="361950" lvl="1" indent="0">
              <a:buNone/>
            </a:pPr>
            <a:endParaRPr lang="de-DE" noProof="0" dirty="0"/>
          </a:p>
          <a:p>
            <a:endParaRPr lang="de-DE" noProof="0" dirty="0"/>
          </a:p>
        </p:txBody>
      </p:sp>
      <p:sp>
        <p:nvSpPr>
          <p:cNvPr id="9" name="TextBox 8">
            <a:extLst>
              <a:ext uri="{FF2B5EF4-FFF2-40B4-BE49-F238E27FC236}">
                <a16:creationId xmlns:a16="http://schemas.microsoft.com/office/drawing/2014/main" id="{5CBA2037-D887-4C37-A876-6DEEBDE085B4}"/>
              </a:ext>
            </a:extLst>
          </p:cNvPr>
          <p:cNvSpPr txBox="1"/>
          <p:nvPr/>
        </p:nvSpPr>
        <p:spPr>
          <a:xfrm>
            <a:off x="6709558" y="6319948"/>
            <a:ext cx="6048870" cy="307777"/>
          </a:xfrm>
          <a:prstGeom prst="rect">
            <a:avLst/>
          </a:prstGeom>
          <a:noFill/>
        </p:spPr>
        <p:txBody>
          <a:bodyPr wrap="square">
            <a:spAutoFit/>
          </a:bodyPr>
          <a:lstStyle/>
          <a:p>
            <a:r>
              <a:rPr lang="de-DE" sz="1400" noProof="0" dirty="0">
                <a:latin typeface="Calibri" panose="020F0502020204030204" pitchFamily="34" charset="0"/>
                <a:ea typeface="Calibri" panose="020F0502020204030204" pitchFamily="34" charset="0"/>
                <a:cs typeface="Calibri" panose="020F0502020204030204" pitchFamily="34" charset="0"/>
              </a:rPr>
              <a:t>Abb. 6:</a:t>
            </a:r>
            <a:r>
              <a:rPr lang="de-DE" sz="1400" dirty="0">
                <a:latin typeface="Calibri" panose="020F0502020204030204" pitchFamily="34" charset="0"/>
                <a:ea typeface="Calibri" panose="020F0502020204030204" pitchFamily="34" charset="0"/>
                <a:cs typeface="Calibri" panose="020F0502020204030204" pitchFamily="34" charset="0"/>
              </a:rPr>
              <a:t> Illustration Plagiatskontrolle. Quelle: </a:t>
            </a:r>
            <a:r>
              <a:rPr lang="de-DE" sz="1400" dirty="0" err="1">
                <a:latin typeface="Calibri" panose="020F0502020204030204" pitchFamily="34" charset="0"/>
                <a:ea typeface="Calibri" panose="020F0502020204030204" pitchFamily="34" charset="0"/>
                <a:cs typeface="Calibri" panose="020F0502020204030204" pitchFamily="34" charset="0"/>
              </a:rPr>
              <a:t>GuttenPlag</a:t>
            </a:r>
            <a:r>
              <a:rPr lang="de-DE" sz="1400" dirty="0">
                <a:latin typeface="Calibri" panose="020F0502020204030204" pitchFamily="34" charset="0"/>
                <a:ea typeface="Calibri" panose="020F0502020204030204" pitchFamily="34" charset="0"/>
                <a:cs typeface="Calibri" panose="020F0502020204030204" pitchFamily="34" charset="0"/>
              </a:rPr>
              <a:t>.</a:t>
            </a:r>
            <a:endParaRPr lang="de-DE" sz="1600" noProof="0"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E9C1BF2C-C5C3-4C68-BABE-76A4778DA46C}"/>
              </a:ext>
            </a:extLst>
          </p:cNvPr>
          <p:cNvSpPr>
            <a:spLocks noGrp="1"/>
          </p:cNvSpPr>
          <p:nvPr>
            <p:ph type="sldNum" sz="quarter" idx="16"/>
          </p:nvPr>
        </p:nvSpPr>
        <p:spPr/>
        <p:txBody>
          <a:bodyPr/>
          <a:lstStyle/>
          <a:p>
            <a:fld id="{4B64EC4D-37E3-EF42-B9AB-6337577588CB}" type="slidenum">
              <a:rPr lang="de-DE" noProof="0" smtClean="0"/>
              <a:pPr/>
              <a:t>42</a:t>
            </a:fld>
            <a:endParaRPr lang="de-DE" noProof="0" dirty="0"/>
          </a:p>
        </p:txBody>
      </p:sp>
      <p:pic>
        <p:nvPicPr>
          <p:cNvPr id="3" name="Grafik 2">
            <a:extLst>
              <a:ext uri="{FF2B5EF4-FFF2-40B4-BE49-F238E27FC236}">
                <a16:creationId xmlns:a16="http://schemas.microsoft.com/office/drawing/2014/main" id="{76D276CB-6C50-465F-9590-33DFC1C6997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37188" y="1854200"/>
            <a:ext cx="6838950" cy="4343400"/>
          </a:xfrm>
          <a:prstGeom prst="rect">
            <a:avLst/>
          </a:prstGeom>
        </p:spPr>
      </p:pic>
    </p:spTree>
    <p:extLst>
      <p:ext uri="{BB962C8B-B14F-4D97-AF65-F5344CB8AC3E}">
        <p14:creationId xmlns:p14="http://schemas.microsoft.com/office/powerpoint/2010/main" val="39812464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9D150-7521-48D4-95CC-95B86C8133F7}"/>
              </a:ext>
            </a:extLst>
          </p:cNvPr>
          <p:cNvSpPr>
            <a:spLocks noGrp="1"/>
          </p:cNvSpPr>
          <p:nvPr>
            <p:ph type="title"/>
          </p:nvPr>
        </p:nvSpPr>
        <p:spPr>
          <a:xfrm>
            <a:off x="880588" y="900194"/>
            <a:ext cx="11877840" cy="784227"/>
          </a:xfrm>
        </p:spPr>
        <p:txBody>
          <a:bodyPr>
            <a:normAutofit/>
          </a:bodyPr>
          <a:lstStyle/>
          <a:p>
            <a:r>
              <a:rPr lang="de-DE" noProof="0" dirty="0"/>
              <a:t>2.3 Respekt: Geistiges Eigentum anderer (2/2) </a:t>
            </a:r>
          </a:p>
        </p:txBody>
      </p:sp>
      <p:sp>
        <p:nvSpPr>
          <p:cNvPr id="3" name="Content Placeholder 2">
            <a:extLst>
              <a:ext uri="{FF2B5EF4-FFF2-40B4-BE49-F238E27FC236}">
                <a16:creationId xmlns:a16="http://schemas.microsoft.com/office/drawing/2014/main" id="{899F7867-CC4C-44B5-9A01-EB454C989014}"/>
              </a:ext>
            </a:extLst>
          </p:cNvPr>
          <p:cNvSpPr>
            <a:spLocks noGrp="1"/>
          </p:cNvSpPr>
          <p:nvPr>
            <p:ph idx="1"/>
          </p:nvPr>
        </p:nvSpPr>
        <p:spPr>
          <a:xfrm>
            <a:off x="880588" y="1684420"/>
            <a:ext cx="9146062" cy="4955425"/>
          </a:xfrm>
        </p:spPr>
        <p:txBody>
          <a:bodyPr>
            <a:normAutofit/>
          </a:bodyPr>
          <a:lstStyle/>
          <a:p>
            <a:pPr>
              <a:lnSpc>
                <a:spcPct val="110000"/>
              </a:lnSpc>
              <a:spcBef>
                <a:spcPts val="600"/>
              </a:spcBef>
              <a:spcAft>
                <a:spcPts val="600"/>
              </a:spcAft>
            </a:pPr>
            <a:r>
              <a:rPr lang="de-DE" noProof="0" dirty="0"/>
              <a:t>Es gibt unterschiedliche Arten von Plagiaten </a:t>
            </a:r>
            <a:r>
              <a:rPr lang="de-DE" sz="2000" noProof="0" dirty="0"/>
              <a:t>(Hagenström, 2022)</a:t>
            </a:r>
            <a:r>
              <a:rPr lang="de-DE" noProof="0" dirty="0"/>
              <a:t> z. B.:</a:t>
            </a:r>
          </a:p>
          <a:p>
            <a:pPr lvl="1">
              <a:lnSpc>
                <a:spcPct val="110000"/>
              </a:lnSpc>
              <a:spcBef>
                <a:spcPts val="1200"/>
              </a:spcBef>
              <a:spcAft>
                <a:spcPts val="300"/>
              </a:spcAft>
            </a:pPr>
            <a:r>
              <a:rPr lang="de-DE" noProof="0" dirty="0"/>
              <a:t>Wörtliches Plagiat: </a:t>
            </a:r>
          </a:p>
          <a:p>
            <a:pPr lvl="2">
              <a:lnSpc>
                <a:spcPct val="110000"/>
              </a:lnSpc>
              <a:spcBef>
                <a:spcPts val="300"/>
              </a:spcBef>
              <a:spcAft>
                <a:spcPts val="900"/>
              </a:spcAft>
            </a:pPr>
            <a:r>
              <a:rPr lang="de-DE" noProof="0" dirty="0"/>
              <a:t>Übernahme vollständiger Sätze ohne eindeutige Zuordnung einer Quelle (fehlender oder nicht nachvollziehbarer Verweis) zu einer konkreten Textpassage. </a:t>
            </a:r>
            <a:endParaRPr lang="de-DE" noProof="0" dirty="0">
              <a:highlight>
                <a:srgbClr val="FFFF00"/>
              </a:highlight>
            </a:endParaRPr>
          </a:p>
          <a:p>
            <a:pPr lvl="1">
              <a:lnSpc>
                <a:spcPct val="110000"/>
              </a:lnSpc>
              <a:spcBef>
                <a:spcPts val="1200"/>
              </a:spcBef>
              <a:spcAft>
                <a:spcPts val="300"/>
              </a:spcAft>
            </a:pPr>
            <a:r>
              <a:rPr lang="de-DE" noProof="0" dirty="0"/>
              <a:t>Verschleierung: </a:t>
            </a:r>
          </a:p>
          <a:p>
            <a:pPr lvl="2">
              <a:lnSpc>
                <a:spcPct val="110000"/>
              </a:lnSpc>
              <a:spcBef>
                <a:spcPts val="300"/>
              </a:spcBef>
              <a:spcAft>
                <a:spcPts val="900"/>
              </a:spcAft>
            </a:pPr>
            <a:r>
              <a:rPr lang="de-DE" noProof="0" dirty="0"/>
              <a:t>Text wird umformuliert und ohne Nennung der Quelle wiedergegeben.</a:t>
            </a:r>
          </a:p>
          <a:p>
            <a:pPr lvl="1">
              <a:lnSpc>
                <a:spcPct val="110000"/>
              </a:lnSpc>
              <a:spcBef>
                <a:spcPts val="1200"/>
              </a:spcBef>
              <a:spcAft>
                <a:spcPts val="300"/>
              </a:spcAft>
            </a:pPr>
            <a:r>
              <a:rPr lang="de-DE" noProof="0" dirty="0"/>
              <a:t>Übersetzungsplagiat:</a:t>
            </a:r>
          </a:p>
          <a:p>
            <a:pPr lvl="2">
              <a:lnSpc>
                <a:spcPct val="110000"/>
              </a:lnSpc>
              <a:spcBef>
                <a:spcPts val="300"/>
              </a:spcBef>
              <a:spcAft>
                <a:spcPts val="900"/>
              </a:spcAft>
            </a:pPr>
            <a:r>
              <a:rPr lang="de-DE" noProof="0" dirty="0"/>
              <a:t>Fremdsprachiger Text wird ohne Nennung der Quelle übersetzt wiedergegeben. </a:t>
            </a:r>
          </a:p>
        </p:txBody>
      </p:sp>
      <p:pic>
        <p:nvPicPr>
          <p:cNvPr id="12" name="Grafik 11" descr="Pfeile kennzeichnen, dass in allen drei beschriebenen Arten von Plagiaten die geistige Leistung anderer als eigene ausgegeben wird!">
            <a:extLst>
              <a:ext uri="{FF2B5EF4-FFF2-40B4-BE49-F238E27FC236}">
                <a16:creationId xmlns:a16="http://schemas.microsoft.com/office/drawing/2014/main" id="{9928A614-3225-23D4-4212-422F65EB1EE2}"/>
              </a:ext>
            </a:extLst>
          </p:cNvPr>
          <p:cNvPicPr>
            <a:picLocks noChangeAspect="1"/>
          </p:cNvPicPr>
          <p:nvPr/>
        </p:nvPicPr>
        <p:blipFill>
          <a:blip r:embed="rId3"/>
          <a:stretch>
            <a:fillRect/>
          </a:stretch>
        </p:blipFill>
        <p:spPr>
          <a:xfrm>
            <a:off x="9960614" y="2635214"/>
            <a:ext cx="2863850" cy="3892550"/>
          </a:xfrm>
          <a:prstGeom prst="rect">
            <a:avLst/>
          </a:prstGeom>
        </p:spPr>
      </p:pic>
      <p:sp>
        <p:nvSpPr>
          <p:cNvPr id="4" name="Slide Number Placeholder 3">
            <a:extLst>
              <a:ext uri="{FF2B5EF4-FFF2-40B4-BE49-F238E27FC236}">
                <a16:creationId xmlns:a16="http://schemas.microsoft.com/office/drawing/2014/main" id="{E4C660AB-03CE-4FAE-B996-8F85F2C68B66}"/>
              </a:ext>
            </a:extLst>
          </p:cNvPr>
          <p:cNvSpPr>
            <a:spLocks noGrp="1"/>
          </p:cNvSpPr>
          <p:nvPr>
            <p:ph type="sldNum" sz="quarter" idx="16"/>
          </p:nvPr>
        </p:nvSpPr>
        <p:spPr/>
        <p:txBody>
          <a:bodyPr/>
          <a:lstStyle/>
          <a:p>
            <a:fld id="{4B64EC4D-37E3-EF42-B9AB-6337577588CB}" type="slidenum">
              <a:rPr lang="de-DE" noProof="0" smtClean="0"/>
              <a:pPr/>
              <a:t>43</a:t>
            </a:fld>
            <a:endParaRPr lang="de-DE" noProof="0" dirty="0"/>
          </a:p>
        </p:txBody>
      </p:sp>
    </p:spTree>
    <p:extLst>
      <p:ext uri="{BB962C8B-B14F-4D97-AF65-F5344CB8AC3E}">
        <p14:creationId xmlns:p14="http://schemas.microsoft.com/office/powerpoint/2010/main" val="24794248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3FFD3-5C3A-17AD-F9A7-0940E2E3A1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CA80A2-03E0-975E-E499-C94CF97625CE}"/>
              </a:ext>
            </a:extLst>
          </p:cNvPr>
          <p:cNvSpPr>
            <a:spLocks noGrp="1"/>
          </p:cNvSpPr>
          <p:nvPr>
            <p:ph type="title"/>
          </p:nvPr>
        </p:nvSpPr>
        <p:spPr>
          <a:xfrm>
            <a:off x="880588" y="900194"/>
            <a:ext cx="11877840" cy="776206"/>
          </a:xfrm>
        </p:spPr>
        <p:txBody>
          <a:bodyPr>
            <a:normAutofit/>
          </a:bodyPr>
          <a:lstStyle/>
          <a:p>
            <a:r>
              <a:rPr lang="de-DE" noProof="0" dirty="0"/>
              <a:t>2.3 Respekt: Beispiel zu Plagiat (1/3)</a:t>
            </a:r>
          </a:p>
        </p:txBody>
      </p:sp>
      <p:sp>
        <p:nvSpPr>
          <p:cNvPr id="3" name="Content Placeholder 2">
            <a:extLst>
              <a:ext uri="{FF2B5EF4-FFF2-40B4-BE49-F238E27FC236}">
                <a16:creationId xmlns:a16="http://schemas.microsoft.com/office/drawing/2014/main" id="{36CA24FA-ACC7-4C88-7AE8-8CB8AA97FA81}"/>
              </a:ext>
            </a:extLst>
          </p:cNvPr>
          <p:cNvSpPr>
            <a:spLocks noGrp="1"/>
          </p:cNvSpPr>
          <p:nvPr>
            <p:ph idx="1"/>
          </p:nvPr>
        </p:nvSpPr>
        <p:spPr>
          <a:xfrm>
            <a:off x="880588" y="1676400"/>
            <a:ext cx="11877840" cy="4976192"/>
          </a:xfrm>
        </p:spPr>
        <p:txBody>
          <a:bodyPr>
            <a:normAutofit fontScale="92500" lnSpcReduction="20000"/>
          </a:bodyPr>
          <a:lstStyle/>
          <a:p>
            <a:pPr marL="0" lvl="1" indent="0">
              <a:buNone/>
            </a:pPr>
            <a:r>
              <a:rPr lang="de-DE" sz="2600" noProof="0" dirty="0"/>
              <a:t>Nachstehend sehen Sie einen originalen Text und zwei Paraphrasen dazu. Vergleichen Sie die Paraphrasen mit dem originalen Text. Handelt es sich um gelungene Paraphrasen?</a:t>
            </a:r>
          </a:p>
          <a:p>
            <a:pPr marL="360363" lvl="1" indent="-360363">
              <a:spcBef>
                <a:spcPts val="1200"/>
              </a:spcBef>
              <a:spcAft>
                <a:spcPts val="0"/>
              </a:spcAft>
            </a:pPr>
            <a:r>
              <a:rPr lang="de-DE" sz="2600" noProof="0" dirty="0"/>
              <a:t>Originaler Text (aus ÖAWI, 2026, S. 4):</a:t>
            </a:r>
            <a:endParaRPr lang="de-DE" sz="2600" noProof="0" dirty="0">
              <a:solidFill>
                <a:srgbClr val="14121A"/>
              </a:solidFill>
            </a:endParaRPr>
          </a:p>
          <a:p>
            <a:pPr marL="0" indent="0">
              <a:buNone/>
            </a:pPr>
            <a:r>
              <a:rPr lang="de-DE" sz="2400" b="0" i="0" u="none" strike="noStrike" baseline="0" noProof="0" dirty="0">
                <a:solidFill>
                  <a:srgbClr val="14121A"/>
                </a:solidFill>
              </a:rPr>
              <a:t>Die Prinzipien der wissenschaftlichen Integrität gelten nicht nur für die Forschung, sondern auch für die Weitergabe dieser Erkenntnisse und Methoden in Lehre und Betreuung.</a:t>
            </a:r>
          </a:p>
          <a:p>
            <a:pPr marL="360363" lvl="1" indent="-360363">
              <a:spcBef>
                <a:spcPts val="1200"/>
              </a:spcBef>
              <a:spcAft>
                <a:spcPts val="0"/>
              </a:spcAft>
            </a:pPr>
            <a:r>
              <a:rPr lang="de-DE" sz="2600" noProof="0" dirty="0"/>
              <a:t>Paraphrase 1:</a:t>
            </a:r>
          </a:p>
          <a:p>
            <a:pPr marL="0" lvl="1" indent="0">
              <a:buNone/>
            </a:pPr>
            <a:r>
              <a:rPr lang="de-DE" noProof="0" dirty="0"/>
              <a:t>Wissenschaftliche Integrität umfasst weit mehr als die sorgfältige Durchführung von Forschung (ÖAWI, 2026). Sie schließt auch die verantwortungsvolle Vermittlung von Erkenntnissen und Methoden in der Lehre sowie die Betreuung von Studierenden ein.</a:t>
            </a:r>
          </a:p>
          <a:p>
            <a:pPr marL="360363" lvl="1" indent="-360363">
              <a:spcBef>
                <a:spcPts val="1200"/>
              </a:spcBef>
              <a:spcAft>
                <a:spcPts val="0"/>
              </a:spcAft>
            </a:pPr>
            <a:r>
              <a:rPr lang="de-DE" sz="2600" noProof="0" dirty="0"/>
              <a:t>Paraphrase 2:</a:t>
            </a:r>
          </a:p>
          <a:p>
            <a:pPr marL="0" indent="0">
              <a:buNone/>
            </a:pPr>
            <a:r>
              <a:rPr lang="de-DE" sz="2400" noProof="0" dirty="0"/>
              <a:t>Die Prinzipien wissenschaftlicher Integrität gelten nicht nur in der Forschung, sondern ebenso bei der Weitergabe von Erkenntnissen und Methoden in der Lehre und in der Betreuung.</a:t>
            </a:r>
          </a:p>
        </p:txBody>
      </p:sp>
      <p:sp>
        <p:nvSpPr>
          <p:cNvPr id="4" name="Slide Number Placeholder 3">
            <a:extLst>
              <a:ext uri="{FF2B5EF4-FFF2-40B4-BE49-F238E27FC236}">
                <a16:creationId xmlns:a16="http://schemas.microsoft.com/office/drawing/2014/main" id="{9644D2CB-76A3-0C64-085C-86D700EFBF5B}"/>
              </a:ext>
            </a:extLst>
          </p:cNvPr>
          <p:cNvSpPr>
            <a:spLocks noGrp="1"/>
          </p:cNvSpPr>
          <p:nvPr>
            <p:ph type="sldNum" sz="quarter" idx="16"/>
          </p:nvPr>
        </p:nvSpPr>
        <p:spPr/>
        <p:txBody>
          <a:bodyPr/>
          <a:lstStyle/>
          <a:p>
            <a:fld id="{4B64EC4D-37E3-EF42-B9AB-6337577588CB}" type="slidenum">
              <a:rPr lang="de-DE" noProof="0" smtClean="0"/>
              <a:pPr/>
              <a:t>44</a:t>
            </a:fld>
            <a:endParaRPr lang="de-DE" noProof="0" dirty="0"/>
          </a:p>
        </p:txBody>
      </p:sp>
    </p:spTree>
    <p:extLst>
      <p:ext uri="{BB962C8B-B14F-4D97-AF65-F5344CB8AC3E}">
        <p14:creationId xmlns:p14="http://schemas.microsoft.com/office/powerpoint/2010/main" val="30426276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E35647-4DB2-BC60-52D2-20B8A9C22D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682193-4041-760E-014D-9EE127B20CDF}"/>
              </a:ext>
            </a:extLst>
          </p:cNvPr>
          <p:cNvSpPr>
            <a:spLocks noGrp="1"/>
          </p:cNvSpPr>
          <p:nvPr>
            <p:ph type="title"/>
          </p:nvPr>
        </p:nvSpPr>
        <p:spPr>
          <a:xfrm>
            <a:off x="880588" y="900194"/>
            <a:ext cx="11877840" cy="776206"/>
          </a:xfrm>
        </p:spPr>
        <p:txBody>
          <a:bodyPr>
            <a:normAutofit/>
          </a:bodyPr>
          <a:lstStyle/>
          <a:p>
            <a:r>
              <a:rPr lang="de-DE" noProof="0" dirty="0"/>
              <a:t>2.3 Respekt: Beispiel zu Plagiat (2/3)</a:t>
            </a:r>
          </a:p>
        </p:txBody>
      </p:sp>
      <p:sp>
        <p:nvSpPr>
          <p:cNvPr id="3" name="Content Placeholder 2">
            <a:extLst>
              <a:ext uri="{FF2B5EF4-FFF2-40B4-BE49-F238E27FC236}">
                <a16:creationId xmlns:a16="http://schemas.microsoft.com/office/drawing/2014/main" id="{4903E1FF-AEB4-E375-61E4-BAA3E56283BB}"/>
              </a:ext>
            </a:extLst>
          </p:cNvPr>
          <p:cNvSpPr>
            <a:spLocks noGrp="1"/>
          </p:cNvSpPr>
          <p:nvPr>
            <p:ph idx="1"/>
          </p:nvPr>
        </p:nvSpPr>
        <p:spPr>
          <a:xfrm>
            <a:off x="880588" y="1676400"/>
            <a:ext cx="11877840" cy="4976192"/>
          </a:xfrm>
        </p:spPr>
        <p:txBody>
          <a:bodyPr>
            <a:normAutofit/>
          </a:bodyPr>
          <a:lstStyle/>
          <a:p>
            <a:pPr marL="360363" lvl="1" indent="-360363">
              <a:spcBef>
                <a:spcPts val="1200"/>
              </a:spcBef>
              <a:spcAft>
                <a:spcPts val="0"/>
              </a:spcAft>
            </a:pPr>
            <a:r>
              <a:rPr lang="de-DE" noProof="0" dirty="0"/>
              <a:t>Originaler Text (aus ÖAWI, 2026, S. 4):</a:t>
            </a:r>
            <a:endParaRPr lang="de-DE" noProof="0" dirty="0">
              <a:solidFill>
                <a:srgbClr val="14121A"/>
              </a:solidFill>
            </a:endParaRPr>
          </a:p>
          <a:p>
            <a:pPr marL="0" indent="0">
              <a:buNone/>
            </a:pPr>
            <a:r>
              <a:rPr lang="de-DE" sz="2200" b="0" i="0" u="none" strike="noStrike" baseline="0" noProof="0" dirty="0">
                <a:solidFill>
                  <a:srgbClr val="14121A"/>
                </a:solidFill>
              </a:rPr>
              <a:t>Die Prinzipien der wissenschaftlichen Integrität gelten nicht nur für die Forschung, sondern auch für die Weitergabe dieser Erkenntnisse und Methoden in Lehre und Betreuung.</a:t>
            </a:r>
          </a:p>
          <a:p>
            <a:pPr marL="360363" lvl="1" indent="-360363">
              <a:spcBef>
                <a:spcPts val="1200"/>
              </a:spcBef>
              <a:spcAft>
                <a:spcPts val="0"/>
              </a:spcAft>
            </a:pPr>
            <a:r>
              <a:rPr lang="de-DE" noProof="0" dirty="0"/>
              <a:t>Paraphrase 1:</a:t>
            </a:r>
          </a:p>
          <a:p>
            <a:pPr marL="0" lvl="1" indent="0">
              <a:buNone/>
            </a:pPr>
            <a:r>
              <a:rPr lang="de-DE" sz="2200" noProof="0" dirty="0">
                <a:highlight>
                  <a:srgbClr val="FFFF00"/>
                </a:highlight>
              </a:rPr>
              <a:t>Wissenschaftliche Integrität</a:t>
            </a:r>
            <a:r>
              <a:rPr lang="de-DE" sz="2200" noProof="0" dirty="0"/>
              <a:t> umfasst weit mehr als die sorgfältige Durchführung von </a:t>
            </a:r>
            <a:r>
              <a:rPr lang="de-DE" sz="2200" noProof="0" dirty="0">
                <a:highlight>
                  <a:srgbClr val="FFFF00"/>
                </a:highlight>
              </a:rPr>
              <a:t>Forschung</a:t>
            </a:r>
            <a:r>
              <a:rPr lang="de-DE" sz="2200" noProof="0" dirty="0"/>
              <a:t> (ÖAWI, 2026). Sie schließt auch die verantwortungsvolle Vermittlung von </a:t>
            </a:r>
            <a:r>
              <a:rPr lang="de-DE" sz="2200" noProof="0" dirty="0">
                <a:highlight>
                  <a:srgbClr val="FFFF00"/>
                </a:highlight>
              </a:rPr>
              <a:t>Erkenntnisse</a:t>
            </a:r>
            <a:r>
              <a:rPr lang="de-DE" sz="2200" noProof="0" dirty="0"/>
              <a:t>n </a:t>
            </a:r>
            <a:r>
              <a:rPr lang="de-DE" sz="2200" noProof="0" dirty="0">
                <a:highlight>
                  <a:srgbClr val="FFFF00"/>
                </a:highlight>
              </a:rPr>
              <a:t>und Methoden in</a:t>
            </a:r>
            <a:r>
              <a:rPr lang="de-DE" sz="2200" noProof="0" dirty="0"/>
              <a:t> der </a:t>
            </a:r>
            <a:r>
              <a:rPr lang="de-DE" sz="2200" noProof="0" dirty="0">
                <a:highlight>
                  <a:srgbClr val="FFFF00"/>
                </a:highlight>
              </a:rPr>
              <a:t>Lehre</a:t>
            </a:r>
            <a:r>
              <a:rPr lang="de-DE" sz="2200" noProof="0" dirty="0"/>
              <a:t> sowie die </a:t>
            </a:r>
            <a:r>
              <a:rPr lang="de-DE" sz="2200" noProof="0" dirty="0">
                <a:highlight>
                  <a:srgbClr val="FFFF00"/>
                </a:highlight>
              </a:rPr>
              <a:t>Betreuung</a:t>
            </a:r>
            <a:r>
              <a:rPr lang="de-DE" sz="2200" noProof="0" dirty="0"/>
              <a:t> von Studierenden ein.</a:t>
            </a:r>
          </a:p>
          <a:p>
            <a:pPr marL="342900" lvl="1" indent="-342900">
              <a:lnSpc>
                <a:spcPct val="130000"/>
              </a:lnSpc>
              <a:spcBef>
                <a:spcPts val="1200"/>
              </a:spcBef>
              <a:spcAft>
                <a:spcPts val="0"/>
              </a:spcAft>
            </a:pPr>
            <a:r>
              <a:rPr lang="de-DE" noProof="0" dirty="0"/>
              <a:t>Vergleich: </a:t>
            </a:r>
          </a:p>
          <a:p>
            <a:pPr marL="609600" lvl="2" indent="-342900">
              <a:spcAft>
                <a:spcPts val="0"/>
              </a:spcAft>
            </a:pPr>
            <a:r>
              <a:rPr lang="de-DE" noProof="0" dirty="0"/>
              <a:t>Wenige gleiche Begriffe, anderer Stil aber Kernaussage bleibt gleich, Quelle ersichtlich </a:t>
            </a:r>
          </a:p>
          <a:p>
            <a:pPr marL="609600" lvl="2" indent="-342900">
              <a:spcAft>
                <a:spcPts val="0"/>
              </a:spcAft>
            </a:pPr>
            <a:r>
              <a:rPr lang="de-DE" noProof="0" dirty="0"/>
              <a:t>Gelungene Paraphrase, kein Plagiat!</a:t>
            </a:r>
          </a:p>
          <a:p>
            <a:pPr marL="0" lvl="1" indent="0">
              <a:buNone/>
            </a:pPr>
            <a:endParaRPr lang="de-DE" noProof="0" dirty="0"/>
          </a:p>
        </p:txBody>
      </p:sp>
      <p:sp>
        <p:nvSpPr>
          <p:cNvPr id="4" name="Slide Number Placeholder 3">
            <a:extLst>
              <a:ext uri="{FF2B5EF4-FFF2-40B4-BE49-F238E27FC236}">
                <a16:creationId xmlns:a16="http://schemas.microsoft.com/office/drawing/2014/main" id="{73FC3ED8-5023-3F06-109A-77F30EF7933F}"/>
              </a:ext>
            </a:extLst>
          </p:cNvPr>
          <p:cNvSpPr>
            <a:spLocks noGrp="1"/>
          </p:cNvSpPr>
          <p:nvPr>
            <p:ph type="sldNum" sz="quarter" idx="16"/>
          </p:nvPr>
        </p:nvSpPr>
        <p:spPr/>
        <p:txBody>
          <a:bodyPr/>
          <a:lstStyle/>
          <a:p>
            <a:fld id="{4B64EC4D-37E3-EF42-B9AB-6337577588CB}" type="slidenum">
              <a:rPr lang="de-DE" noProof="0" smtClean="0"/>
              <a:pPr/>
              <a:t>45</a:t>
            </a:fld>
            <a:endParaRPr lang="de-DE" noProof="0" dirty="0"/>
          </a:p>
        </p:txBody>
      </p:sp>
    </p:spTree>
    <p:extLst>
      <p:ext uri="{BB962C8B-B14F-4D97-AF65-F5344CB8AC3E}">
        <p14:creationId xmlns:p14="http://schemas.microsoft.com/office/powerpoint/2010/main" val="20337991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A8456-2F20-22B6-72B0-8D1C8E2FB5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6847F6-6268-1010-A2C6-E9E9AE1AAEA4}"/>
              </a:ext>
            </a:extLst>
          </p:cNvPr>
          <p:cNvSpPr>
            <a:spLocks noGrp="1"/>
          </p:cNvSpPr>
          <p:nvPr>
            <p:ph type="title"/>
          </p:nvPr>
        </p:nvSpPr>
        <p:spPr>
          <a:xfrm>
            <a:off x="880588" y="900194"/>
            <a:ext cx="11877840" cy="776206"/>
          </a:xfrm>
        </p:spPr>
        <p:txBody>
          <a:bodyPr>
            <a:normAutofit/>
          </a:bodyPr>
          <a:lstStyle/>
          <a:p>
            <a:r>
              <a:rPr lang="de-DE" noProof="0" dirty="0"/>
              <a:t>2.3 Respekt: Beispiel zu Plagiat (3/3)</a:t>
            </a:r>
          </a:p>
        </p:txBody>
      </p:sp>
      <p:sp>
        <p:nvSpPr>
          <p:cNvPr id="3" name="Content Placeholder 2">
            <a:extLst>
              <a:ext uri="{FF2B5EF4-FFF2-40B4-BE49-F238E27FC236}">
                <a16:creationId xmlns:a16="http://schemas.microsoft.com/office/drawing/2014/main" id="{27606160-2CD6-0EAE-9765-84164FE4CA0B}"/>
              </a:ext>
            </a:extLst>
          </p:cNvPr>
          <p:cNvSpPr>
            <a:spLocks noGrp="1"/>
          </p:cNvSpPr>
          <p:nvPr>
            <p:ph idx="1"/>
          </p:nvPr>
        </p:nvSpPr>
        <p:spPr>
          <a:xfrm>
            <a:off x="880588" y="1676400"/>
            <a:ext cx="11877840" cy="4976192"/>
          </a:xfrm>
        </p:spPr>
        <p:txBody>
          <a:bodyPr>
            <a:normAutofit fontScale="92500" lnSpcReduction="20000"/>
          </a:bodyPr>
          <a:lstStyle/>
          <a:p>
            <a:pPr marL="360363" lvl="1" indent="-360363">
              <a:lnSpc>
                <a:spcPct val="140000"/>
              </a:lnSpc>
              <a:spcBef>
                <a:spcPts val="1200"/>
              </a:spcBef>
              <a:spcAft>
                <a:spcPts val="0"/>
              </a:spcAft>
            </a:pPr>
            <a:r>
              <a:rPr lang="de-DE" sz="2600" noProof="0" dirty="0"/>
              <a:t>Originaler Text (aus ÖAWI, 2026, S. 4):</a:t>
            </a:r>
          </a:p>
          <a:p>
            <a:pPr marL="0" indent="0">
              <a:buNone/>
            </a:pPr>
            <a:r>
              <a:rPr lang="de-DE" sz="2400" noProof="0" dirty="0">
                <a:solidFill>
                  <a:srgbClr val="14121A"/>
                </a:solidFill>
              </a:rPr>
              <a:t>Die Prinzipien der wissenschaftlichen Integrität gelten nicht nur für die Forschung, sondern auch für die Weitergabe dieser Erkenntnisse und Methoden in Lehre und Betreuung.</a:t>
            </a:r>
          </a:p>
          <a:p>
            <a:pPr marL="360363" lvl="1" indent="-360363">
              <a:lnSpc>
                <a:spcPct val="140000"/>
              </a:lnSpc>
              <a:spcBef>
                <a:spcPts val="1200"/>
              </a:spcBef>
              <a:spcAft>
                <a:spcPts val="0"/>
              </a:spcAft>
            </a:pPr>
            <a:r>
              <a:rPr lang="de-DE" sz="2600" noProof="0" dirty="0"/>
              <a:t>Paraphrase 2:</a:t>
            </a:r>
          </a:p>
          <a:p>
            <a:pPr marL="0" lvl="1" indent="0">
              <a:lnSpc>
                <a:spcPct val="140000"/>
              </a:lnSpc>
              <a:buNone/>
            </a:pPr>
            <a:r>
              <a:rPr lang="de-DE" noProof="0" dirty="0">
                <a:highlight>
                  <a:srgbClr val="FFFF00"/>
                </a:highlight>
              </a:rPr>
              <a:t>Die Prinzipien wissenschaftlicher Integrität gelten nicht nur </a:t>
            </a:r>
            <a:r>
              <a:rPr lang="de-DE" noProof="0" dirty="0"/>
              <a:t>in der </a:t>
            </a:r>
            <a:r>
              <a:rPr lang="de-DE" noProof="0" dirty="0">
                <a:highlight>
                  <a:srgbClr val="FFFF00"/>
                </a:highlight>
              </a:rPr>
              <a:t>Forschung, sondern </a:t>
            </a:r>
            <a:r>
              <a:rPr lang="de-DE" noProof="0" dirty="0"/>
              <a:t>ebenso bei der </a:t>
            </a:r>
            <a:r>
              <a:rPr lang="de-DE" noProof="0" dirty="0">
                <a:highlight>
                  <a:srgbClr val="FFFF00"/>
                </a:highlight>
              </a:rPr>
              <a:t>Weitergabe</a:t>
            </a:r>
            <a:r>
              <a:rPr lang="de-DE" noProof="0" dirty="0"/>
              <a:t> von </a:t>
            </a:r>
            <a:r>
              <a:rPr lang="de-DE" noProof="0" dirty="0">
                <a:highlight>
                  <a:srgbClr val="FFFF00"/>
                </a:highlight>
              </a:rPr>
              <a:t>Erkenntnissen und Methoden in</a:t>
            </a:r>
            <a:r>
              <a:rPr lang="de-DE" noProof="0" dirty="0"/>
              <a:t> der </a:t>
            </a:r>
            <a:r>
              <a:rPr lang="de-DE" noProof="0" dirty="0">
                <a:highlight>
                  <a:srgbClr val="FFFF00"/>
                </a:highlight>
              </a:rPr>
              <a:t>Lehre und</a:t>
            </a:r>
            <a:r>
              <a:rPr lang="de-DE" noProof="0" dirty="0"/>
              <a:t> in der </a:t>
            </a:r>
            <a:r>
              <a:rPr lang="de-DE" noProof="0" dirty="0">
                <a:highlight>
                  <a:srgbClr val="FFFF00"/>
                </a:highlight>
              </a:rPr>
              <a:t>Betreuung</a:t>
            </a:r>
            <a:r>
              <a:rPr lang="de-DE" noProof="0" dirty="0"/>
              <a:t>.</a:t>
            </a:r>
          </a:p>
          <a:p>
            <a:pPr marL="360363" lvl="1" indent="-360363">
              <a:lnSpc>
                <a:spcPct val="140000"/>
              </a:lnSpc>
              <a:spcBef>
                <a:spcPts val="1200"/>
              </a:spcBef>
              <a:spcAft>
                <a:spcPts val="0"/>
              </a:spcAft>
            </a:pPr>
            <a:r>
              <a:rPr lang="de-DE" sz="2600" noProof="0" dirty="0"/>
              <a:t>Vergleich: </a:t>
            </a:r>
          </a:p>
          <a:p>
            <a:pPr marL="609600" lvl="2" indent="-342900">
              <a:lnSpc>
                <a:spcPct val="140000"/>
              </a:lnSpc>
              <a:spcAft>
                <a:spcPts val="0"/>
              </a:spcAft>
            </a:pPr>
            <a:r>
              <a:rPr lang="de-DE" sz="2400" noProof="0" dirty="0"/>
              <a:t>hohe Textübereinstimmung, zentrale Begriffe und Struktur sind gleich, keine korrekte Paraphrase gemäß den Standards der GWP, fehlende Quelle</a:t>
            </a:r>
          </a:p>
          <a:p>
            <a:pPr marL="609600" lvl="2" indent="-342900">
              <a:lnSpc>
                <a:spcPct val="140000"/>
              </a:lnSpc>
              <a:spcAft>
                <a:spcPts val="0"/>
              </a:spcAft>
            </a:pPr>
            <a:r>
              <a:rPr lang="de-DE" sz="2400" noProof="0" dirty="0"/>
              <a:t>Plagiat! </a:t>
            </a:r>
          </a:p>
          <a:p>
            <a:pPr marL="609600" lvl="2" indent="-342900">
              <a:lnSpc>
                <a:spcPct val="140000"/>
              </a:lnSpc>
              <a:spcAft>
                <a:spcPts val="0"/>
              </a:spcAft>
            </a:pPr>
            <a:r>
              <a:rPr lang="de-DE" sz="2400" noProof="0" dirty="0"/>
              <a:t>Selbst bei Verweis auf die Quelle: Einstufung als plagiatsnah oder als Plagiat! </a:t>
            </a:r>
          </a:p>
          <a:p>
            <a:pPr marL="0" indent="0">
              <a:buNone/>
            </a:pPr>
            <a:endParaRPr lang="de-DE" sz="2400" noProof="0" dirty="0"/>
          </a:p>
        </p:txBody>
      </p:sp>
      <p:sp>
        <p:nvSpPr>
          <p:cNvPr id="4" name="Slide Number Placeholder 3">
            <a:extLst>
              <a:ext uri="{FF2B5EF4-FFF2-40B4-BE49-F238E27FC236}">
                <a16:creationId xmlns:a16="http://schemas.microsoft.com/office/drawing/2014/main" id="{87FA4EDC-9580-CC57-11A5-0B297427B90A}"/>
              </a:ext>
            </a:extLst>
          </p:cNvPr>
          <p:cNvSpPr>
            <a:spLocks noGrp="1"/>
          </p:cNvSpPr>
          <p:nvPr>
            <p:ph type="sldNum" sz="quarter" idx="16"/>
          </p:nvPr>
        </p:nvSpPr>
        <p:spPr/>
        <p:txBody>
          <a:bodyPr/>
          <a:lstStyle/>
          <a:p>
            <a:fld id="{4B64EC4D-37E3-EF42-B9AB-6337577588CB}" type="slidenum">
              <a:rPr lang="de-DE" noProof="0" smtClean="0"/>
              <a:pPr/>
              <a:t>46</a:t>
            </a:fld>
            <a:endParaRPr lang="de-DE" noProof="0" dirty="0"/>
          </a:p>
        </p:txBody>
      </p:sp>
    </p:spTree>
    <p:extLst>
      <p:ext uri="{BB962C8B-B14F-4D97-AF65-F5344CB8AC3E}">
        <p14:creationId xmlns:p14="http://schemas.microsoft.com/office/powerpoint/2010/main" val="37977473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46E0EF-AC37-F3E9-C4BF-5B4A7C04011A}"/>
              </a:ext>
            </a:extLst>
          </p:cNvPr>
          <p:cNvSpPr>
            <a:spLocks noGrp="1"/>
          </p:cNvSpPr>
          <p:nvPr>
            <p:ph type="title"/>
          </p:nvPr>
        </p:nvSpPr>
        <p:spPr/>
        <p:txBody>
          <a:bodyPr>
            <a:normAutofit fontScale="90000"/>
          </a:bodyPr>
          <a:lstStyle/>
          <a:p>
            <a:r>
              <a:rPr lang="de-DE" sz="3300" noProof="0" dirty="0"/>
              <a:t>2.3 Respekt gegenüber </a:t>
            </a:r>
            <a:r>
              <a:rPr lang="de-DE" sz="3300" noProof="0" dirty="0" err="1"/>
              <a:t>Kolleg:innen</a:t>
            </a:r>
            <a:r>
              <a:rPr lang="de-DE" sz="3300" noProof="0" dirty="0"/>
              <a:t>/</a:t>
            </a:r>
            <a:r>
              <a:rPr lang="de-DE" sz="3300" noProof="0" dirty="0" err="1"/>
              <a:t>Forscher:innen</a:t>
            </a:r>
            <a:r>
              <a:rPr lang="de-DE" sz="3300" noProof="0" dirty="0"/>
              <a:t> und deren Werk</a:t>
            </a:r>
            <a:br>
              <a:rPr lang="de-DE" noProof="0" dirty="0"/>
            </a:br>
            <a:r>
              <a:rPr lang="de-DE" noProof="0" dirty="0"/>
              <a:t> </a:t>
            </a:r>
          </a:p>
        </p:txBody>
      </p:sp>
      <p:sp>
        <p:nvSpPr>
          <p:cNvPr id="3" name="Inhaltsplatzhalter 2">
            <a:extLst>
              <a:ext uri="{FF2B5EF4-FFF2-40B4-BE49-F238E27FC236}">
                <a16:creationId xmlns:a16="http://schemas.microsoft.com/office/drawing/2014/main" id="{9B8406B3-F3AE-3099-C380-437F97CD06C4}"/>
              </a:ext>
            </a:extLst>
          </p:cNvPr>
          <p:cNvSpPr>
            <a:spLocks noGrp="1"/>
          </p:cNvSpPr>
          <p:nvPr>
            <p:ph idx="1"/>
          </p:nvPr>
        </p:nvSpPr>
        <p:spPr>
          <a:xfrm>
            <a:off x="880588" y="1885950"/>
            <a:ext cx="11877840" cy="4753895"/>
          </a:xfrm>
        </p:spPr>
        <p:txBody>
          <a:bodyPr>
            <a:normAutofit fontScale="92500" lnSpcReduction="10000"/>
          </a:bodyPr>
          <a:lstStyle/>
          <a:p>
            <a:pPr>
              <a:spcAft>
                <a:spcPts val="0"/>
              </a:spcAft>
            </a:pPr>
            <a:r>
              <a:rPr lang="de-DE" noProof="0" dirty="0"/>
              <a:t>Vorarbeiten anderer </a:t>
            </a:r>
            <a:r>
              <a:rPr lang="de-DE" noProof="0" dirty="0" err="1"/>
              <a:t>Autor:innen</a:t>
            </a:r>
            <a:r>
              <a:rPr lang="de-DE" noProof="0" dirty="0"/>
              <a:t> würdigen </a:t>
            </a:r>
            <a:r>
              <a:rPr lang="de-DE" sz="2000" noProof="0" dirty="0"/>
              <a:t>(BMBWF, 2020; ÖAWI, 2026; TU Graz, 2025a)</a:t>
            </a:r>
            <a:r>
              <a:rPr lang="de-DE" noProof="0" dirty="0"/>
              <a:t>:</a:t>
            </a:r>
          </a:p>
          <a:p>
            <a:pPr lvl="1">
              <a:spcBef>
                <a:spcPts val="1200"/>
              </a:spcBef>
              <a:spcAft>
                <a:spcPts val="600"/>
              </a:spcAft>
            </a:pPr>
            <a:r>
              <a:rPr lang="de-DE" noProof="0" dirty="0"/>
              <a:t>Alle Publikationen/Quellen benennen, die Sie in Ihrer Arbeit unterstützt haben</a:t>
            </a:r>
          </a:p>
          <a:p>
            <a:pPr lvl="1">
              <a:spcBef>
                <a:spcPts val="1200"/>
              </a:spcBef>
              <a:spcAft>
                <a:spcPts val="600"/>
              </a:spcAft>
            </a:pPr>
            <a:r>
              <a:rPr lang="de-DE" noProof="0" dirty="0"/>
              <a:t>Alle Personen benennen, die einen tatsächlichen Beitrag zu einer Forschungsarbeit geleistet haben (betrifft auch Gruppenarbeiten im Studium)</a:t>
            </a:r>
          </a:p>
          <a:p>
            <a:pPr lvl="1">
              <a:spcBef>
                <a:spcPts val="1200"/>
              </a:spcBef>
              <a:spcAft>
                <a:spcPts val="600"/>
              </a:spcAft>
            </a:pPr>
            <a:r>
              <a:rPr lang="de-DE" noProof="0" dirty="0"/>
              <a:t>Personen, die keinen direkten Beitrag geleistet haben, können in einer Danksagung erwähnt werden</a:t>
            </a:r>
          </a:p>
          <a:p>
            <a:pPr>
              <a:spcBef>
                <a:spcPts val="1200"/>
              </a:spcBef>
              <a:spcAft>
                <a:spcPts val="0"/>
              </a:spcAft>
            </a:pPr>
            <a:r>
              <a:rPr lang="de-DE" noProof="0" dirty="0"/>
              <a:t>Respekt in der Zusammenarbeit </a:t>
            </a:r>
            <a:r>
              <a:rPr lang="de-DE" sz="2000" noProof="0" dirty="0"/>
              <a:t>(ALLEA, 2023)</a:t>
            </a:r>
            <a:r>
              <a:rPr lang="de-DE" noProof="0" dirty="0"/>
              <a:t>:</a:t>
            </a:r>
          </a:p>
          <a:p>
            <a:pPr lvl="1">
              <a:spcBef>
                <a:spcPts val="1200"/>
              </a:spcBef>
              <a:spcAft>
                <a:spcPts val="600"/>
              </a:spcAft>
            </a:pPr>
            <a:r>
              <a:rPr lang="de-DE" noProof="0" dirty="0"/>
              <a:t>Kollegialität, z. B.: Faires Aufteilen von Arbeitspaketen in Gruppenarbeiten (Studium) bzw. bei Kooperationen</a:t>
            </a:r>
          </a:p>
          <a:p>
            <a:pPr lvl="1">
              <a:spcBef>
                <a:spcPts val="1200"/>
              </a:spcBef>
              <a:spcAft>
                <a:spcPts val="600"/>
              </a:spcAft>
            </a:pPr>
            <a:endParaRPr lang="de-DE" noProof="0" dirty="0"/>
          </a:p>
          <a:p>
            <a:pPr>
              <a:spcBef>
                <a:spcPts val="1200"/>
              </a:spcBef>
              <a:spcAft>
                <a:spcPts val="600"/>
              </a:spcAft>
            </a:pPr>
            <a:endParaRPr lang="de-DE" noProof="0" dirty="0"/>
          </a:p>
        </p:txBody>
      </p:sp>
      <p:sp>
        <p:nvSpPr>
          <p:cNvPr id="4" name="Foliennummernplatzhalter 3">
            <a:extLst>
              <a:ext uri="{FF2B5EF4-FFF2-40B4-BE49-F238E27FC236}">
                <a16:creationId xmlns:a16="http://schemas.microsoft.com/office/drawing/2014/main" id="{07F88DCF-9968-F6DC-C7D1-22FB82F726F4}"/>
              </a:ext>
            </a:extLst>
          </p:cNvPr>
          <p:cNvSpPr>
            <a:spLocks noGrp="1"/>
          </p:cNvSpPr>
          <p:nvPr>
            <p:ph type="sldNum" sz="quarter" idx="16"/>
          </p:nvPr>
        </p:nvSpPr>
        <p:spPr/>
        <p:txBody>
          <a:bodyPr/>
          <a:lstStyle/>
          <a:p>
            <a:fld id="{4B64EC4D-37E3-EF42-B9AB-6337577588CB}" type="slidenum">
              <a:rPr lang="de-DE" noProof="0" smtClean="0"/>
              <a:pPr/>
              <a:t>47</a:t>
            </a:fld>
            <a:endParaRPr lang="de-DE" noProof="0" dirty="0"/>
          </a:p>
        </p:txBody>
      </p:sp>
    </p:spTree>
    <p:extLst>
      <p:ext uri="{BB962C8B-B14F-4D97-AF65-F5344CB8AC3E}">
        <p14:creationId xmlns:p14="http://schemas.microsoft.com/office/powerpoint/2010/main" val="41584022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025749-9379-8A4B-53E2-04AF7860C7E3}"/>
              </a:ext>
            </a:extLst>
          </p:cNvPr>
          <p:cNvSpPr>
            <a:spLocks noGrp="1"/>
          </p:cNvSpPr>
          <p:nvPr>
            <p:ph type="title"/>
          </p:nvPr>
        </p:nvSpPr>
        <p:spPr/>
        <p:txBody>
          <a:bodyPr/>
          <a:lstStyle/>
          <a:p>
            <a:r>
              <a:rPr lang="de-DE" noProof="0" dirty="0"/>
              <a:t>2.4 Rechenschaftspflicht: Verantwortung im Studium (1/2)</a:t>
            </a:r>
          </a:p>
        </p:txBody>
      </p:sp>
      <p:sp>
        <p:nvSpPr>
          <p:cNvPr id="3" name="Inhaltsplatzhalter 2">
            <a:extLst>
              <a:ext uri="{FF2B5EF4-FFF2-40B4-BE49-F238E27FC236}">
                <a16:creationId xmlns:a16="http://schemas.microsoft.com/office/drawing/2014/main" id="{9BA8ED21-CB2E-14F0-5A0E-938EFC3180DB}"/>
              </a:ext>
            </a:extLst>
          </p:cNvPr>
          <p:cNvSpPr>
            <a:spLocks noGrp="1"/>
          </p:cNvSpPr>
          <p:nvPr>
            <p:ph idx="1"/>
          </p:nvPr>
        </p:nvSpPr>
        <p:spPr>
          <a:xfrm>
            <a:off x="880588" y="1973960"/>
            <a:ext cx="6411752" cy="4665885"/>
          </a:xfrm>
        </p:spPr>
        <p:txBody>
          <a:bodyPr>
            <a:normAutofit/>
          </a:bodyPr>
          <a:lstStyle/>
          <a:p>
            <a:pPr fontAlgn="t"/>
            <a:r>
              <a:rPr lang="de-DE" noProof="0" dirty="0"/>
              <a:t>Eigenverantwortung für Lernfortschritt und Studienerfolg:</a:t>
            </a:r>
          </a:p>
          <a:p>
            <a:pPr lvl="1" fontAlgn="t">
              <a:spcBef>
                <a:spcPts val="1200"/>
              </a:spcBef>
              <a:spcAft>
                <a:spcPts val="600"/>
              </a:spcAft>
            </a:pPr>
            <a:r>
              <a:rPr lang="de-DE" noProof="0" dirty="0"/>
              <a:t>Informieren Sie sich eigenständig über die jeweils geltenden Anforderungen:</a:t>
            </a:r>
          </a:p>
          <a:p>
            <a:pPr lvl="2" fontAlgn="t">
              <a:spcBef>
                <a:spcPts val="600"/>
              </a:spcBef>
              <a:spcAft>
                <a:spcPts val="300"/>
              </a:spcAft>
            </a:pPr>
            <a:r>
              <a:rPr lang="de-DE" sz="2400" noProof="0" dirty="0"/>
              <a:t>Verpflichtungen im Rahmen der LV </a:t>
            </a:r>
          </a:p>
          <a:p>
            <a:pPr lvl="2" fontAlgn="t">
              <a:spcBef>
                <a:spcPts val="600"/>
              </a:spcBef>
              <a:spcAft>
                <a:spcPts val="300"/>
              </a:spcAft>
            </a:pPr>
            <a:r>
              <a:rPr lang="de-DE" sz="2400" noProof="0" dirty="0"/>
              <a:t>Kriterien für die Leistungsbeurteilung </a:t>
            </a:r>
          </a:p>
          <a:p>
            <a:pPr lvl="2" fontAlgn="t">
              <a:spcBef>
                <a:spcPts val="600"/>
              </a:spcBef>
              <a:spcAft>
                <a:spcPts val="300"/>
              </a:spcAft>
            </a:pPr>
            <a:r>
              <a:rPr lang="de-DE" sz="2400" noProof="0" dirty="0"/>
              <a:t>Bestehende Richtlinien für die Erstellung von Studien- und Abschlussarbeiten</a:t>
            </a:r>
          </a:p>
          <a:p>
            <a:pPr lvl="1"/>
            <a:endParaRPr lang="de-DE" noProof="0" dirty="0"/>
          </a:p>
          <a:p>
            <a:endParaRPr lang="de-DE" noProof="0" dirty="0"/>
          </a:p>
        </p:txBody>
      </p:sp>
      <p:pic>
        <p:nvPicPr>
          <p:cNvPr id="5" name="Picture 4" descr="Post-it mit dem Hinweis: &quot;Lesen Sie die Leitfäden Ihres Instituts!&quot;">
            <a:extLst>
              <a:ext uri="{FF2B5EF4-FFF2-40B4-BE49-F238E27FC236}">
                <a16:creationId xmlns:a16="http://schemas.microsoft.com/office/drawing/2014/main" id="{76E99E93-1DD4-45C1-A337-933D4E2939CC}"/>
              </a:ext>
            </a:extLst>
          </p:cNvPr>
          <p:cNvPicPr>
            <a:picLocks noChangeAspect="1"/>
          </p:cNvPicPr>
          <p:nvPr/>
        </p:nvPicPr>
        <p:blipFill>
          <a:blip r:embed="rId2"/>
          <a:stretch>
            <a:fillRect/>
          </a:stretch>
        </p:blipFill>
        <p:spPr>
          <a:xfrm rot="21373553">
            <a:off x="7782112" y="1759209"/>
            <a:ext cx="4936429" cy="4791947"/>
          </a:xfrm>
          <a:prstGeom prst="rect">
            <a:avLst/>
          </a:prstGeom>
        </p:spPr>
      </p:pic>
      <p:sp>
        <p:nvSpPr>
          <p:cNvPr id="6" name="Textfeld 5">
            <a:extLst>
              <a:ext uri="{FF2B5EF4-FFF2-40B4-BE49-F238E27FC236}">
                <a16:creationId xmlns:a16="http://schemas.microsoft.com/office/drawing/2014/main" id="{2A5078A5-C3CD-47A0-A679-BC1E613C38CA}"/>
              </a:ext>
            </a:extLst>
          </p:cNvPr>
          <p:cNvSpPr txBox="1"/>
          <p:nvPr/>
        </p:nvSpPr>
        <p:spPr>
          <a:xfrm>
            <a:off x="772886" y="1359845"/>
            <a:ext cx="11672578" cy="400110"/>
          </a:xfrm>
          <a:prstGeom prst="rect">
            <a:avLst/>
          </a:prstGeom>
          <a:noFill/>
        </p:spPr>
        <p:txBody>
          <a:bodyPr wrap="square">
            <a:spAutoFit/>
          </a:bodyPr>
          <a:lstStyle/>
          <a:p>
            <a:r>
              <a:rPr lang="de-DE" sz="2000" noProof="0" dirty="0"/>
              <a:t>(ALLEA, 2023)</a:t>
            </a:r>
          </a:p>
        </p:txBody>
      </p:sp>
      <p:sp>
        <p:nvSpPr>
          <p:cNvPr id="4" name="Foliennummernplatzhalter 3">
            <a:extLst>
              <a:ext uri="{FF2B5EF4-FFF2-40B4-BE49-F238E27FC236}">
                <a16:creationId xmlns:a16="http://schemas.microsoft.com/office/drawing/2014/main" id="{CD706739-579E-F83D-18B3-46A16D48C15A}"/>
              </a:ext>
            </a:extLst>
          </p:cNvPr>
          <p:cNvSpPr>
            <a:spLocks noGrp="1"/>
          </p:cNvSpPr>
          <p:nvPr>
            <p:ph type="sldNum" sz="quarter" idx="16"/>
          </p:nvPr>
        </p:nvSpPr>
        <p:spPr/>
        <p:txBody>
          <a:bodyPr/>
          <a:lstStyle/>
          <a:p>
            <a:fld id="{4B64EC4D-37E3-EF42-B9AB-6337577588CB}" type="slidenum">
              <a:rPr lang="de-DE" noProof="0" smtClean="0"/>
              <a:pPr/>
              <a:t>48</a:t>
            </a:fld>
            <a:endParaRPr lang="de-DE" noProof="0" dirty="0"/>
          </a:p>
        </p:txBody>
      </p:sp>
    </p:spTree>
    <p:extLst>
      <p:ext uri="{BB962C8B-B14F-4D97-AF65-F5344CB8AC3E}">
        <p14:creationId xmlns:p14="http://schemas.microsoft.com/office/powerpoint/2010/main" val="27399773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025749-9379-8A4B-53E2-04AF7860C7E3}"/>
              </a:ext>
            </a:extLst>
          </p:cNvPr>
          <p:cNvSpPr>
            <a:spLocks noGrp="1"/>
          </p:cNvSpPr>
          <p:nvPr>
            <p:ph type="title"/>
          </p:nvPr>
        </p:nvSpPr>
        <p:spPr/>
        <p:txBody>
          <a:bodyPr/>
          <a:lstStyle/>
          <a:p>
            <a:r>
              <a:rPr lang="de-DE" noProof="0" dirty="0"/>
              <a:t>2.4 Rechenschaftspflicht: Verantwortung im Studium</a:t>
            </a:r>
            <a:r>
              <a:rPr lang="de-DE" sz="2000" noProof="0" dirty="0"/>
              <a:t> </a:t>
            </a:r>
            <a:r>
              <a:rPr lang="de-DE" sz="3000" kern="1200" noProof="0" dirty="0">
                <a:solidFill>
                  <a:schemeClr val="tx1"/>
                </a:solidFill>
                <a:effectLst/>
                <a:latin typeface="+mj-lt"/>
                <a:ea typeface="Source Sans Pro" panose="020B0503030403020204" pitchFamily="34" charset="0"/>
                <a:cs typeface="+mj-cs"/>
              </a:rPr>
              <a:t>(2/2)</a:t>
            </a:r>
            <a:endParaRPr lang="de-DE" noProof="0" dirty="0"/>
          </a:p>
        </p:txBody>
      </p:sp>
      <p:sp>
        <p:nvSpPr>
          <p:cNvPr id="3" name="Inhaltsplatzhalter 2">
            <a:extLst>
              <a:ext uri="{FF2B5EF4-FFF2-40B4-BE49-F238E27FC236}">
                <a16:creationId xmlns:a16="http://schemas.microsoft.com/office/drawing/2014/main" id="{9BA8ED21-CB2E-14F0-5A0E-938EFC3180DB}"/>
              </a:ext>
            </a:extLst>
          </p:cNvPr>
          <p:cNvSpPr>
            <a:spLocks noGrp="1"/>
          </p:cNvSpPr>
          <p:nvPr>
            <p:ph idx="1"/>
          </p:nvPr>
        </p:nvSpPr>
        <p:spPr>
          <a:xfrm>
            <a:off x="880588" y="1973960"/>
            <a:ext cx="7500438" cy="4603110"/>
          </a:xfrm>
        </p:spPr>
        <p:txBody>
          <a:bodyPr>
            <a:normAutofit/>
          </a:bodyPr>
          <a:lstStyle/>
          <a:p>
            <a:pPr>
              <a:spcAft>
                <a:spcPts val="600"/>
              </a:spcAft>
            </a:pPr>
            <a:r>
              <a:rPr lang="de-DE" noProof="0" dirty="0"/>
              <a:t>Verantwortung für Ihre Arbeiten von der Idee bis zur Veröffentlichung:</a:t>
            </a:r>
          </a:p>
          <a:p>
            <a:pPr lvl="1">
              <a:spcBef>
                <a:spcPts val="600"/>
              </a:spcBef>
              <a:spcAft>
                <a:spcPts val="600"/>
              </a:spcAft>
            </a:pPr>
            <a:r>
              <a:rPr lang="de-DE" noProof="0" dirty="0"/>
              <a:t>Verantwortung für Herkunft und Qualität von Quellen</a:t>
            </a:r>
          </a:p>
          <a:p>
            <a:pPr lvl="1">
              <a:spcBef>
                <a:spcPts val="600"/>
              </a:spcBef>
              <a:spcAft>
                <a:spcPts val="600"/>
              </a:spcAft>
            </a:pPr>
            <a:r>
              <a:rPr lang="de-DE" noProof="0" dirty="0"/>
              <a:t>Verantwortung für die Ausführung von Arbeiten (auch bei angeleiteten Arbeiten)  </a:t>
            </a:r>
          </a:p>
          <a:p>
            <a:pPr lvl="1">
              <a:spcBef>
                <a:spcPts val="600"/>
              </a:spcBef>
              <a:spcAft>
                <a:spcPts val="600"/>
              </a:spcAft>
            </a:pPr>
            <a:r>
              <a:rPr lang="de-DE" noProof="0" dirty="0"/>
              <a:t>Speicherung/Aufbewahrung von Forschungsdaten</a:t>
            </a:r>
          </a:p>
          <a:p>
            <a:pPr lvl="1" fontAlgn="t">
              <a:spcBef>
                <a:spcPts val="600"/>
              </a:spcBef>
              <a:spcAft>
                <a:spcPts val="600"/>
              </a:spcAft>
            </a:pPr>
            <a:r>
              <a:rPr lang="de-DE" noProof="0" dirty="0"/>
              <a:t>Nachvollziehbare Dokumentation Ihrer Arbeitsschritte</a:t>
            </a:r>
          </a:p>
        </p:txBody>
      </p:sp>
      <p:pic>
        <p:nvPicPr>
          <p:cNvPr id="6" name="Picture 5" descr="Post-It mit der Information: &quot;Sorgen Sie durch gute Zeitplanung dafür, gar nicht erst in Versuchung zu geraten, unerlaubte Hilfsmittel zu nutzen!">
            <a:extLst>
              <a:ext uri="{FF2B5EF4-FFF2-40B4-BE49-F238E27FC236}">
                <a16:creationId xmlns:a16="http://schemas.microsoft.com/office/drawing/2014/main" id="{C2BB869B-FA81-C739-54B7-DC57844B5B43}"/>
              </a:ext>
            </a:extLst>
          </p:cNvPr>
          <p:cNvPicPr>
            <a:picLocks noChangeAspect="1"/>
          </p:cNvPicPr>
          <p:nvPr/>
        </p:nvPicPr>
        <p:blipFill>
          <a:blip r:embed="rId3"/>
          <a:stretch>
            <a:fillRect/>
          </a:stretch>
        </p:blipFill>
        <p:spPr>
          <a:xfrm rot="332266">
            <a:off x="8386478" y="2317998"/>
            <a:ext cx="4305401" cy="3914733"/>
          </a:xfrm>
          <a:prstGeom prst="rect">
            <a:avLst/>
          </a:prstGeom>
        </p:spPr>
      </p:pic>
      <p:sp>
        <p:nvSpPr>
          <p:cNvPr id="7" name="Textfeld 6">
            <a:extLst>
              <a:ext uri="{FF2B5EF4-FFF2-40B4-BE49-F238E27FC236}">
                <a16:creationId xmlns:a16="http://schemas.microsoft.com/office/drawing/2014/main" id="{B8D5448F-141E-43AC-AAAD-641C37F5BF03}"/>
              </a:ext>
            </a:extLst>
          </p:cNvPr>
          <p:cNvSpPr txBox="1"/>
          <p:nvPr/>
        </p:nvSpPr>
        <p:spPr>
          <a:xfrm>
            <a:off x="772886" y="1359845"/>
            <a:ext cx="11672578" cy="400110"/>
          </a:xfrm>
          <a:prstGeom prst="rect">
            <a:avLst/>
          </a:prstGeom>
          <a:noFill/>
        </p:spPr>
        <p:txBody>
          <a:bodyPr wrap="square">
            <a:spAutoFit/>
          </a:bodyPr>
          <a:lstStyle/>
          <a:p>
            <a:r>
              <a:rPr lang="de-DE" sz="2000" noProof="0" dirty="0"/>
              <a:t>(ALLEA, 2023)</a:t>
            </a:r>
          </a:p>
        </p:txBody>
      </p:sp>
      <p:sp>
        <p:nvSpPr>
          <p:cNvPr id="4" name="Foliennummernplatzhalter 3">
            <a:extLst>
              <a:ext uri="{FF2B5EF4-FFF2-40B4-BE49-F238E27FC236}">
                <a16:creationId xmlns:a16="http://schemas.microsoft.com/office/drawing/2014/main" id="{CD706739-579E-F83D-18B3-46A16D48C15A}"/>
              </a:ext>
            </a:extLst>
          </p:cNvPr>
          <p:cNvSpPr>
            <a:spLocks noGrp="1"/>
          </p:cNvSpPr>
          <p:nvPr>
            <p:ph type="sldNum" sz="quarter" idx="16"/>
          </p:nvPr>
        </p:nvSpPr>
        <p:spPr/>
        <p:txBody>
          <a:bodyPr/>
          <a:lstStyle/>
          <a:p>
            <a:fld id="{4B64EC4D-37E3-EF42-B9AB-6337577588CB}" type="slidenum">
              <a:rPr lang="de-DE" noProof="0" smtClean="0"/>
              <a:pPr/>
              <a:t>49</a:t>
            </a:fld>
            <a:endParaRPr lang="de-DE" noProof="0" dirty="0"/>
          </a:p>
        </p:txBody>
      </p:sp>
    </p:spTree>
    <p:extLst>
      <p:ext uri="{BB962C8B-B14F-4D97-AF65-F5344CB8AC3E}">
        <p14:creationId xmlns:p14="http://schemas.microsoft.com/office/powerpoint/2010/main" val="14367573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757E6-244F-CDF9-0B5A-0C073F28B7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7A38EA-058E-E3AE-FCDB-89EF1EDB3EB5}"/>
              </a:ext>
            </a:extLst>
          </p:cNvPr>
          <p:cNvSpPr>
            <a:spLocks noGrp="1"/>
          </p:cNvSpPr>
          <p:nvPr>
            <p:ph type="title"/>
          </p:nvPr>
        </p:nvSpPr>
        <p:spPr>
          <a:xfrm>
            <a:off x="880588" y="900194"/>
            <a:ext cx="11258072" cy="774602"/>
          </a:xfrm>
        </p:spPr>
        <p:txBody>
          <a:bodyPr>
            <a:normAutofit fontScale="90000"/>
          </a:bodyPr>
          <a:lstStyle/>
          <a:p>
            <a:pPr algn="ctr"/>
            <a:r>
              <a:rPr lang="de-DE" sz="3300" b="1" noProof="0" dirty="0"/>
              <a:t>Teil 3:</a:t>
            </a:r>
            <a:br>
              <a:rPr lang="de-DE" sz="2800" noProof="0" dirty="0"/>
            </a:br>
            <a:endParaRPr lang="de-DE" sz="2800" noProof="0" dirty="0"/>
          </a:p>
        </p:txBody>
      </p:sp>
      <p:sp>
        <p:nvSpPr>
          <p:cNvPr id="3" name="Content Placeholder 2">
            <a:extLst>
              <a:ext uri="{FF2B5EF4-FFF2-40B4-BE49-F238E27FC236}">
                <a16:creationId xmlns:a16="http://schemas.microsoft.com/office/drawing/2014/main" id="{8C1646AA-12FB-9AED-C968-E64FEC0BC88D}"/>
              </a:ext>
            </a:extLst>
          </p:cNvPr>
          <p:cNvSpPr>
            <a:spLocks noGrp="1"/>
          </p:cNvSpPr>
          <p:nvPr>
            <p:ph idx="1"/>
          </p:nvPr>
        </p:nvSpPr>
        <p:spPr>
          <a:xfrm>
            <a:off x="880588" y="1828800"/>
            <a:ext cx="6891812" cy="4811045"/>
          </a:xfrm>
        </p:spPr>
        <p:txBody>
          <a:bodyPr>
            <a:normAutofit/>
          </a:bodyPr>
          <a:lstStyle/>
          <a:p>
            <a:pPr marL="0" indent="0" algn="ctr">
              <a:spcBef>
                <a:spcPts val="1800"/>
              </a:spcBef>
              <a:buNone/>
            </a:pPr>
            <a:r>
              <a:rPr lang="de-DE" sz="2800" noProof="0" dirty="0"/>
              <a:t>Verstöße gegen GWP und Vermeidung von wissenschaftlichem Fehlverhalten</a:t>
            </a:r>
            <a:endParaRPr lang="de-DE" sz="2600" noProof="0" dirty="0"/>
          </a:p>
          <a:p>
            <a:pPr marL="405051" lvl="1" indent="0">
              <a:spcBef>
                <a:spcPts val="0"/>
              </a:spcBef>
              <a:spcAft>
                <a:spcPts val="600"/>
              </a:spcAft>
              <a:buNone/>
            </a:pPr>
            <a:endParaRPr lang="de-DE" noProof="0" dirty="0"/>
          </a:p>
          <a:p>
            <a:pPr marL="404813" lvl="1" indent="-227013">
              <a:spcBef>
                <a:spcPts val="0"/>
              </a:spcBef>
              <a:spcAft>
                <a:spcPts val="600"/>
              </a:spcAft>
              <a:buNone/>
            </a:pPr>
            <a:r>
              <a:rPr lang="de-DE" noProof="0" dirty="0"/>
              <a:t>3.1 Definition von wissenschaftlichem Fehlverhalten</a:t>
            </a:r>
          </a:p>
          <a:p>
            <a:pPr marL="404813" lvl="1" indent="-227013">
              <a:spcBef>
                <a:spcPts val="0"/>
              </a:spcBef>
              <a:spcAft>
                <a:spcPts val="600"/>
              </a:spcAft>
              <a:buNone/>
            </a:pPr>
            <a:r>
              <a:rPr lang="de-DE" noProof="0" dirty="0"/>
              <a:t>3.2 Wissenschaftliches Fehlverhalten im Studium</a:t>
            </a:r>
          </a:p>
        </p:txBody>
      </p:sp>
      <p:pic>
        <p:nvPicPr>
          <p:cNvPr id="7" name="Grafik 6">
            <a:extLst>
              <a:ext uri="{FF2B5EF4-FFF2-40B4-BE49-F238E27FC236}">
                <a16:creationId xmlns:a16="http://schemas.microsoft.com/office/drawing/2014/main" id="{0842F950-CE76-488C-A83C-FD8EB24AFE6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74215" y="2106842"/>
            <a:ext cx="4121150" cy="3892550"/>
          </a:xfrm>
          <a:prstGeom prst="rect">
            <a:avLst/>
          </a:prstGeom>
        </p:spPr>
      </p:pic>
      <p:sp>
        <p:nvSpPr>
          <p:cNvPr id="5" name="TextBox 4">
            <a:extLst>
              <a:ext uri="{FF2B5EF4-FFF2-40B4-BE49-F238E27FC236}">
                <a16:creationId xmlns:a16="http://schemas.microsoft.com/office/drawing/2014/main" id="{833BCE9D-753E-D541-D5C1-51303C5BC0C6}"/>
              </a:ext>
              <a:ext uri="{C183D7F6-B498-43B3-948B-1728B52AA6E4}">
                <adec:decorative xmlns:adec="http://schemas.microsoft.com/office/drawing/2017/decorative" val="1"/>
              </a:ext>
            </a:extLst>
          </p:cNvPr>
          <p:cNvSpPr txBox="1"/>
          <p:nvPr/>
        </p:nvSpPr>
        <p:spPr>
          <a:xfrm>
            <a:off x="7772400" y="6153396"/>
            <a:ext cx="4924780" cy="523220"/>
          </a:xfrm>
          <a:prstGeom prst="rect">
            <a:avLst/>
          </a:prstGeom>
          <a:noFill/>
        </p:spPr>
        <p:txBody>
          <a:bodyPr wrap="square">
            <a:spAutoFit/>
          </a:bodyPr>
          <a:lstStyle/>
          <a:p>
            <a:r>
              <a:rPr lang="de-DE" sz="1400" noProof="0" dirty="0">
                <a:latin typeface="Calibri" panose="020F0502020204030204" pitchFamily="34" charset="0"/>
                <a:ea typeface="Calibri" panose="020F0502020204030204" pitchFamily="34" charset="0"/>
                <a:cs typeface="Calibri" panose="020F0502020204030204" pitchFamily="34" charset="0"/>
              </a:rPr>
              <a:t>Abb. 7: Zerbrochenes Laborglas. Eigene AI-generierte Abbildung, selbst erstellt mit Academic AI Bildgenerator, 25.06.2026</a:t>
            </a:r>
            <a:r>
              <a:rPr lang="de-DE" sz="1400" noProof="0" dirty="0">
                <a:highlight>
                  <a:srgbClr val="FFFF00"/>
                </a:highlight>
                <a:latin typeface="Calibri" panose="020F0502020204030204" pitchFamily="34" charset="0"/>
                <a:ea typeface="Calibri" panose="020F0502020204030204" pitchFamily="34" charset="0"/>
                <a:cs typeface="Calibri" panose="020F0502020204030204" pitchFamily="34" charset="0"/>
              </a:rPr>
              <a:t> </a:t>
            </a:r>
          </a:p>
        </p:txBody>
      </p:sp>
      <p:sp>
        <p:nvSpPr>
          <p:cNvPr id="4" name="Slide Number Placeholder 3">
            <a:extLst>
              <a:ext uri="{FF2B5EF4-FFF2-40B4-BE49-F238E27FC236}">
                <a16:creationId xmlns:a16="http://schemas.microsoft.com/office/drawing/2014/main" id="{ADA32A45-7050-1BD9-21DC-AC17D0EB609E}"/>
              </a:ext>
            </a:extLst>
          </p:cNvPr>
          <p:cNvSpPr>
            <a:spLocks noGrp="1"/>
          </p:cNvSpPr>
          <p:nvPr>
            <p:ph type="sldNum" sz="quarter" idx="16"/>
          </p:nvPr>
        </p:nvSpPr>
        <p:spPr/>
        <p:txBody>
          <a:bodyPr/>
          <a:lstStyle/>
          <a:p>
            <a:fld id="{4B64EC4D-37E3-EF42-B9AB-6337577588CB}" type="slidenum">
              <a:rPr lang="de-DE" noProof="0" smtClean="0"/>
              <a:pPr/>
              <a:t>50</a:t>
            </a:fld>
            <a:endParaRPr lang="de-DE" noProof="0" dirty="0"/>
          </a:p>
        </p:txBody>
      </p:sp>
    </p:spTree>
    <p:extLst>
      <p:ext uri="{BB962C8B-B14F-4D97-AF65-F5344CB8AC3E}">
        <p14:creationId xmlns:p14="http://schemas.microsoft.com/office/powerpoint/2010/main" val="27271715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9E3EC-E1A6-447B-ABAC-FAB09DC21162}"/>
              </a:ext>
            </a:extLst>
          </p:cNvPr>
          <p:cNvSpPr>
            <a:spLocks noGrp="1"/>
          </p:cNvSpPr>
          <p:nvPr>
            <p:ph type="title"/>
          </p:nvPr>
        </p:nvSpPr>
        <p:spPr/>
        <p:txBody>
          <a:bodyPr/>
          <a:lstStyle/>
          <a:p>
            <a:pPr lvl="1">
              <a:buClrTx/>
            </a:pPr>
            <a:r>
              <a:rPr lang="de-DE" sz="3000" kern="1200" noProof="0" dirty="0">
                <a:solidFill>
                  <a:schemeClr val="tx1"/>
                </a:solidFill>
                <a:latin typeface="+mj-lt"/>
                <a:ea typeface="Source Sans Pro" panose="020B0503030403020204" pitchFamily="34" charset="0"/>
                <a:cs typeface="+mj-cs"/>
              </a:rPr>
              <a:t>3.1 Definition von wissenschaftlichem Fehlverhalten (1/2) </a:t>
            </a:r>
          </a:p>
        </p:txBody>
      </p:sp>
      <p:sp>
        <p:nvSpPr>
          <p:cNvPr id="3" name="Content Placeholder 2">
            <a:extLst>
              <a:ext uri="{FF2B5EF4-FFF2-40B4-BE49-F238E27FC236}">
                <a16:creationId xmlns:a16="http://schemas.microsoft.com/office/drawing/2014/main" id="{597A6EF8-9D68-4E59-B3DF-6A242477FDC1}"/>
              </a:ext>
            </a:extLst>
          </p:cNvPr>
          <p:cNvSpPr>
            <a:spLocks noGrp="1"/>
          </p:cNvSpPr>
          <p:nvPr>
            <p:ph idx="1"/>
          </p:nvPr>
        </p:nvSpPr>
        <p:spPr>
          <a:xfrm>
            <a:off x="880587" y="2119394"/>
            <a:ext cx="11283704" cy="4520451"/>
          </a:xfrm>
        </p:spPr>
        <p:txBody>
          <a:bodyPr>
            <a:normAutofit/>
          </a:bodyPr>
          <a:lstStyle/>
          <a:p>
            <a:r>
              <a:rPr lang="de-DE" noProof="0" dirty="0"/>
              <a:t>Verstoß gegen GWP </a:t>
            </a:r>
            <a:r>
              <a:rPr lang="de-DE" sz="2000" noProof="0" dirty="0"/>
              <a:t>(BMBWF, 2020)</a:t>
            </a:r>
          </a:p>
          <a:p>
            <a:pPr lvl="1"/>
            <a:r>
              <a:rPr lang="de-DE" noProof="0" dirty="0"/>
              <a:t>Alles, was nicht der GWP entspricht</a:t>
            </a:r>
          </a:p>
          <a:p>
            <a:pPr>
              <a:spcBef>
                <a:spcPts val="3000"/>
              </a:spcBef>
            </a:pPr>
            <a:r>
              <a:rPr lang="de-DE" noProof="0" dirty="0"/>
              <a:t>Wissenschaftliches Fehlverhalten </a:t>
            </a:r>
            <a:r>
              <a:rPr lang="de-DE" sz="2000" noProof="0" dirty="0"/>
              <a:t>(HS-QSG, 2024; TU Graz, 2025a)</a:t>
            </a:r>
            <a:r>
              <a:rPr lang="de-DE" noProof="0" dirty="0"/>
              <a:t>:</a:t>
            </a:r>
          </a:p>
          <a:p>
            <a:pPr lvl="1"/>
            <a:r>
              <a:rPr lang="de-DE" noProof="0" dirty="0"/>
              <a:t>Liegt vor, wenn </a:t>
            </a:r>
            <a:r>
              <a:rPr lang="de-DE" u="sng" noProof="0" dirty="0"/>
              <a:t>vorsätzlich</a:t>
            </a:r>
            <a:r>
              <a:rPr lang="de-DE" noProof="0" dirty="0"/>
              <a:t> oder </a:t>
            </a:r>
            <a:r>
              <a:rPr lang="de-DE" u="sng" noProof="0" dirty="0"/>
              <a:t>grob fahrlässig</a:t>
            </a:r>
            <a:r>
              <a:rPr lang="de-DE" noProof="0" dirty="0"/>
              <a:t> gegen die Richtlinien der GWP verstoßen wird </a:t>
            </a:r>
          </a:p>
          <a:p>
            <a:pPr lvl="1"/>
            <a:endParaRPr lang="de-DE" noProof="0" dirty="0"/>
          </a:p>
          <a:p>
            <a:pPr marL="0" indent="0">
              <a:buNone/>
            </a:pPr>
            <a:endParaRPr lang="de-DE" noProof="0" dirty="0"/>
          </a:p>
          <a:p>
            <a:endParaRPr lang="de-DE" noProof="0" dirty="0"/>
          </a:p>
        </p:txBody>
      </p:sp>
      <p:sp>
        <p:nvSpPr>
          <p:cNvPr id="5" name="Textfeld 4">
            <a:extLst>
              <a:ext uri="{FF2B5EF4-FFF2-40B4-BE49-F238E27FC236}">
                <a16:creationId xmlns:a16="http://schemas.microsoft.com/office/drawing/2014/main" id="{A2A3AAEE-F0CD-4858-84BE-E242CC22E36F}"/>
              </a:ext>
            </a:extLst>
          </p:cNvPr>
          <p:cNvSpPr txBox="1"/>
          <p:nvPr/>
        </p:nvSpPr>
        <p:spPr>
          <a:xfrm>
            <a:off x="880588" y="5664199"/>
            <a:ext cx="11283703" cy="938462"/>
          </a:xfrm>
          <a:prstGeom prst="rect">
            <a:avLst/>
          </a:prstGeom>
          <a:solidFill>
            <a:srgbClr val="4C667B"/>
          </a:solidFill>
          <a:ln w="38100">
            <a:solidFill>
              <a:schemeClr val="tx2"/>
            </a:solidFill>
          </a:ln>
        </p:spPr>
        <p:txBody>
          <a:bodyPr wrap="square">
            <a:spAutoFit/>
          </a:bodyPr>
          <a:lstStyle/>
          <a:p>
            <a:pPr>
              <a:lnSpc>
                <a:spcPct val="110000"/>
              </a:lnSpc>
              <a:spcBef>
                <a:spcPts val="300"/>
              </a:spcBef>
            </a:pPr>
            <a:r>
              <a:rPr lang="de-DE" noProof="0" dirty="0">
                <a:solidFill>
                  <a:schemeClr val="bg1"/>
                </a:solidFill>
              </a:rPr>
              <a:t>Beides kann maßgebliche Konsequenzen in Abhängigkeit der Schwere des Verstoßes bzw. des Fehlverhaltens nach sich ziehen!</a:t>
            </a:r>
          </a:p>
        </p:txBody>
      </p:sp>
      <p:sp>
        <p:nvSpPr>
          <p:cNvPr id="4" name="Slide Number Placeholder 3">
            <a:extLst>
              <a:ext uri="{FF2B5EF4-FFF2-40B4-BE49-F238E27FC236}">
                <a16:creationId xmlns:a16="http://schemas.microsoft.com/office/drawing/2014/main" id="{DF206DFE-7D55-4A19-9BFC-79D32AAAE79C}"/>
              </a:ext>
            </a:extLst>
          </p:cNvPr>
          <p:cNvSpPr>
            <a:spLocks noGrp="1"/>
          </p:cNvSpPr>
          <p:nvPr>
            <p:ph type="sldNum" sz="quarter" idx="16"/>
          </p:nvPr>
        </p:nvSpPr>
        <p:spPr/>
        <p:txBody>
          <a:bodyPr/>
          <a:lstStyle/>
          <a:p>
            <a:fld id="{4B64EC4D-37E3-EF42-B9AB-6337577588CB}" type="slidenum">
              <a:rPr lang="de-DE" noProof="0" smtClean="0"/>
              <a:pPr/>
              <a:t>51</a:t>
            </a:fld>
            <a:endParaRPr lang="de-DE" noProof="0" dirty="0"/>
          </a:p>
        </p:txBody>
      </p:sp>
    </p:spTree>
    <p:extLst>
      <p:ext uri="{BB962C8B-B14F-4D97-AF65-F5344CB8AC3E}">
        <p14:creationId xmlns:p14="http://schemas.microsoft.com/office/powerpoint/2010/main" val="225983263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C3C4F4-272C-47C5-958F-F25756283BA2}"/>
              </a:ext>
            </a:extLst>
          </p:cNvPr>
          <p:cNvSpPr>
            <a:spLocks noGrp="1"/>
          </p:cNvSpPr>
          <p:nvPr>
            <p:ph type="title"/>
          </p:nvPr>
        </p:nvSpPr>
        <p:spPr>
          <a:xfrm>
            <a:off x="880588" y="900194"/>
            <a:ext cx="11715622" cy="498928"/>
          </a:xfrm>
        </p:spPr>
        <p:txBody>
          <a:bodyPr>
            <a:normAutofit fontScale="90000"/>
          </a:bodyPr>
          <a:lstStyle/>
          <a:p>
            <a:r>
              <a:rPr lang="de-DE" sz="3300" noProof="0" dirty="0"/>
              <a:t>3.1 Definition von wissenschaftlichem </a:t>
            </a:r>
            <a:r>
              <a:rPr lang="de-DE" sz="3300" noProof="0" dirty="0">
                <a:latin typeface="+mj-lt"/>
              </a:rPr>
              <a:t>Fehlverhalten </a:t>
            </a:r>
            <a:r>
              <a:rPr lang="de-DE" sz="3600" noProof="0" dirty="0"/>
              <a:t>(2/2)</a:t>
            </a:r>
            <a:r>
              <a:rPr lang="de-DE" sz="3300" noProof="0" dirty="0"/>
              <a:t> </a:t>
            </a:r>
            <a:br>
              <a:rPr lang="de-DE" noProof="0" dirty="0"/>
            </a:br>
            <a:br>
              <a:rPr lang="de-DE" noProof="0" dirty="0"/>
            </a:br>
            <a:endParaRPr lang="de-DE" noProof="0" dirty="0"/>
          </a:p>
        </p:txBody>
      </p:sp>
      <p:sp>
        <p:nvSpPr>
          <p:cNvPr id="9" name="Inhaltsplatzhalter 2">
            <a:extLst>
              <a:ext uri="{FF2B5EF4-FFF2-40B4-BE49-F238E27FC236}">
                <a16:creationId xmlns:a16="http://schemas.microsoft.com/office/drawing/2014/main" id="{566EAF73-6B7E-4D2F-9997-51C44FC604C8}"/>
              </a:ext>
            </a:extLst>
          </p:cNvPr>
          <p:cNvSpPr txBox="1">
            <a:spLocks/>
          </p:cNvSpPr>
          <p:nvPr/>
        </p:nvSpPr>
        <p:spPr>
          <a:xfrm>
            <a:off x="903449" y="2240751"/>
            <a:ext cx="6000271" cy="4346512"/>
          </a:xfrm>
          <a:prstGeom prst="rect">
            <a:avLst/>
          </a:prstGeom>
        </p:spPr>
        <p:txBody>
          <a:bodyPr vert="horz" lIns="0" tIns="0" rIns="0" bIns="0" rtlCol="0" anchor="t">
            <a:noAutofit/>
          </a:bodyPr>
          <a:lstStyle>
            <a:lvl1pPr marL="361950" indent="-361950" algn="l" defTabSz="648081" rtl="0" eaLnBrk="1" latinLnBrk="0" hangingPunct="1">
              <a:spcBef>
                <a:spcPct val="20000"/>
              </a:spcBef>
              <a:buFont typeface="Wingdings" panose="05000000000000000000" pitchFamily="2" charset="2"/>
              <a:buChar char="§"/>
              <a:defRPr sz="2800" kern="120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spcBef>
                <a:spcPct val="20000"/>
              </a:spcBef>
              <a:buClrTx/>
              <a:buFont typeface="Wingdings" charset="2"/>
              <a:buChar char="§"/>
              <a:tabLst/>
              <a:defRPr sz="2400" kern="120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spcBef>
                <a:spcPct val="20000"/>
              </a:spcBef>
              <a:buFont typeface="Wingdings" charset="2"/>
              <a:buChar char="§"/>
              <a:tabLst/>
              <a:defRPr sz="2200" kern="120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spcBef>
                <a:spcPct val="20000"/>
              </a:spcBef>
              <a:buClr>
                <a:schemeClr val="bg1">
                  <a:lumMod val="65000"/>
                </a:schemeClr>
              </a:buClr>
              <a:buFont typeface="Wingdings" charset="2"/>
              <a:buChar char="§"/>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342900" indent="-342900"/>
            <a:r>
              <a:rPr lang="de-DE" sz="2400" noProof="0" dirty="0"/>
              <a:t>Vorsätzlich: </a:t>
            </a:r>
          </a:p>
          <a:p>
            <a:pPr marL="609600" lvl="1" indent="-342900">
              <a:spcBef>
                <a:spcPts val="600"/>
              </a:spcBef>
              <a:spcAft>
                <a:spcPts val="2400"/>
              </a:spcAft>
            </a:pPr>
            <a:r>
              <a:rPr lang="de-DE" sz="2200" noProof="0" dirty="0"/>
              <a:t>Verstoß gegen Standards der GWP wird zumindest für möglich gehalten und hingenommen</a:t>
            </a:r>
            <a:endParaRPr lang="de-DE" sz="2400" noProof="0" dirty="0"/>
          </a:p>
          <a:p>
            <a:pPr marL="342900" indent="-342900">
              <a:spcAft>
                <a:spcPts val="600"/>
              </a:spcAft>
            </a:pPr>
            <a:r>
              <a:rPr lang="de-DE" sz="2400" noProof="0" dirty="0"/>
              <a:t>Grob fahrlässig: </a:t>
            </a:r>
          </a:p>
          <a:p>
            <a:pPr marL="609600" lvl="1" indent="-342900">
              <a:spcBef>
                <a:spcPts val="600"/>
              </a:spcBef>
              <a:spcAft>
                <a:spcPts val="2400"/>
              </a:spcAft>
            </a:pPr>
            <a:r>
              <a:rPr lang="de-DE" sz="2200" noProof="0" dirty="0"/>
              <a:t>Verstoß gegen Standards der GWP durch Nichteinhaltung der gebotenen Sorgfalt und ohne zu erkennen, dass dadurch die Standards der GWP verletzt werden</a:t>
            </a:r>
            <a:endParaRPr lang="de-DE" sz="2400" noProof="0" dirty="0"/>
          </a:p>
        </p:txBody>
      </p:sp>
      <p:pic>
        <p:nvPicPr>
          <p:cNvPr id="15" name="Grafik 14" descr="Abgestellte Fahrräder unter einem &quot;Fahrrad abstellen verboten&quot; Schild.">
            <a:extLst>
              <a:ext uri="{FF2B5EF4-FFF2-40B4-BE49-F238E27FC236}">
                <a16:creationId xmlns:a16="http://schemas.microsoft.com/office/drawing/2014/main" id="{4E3C4C43-EFF7-42BC-9F3B-6E77112966A4}"/>
              </a:ext>
            </a:extLst>
          </p:cNvPr>
          <p:cNvPicPr>
            <a:picLocks noChangeAspect="1"/>
          </p:cNvPicPr>
          <p:nvPr/>
        </p:nvPicPr>
        <p:blipFill>
          <a:blip r:embed="rId3"/>
          <a:stretch>
            <a:fillRect/>
          </a:stretch>
        </p:blipFill>
        <p:spPr>
          <a:xfrm>
            <a:off x="7178550" y="2242322"/>
            <a:ext cx="5534025" cy="3952875"/>
          </a:xfrm>
          <a:prstGeom prst="rect">
            <a:avLst/>
          </a:prstGeom>
        </p:spPr>
      </p:pic>
      <p:sp>
        <p:nvSpPr>
          <p:cNvPr id="8" name="TextBox 7">
            <a:extLst>
              <a:ext uri="{FF2B5EF4-FFF2-40B4-BE49-F238E27FC236}">
                <a16:creationId xmlns:a16="http://schemas.microsoft.com/office/drawing/2014/main" id="{FE39ECAB-0037-4225-A5A1-696233A9EACB}"/>
              </a:ext>
            </a:extLst>
          </p:cNvPr>
          <p:cNvSpPr txBox="1"/>
          <p:nvPr/>
        </p:nvSpPr>
        <p:spPr>
          <a:xfrm>
            <a:off x="7200322" y="6225082"/>
            <a:ext cx="5534025" cy="553998"/>
          </a:xfrm>
          <a:prstGeom prst="rect">
            <a:avLst/>
          </a:prstGeom>
          <a:noFill/>
        </p:spPr>
        <p:txBody>
          <a:bodyPr wrap="square">
            <a:spAutoFit/>
          </a:bodyPr>
          <a:lstStyle/>
          <a:p>
            <a:r>
              <a:rPr lang="de-DE" sz="1400" noProof="0" dirty="0">
                <a:latin typeface="Calibri" panose="020F0502020204030204" pitchFamily="34" charset="0"/>
                <a:ea typeface="Calibri" panose="020F0502020204030204" pitchFamily="34" charset="0"/>
                <a:cs typeface="Calibri" panose="020F0502020204030204" pitchFamily="34" charset="0"/>
              </a:rPr>
              <a:t>Abb. 8: Abstellverbot für Fahrräder. Eigenes Foto, </a:t>
            </a:r>
            <a:r>
              <a:rPr lang="de-DE" sz="1400" noProof="0" dirty="0" err="1">
                <a:latin typeface="Calibri" panose="020F0502020204030204" pitchFamily="34" charset="0"/>
                <a:ea typeface="Calibri" panose="020F0502020204030204" pitchFamily="34" charset="0"/>
                <a:cs typeface="Calibri" panose="020F0502020204030204" pitchFamily="34" charset="0"/>
              </a:rPr>
              <a:t>Morellenfeldgasse</a:t>
            </a:r>
            <a:r>
              <a:rPr lang="de-DE" sz="1400" noProof="0" dirty="0">
                <a:latin typeface="Calibri" panose="020F0502020204030204" pitchFamily="34" charset="0"/>
                <a:ea typeface="Calibri" panose="020F0502020204030204" pitchFamily="34" charset="0"/>
                <a:cs typeface="Calibri" panose="020F0502020204030204" pitchFamily="34" charset="0"/>
              </a:rPr>
              <a:t> Graz</a:t>
            </a:r>
            <a:endParaRPr lang="de-DE" sz="1400" noProof="0" dirty="0"/>
          </a:p>
          <a:p>
            <a:endParaRPr lang="de-DE" sz="1600" noProof="0"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10" name="Textfeld 9">
            <a:extLst>
              <a:ext uri="{FF2B5EF4-FFF2-40B4-BE49-F238E27FC236}">
                <a16:creationId xmlns:a16="http://schemas.microsoft.com/office/drawing/2014/main" id="{C6A2EA4F-29BA-48A5-B69C-F22C7306F297}"/>
              </a:ext>
            </a:extLst>
          </p:cNvPr>
          <p:cNvSpPr txBox="1"/>
          <p:nvPr/>
        </p:nvSpPr>
        <p:spPr>
          <a:xfrm>
            <a:off x="772886" y="1344663"/>
            <a:ext cx="11672578" cy="400110"/>
          </a:xfrm>
          <a:prstGeom prst="rect">
            <a:avLst/>
          </a:prstGeom>
          <a:noFill/>
        </p:spPr>
        <p:txBody>
          <a:bodyPr wrap="square">
            <a:spAutoFit/>
          </a:bodyPr>
          <a:lstStyle/>
          <a:p>
            <a:r>
              <a:rPr lang="de-DE" sz="2000" noProof="0" dirty="0"/>
              <a:t>(HS-QSG, 2024; TU Graz, 2025a)</a:t>
            </a:r>
          </a:p>
        </p:txBody>
      </p:sp>
      <p:sp>
        <p:nvSpPr>
          <p:cNvPr id="6" name="Foliennummernplatzhalter 5">
            <a:extLst>
              <a:ext uri="{FF2B5EF4-FFF2-40B4-BE49-F238E27FC236}">
                <a16:creationId xmlns:a16="http://schemas.microsoft.com/office/drawing/2014/main" id="{59E2B072-AFB6-4838-8D54-0B9C86A16C77}"/>
              </a:ext>
            </a:extLst>
          </p:cNvPr>
          <p:cNvSpPr>
            <a:spLocks noGrp="1"/>
          </p:cNvSpPr>
          <p:nvPr>
            <p:ph type="sldNum" sz="quarter" idx="16"/>
          </p:nvPr>
        </p:nvSpPr>
        <p:spPr/>
        <p:txBody>
          <a:bodyPr/>
          <a:lstStyle/>
          <a:p>
            <a:fld id="{4B64EC4D-37E3-EF42-B9AB-6337577588CB}" type="slidenum">
              <a:rPr lang="de-DE" noProof="0" smtClean="0"/>
              <a:pPr/>
              <a:t>52</a:t>
            </a:fld>
            <a:endParaRPr lang="de-DE" noProof="0" dirty="0"/>
          </a:p>
        </p:txBody>
      </p:sp>
    </p:spTree>
    <p:extLst>
      <p:ext uri="{BB962C8B-B14F-4D97-AF65-F5344CB8AC3E}">
        <p14:creationId xmlns:p14="http://schemas.microsoft.com/office/powerpoint/2010/main" val="30362326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C3C4F4-272C-47C5-958F-F25756283BA2}"/>
              </a:ext>
            </a:extLst>
          </p:cNvPr>
          <p:cNvSpPr>
            <a:spLocks noGrp="1"/>
          </p:cNvSpPr>
          <p:nvPr>
            <p:ph type="title"/>
          </p:nvPr>
        </p:nvSpPr>
        <p:spPr>
          <a:xfrm>
            <a:off x="880588" y="900194"/>
            <a:ext cx="11715622" cy="990251"/>
          </a:xfrm>
        </p:spPr>
        <p:txBody>
          <a:bodyPr>
            <a:normAutofit/>
          </a:bodyPr>
          <a:lstStyle/>
          <a:p>
            <a:r>
              <a:rPr lang="de-DE" noProof="0" dirty="0"/>
              <a:t>3.2</a:t>
            </a:r>
            <a:r>
              <a:rPr lang="de-DE" noProof="0" dirty="0">
                <a:latin typeface="+mj-lt"/>
              </a:rPr>
              <a:t> </a:t>
            </a:r>
            <a:r>
              <a:rPr lang="de-DE" noProof="0" dirty="0"/>
              <a:t>W</a:t>
            </a:r>
            <a:r>
              <a:rPr lang="de-DE" noProof="0" dirty="0">
                <a:latin typeface="+mj-lt"/>
              </a:rPr>
              <a:t>issenschaft</a:t>
            </a:r>
            <a:r>
              <a:rPr lang="de-DE" noProof="0" dirty="0"/>
              <a:t>liches Fehlverhalten im Studium: Beispiele </a:t>
            </a:r>
            <a:br>
              <a:rPr lang="de-DE" noProof="0" dirty="0"/>
            </a:br>
            <a:endParaRPr lang="de-DE" noProof="0" dirty="0"/>
          </a:p>
        </p:txBody>
      </p:sp>
      <p:sp>
        <p:nvSpPr>
          <p:cNvPr id="3" name="Inhaltsplatzhalter 2">
            <a:extLst>
              <a:ext uri="{FF2B5EF4-FFF2-40B4-BE49-F238E27FC236}">
                <a16:creationId xmlns:a16="http://schemas.microsoft.com/office/drawing/2014/main" id="{615A1979-EBA2-42B2-B9EA-1EEE7CF50E2A}"/>
              </a:ext>
            </a:extLst>
          </p:cNvPr>
          <p:cNvSpPr>
            <a:spLocks noGrp="1"/>
          </p:cNvSpPr>
          <p:nvPr>
            <p:ph idx="1"/>
          </p:nvPr>
        </p:nvSpPr>
        <p:spPr>
          <a:xfrm>
            <a:off x="894909" y="1985519"/>
            <a:ext cx="7012008" cy="4635618"/>
          </a:xfrm>
        </p:spPr>
        <p:txBody>
          <a:bodyPr>
            <a:noAutofit/>
          </a:bodyPr>
          <a:lstStyle/>
          <a:p>
            <a:pPr marL="342900" indent="-342900">
              <a:spcBef>
                <a:spcPts val="600"/>
              </a:spcBef>
            </a:pPr>
            <a:r>
              <a:rPr lang="de-DE" sz="2400" noProof="0" dirty="0"/>
              <a:t>Verwendung unerlaubter Hilfsmittel bei Prüfungen</a:t>
            </a:r>
          </a:p>
          <a:p>
            <a:pPr marL="342900" indent="-342900">
              <a:spcBef>
                <a:spcPts val="600"/>
              </a:spcBef>
            </a:pPr>
            <a:r>
              <a:rPr lang="de-DE" sz="2400" noProof="0" dirty="0">
                <a:latin typeface="Calibri" panose="020F0502020204030204" pitchFamily="34" charset="0"/>
                <a:ea typeface="Calibri" panose="020F0502020204030204" pitchFamily="34" charset="0"/>
              </a:rPr>
              <a:t>Plagiate, z. B.:</a:t>
            </a:r>
          </a:p>
          <a:p>
            <a:pPr marL="609600" lvl="1" indent="-342900">
              <a:spcBef>
                <a:spcPts val="600"/>
              </a:spcBef>
              <a:buFont typeface="Wingdings" panose="05000000000000000000" pitchFamily="2" charset="2"/>
              <a:buChar char="§"/>
            </a:pPr>
            <a:r>
              <a:rPr lang="de-DE" sz="2200" noProof="0" dirty="0">
                <a:latin typeface="Calibri" panose="020F0502020204030204" pitchFamily="34" charset="0"/>
                <a:ea typeface="Calibri" panose="020F0502020204030204" pitchFamily="34" charset="0"/>
              </a:rPr>
              <a:t>Abschreiben bei </a:t>
            </a:r>
            <a:r>
              <a:rPr lang="de-DE" sz="2200" noProof="0" dirty="0" err="1">
                <a:latin typeface="Calibri" panose="020F0502020204030204" pitchFamily="34" charset="0"/>
                <a:ea typeface="Calibri" panose="020F0502020204030204" pitchFamily="34" charset="0"/>
              </a:rPr>
              <a:t>Kolleg:innen</a:t>
            </a:r>
            <a:r>
              <a:rPr lang="de-DE" sz="2200" noProof="0" dirty="0">
                <a:latin typeface="Calibri" panose="020F0502020204030204" pitchFamily="34" charset="0"/>
                <a:ea typeface="Calibri" panose="020F0502020204030204" pitchFamily="34" charset="0"/>
              </a:rPr>
              <a:t> (ohne Kennzeichnung)</a:t>
            </a:r>
          </a:p>
          <a:p>
            <a:pPr marL="609600" lvl="1" indent="-342900">
              <a:spcBef>
                <a:spcPts val="600"/>
              </a:spcBef>
              <a:buFont typeface="Wingdings" panose="05000000000000000000" pitchFamily="2" charset="2"/>
              <a:buChar char="§"/>
            </a:pPr>
            <a:r>
              <a:rPr lang="de-DE" sz="2200" noProof="0" dirty="0"/>
              <a:t>Gemeinschaftliche Arbeiten als eigene ausgeben</a:t>
            </a:r>
          </a:p>
          <a:p>
            <a:pPr marL="609600" lvl="1" indent="-342900">
              <a:spcBef>
                <a:spcPts val="600"/>
              </a:spcBef>
              <a:buFont typeface="Wingdings" panose="05000000000000000000" pitchFamily="2" charset="2"/>
              <a:buChar char="§"/>
            </a:pPr>
            <a:r>
              <a:rPr lang="de-DE" sz="2200" noProof="0" dirty="0">
                <a:latin typeface="Calibri" panose="020F0502020204030204" pitchFamily="34" charset="0"/>
                <a:ea typeface="Calibri" panose="020F0502020204030204" pitchFamily="34" charset="0"/>
              </a:rPr>
              <a:t>Kopien aus Quellen ohne entsprechende Quellenangabe</a:t>
            </a:r>
          </a:p>
          <a:p>
            <a:pPr marL="342900" indent="-342900">
              <a:spcBef>
                <a:spcPts val="600"/>
              </a:spcBef>
            </a:pPr>
            <a:r>
              <a:rPr lang="de-DE" sz="2400" noProof="0" dirty="0"/>
              <a:t>Unerlaubte Verwendung von AI</a:t>
            </a:r>
          </a:p>
          <a:p>
            <a:pPr marL="342900" indent="-342900">
              <a:spcBef>
                <a:spcPts val="600"/>
              </a:spcBef>
            </a:pPr>
            <a:r>
              <a:rPr lang="de-DE" sz="2400" noProof="0" dirty="0"/>
              <a:t>Daten erfinden</a:t>
            </a:r>
            <a:endParaRPr lang="de-DE" sz="2400" noProof="0" dirty="0">
              <a:latin typeface="Calibri" panose="020F0502020204030204" pitchFamily="34" charset="0"/>
              <a:ea typeface="Calibri" panose="020F0502020204030204" pitchFamily="34" charset="0"/>
            </a:endParaRPr>
          </a:p>
          <a:p>
            <a:pPr marL="342900" indent="-342900">
              <a:spcBef>
                <a:spcPts val="600"/>
              </a:spcBef>
            </a:pPr>
            <a:r>
              <a:rPr lang="de-DE" sz="2400" noProof="0" dirty="0"/>
              <a:t>Leistungserbringung unter fremder Identität</a:t>
            </a:r>
            <a:endParaRPr lang="de-DE" sz="2400" noProof="0" dirty="0">
              <a:latin typeface="Calibri" panose="020F0502020204030204" pitchFamily="34" charset="0"/>
              <a:ea typeface="Calibri" panose="020F0502020204030204" pitchFamily="34" charset="0"/>
            </a:endParaRPr>
          </a:p>
          <a:p>
            <a:pPr marL="342900" indent="-342900">
              <a:spcBef>
                <a:spcPts val="600"/>
              </a:spcBef>
            </a:pPr>
            <a:r>
              <a:rPr lang="de-DE" sz="2400" noProof="0" dirty="0">
                <a:latin typeface="Calibri" panose="020F0502020204030204" pitchFamily="34" charset="0"/>
                <a:ea typeface="Calibri" panose="020F0502020204030204" pitchFamily="34" charset="0"/>
              </a:rPr>
              <a:t>Ghost </a:t>
            </a:r>
            <a:r>
              <a:rPr lang="de-DE" sz="2400" noProof="0" dirty="0" err="1">
                <a:latin typeface="Calibri" panose="020F0502020204030204" pitchFamily="34" charset="0"/>
                <a:ea typeface="Calibri" panose="020F0502020204030204" pitchFamily="34" charset="0"/>
              </a:rPr>
              <a:t>writing</a:t>
            </a:r>
            <a:r>
              <a:rPr lang="de-DE" sz="2400" noProof="0" dirty="0">
                <a:latin typeface="Calibri" panose="020F0502020204030204" pitchFamily="34" charset="0"/>
                <a:ea typeface="Calibri" panose="020F0502020204030204" pitchFamily="34" charset="0"/>
              </a:rPr>
              <a:t> (</a:t>
            </a:r>
            <a:r>
              <a:rPr lang="de-DE" sz="2400" noProof="0" dirty="0" err="1">
                <a:latin typeface="Calibri" panose="020F0502020204030204" pitchFamily="34" charset="0"/>
                <a:ea typeface="Calibri" panose="020F0502020204030204" pitchFamily="34" charset="0"/>
              </a:rPr>
              <a:t>contract</a:t>
            </a:r>
            <a:r>
              <a:rPr lang="de-DE" sz="2400" noProof="0" dirty="0">
                <a:latin typeface="Calibri" panose="020F0502020204030204" pitchFamily="34" charset="0"/>
                <a:ea typeface="Calibri" panose="020F0502020204030204" pitchFamily="34" charset="0"/>
              </a:rPr>
              <a:t> </a:t>
            </a:r>
            <a:r>
              <a:rPr lang="de-DE" sz="2400" noProof="0" dirty="0" err="1">
                <a:latin typeface="Calibri" panose="020F0502020204030204" pitchFamily="34" charset="0"/>
                <a:ea typeface="Calibri" panose="020F0502020204030204" pitchFamily="34" charset="0"/>
              </a:rPr>
              <a:t>cheating</a:t>
            </a:r>
            <a:r>
              <a:rPr lang="de-DE" sz="2400" noProof="0" dirty="0">
                <a:latin typeface="Calibri" panose="020F0502020204030204" pitchFamily="34" charset="0"/>
                <a:ea typeface="Calibri" panose="020F0502020204030204" pitchFamily="34" charset="0"/>
              </a:rPr>
              <a:t>)</a:t>
            </a:r>
          </a:p>
          <a:p>
            <a:pPr marL="0" indent="0">
              <a:spcAft>
                <a:spcPts val="600"/>
              </a:spcAft>
              <a:buNone/>
            </a:pPr>
            <a:endParaRPr lang="de-DE" noProof="0" dirty="0">
              <a:latin typeface="Calibri" panose="020F0502020204030204" pitchFamily="34" charset="0"/>
              <a:ea typeface="Calibri" panose="020F0502020204030204" pitchFamily="34" charset="0"/>
            </a:endParaRPr>
          </a:p>
          <a:p>
            <a:pPr marL="0" indent="0">
              <a:spcAft>
                <a:spcPts val="600"/>
              </a:spcAft>
              <a:buNone/>
            </a:pPr>
            <a:endParaRPr lang="de-DE" sz="2000" noProof="0" dirty="0"/>
          </a:p>
        </p:txBody>
      </p:sp>
      <p:pic>
        <p:nvPicPr>
          <p:cNvPr id="10" name="Grafik 9" descr="Graffiti mit dem Text: &quot;Tut's nicht lügen und betrügen&quot;">
            <a:extLst>
              <a:ext uri="{FF2B5EF4-FFF2-40B4-BE49-F238E27FC236}">
                <a16:creationId xmlns:a16="http://schemas.microsoft.com/office/drawing/2014/main" id="{1F326FAD-8FE6-5220-20B3-CFE395625F93}"/>
              </a:ext>
            </a:extLst>
          </p:cNvPr>
          <p:cNvPicPr>
            <a:picLocks noChangeAspect="1"/>
          </p:cNvPicPr>
          <p:nvPr/>
        </p:nvPicPr>
        <p:blipFill>
          <a:blip r:embed="rId3"/>
          <a:stretch>
            <a:fillRect/>
          </a:stretch>
        </p:blipFill>
        <p:spPr>
          <a:xfrm>
            <a:off x="8091608" y="1436212"/>
            <a:ext cx="4467225" cy="4810125"/>
          </a:xfrm>
          <a:prstGeom prst="rect">
            <a:avLst/>
          </a:prstGeom>
        </p:spPr>
      </p:pic>
      <p:sp>
        <p:nvSpPr>
          <p:cNvPr id="7" name="TextBox 6">
            <a:extLst>
              <a:ext uri="{FF2B5EF4-FFF2-40B4-BE49-F238E27FC236}">
                <a16:creationId xmlns:a16="http://schemas.microsoft.com/office/drawing/2014/main" id="{C72AFD51-C8CF-4023-A850-09900ED9C654}"/>
              </a:ext>
            </a:extLst>
          </p:cNvPr>
          <p:cNvSpPr txBox="1"/>
          <p:nvPr/>
        </p:nvSpPr>
        <p:spPr>
          <a:xfrm>
            <a:off x="8000969" y="6224821"/>
            <a:ext cx="5069572" cy="769441"/>
          </a:xfrm>
          <a:prstGeom prst="rect">
            <a:avLst/>
          </a:prstGeom>
          <a:noFill/>
        </p:spPr>
        <p:txBody>
          <a:bodyPr wrap="square">
            <a:spAutoFit/>
          </a:bodyPr>
          <a:lstStyle/>
          <a:p>
            <a:r>
              <a:rPr lang="de-DE" sz="1400" noProof="0" dirty="0">
                <a:latin typeface="Calibri" panose="020F0502020204030204" pitchFamily="34" charset="0"/>
                <a:ea typeface="Calibri" panose="020F0502020204030204" pitchFamily="34" charset="0"/>
                <a:cs typeface="Calibri" panose="020F0502020204030204" pitchFamily="34" charset="0"/>
              </a:rPr>
              <a:t>Abb. 9: Graffiti „Tut‘s nicht lügen“ (eigene Bearbeitung des Originals). Eigenes Foto, Feuerbachgasse, Graz.</a:t>
            </a:r>
            <a:endParaRPr lang="de-DE" sz="1400" noProof="0" dirty="0"/>
          </a:p>
          <a:p>
            <a:endParaRPr lang="de-DE" sz="1600" noProof="0" dirty="0">
              <a:highlight>
                <a:srgbClr val="FFFF00"/>
              </a:highlight>
              <a:latin typeface="Calibri" panose="020F0502020204030204" pitchFamily="34" charset="0"/>
              <a:ea typeface="Calibri" panose="020F0502020204030204" pitchFamily="34" charset="0"/>
              <a:cs typeface="Calibri" panose="020F0502020204030204" pitchFamily="34" charset="0"/>
            </a:endParaRPr>
          </a:p>
        </p:txBody>
      </p:sp>
      <p:sp>
        <p:nvSpPr>
          <p:cNvPr id="8" name="Textfeld 7">
            <a:extLst>
              <a:ext uri="{FF2B5EF4-FFF2-40B4-BE49-F238E27FC236}">
                <a16:creationId xmlns:a16="http://schemas.microsoft.com/office/drawing/2014/main" id="{3FB6F7F4-C9FF-472B-A629-E56C8CCD7691}"/>
              </a:ext>
            </a:extLst>
          </p:cNvPr>
          <p:cNvSpPr txBox="1"/>
          <p:nvPr/>
        </p:nvSpPr>
        <p:spPr>
          <a:xfrm>
            <a:off x="811856" y="1348451"/>
            <a:ext cx="11672578" cy="400110"/>
          </a:xfrm>
          <a:prstGeom prst="rect">
            <a:avLst/>
          </a:prstGeom>
          <a:noFill/>
        </p:spPr>
        <p:txBody>
          <a:bodyPr wrap="square">
            <a:spAutoFit/>
          </a:bodyPr>
          <a:lstStyle/>
          <a:p>
            <a:r>
              <a:rPr lang="de-DE" sz="2000" noProof="0" dirty="0"/>
              <a:t>(Pears und Shields, 2022; TU Graz, 2025a)</a:t>
            </a:r>
          </a:p>
        </p:txBody>
      </p:sp>
      <p:sp>
        <p:nvSpPr>
          <p:cNvPr id="6" name="Foliennummernplatzhalter 5">
            <a:extLst>
              <a:ext uri="{FF2B5EF4-FFF2-40B4-BE49-F238E27FC236}">
                <a16:creationId xmlns:a16="http://schemas.microsoft.com/office/drawing/2014/main" id="{59E2B072-AFB6-4838-8D54-0B9C86A16C77}"/>
              </a:ext>
            </a:extLst>
          </p:cNvPr>
          <p:cNvSpPr>
            <a:spLocks noGrp="1"/>
          </p:cNvSpPr>
          <p:nvPr>
            <p:ph type="sldNum" sz="quarter" idx="16"/>
          </p:nvPr>
        </p:nvSpPr>
        <p:spPr/>
        <p:txBody>
          <a:bodyPr/>
          <a:lstStyle/>
          <a:p>
            <a:fld id="{4B64EC4D-37E3-EF42-B9AB-6337577588CB}" type="slidenum">
              <a:rPr lang="de-DE" noProof="0" smtClean="0"/>
              <a:pPr/>
              <a:t>53</a:t>
            </a:fld>
            <a:endParaRPr lang="de-DE" noProof="0" dirty="0"/>
          </a:p>
        </p:txBody>
      </p:sp>
    </p:spTree>
    <p:extLst>
      <p:ext uri="{BB962C8B-B14F-4D97-AF65-F5344CB8AC3E}">
        <p14:creationId xmlns:p14="http://schemas.microsoft.com/office/powerpoint/2010/main" val="42448944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C3C4F4-272C-47C5-958F-F25756283BA2}"/>
              </a:ext>
            </a:extLst>
          </p:cNvPr>
          <p:cNvSpPr>
            <a:spLocks noGrp="1"/>
          </p:cNvSpPr>
          <p:nvPr>
            <p:ph type="title"/>
          </p:nvPr>
        </p:nvSpPr>
        <p:spPr>
          <a:xfrm>
            <a:off x="880588" y="900194"/>
            <a:ext cx="11715622" cy="990251"/>
          </a:xfrm>
        </p:spPr>
        <p:txBody>
          <a:bodyPr>
            <a:normAutofit fontScale="90000"/>
          </a:bodyPr>
          <a:lstStyle/>
          <a:p>
            <a:r>
              <a:rPr lang="de-DE" sz="3300" noProof="0" dirty="0"/>
              <a:t>3.2</a:t>
            </a:r>
            <a:r>
              <a:rPr lang="de-DE" sz="3300" noProof="0" dirty="0">
                <a:latin typeface="+mj-lt"/>
              </a:rPr>
              <a:t> </a:t>
            </a:r>
            <a:r>
              <a:rPr lang="de-DE" sz="3300" noProof="0" dirty="0"/>
              <a:t>W</a:t>
            </a:r>
            <a:r>
              <a:rPr lang="de-DE" sz="3300" noProof="0" dirty="0">
                <a:latin typeface="+mj-lt"/>
              </a:rPr>
              <a:t>issenschaft</a:t>
            </a:r>
            <a:r>
              <a:rPr lang="de-DE" sz="3300" noProof="0" dirty="0"/>
              <a:t>liches Fehlverhalten im Studium: Konsequenzen </a:t>
            </a:r>
            <a:br>
              <a:rPr lang="de-DE" sz="3300" noProof="0" dirty="0"/>
            </a:br>
            <a:endParaRPr lang="de-DE" noProof="0" dirty="0"/>
          </a:p>
        </p:txBody>
      </p:sp>
      <p:sp>
        <p:nvSpPr>
          <p:cNvPr id="3" name="Inhaltsplatzhalter 2">
            <a:extLst>
              <a:ext uri="{FF2B5EF4-FFF2-40B4-BE49-F238E27FC236}">
                <a16:creationId xmlns:a16="http://schemas.microsoft.com/office/drawing/2014/main" id="{615A1979-EBA2-42B2-B9EA-1EEE7CF50E2A}"/>
              </a:ext>
            </a:extLst>
          </p:cNvPr>
          <p:cNvSpPr>
            <a:spLocks noGrp="1"/>
          </p:cNvSpPr>
          <p:nvPr>
            <p:ph idx="1"/>
          </p:nvPr>
        </p:nvSpPr>
        <p:spPr>
          <a:xfrm>
            <a:off x="880588" y="1842278"/>
            <a:ext cx="11715622" cy="4797062"/>
          </a:xfrm>
        </p:spPr>
        <p:txBody>
          <a:bodyPr>
            <a:noAutofit/>
          </a:bodyPr>
          <a:lstStyle/>
          <a:p>
            <a:pPr marL="342900" indent="-342900"/>
            <a:r>
              <a:rPr lang="de-DE" noProof="0" dirty="0"/>
              <a:t>Konsequenzen hängen ab von: </a:t>
            </a:r>
          </a:p>
          <a:p>
            <a:pPr marL="609600" lvl="1" indent="-342900">
              <a:lnSpc>
                <a:spcPct val="110000"/>
              </a:lnSpc>
              <a:spcBef>
                <a:spcPts val="300"/>
              </a:spcBef>
            </a:pPr>
            <a:r>
              <a:rPr lang="de-DE" sz="2200" noProof="0" dirty="0"/>
              <a:t>Schwere des Fehlverhaltens („Wesentlichkeit für die Gesamtleistung“, TU Graz, 2025a, S. 7)</a:t>
            </a:r>
          </a:p>
          <a:p>
            <a:pPr marL="609600" lvl="1" indent="-342900">
              <a:lnSpc>
                <a:spcPct val="110000"/>
              </a:lnSpc>
              <a:spcBef>
                <a:spcPts val="300"/>
              </a:spcBef>
            </a:pPr>
            <a:r>
              <a:rPr lang="de-DE" sz="2200" noProof="0" dirty="0"/>
              <a:t>In welcher Arbeit (schriftliche Prüfung, Abschlussarbeit etc.) das Fehlverhalten gesetzt wurde</a:t>
            </a:r>
          </a:p>
          <a:p>
            <a:pPr marL="266700" lvl="1" indent="0">
              <a:lnSpc>
                <a:spcPct val="110000"/>
              </a:lnSpc>
              <a:spcBef>
                <a:spcPts val="300"/>
              </a:spcBef>
              <a:buNone/>
            </a:pPr>
            <a:r>
              <a:rPr lang="de-DE" sz="2400" noProof="0" dirty="0">
                <a:solidFill>
                  <a:srgbClr val="000000"/>
                </a:solidFill>
              </a:rPr>
              <a:t>→ </a:t>
            </a:r>
            <a:r>
              <a:rPr lang="de-DE" sz="2200" u="sng" noProof="0" dirty="0"/>
              <a:t>Sie verlieren Zeit und büßen Ihre persönliche Glaubwürdigkeit und Integrität ein!</a:t>
            </a:r>
          </a:p>
          <a:p>
            <a:pPr marL="342900" indent="-342900">
              <a:lnSpc>
                <a:spcPct val="114000"/>
              </a:lnSpc>
              <a:spcBef>
                <a:spcPts val="2400"/>
              </a:spcBef>
            </a:pPr>
            <a:r>
              <a:rPr lang="de-DE" noProof="0" dirty="0"/>
              <a:t>Beispiele:</a:t>
            </a:r>
          </a:p>
          <a:p>
            <a:pPr marL="609600" lvl="1" indent="-342900">
              <a:lnSpc>
                <a:spcPct val="110000"/>
              </a:lnSpc>
              <a:spcBef>
                <a:spcPts val="300"/>
              </a:spcBef>
            </a:pPr>
            <a:r>
              <a:rPr lang="de-DE" sz="2200" noProof="0" dirty="0"/>
              <a:t>Fehlverhalten bei schriftlichen Prüfungen: Bewertung mit „U – ungültig aufgrund von Täuschung“ und Verlust eines Prüfungsantritts</a:t>
            </a:r>
          </a:p>
          <a:p>
            <a:pPr marL="609600" lvl="1" indent="-342900">
              <a:lnSpc>
                <a:spcPct val="110000"/>
              </a:lnSpc>
              <a:spcBef>
                <a:spcPts val="300"/>
              </a:spcBef>
            </a:pPr>
            <a:r>
              <a:rPr lang="de-DE" sz="2200" noProof="0" dirty="0"/>
              <a:t>Schwerwiegendes Fehlverhalten (z. B.: Plagiat): Ausschluss vom Studium für zwei Semester (!), negative Bewertung der Arbeit, Verlust der Betreuungsperson bei Abschlussarbeiten</a:t>
            </a:r>
          </a:p>
          <a:p>
            <a:pPr marL="609600" lvl="1" indent="-342900">
              <a:lnSpc>
                <a:spcPct val="110000"/>
              </a:lnSpc>
              <a:spcBef>
                <a:spcPts val="300"/>
              </a:spcBef>
            </a:pPr>
            <a:r>
              <a:rPr lang="de-DE" sz="2200" noProof="0" dirty="0"/>
              <a:t>Aberkennung des akademischen Grades bei Feststellung des Fehlverhalten nach dem Studienabschluss</a:t>
            </a:r>
            <a:r>
              <a:rPr lang="de-DE" noProof="0" dirty="0"/>
              <a:t> </a:t>
            </a:r>
            <a:endParaRPr lang="de-DE" noProof="0" dirty="0">
              <a:latin typeface="Calibri" panose="020F0502020204030204" pitchFamily="34" charset="0"/>
              <a:ea typeface="Calibri" panose="020F0502020204030204" pitchFamily="34" charset="0"/>
            </a:endParaRPr>
          </a:p>
          <a:p>
            <a:pPr marL="0" indent="0">
              <a:spcAft>
                <a:spcPts val="600"/>
              </a:spcAft>
              <a:buNone/>
            </a:pPr>
            <a:endParaRPr lang="de-DE" sz="2000" noProof="0" dirty="0"/>
          </a:p>
        </p:txBody>
      </p:sp>
      <p:sp>
        <p:nvSpPr>
          <p:cNvPr id="7" name="Textfeld 6">
            <a:extLst>
              <a:ext uri="{FF2B5EF4-FFF2-40B4-BE49-F238E27FC236}">
                <a16:creationId xmlns:a16="http://schemas.microsoft.com/office/drawing/2014/main" id="{2B25E715-017A-487C-B2F8-B5FCE93DB197}"/>
              </a:ext>
            </a:extLst>
          </p:cNvPr>
          <p:cNvSpPr txBox="1"/>
          <p:nvPr/>
        </p:nvSpPr>
        <p:spPr>
          <a:xfrm>
            <a:off x="782616" y="1373547"/>
            <a:ext cx="11672578" cy="400110"/>
          </a:xfrm>
          <a:prstGeom prst="rect">
            <a:avLst/>
          </a:prstGeom>
          <a:noFill/>
        </p:spPr>
        <p:txBody>
          <a:bodyPr wrap="square">
            <a:spAutoFit/>
          </a:bodyPr>
          <a:lstStyle/>
          <a:p>
            <a:r>
              <a:rPr lang="de-DE" sz="2000" noProof="0" dirty="0"/>
              <a:t>(TU Graz, 2025a)</a:t>
            </a:r>
          </a:p>
        </p:txBody>
      </p:sp>
      <p:sp>
        <p:nvSpPr>
          <p:cNvPr id="6" name="Foliennummernplatzhalter 5">
            <a:extLst>
              <a:ext uri="{FF2B5EF4-FFF2-40B4-BE49-F238E27FC236}">
                <a16:creationId xmlns:a16="http://schemas.microsoft.com/office/drawing/2014/main" id="{59E2B072-AFB6-4838-8D54-0B9C86A16C77}"/>
              </a:ext>
            </a:extLst>
          </p:cNvPr>
          <p:cNvSpPr>
            <a:spLocks noGrp="1"/>
          </p:cNvSpPr>
          <p:nvPr>
            <p:ph type="sldNum" sz="quarter" idx="16"/>
          </p:nvPr>
        </p:nvSpPr>
        <p:spPr/>
        <p:txBody>
          <a:bodyPr/>
          <a:lstStyle/>
          <a:p>
            <a:fld id="{4B64EC4D-37E3-EF42-B9AB-6337577588CB}" type="slidenum">
              <a:rPr lang="de-DE" noProof="0" smtClean="0"/>
              <a:pPr/>
              <a:t>54</a:t>
            </a:fld>
            <a:endParaRPr lang="de-DE" noProof="0" dirty="0"/>
          </a:p>
        </p:txBody>
      </p:sp>
    </p:spTree>
    <p:extLst>
      <p:ext uri="{BB962C8B-B14F-4D97-AF65-F5344CB8AC3E}">
        <p14:creationId xmlns:p14="http://schemas.microsoft.com/office/powerpoint/2010/main" val="21617447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E348E-D92C-96BD-416A-ACE7DA5986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2B4556-1814-0A0C-6A5A-7FFD56E86FDA}"/>
              </a:ext>
            </a:extLst>
          </p:cNvPr>
          <p:cNvSpPr>
            <a:spLocks noGrp="1"/>
          </p:cNvSpPr>
          <p:nvPr>
            <p:ph type="title"/>
          </p:nvPr>
        </p:nvSpPr>
        <p:spPr>
          <a:xfrm>
            <a:off x="880588" y="900194"/>
            <a:ext cx="12057536" cy="802876"/>
          </a:xfrm>
        </p:spPr>
        <p:txBody>
          <a:bodyPr>
            <a:normAutofit/>
          </a:bodyPr>
          <a:lstStyle/>
          <a:p>
            <a:pPr>
              <a:spcAft>
                <a:spcPts val="600"/>
              </a:spcAft>
            </a:pPr>
            <a:r>
              <a:rPr lang="de-DE" noProof="0" dirty="0"/>
              <a:t>3.2</a:t>
            </a:r>
            <a:r>
              <a:rPr lang="de-DE" noProof="0" dirty="0">
                <a:latin typeface="+mj-lt"/>
              </a:rPr>
              <a:t> </a:t>
            </a:r>
            <a:r>
              <a:rPr lang="de-DE" noProof="0" dirty="0"/>
              <a:t>W</a:t>
            </a:r>
            <a:r>
              <a:rPr lang="de-DE" noProof="0" dirty="0">
                <a:latin typeface="+mj-lt"/>
              </a:rPr>
              <a:t>issenschaft</a:t>
            </a:r>
            <a:r>
              <a:rPr lang="de-DE" noProof="0" dirty="0"/>
              <a:t>liches Fehlverhalten im Studium vermeiden</a:t>
            </a:r>
            <a:endParaRPr lang="de-DE" noProof="0" dirty="0">
              <a:latin typeface="Calibri" panose="020F0502020204030204" pitchFamily="34" charset="0"/>
              <a:ea typeface="Calibri" panose="020F0502020204030204" pitchFamily="34" charset="0"/>
            </a:endParaRPr>
          </a:p>
        </p:txBody>
      </p:sp>
      <p:sp>
        <p:nvSpPr>
          <p:cNvPr id="3" name="Content Placeholder 2">
            <a:extLst>
              <a:ext uri="{FF2B5EF4-FFF2-40B4-BE49-F238E27FC236}">
                <a16:creationId xmlns:a16="http://schemas.microsoft.com/office/drawing/2014/main" id="{6A11DB51-CBD1-452C-0D26-6597DEB4E4AA}"/>
              </a:ext>
            </a:extLst>
          </p:cNvPr>
          <p:cNvSpPr>
            <a:spLocks noGrp="1"/>
          </p:cNvSpPr>
          <p:nvPr>
            <p:ph idx="1"/>
          </p:nvPr>
        </p:nvSpPr>
        <p:spPr>
          <a:xfrm>
            <a:off x="880587" y="1835590"/>
            <a:ext cx="11651505" cy="4822422"/>
          </a:xfrm>
        </p:spPr>
        <p:txBody>
          <a:bodyPr>
            <a:normAutofit/>
          </a:bodyPr>
          <a:lstStyle/>
          <a:p>
            <a:pPr marL="342900" lvl="1" indent="-342900">
              <a:spcAft>
                <a:spcPts val="600"/>
              </a:spcAft>
              <a:buFont typeface="Wingdings" panose="05000000000000000000" pitchFamily="2" charset="2"/>
              <a:buChar char="§"/>
            </a:pPr>
            <a:r>
              <a:rPr lang="de-DE" sz="2600" noProof="0" dirty="0"/>
              <a:t>Fragen Sie sich vor Abgabe einer schriftlichen Arbeit selbst, ob Sie …</a:t>
            </a:r>
          </a:p>
          <a:p>
            <a:pPr marL="266700" lvl="1" indent="0">
              <a:spcBef>
                <a:spcPts val="600"/>
              </a:spcBef>
              <a:spcAft>
                <a:spcPts val="1200"/>
              </a:spcAft>
              <a:buNone/>
            </a:pPr>
            <a:endParaRPr lang="de-DE" noProof="0" dirty="0"/>
          </a:p>
          <a:p>
            <a:pPr marL="609600" lvl="1" indent="-342900">
              <a:spcBef>
                <a:spcPts val="600"/>
              </a:spcBef>
              <a:spcAft>
                <a:spcPts val="1200"/>
              </a:spcAft>
              <a:buFont typeface="Wingdings" panose="05000000000000000000" pitchFamily="2" charset="2"/>
              <a:buChar char="§"/>
            </a:pPr>
            <a:endParaRPr lang="de-DE" noProof="0" dirty="0"/>
          </a:p>
        </p:txBody>
      </p:sp>
      <p:sp>
        <p:nvSpPr>
          <p:cNvPr id="6" name="Textfeld 8">
            <a:extLst>
              <a:ext uri="{FF2B5EF4-FFF2-40B4-BE49-F238E27FC236}">
                <a16:creationId xmlns:a16="http://schemas.microsoft.com/office/drawing/2014/main" id="{FB32B4AD-43D7-49B9-99D3-D596DB3461B9}"/>
              </a:ext>
            </a:extLst>
          </p:cNvPr>
          <p:cNvSpPr txBox="1"/>
          <p:nvPr/>
        </p:nvSpPr>
        <p:spPr>
          <a:xfrm>
            <a:off x="913245" y="2343741"/>
            <a:ext cx="11050155" cy="4278094"/>
          </a:xfrm>
          <a:prstGeom prst="rect">
            <a:avLst/>
          </a:prstGeom>
          <a:solidFill>
            <a:srgbClr val="4C667B"/>
          </a:solidFill>
          <a:ln w="38100">
            <a:solidFill>
              <a:schemeClr val="tx2"/>
            </a:solidFill>
          </a:ln>
        </p:spPr>
        <p:txBody>
          <a:bodyPr wrap="square">
            <a:spAutoFit/>
          </a:bodyPr>
          <a:lstStyle/>
          <a:p>
            <a:pPr marL="631825" lvl="1" indent="-365125">
              <a:lnSpc>
                <a:spcPct val="110000"/>
              </a:lnSpc>
              <a:spcBef>
                <a:spcPts val="600"/>
              </a:spcBef>
              <a:spcAft>
                <a:spcPts val="1200"/>
              </a:spcAft>
            </a:pPr>
            <a:r>
              <a:rPr lang="de-DE" sz="2400" noProof="0" dirty="0">
                <a:solidFill>
                  <a:schemeClr val="bg1"/>
                </a:solidFill>
              </a:rPr>
              <a:t>1. Ihre Arbeit in Ihren eigenen Worten verfasst haben?</a:t>
            </a:r>
          </a:p>
          <a:p>
            <a:pPr marL="631825" lvl="1" indent="-365125">
              <a:lnSpc>
                <a:spcPct val="110000"/>
              </a:lnSpc>
              <a:spcBef>
                <a:spcPts val="600"/>
              </a:spcBef>
              <a:spcAft>
                <a:spcPts val="1200"/>
              </a:spcAft>
            </a:pPr>
            <a:r>
              <a:rPr lang="de-DE" sz="2400" noProof="0" dirty="0">
                <a:solidFill>
                  <a:schemeClr val="bg1"/>
                </a:solidFill>
              </a:rPr>
              <a:t>2. alle in der Arbeit verwendeten Quellen gelesen und verstanden haben?</a:t>
            </a:r>
          </a:p>
          <a:p>
            <a:pPr marL="631825" lvl="1" indent="-365125">
              <a:lnSpc>
                <a:spcPct val="110000"/>
              </a:lnSpc>
              <a:spcBef>
                <a:spcPts val="600"/>
              </a:spcBef>
              <a:spcAft>
                <a:spcPts val="1200"/>
              </a:spcAft>
            </a:pPr>
            <a:r>
              <a:rPr lang="de-DE" sz="2400" noProof="0" dirty="0">
                <a:solidFill>
                  <a:schemeClr val="bg1"/>
                </a:solidFill>
              </a:rPr>
              <a:t>3. alle verwendeten Informationen und Quellen eindeutig und korrekt angegeben sowie sachgerecht genutzt haben?</a:t>
            </a:r>
          </a:p>
          <a:p>
            <a:pPr marL="631825" lvl="1" indent="-365125">
              <a:lnSpc>
                <a:spcPct val="110000"/>
              </a:lnSpc>
              <a:spcBef>
                <a:spcPts val="600"/>
              </a:spcBef>
              <a:spcAft>
                <a:spcPts val="1200"/>
              </a:spcAft>
            </a:pPr>
            <a:r>
              <a:rPr lang="de-DE" sz="2400" noProof="0" dirty="0">
                <a:solidFill>
                  <a:schemeClr val="bg1"/>
                </a:solidFill>
              </a:rPr>
              <a:t>4. sich beim Einbeziehen früherer eigener Arbeiten (z. B. aus anderen Kursen) auch selbst zitiert haben?</a:t>
            </a:r>
          </a:p>
          <a:p>
            <a:pPr marL="631825" lvl="1" indent="-365125">
              <a:lnSpc>
                <a:spcPct val="110000"/>
              </a:lnSpc>
              <a:spcBef>
                <a:spcPts val="600"/>
              </a:spcBef>
              <a:spcAft>
                <a:spcPts val="1200"/>
              </a:spcAft>
            </a:pPr>
            <a:r>
              <a:rPr lang="de-DE" sz="2400" noProof="0" dirty="0">
                <a:solidFill>
                  <a:schemeClr val="bg1"/>
                </a:solidFill>
              </a:rPr>
              <a:t>5. frühere Versionen der Arbeit gespeichert haben, um nachweisen zu können, dass es sich um Ihre eigene Arbeit handelt?</a:t>
            </a:r>
          </a:p>
        </p:txBody>
      </p:sp>
      <p:sp>
        <p:nvSpPr>
          <p:cNvPr id="7" name="Textfeld 6">
            <a:extLst>
              <a:ext uri="{FF2B5EF4-FFF2-40B4-BE49-F238E27FC236}">
                <a16:creationId xmlns:a16="http://schemas.microsoft.com/office/drawing/2014/main" id="{134D9AD1-5098-497E-B41B-5CE0934B6A19}"/>
              </a:ext>
            </a:extLst>
          </p:cNvPr>
          <p:cNvSpPr txBox="1"/>
          <p:nvPr/>
        </p:nvSpPr>
        <p:spPr>
          <a:xfrm>
            <a:off x="787011" y="1320001"/>
            <a:ext cx="11672578" cy="400110"/>
          </a:xfrm>
          <a:prstGeom prst="rect">
            <a:avLst/>
          </a:prstGeom>
          <a:noFill/>
        </p:spPr>
        <p:txBody>
          <a:bodyPr wrap="square">
            <a:spAutoFit/>
          </a:bodyPr>
          <a:lstStyle/>
          <a:p>
            <a:r>
              <a:rPr lang="de-DE" sz="2000" noProof="0" dirty="0"/>
              <a:t>(Spark at York University, 2013)</a:t>
            </a:r>
          </a:p>
        </p:txBody>
      </p:sp>
      <p:sp>
        <p:nvSpPr>
          <p:cNvPr id="5" name="Slide Number Placeholder 4">
            <a:extLst>
              <a:ext uri="{FF2B5EF4-FFF2-40B4-BE49-F238E27FC236}">
                <a16:creationId xmlns:a16="http://schemas.microsoft.com/office/drawing/2014/main" id="{8A878963-C59F-D223-5A44-6BE11DC7E169}"/>
              </a:ext>
            </a:extLst>
          </p:cNvPr>
          <p:cNvSpPr>
            <a:spLocks noGrp="1"/>
          </p:cNvSpPr>
          <p:nvPr>
            <p:ph type="sldNum" sz="quarter" idx="16"/>
          </p:nvPr>
        </p:nvSpPr>
        <p:spPr/>
        <p:txBody>
          <a:bodyPr/>
          <a:lstStyle/>
          <a:p>
            <a:fld id="{4B64EC4D-37E3-EF42-B9AB-6337577588CB}" type="slidenum">
              <a:rPr lang="de-DE" noProof="0" smtClean="0"/>
              <a:pPr/>
              <a:t>55</a:t>
            </a:fld>
            <a:endParaRPr lang="de-DE" noProof="0" dirty="0"/>
          </a:p>
        </p:txBody>
      </p:sp>
    </p:spTree>
    <p:extLst>
      <p:ext uri="{BB962C8B-B14F-4D97-AF65-F5344CB8AC3E}">
        <p14:creationId xmlns:p14="http://schemas.microsoft.com/office/powerpoint/2010/main" val="33061204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D8A66-24AA-4188-8DC6-6EC39CA02E34}"/>
              </a:ext>
              <a:ext uri="{C183D7F6-B498-43B3-948B-1728B52AA6E4}">
                <adec:decorative xmlns:adec="http://schemas.microsoft.com/office/drawing/2017/decorative" val="0"/>
              </a:ext>
            </a:extLst>
          </p:cNvPr>
          <p:cNvSpPr>
            <a:spLocks noGrp="1"/>
          </p:cNvSpPr>
          <p:nvPr>
            <p:ph type="title"/>
          </p:nvPr>
        </p:nvSpPr>
        <p:spPr>
          <a:xfrm>
            <a:off x="880588" y="900194"/>
            <a:ext cx="11877840" cy="774602"/>
          </a:xfrm>
        </p:spPr>
        <p:txBody>
          <a:bodyPr>
            <a:normAutofit/>
          </a:bodyPr>
          <a:lstStyle/>
          <a:p>
            <a:pPr algn="ctr"/>
            <a:r>
              <a:rPr lang="de-DE" sz="2800" noProof="0" dirty="0"/>
              <a:t>Viel Erfolg im Studium!</a:t>
            </a:r>
          </a:p>
        </p:txBody>
      </p:sp>
      <p:sp>
        <p:nvSpPr>
          <p:cNvPr id="3" name="Content Placeholder 2">
            <a:extLst>
              <a:ext uri="{FF2B5EF4-FFF2-40B4-BE49-F238E27FC236}">
                <a16:creationId xmlns:a16="http://schemas.microsoft.com/office/drawing/2014/main" id="{FB6BDD08-3856-411C-9BAC-6332B3E02D9A}"/>
              </a:ext>
            </a:extLst>
          </p:cNvPr>
          <p:cNvSpPr>
            <a:spLocks noGrp="1"/>
          </p:cNvSpPr>
          <p:nvPr>
            <p:ph idx="1"/>
          </p:nvPr>
        </p:nvSpPr>
        <p:spPr>
          <a:xfrm>
            <a:off x="8044318" y="1852660"/>
            <a:ext cx="4714109" cy="1020277"/>
          </a:xfrm>
        </p:spPr>
        <p:txBody>
          <a:bodyPr>
            <a:normAutofit lnSpcReduction="10000"/>
          </a:bodyPr>
          <a:lstStyle/>
          <a:p>
            <a:pPr marL="0" indent="0">
              <a:buNone/>
            </a:pPr>
            <a:r>
              <a:rPr lang="de-DE" sz="2400" noProof="0" dirty="0"/>
              <a:t>Nikola Tesla (1856 – 1943) studierte von 1875 bis 1877 in Graz.</a:t>
            </a:r>
          </a:p>
          <a:p>
            <a:pPr marL="0" indent="0">
              <a:buNone/>
            </a:pPr>
            <a:endParaRPr lang="de-DE" noProof="0" dirty="0"/>
          </a:p>
        </p:txBody>
      </p:sp>
      <p:sp>
        <p:nvSpPr>
          <p:cNvPr id="6" name="Content Placeholder 2">
            <a:extLst>
              <a:ext uri="{FF2B5EF4-FFF2-40B4-BE49-F238E27FC236}">
                <a16:creationId xmlns:a16="http://schemas.microsoft.com/office/drawing/2014/main" id="{F2643A3A-00E6-6875-11BA-2F5D31696EC9}"/>
              </a:ext>
            </a:extLst>
          </p:cNvPr>
          <p:cNvSpPr txBox="1">
            <a:spLocks/>
          </p:cNvSpPr>
          <p:nvPr/>
        </p:nvSpPr>
        <p:spPr>
          <a:xfrm>
            <a:off x="8044317" y="4442783"/>
            <a:ext cx="4714109" cy="1530417"/>
          </a:xfrm>
          <a:prstGeom prst="rect">
            <a:avLst/>
          </a:prstGeom>
        </p:spPr>
        <p:txBody>
          <a:bodyPr vert="horz" lIns="0" tIns="0" rIns="0" bIns="0" rtlCol="0" anchor="t">
            <a:normAutofit/>
          </a:bodyPr>
          <a:lstStyle>
            <a:lvl1pPr marL="361950" indent="-361950" algn="l" defTabSz="648081" rtl="0" eaLnBrk="1" latinLnBrk="0" hangingPunct="1">
              <a:lnSpc>
                <a:spcPct val="120000"/>
              </a:lnSpc>
              <a:spcBef>
                <a:spcPts val="0"/>
              </a:spcBef>
              <a:spcAft>
                <a:spcPts val="1200"/>
              </a:spcAft>
              <a:buFont typeface="Wingdings" panose="05000000000000000000" pitchFamily="2" charset="2"/>
              <a:buChar char="§"/>
              <a:defRPr lang="de-AT" sz="26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1pPr>
            <a:lvl2pPr marL="628650" indent="-266700" algn="l" defTabSz="648081" rtl="0" eaLnBrk="1" latinLnBrk="0" hangingPunct="1">
              <a:lnSpc>
                <a:spcPct val="120000"/>
              </a:lnSpc>
              <a:spcBef>
                <a:spcPts val="0"/>
              </a:spcBef>
              <a:spcAft>
                <a:spcPts val="600"/>
              </a:spcAft>
              <a:buClrTx/>
              <a:buFont typeface="Wingdings" charset="2"/>
              <a:buChar char="§"/>
              <a:tabLst/>
              <a:defRPr lang="de-AT" sz="24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2pPr>
            <a:lvl3pPr marL="895350" indent="-266700" algn="l" defTabSz="648081" rtl="0" eaLnBrk="1" latinLnBrk="0" hangingPunct="1">
              <a:lnSpc>
                <a:spcPct val="120000"/>
              </a:lnSpc>
              <a:spcBef>
                <a:spcPts val="0"/>
              </a:spcBef>
              <a:spcAft>
                <a:spcPts val="300"/>
              </a:spcAft>
              <a:buFont typeface="Wingdings" charset="2"/>
              <a:buChar char="§"/>
              <a:tabLst>
                <a:tab pos="714375" algn="l"/>
              </a:tabLst>
              <a:defRPr lang="de-AT" sz="22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3pPr>
            <a:lvl4pPr marL="1162050" indent="-266700" algn="l" defTabSz="648081" rtl="0" eaLnBrk="1" latinLnBrk="0" hangingPunct="1">
              <a:lnSpc>
                <a:spcPct val="120000"/>
              </a:lnSpc>
              <a:spcBef>
                <a:spcPts val="0"/>
              </a:spcBef>
              <a:buClr>
                <a:schemeClr val="bg1">
                  <a:lumMod val="65000"/>
                </a:schemeClr>
              </a:buClr>
              <a:buFont typeface="Wingdings" charset="2"/>
              <a:buChar char="§"/>
              <a:defRPr lang="de-AT" sz="2000" kern="1200" noProof="0">
                <a:solidFill>
                  <a:schemeClr val="tx1"/>
                </a:solidFill>
                <a:latin typeface="Calibri" panose="020F0502020204030204" pitchFamily="34" charset="0"/>
                <a:ea typeface="Calibri" panose="020F0502020204030204" pitchFamily="34" charset="0"/>
                <a:cs typeface="Calibri" panose="020F0502020204030204" pitchFamily="34" charset="0"/>
              </a:defRPr>
            </a:lvl4pPr>
            <a:lvl5pPr marL="6752" indent="0" algn="l" defTabSz="648081" rtl="0" eaLnBrk="1" latinLnBrk="0" hangingPunct="1">
              <a:spcBef>
                <a:spcPct val="20000"/>
              </a:spcBef>
              <a:buFont typeface="Lucida Grande"/>
              <a:buNone/>
              <a:defRPr sz="2000" kern="1200">
                <a:solidFill>
                  <a:schemeClr val="tx1"/>
                </a:solidFill>
                <a:latin typeface="Calibri" panose="020F0502020204030204" pitchFamily="34" charset="0"/>
                <a:ea typeface="Calibri" panose="020F0502020204030204" pitchFamily="34" charset="0"/>
                <a:cs typeface="Calibri" panose="020F0502020204030204" pitchFamily="34" charset="0"/>
              </a:defRPr>
            </a:lvl5pPr>
            <a:lvl6pPr marL="3564446" indent="-324041" algn="l" defTabSz="648081" rtl="0" eaLnBrk="1" latinLnBrk="0" hangingPunct="1">
              <a:spcBef>
                <a:spcPct val="20000"/>
              </a:spcBef>
              <a:buFont typeface="Arial"/>
              <a:buChar char="•"/>
              <a:defRPr sz="2800" kern="1200">
                <a:solidFill>
                  <a:schemeClr val="tx1"/>
                </a:solidFill>
                <a:latin typeface="+mn-lt"/>
                <a:ea typeface="+mn-ea"/>
                <a:cs typeface="+mn-cs"/>
              </a:defRPr>
            </a:lvl6pPr>
            <a:lvl7pPr marL="4212527" indent="-324041" algn="l" defTabSz="648081" rtl="0" eaLnBrk="1" latinLnBrk="0" hangingPunct="1">
              <a:spcBef>
                <a:spcPct val="20000"/>
              </a:spcBef>
              <a:buFont typeface="Arial"/>
              <a:buChar char="•"/>
              <a:defRPr sz="2800" kern="1200">
                <a:solidFill>
                  <a:schemeClr val="tx1"/>
                </a:solidFill>
                <a:latin typeface="+mn-lt"/>
                <a:ea typeface="+mn-ea"/>
                <a:cs typeface="+mn-cs"/>
              </a:defRPr>
            </a:lvl7pPr>
            <a:lvl8pPr marL="4860608" indent="-324041" algn="l" defTabSz="648081" rtl="0" eaLnBrk="1" latinLnBrk="0" hangingPunct="1">
              <a:spcBef>
                <a:spcPct val="20000"/>
              </a:spcBef>
              <a:buFont typeface="Arial"/>
              <a:buChar char="•"/>
              <a:defRPr sz="2800" kern="1200">
                <a:solidFill>
                  <a:schemeClr val="tx1"/>
                </a:solidFill>
                <a:latin typeface="+mn-lt"/>
                <a:ea typeface="+mn-ea"/>
                <a:cs typeface="+mn-cs"/>
              </a:defRPr>
            </a:lvl8pPr>
            <a:lvl9pPr marL="5508689" indent="-324041" algn="l" defTabSz="648081" rtl="0" eaLnBrk="1" latinLnBrk="0" hangingPunct="1">
              <a:spcBef>
                <a:spcPct val="20000"/>
              </a:spcBef>
              <a:buFont typeface="Arial"/>
              <a:buChar char="•"/>
              <a:defRPr sz="2800" kern="1200">
                <a:solidFill>
                  <a:schemeClr val="tx1"/>
                </a:solidFill>
                <a:latin typeface="+mn-lt"/>
                <a:ea typeface="+mn-ea"/>
                <a:cs typeface="+mn-cs"/>
              </a:defRPr>
            </a:lvl9pPr>
          </a:lstStyle>
          <a:p>
            <a:pPr marL="0" indent="0">
              <a:buFont typeface="Wingdings" panose="05000000000000000000" pitchFamily="2" charset="2"/>
              <a:buNone/>
            </a:pPr>
            <a:r>
              <a:rPr lang="de-DE" dirty="0"/>
              <a:t>Die Welt wartet auf Ihre Ideen, nutzen Sie Ihr Studium – </a:t>
            </a:r>
            <a:r>
              <a:rPr lang="de-DE" i="1" dirty="0"/>
              <a:t>und bleiben Sie fair ;-)</a:t>
            </a:r>
          </a:p>
        </p:txBody>
      </p:sp>
      <p:pic>
        <p:nvPicPr>
          <p:cNvPr id="13" name="Grafik 12" descr="Graffitiabbildung von Nikola Tesla mit dem Zitat &quot;Mich beunruhigt nicht, dass sie meine Ideen stehlen. Mich beunruhigt dass sie keine eigenen haben.">
            <a:extLst>
              <a:ext uri="{FF2B5EF4-FFF2-40B4-BE49-F238E27FC236}">
                <a16:creationId xmlns:a16="http://schemas.microsoft.com/office/drawing/2014/main" id="{25D79821-97FD-9C63-EFC9-B89EDAB250E8}"/>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800751" y="1852660"/>
            <a:ext cx="6889750" cy="3987800"/>
          </a:xfrm>
          <a:prstGeom prst="rect">
            <a:avLst/>
          </a:prstGeom>
        </p:spPr>
      </p:pic>
      <p:sp>
        <p:nvSpPr>
          <p:cNvPr id="5" name="TextBox 4">
            <a:extLst>
              <a:ext uri="{FF2B5EF4-FFF2-40B4-BE49-F238E27FC236}">
                <a16:creationId xmlns:a16="http://schemas.microsoft.com/office/drawing/2014/main" id="{AE4F6621-F022-4491-8194-E86F57187845}"/>
              </a:ext>
              <a:ext uri="{C183D7F6-B498-43B3-948B-1728B52AA6E4}">
                <adec:decorative xmlns:adec="http://schemas.microsoft.com/office/drawing/2017/decorative" val="0"/>
              </a:ext>
            </a:extLst>
          </p:cNvPr>
          <p:cNvSpPr txBox="1"/>
          <p:nvPr/>
        </p:nvSpPr>
        <p:spPr>
          <a:xfrm>
            <a:off x="800751" y="5891786"/>
            <a:ext cx="6889749" cy="523220"/>
          </a:xfrm>
          <a:prstGeom prst="rect">
            <a:avLst/>
          </a:prstGeom>
          <a:noFill/>
        </p:spPr>
        <p:txBody>
          <a:bodyPr wrap="square">
            <a:spAutoFit/>
          </a:bodyPr>
          <a:lstStyle/>
          <a:p>
            <a:r>
              <a:rPr lang="de-DE" sz="1400" noProof="0" dirty="0">
                <a:latin typeface="Calibri" panose="020F0502020204030204" pitchFamily="34" charset="0"/>
                <a:ea typeface="Calibri" panose="020F0502020204030204" pitchFamily="34" charset="0"/>
                <a:cs typeface="Calibri" panose="020F0502020204030204" pitchFamily="34" charset="0"/>
              </a:rPr>
              <a:t>Abb. 10: Graffiti „Nikola Tesla“</a:t>
            </a:r>
            <a:r>
              <a:rPr lang="de-DE" sz="1400" dirty="0">
                <a:latin typeface="Calibri" panose="020F0502020204030204" pitchFamily="34" charset="0"/>
                <a:ea typeface="Calibri" panose="020F0502020204030204" pitchFamily="34" charset="0"/>
                <a:cs typeface="Calibri" panose="020F0502020204030204" pitchFamily="34" charset="0"/>
              </a:rPr>
              <a:t>(eigene Bearbeitung des Originals)</a:t>
            </a:r>
            <a:r>
              <a:rPr lang="de-DE" sz="1400" noProof="0" dirty="0">
                <a:latin typeface="Calibri" panose="020F0502020204030204" pitchFamily="34" charset="0"/>
                <a:ea typeface="Calibri" panose="020F0502020204030204" pitchFamily="34" charset="0"/>
                <a:cs typeface="Calibri" panose="020F0502020204030204" pitchFamily="34" charset="0"/>
              </a:rPr>
              <a:t>. Eigenes Foto, Feuerbachgasse Graz</a:t>
            </a:r>
          </a:p>
        </p:txBody>
      </p:sp>
      <p:sp>
        <p:nvSpPr>
          <p:cNvPr id="4" name="Slide Number Placeholder 3">
            <a:extLst>
              <a:ext uri="{FF2B5EF4-FFF2-40B4-BE49-F238E27FC236}">
                <a16:creationId xmlns:a16="http://schemas.microsoft.com/office/drawing/2014/main" id="{B8B88DE1-3A8F-4A98-8424-FC5ED2535E57}"/>
              </a:ext>
            </a:extLst>
          </p:cNvPr>
          <p:cNvSpPr>
            <a:spLocks noGrp="1"/>
          </p:cNvSpPr>
          <p:nvPr>
            <p:ph type="sldNum" sz="quarter" idx="16"/>
          </p:nvPr>
        </p:nvSpPr>
        <p:spPr/>
        <p:txBody>
          <a:bodyPr/>
          <a:lstStyle/>
          <a:p>
            <a:fld id="{4B64EC4D-37E3-EF42-B9AB-6337577588CB}" type="slidenum">
              <a:rPr lang="de-DE" noProof="0" smtClean="0"/>
              <a:pPr/>
              <a:t>56</a:t>
            </a:fld>
            <a:endParaRPr lang="de-DE" noProof="0" dirty="0"/>
          </a:p>
        </p:txBody>
      </p:sp>
    </p:spTree>
    <p:extLst>
      <p:ext uri="{BB962C8B-B14F-4D97-AF65-F5344CB8AC3E}">
        <p14:creationId xmlns:p14="http://schemas.microsoft.com/office/powerpoint/2010/main" val="8616553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8DD29-3F13-48AD-B1DB-9F942D954367}"/>
              </a:ext>
            </a:extLst>
          </p:cNvPr>
          <p:cNvSpPr>
            <a:spLocks noGrp="1"/>
          </p:cNvSpPr>
          <p:nvPr>
            <p:ph type="title"/>
          </p:nvPr>
        </p:nvSpPr>
        <p:spPr/>
        <p:txBody>
          <a:bodyPr>
            <a:normAutofit/>
          </a:bodyPr>
          <a:lstStyle/>
          <a:p>
            <a:r>
              <a:rPr lang="de-DE" noProof="0" dirty="0"/>
              <a:t>Teil 4: Anhang (1/13)</a:t>
            </a:r>
          </a:p>
        </p:txBody>
      </p:sp>
      <p:sp>
        <p:nvSpPr>
          <p:cNvPr id="3" name="Inhaltsplatzhalter 2">
            <a:extLst>
              <a:ext uri="{FF2B5EF4-FFF2-40B4-BE49-F238E27FC236}">
                <a16:creationId xmlns:a16="http://schemas.microsoft.com/office/drawing/2014/main" id="{CA26867F-2AB3-4AF2-ABEC-313B12FD2552}"/>
              </a:ext>
            </a:extLst>
          </p:cNvPr>
          <p:cNvSpPr>
            <a:spLocks noGrp="1"/>
          </p:cNvSpPr>
          <p:nvPr>
            <p:ph idx="1"/>
          </p:nvPr>
        </p:nvSpPr>
        <p:spPr>
          <a:xfrm>
            <a:off x="880588" y="1578429"/>
            <a:ext cx="11877840" cy="5061417"/>
          </a:xfrm>
        </p:spPr>
        <p:txBody>
          <a:bodyPr>
            <a:normAutofit/>
          </a:bodyPr>
          <a:lstStyle/>
          <a:p>
            <a:r>
              <a:rPr lang="de-DE" noProof="0" dirty="0"/>
              <a:t>4.1 Weiterführende Informationen für Studierende der TU Graz:</a:t>
            </a:r>
          </a:p>
          <a:p>
            <a:pPr marL="668099" lvl="1" indent="-401638"/>
            <a:r>
              <a:rPr lang="de-DE" noProof="0" dirty="0"/>
              <a:t>TU4U Infoseiten </a:t>
            </a:r>
          </a:p>
          <a:p>
            <a:pPr marL="933450" lvl="2" indent="-312738"/>
            <a:r>
              <a:rPr lang="de-DE" noProof="0" dirty="0"/>
              <a:t>TU Graz </a:t>
            </a:r>
            <a:r>
              <a:rPr lang="de-DE" noProof="0" dirty="0">
                <a:hlinkClick r:id="rId2"/>
              </a:rPr>
              <a:t>Satzungsteil Wissenschaftliche und Künstlerische Integrität – 12/2025</a:t>
            </a:r>
            <a:endParaRPr lang="de-DE" noProof="0" dirty="0"/>
          </a:p>
          <a:p>
            <a:pPr marL="933450" lvl="2" indent="-312738"/>
            <a:r>
              <a:rPr lang="de-DE" noProof="0" dirty="0"/>
              <a:t>Informationen und FAQs Bachelorarbeit: </a:t>
            </a:r>
            <a:r>
              <a:rPr lang="de-DE" noProof="0" dirty="0">
                <a:hlinkClick r:id="rId3"/>
              </a:rPr>
              <a:t>TU4U: Bachelorarbeit</a:t>
            </a:r>
            <a:endParaRPr lang="de-DE" noProof="0" dirty="0"/>
          </a:p>
          <a:p>
            <a:pPr marL="933450" lvl="2" indent="-312738"/>
            <a:r>
              <a:rPr lang="de-DE" noProof="0" dirty="0">
                <a:hlinkClick r:id="rId4"/>
              </a:rPr>
              <a:t>Leitlinie zum Einsatz von AI-gestützten Tools in der Lehre</a:t>
            </a:r>
            <a:endParaRPr lang="de-DE" noProof="0" dirty="0"/>
          </a:p>
          <a:p>
            <a:pPr marL="933450" lvl="2" indent="-312738"/>
            <a:r>
              <a:rPr lang="de-DE" noProof="0" dirty="0">
                <a:hlinkClick r:id="rId5"/>
              </a:rPr>
              <a:t>TU4U: AI-Einsatz im Studium</a:t>
            </a:r>
            <a:endParaRPr lang="de-DE" noProof="0" dirty="0"/>
          </a:p>
          <a:p>
            <a:pPr marL="933450" lvl="2" indent="-312738"/>
            <a:r>
              <a:rPr lang="de-DE" noProof="0" dirty="0"/>
              <a:t>Zitiervorschlag für AI: </a:t>
            </a:r>
            <a:r>
              <a:rPr lang="de-DE" noProof="0" dirty="0">
                <a:hlinkClick r:id="rId6"/>
              </a:rPr>
              <a:t>Kennzeichnung des Einsatzes von </a:t>
            </a:r>
            <a:r>
              <a:rPr lang="de-DE" noProof="0" dirty="0" err="1">
                <a:hlinkClick r:id="rId6"/>
              </a:rPr>
              <a:t>Artificial</a:t>
            </a:r>
            <a:r>
              <a:rPr lang="de-DE" noProof="0" dirty="0">
                <a:hlinkClick r:id="rId6"/>
              </a:rPr>
              <a:t> </a:t>
            </a:r>
            <a:r>
              <a:rPr lang="de-DE" noProof="0" dirty="0" err="1">
                <a:hlinkClick r:id="rId6"/>
              </a:rPr>
              <a:t>Intelligence</a:t>
            </a:r>
            <a:r>
              <a:rPr lang="de-DE" noProof="0" dirty="0">
                <a:hlinkClick r:id="rId6"/>
              </a:rPr>
              <a:t> (AI)</a:t>
            </a:r>
            <a:endParaRPr lang="de-DE" noProof="0" dirty="0"/>
          </a:p>
          <a:p>
            <a:pPr marL="668099" lvl="1" indent="-401638"/>
            <a:r>
              <a:rPr lang="de-DE" noProof="0" dirty="0">
                <a:hlinkClick r:id="rId7"/>
              </a:rPr>
              <a:t>Studienabschluss-Support</a:t>
            </a:r>
            <a:endParaRPr lang="de-DE" noProof="0" dirty="0">
              <a:hlinkClick r:id="rId8"/>
            </a:endParaRPr>
          </a:p>
          <a:p>
            <a:pPr marL="668099" lvl="1" indent="-401638"/>
            <a:r>
              <a:rPr lang="de-DE" noProof="0" dirty="0">
                <a:hlinkClick r:id="rId9"/>
              </a:rPr>
              <a:t>HTU TU Graz Plagiats-Check</a:t>
            </a:r>
            <a:endParaRPr lang="de-DE" noProof="0" dirty="0"/>
          </a:p>
          <a:p>
            <a:pPr marL="668099" lvl="1" indent="-401638"/>
            <a:r>
              <a:rPr lang="de-DE" noProof="0" dirty="0">
                <a:hlinkClick r:id="rId8"/>
              </a:rPr>
              <a:t>Ethikkompass der TU Graz</a:t>
            </a:r>
            <a:r>
              <a:rPr lang="de-DE" noProof="0" dirty="0"/>
              <a:t> </a:t>
            </a:r>
          </a:p>
          <a:p>
            <a:endParaRPr lang="de-DE" noProof="0" dirty="0"/>
          </a:p>
        </p:txBody>
      </p:sp>
      <p:sp>
        <p:nvSpPr>
          <p:cNvPr id="4" name="Foliennummernplatzhalter 3">
            <a:extLst>
              <a:ext uri="{FF2B5EF4-FFF2-40B4-BE49-F238E27FC236}">
                <a16:creationId xmlns:a16="http://schemas.microsoft.com/office/drawing/2014/main" id="{7879A402-8D20-4383-BBD6-819A2F5DC019}"/>
              </a:ext>
            </a:extLst>
          </p:cNvPr>
          <p:cNvSpPr>
            <a:spLocks noGrp="1"/>
          </p:cNvSpPr>
          <p:nvPr>
            <p:ph type="sldNum" sz="quarter" idx="16"/>
          </p:nvPr>
        </p:nvSpPr>
        <p:spPr/>
        <p:txBody>
          <a:bodyPr/>
          <a:lstStyle/>
          <a:p>
            <a:fld id="{4B64EC4D-37E3-EF42-B9AB-6337577588CB}" type="slidenum">
              <a:rPr lang="de-DE" noProof="0" smtClean="0"/>
              <a:pPr/>
              <a:t>57</a:t>
            </a:fld>
            <a:endParaRPr lang="de-DE" noProof="0" dirty="0"/>
          </a:p>
        </p:txBody>
      </p:sp>
    </p:spTree>
    <p:extLst>
      <p:ext uri="{BB962C8B-B14F-4D97-AF65-F5344CB8AC3E}">
        <p14:creationId xmlns:p14="http://schemas.microsoft.com/office/powerpoint/2010/main" val="17289777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8DD29-3F13-48AD-B1DB-9F942D954367}"/>
              </a:ext>
            </a:extLst>
          </p:cNvPr>
          <p:cNvSpPr>
            <a:spLocks noGrp="1"/>
          </p:cNvSpPr>
          <p:nvPr>
            <p:ph type="title"/>
          </p:nvPr>
        </p:nvSpPr>
        <p:spPr/>
        <p:txBody>
          <a:bodyPr>
            <a:normAutofit/>
          </a:bodyPr>
          <a:lstStyle/>
          <a:p>
            <a:r>
              <a:rPr lang="de-DE" noProof="0" dirty="0"/>
              <a:t>Teil 4: Anhang (2/13)</a:t>
            </a:r>
          </a:p>
        </p:txBody>
      </p:sp>
      <p:sp>
        <p:nvSpPr>
          <p:cNvPr id="3" name="Inhaltsplatzhalter 2">
            <a:extLst>
              <a:ext uri="{FF2B5EF4-FFF2-40B4-BE49-F238E27FC236}">
                <a16:creationId xmlns:a16="http://schemas.microsoft.com/office/drawing/2014/main" id="{CA26867F-2AB3-4AF2-ABEC-313B12FD2552}"/>
              </a:ext>
            </a:extLst>
          </p:cNvPr>
          <p:cNvSpPr>
            <a:spLocks noGrp="1"/>
          </p:cNvSpPr>
          <p:nvPr>
            <p:ph idx="1"/>
          </p:nvPr>
        </p:nvSpPr>
        <p:spPr>
          <a:xfrm>
            <a:off x="880585" y="1502229"/>
            <a:ext cx="11877840" cy="5139021"/>
          </a:xfrm>
        </p:spPr>
        <p:txBody>
          <a:bodyPr>
            <a:normAutofit lnSpcReduction="10000"/>
          </a:bodyPr>
          <a:lstStyle/>
          <a:p>
            <a:r>
              <a:rPr lang="de-DE" noProof="0" dirty="0"/>
              <a:t>4.1 Weiterführende Informationen für Studierende der TU Graz:</a:t>
            </a:r>
          </a:p>
          <a:p>
            <a:pPr marL="668099" lvl="1" indent="-401638">
              <a:buFont typeface="Wingdings" panose="05000000000000000000" pitchFamily="2" charset="2"/>
              <a:buChar char="§"/>
            </a:pPr>
            <a:r>
              <a:rPr lang="de-DE" noProof="0" dirty="0"/>
              <a:t>Bibliotheksservices</a:t>
            </a:r>
          </a:p>
          <a:p>
            <a:pPr marL="933450" lvl="2" indent="-312738">
              <a:buFont typeface="Wingdings" panose="05000000000000000000" pitchFamily="2" charset="2"/>
              <a:buChar char="§"/>
            </a:pPr>
            <a:r>
              <a:rPr lang="de-DE" noProof="0" dirty="0">
                <a:hlinkClick r:id="rId2"/>
              </a:rPr>
              <a:t>Bibliothekswebseite</a:t>
            </a:r>
            <a:endParaRPr lang="de-DE" noProof="0" dirty="0"/>
          </a:p>
          <a:p>
            <a:pPr marL="933450" lvl="2" indent="-312738">
              <a:buFont typeface="Wingdings" panose="05000000000000000000" pitchFamily="2" charset="2"/>
              <a:buChar char="§"/>
            </a:pPr>
            <a:r>
              <a:rPr lang="de-DE" noProof="0" dirty="0">
                <a:hlinkClick r:id="rId3"/>
              </a:rPr>
              <a:t>Veranstaltungsübersicht</a:t>
            </a:r>
            <a:endParaRPr lang="de-DE" noProof="0" dirty="0"/>
          </a:p>
          <a:p>
            <a:pPr marL="933450" lvl="2" indent="-312738">
              <a:buFont typeface="Wingdings" panose="05000000000000000000" pitchFamily="2" charset="2"/>
              <a:buChar char="§"/>
            </a:pPr>
            <a:r>
              <a:rPr lang="de-DE" noProof="0" dirty="0">
                <a:hlinkClick r:id="rId3"/>
              </a:rPr>
              <a:t>Übersicht Suchportale der Bibliothek</a:t>
            </a:r>
            <a:r>
              <a:rPr lang="de-DE" noProof="0" dirty="0"/>
              <a:t> </a:t>
            </a:r>
          </a:p>
          <a:p>
            <a:pPr marL="933450" lvl="2" indent="-312738">
              <a:buFont typeface="Wingdings" panose="05000000000000000000" pitchFamily="2" charset="2"/>
              <a:buChar char="§"/>
            </a:pPr>
            <a:r>
              <a:rPr lang="de-DE" noProof="0" dirty="0">
                <a:hlinkClick r:id="rId4"/>
              </a:rPr>
              <a:t>Übersicht Literaturverwaltung</a:t>
            </a:r>
            <a:endParaRPr lang="de-DE" noProof="0" dirty="0"/>
          </a:p>
          <a:p>
            <a:pPr marL="668099" lvl="1" indent="-401638"/>
            <a:r>
              <a:rPr lang="de-DE" noProof="0" dirty="0">
                <a:hlinkClick r:id="rId5"/>
              </a:rPr>
              <a:t>Sprachen, Schlüsselkompetenzen und Interne Weiterbildung</a:t>
            </a:r>
            <a:endParaRPr lang="de-DE" noProof="0" dirty="0"/>
          </a:p>
          <a:p>
            <a:pPr marL="933450" lvl="2" indent="-312738"/>
            <a:r>
              <a:rPr lang="de-DE" noProof="0" dirty="0">
                <a:hlinkClick r:id="rId6"/>
              </a:rPr>
              <a:t>Schlüsselkompetenzen</a:t>
            </a:r>
            <a:r>
              <a:rPr lang="de-DE" noProof="0" dirty="0"/>
              <a:t> für Studierende</a:t>
            </a:r>
          </a:p>
          <a:p>
            <a:pPr marL="933450" lvl="2" indent="-312738"/>
            <a:r>
              <a:rPr lang="de-DE" noProof="0" dirty="0">
                <a:hlinkClick r:id="rId7"/>
              </a:rPr>
              <a:t>Sprachen lernen</a:t>
            </a:r>
            <a:r>
              <a:rPr lang="de-DE" noProof="0" dirty="0"/>
              <a:t> für Studierende</a:t>
            </a:r>
          </a:p>
          <a:p>
            <a:pPr marL="668099" lvl="1" indent="-401638">
              <a:spcBef>
                <a:spcPts val="1200"/>
              </a:spcBef>
            </a:pPr>
            <a:r>
              <a:rPr lang="de-DE" noProof="0" dirty="0"/>
              <a:t>Stelle zur Meldung vermuteten wissenschaftlichen Fehlverhaltens: </a:t>
            </a:r>
            <a:r>
              <a:rPr lang="de-DE" sz="2400" noProof="0" dirty="0" err="1">
                <a:hlinkClick r:id="rId8"/>
              </a:rPr>
              <a:t>Commission</a:t>
            </a:r>
            <a:r>
              <a:rPr lang="de-DE" sz="2400" noProof="0" dirty="0">
                <a:hlinkClick r:id="rId8"/>
              </a:rPr>
              <a:t> for Scientific Integrity (CSI)</a:t>
            </a:r>
            <a:endParaRPr lang="de-DE" noProof="0" dirty="0"/>
          </a:p>
        </p:txBody>
      </p:sp>
      <p:sp>
        <p:nvSpPr>
          <p:cNvPr id="4" name="Foliennummernplatzhalter 3">
            <a:extLst>
              <a:ext uri="{FF2B5EF4-FFF2-40B4-BE49-F238E27FC236}">
                <a16:creationId xmlns:a16="http://schemas.microsoft.com/office/drawing/2014/main" id="{7879A402-8D20-4383-BBD6-819A2F5DC019}"/>
              </a:ext>
            </a:extLst>
          </p:cNvPr>
          <p:cNvSpPr>
            <a:spLocks noGrp="1"/>
          </p:cNvSpPr>
          <p:nvPr>
            <p:ph type="sldNum" sz="quarter" idx="16"/>
          </p:nvPr>
        </p:nvSpPr>
        <p:spPr/>
        <p:txBody>
          <a:bodyPr/>
          <a:lstStyle/>
          <a:p>
            <a:fld id="{4B64EC4D-37E3-EF42-B9AB-6337577588CB}" type="slidenum">
              <a:rPr lang="de-DE" noProof="0" smtClean="0"/>
              <a:pPr/>
              <a:t>58</a:t>
            </a:fld>
            <a:endParaRPr lang="de-DE" noProof="0" dirty="0"/>
          </a:p>
        </p:txBody>
      </p:sp>
    </p:spTree>
    <p:extLst>
      <p:ext uri="{BB962C8B-B14F-4D97-AF65-F5344CB8AC3E}">
        <p14:creationId xmlns:p14="http://schemas.microsoft.com/office/powerpoint/2010/main" val="257226367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8DD29-3F13-48AD-B1DB-9F942D954367}"/>
              </a:ext>
            </a:extLst>
          </p:cNvPr>
          <p:cNvSpPr>
            <a:spLocks noGrp="1"/>
          </p:cNvSpPr>
          <p:nvPr>
            <p:ph type="title"/>
          </p:nvPr>
        </p:nvSpPr>
        <p:spPr/>
        <p:txBody>
          <a:bodyPr>
            <a:normAutofit/>
          </a:bodyPr>
          <a:lstStyle/>
          <a:p>
            <a:r>
              <a:rPr lang="de-DE" noProof="0" dirty="0"/>
              <a:t>Teil 4: Anhang (3/13)</a:t>
            </a:r>
          </a:p>
        </p:txBody>
      </p:sp>
      <p:sp>
        <p:nvSpPr>
          <p:cNvPr id="3" name="Inhaltsplatzhalter 2">
            <a:extLst>
              <a:ext uri="{FF2B5EF4-FFF2-40B4-BE49-F238E27FC236}">
                <a16:creationId xmlns:a16="http://schemas.microsoft.com/office/drawing/2014/main" id="{CA26867F-2AB3-4AF2-ABEC-313B12FD2552}"/>
              </a:ext>
            </a:extLst>
          </p:cNvPr>
          <p:cNvSpPr>
            <a:spLocks noGrp="1"/>
          </p:cNvSpPr>
          <p:nvPr>
            <p:ph idx="1"/>
          </p:nvPr>
        </p:nvSpPr>
        <p:spPr>
          <a:xfrm>
            <a:off x="880588" y="1513115"/>
            <a:ext cx="11877840" cy="5126732"/>
          </a:xfrm>
        </p:spPr>
        <p:txBody>
          <a:bodyPr>
            <a:normAutofit/>
          </a:bodyPr>
          <a:lstStyle/>
          <a:p>
            <a:r>
              <a:rPr lang="de-DE" noProof="0" dirty="0"/>
              <a:t>4.1 Weiterführende Informationen für Studierende der TU Graz</a:t>
            </a:r>
          </a:p>
          <a:p>
            <a:pPr marL="668098" lvl="1" indent="-401637">
              <a:buFont typeface="Wingdings"/>
              <a:buChar char="§"/>
              <a:defRPr/>
            </a:pPr>
            <a:r>
              <a:rPr lang="de-DE" noProof="0" dirty="0"/>
              <a:t>Forschungsdatenmanagement der TU Graz/Research Data Management (RDM) &amp; FAIR Prinzipien</a:t>
            </a:r>
          </a:p>
          <a:p>
            <a:pPr marL="934798" lvl="2" indent="-401637">
              <a:buSzPct val="100000"/>
              <a:buFont typeface="Wingdings"/>
              <a:buChar char="§"/>
              <a:tabLst>
                <a:tab pos="6457950" algn="l"/>
              </a:tabLst>
              <a:defRPr/>
            </a:pPr>
            <a:r>
              <a:rPr lang="de-DE" noProof="0" dirty="0"/>
              <a:t>Wissenschaftliche und Künstlerische Integrität</a:t>
            </a:r>
            <a:br>
              <a:rPr lang="de-DE" noProof="0" dirty="0">
                <a:hlinkClick r:id="rId2">
                  <a:extLst>
                    <a:ext uri="{A12FA001-AC4F-418D-AE19-62706E023703}">
                      <ahyp:hlinkClr xmlns:ahyp="http://schemas.microsoft.com/office/drawing/2018/hyperlinkcolor" val="tx"/>
                    </a:ext>
                  </a:extLst>
                </a:hlinkClick>
              </a:rPr>
            </a:br>
            <a:r>
              <a:rPr lang="de-DE" noProof="0" dirty="0"/>
              <a:t> § 5 – Sicherung und Aufbewahrung von grundlegenden (Forschungs-)Daten</a:t>
            </a:r>
          </a:p>
          <a:p>
            <a:pPr marL="1201498" lvl="3" indent="-401637">
              <a:buSzPct val="100000"/>
              <a:buFont typeface="Wingdings"/>
              <a:buChar char="§"/>
              <a:tabLst>
                <a:tab pos="6457950" algn="l"/>
              </a:tabLst>
              <a:defRPr/>
            </a:pPr>
            <a:r>
              <a:rPr lang="de-DE" noProof="0" dirty="0"/>
              <a:t>Einhaltung gesetzlicher Vorschriften und ethischer Standards</a:t>
            </a:r>
          </a:p>
          <a:p>
            <a:pPr marL="1201498" lvl="3" indent="-401637">
              <a:buSzPct val="100000"/>
              <a:buFont typeface="Wingdings"/>
              <a:buChar char="§"/>
              <a:tabLst>
                <a:tab pos="6457950" algn="l"/>
              </a:tabLst>
              <a:defRPr/>
            </a:pPr>
            <a:r>
              <a:rPr lang="de-DE" noProof="0" dirty="0"/>
              <a:t>Klare und nachvollziehbare Dokumentation</a:t>
            </a:r>
          </a:p>
          <a:p>
            <a:pPr marL="1201498" lvl="3" indent="-401637">
              <a:buSzPct val="100000"/>
              <a:buFont typeface="Wingdings"/>
              <a:buChar char="§"/>
              <a:tabLst>
                <a:tab pos="6457950" algn="l"/>
              </a:tabLst>
              <a:defRPr/>
            </a:pPr>
            <a:r>
              <a:rPr lang="de-DE" noProof="0" dirty="0"/>
              <a:t>Kritische Überprüfung der Ergebnisse</a:t>
            </a:r>
          </a:p>
          <a:p>
            <a:pPr marL="1201498" lvl="3" indent="-401637">
              <a:buSzPct val="100000"/>
              <a:buFont typeface="Wingdings"/>
              <a:buChar char="§"/>
              <a:tabLst>
                <a:tab pos="6457950" algn="l"/>
              </a:tabLst>
              <a:defRPr/>
            </a:pPr>
            <a:r>
              <a:rPr lang="de-DE" noProof="0" dirty="0"/>
              <a:t>Der öffentliche Charakter der Grundlagenforschung</a:t>
            </a:r>
          </a:p>
          <a:p>
            <a:pPr marL="1201498" lvl="3" indent="-401637">
              <a:buFont typeface="Wingdings"/>
              <a:buChar char="§"/>
              <a:tabLst>
                <a:tab pos="6457950" algn="l"/>
              </a:tabLst>
              <a:defRPr/>
            </a:pPr>
            <a:r>
              <a:rPr lang="de-DE" noProof="0" dirty="0"/>
              <a:t>Sie wollen mehr erfahren? </a:t>
            </a:r>
            <a:r>
              <a:rPr lang="de-DE" noProof="0" dirty="0">
                <a:hlinkClick r:id="rId3"/>
              </a:rPr>
              <a:t>Schreiben Sie den Data Stewards</a:t>
            </a:r>
            <a:r>
              <a:rPr lang="de-DE" noProof="0" dirty="0"/>
              <a:t>: </a:t>
            </a:r>
            <a:r>
              <a:rPr lang="de-DE" u="sng" noProof="0" dirty="0">
                <a:hlinkClick r:id="rId4"/>
              </a:rPr>
              <a:t>rdmteam@tugraz.at</a:t>
            </a:r>
            <a:endParaRPr lang="de-DE" noProof="0" dirty="0"/>
          </a:p>
          <a:p>
            <a:endParaRPr lang="de-DE" noProof="0" dirty="0"/>
          </a:p>
        </p:txBody>
      </p:sp>
      <p:sp>
        <p:nvSpPr>
          <p:cNvPr id="4" name="Foliennummernplatzhalter 3">
            <a:extLst>
              <a:ext uri="{FF2B5EF4-FFF2-40B4-BE49-F238E27FC236}">
                <a16:creationId xmlns:a16="http://schemas.microsoft.com/office/drawing/2014/main" id="{7879A402-8D20-4383-BBD6-819A2F5DC019}"/>
              </a:ext>
            </a:extLst>
          </p:cNvPr>
          <p:cNvSpPr>
            <a:spLocks noGrp="1"/>
          </p:cNvSpPr>
          <p:nvPr>
            <p:ph type="sldNum" sz="quarter" idx="16"/>
          </p:nvPr>
        </p:nvSpPr>
        <p:spPr/>
        <p:txBody>
          <a:bodyPr/>
          <a:lstStyle/>
          <a:p>
            <a:fld id="{4B64EC4D-37E3-EF42-B9AB-6337577588CB}" type="slidenum">
              <a:rPr lang="de-DE" noProof="0" smtClean="0"/>
              <a:pPr/>
              <a:t>59</a:t>
            </a:fld>
            <a:endParaRPr lang="de-DE" noProof="0" dirty="0"/>
          </a:p>
        </p:txBody>
      </p:sp>
    </p:spTree>
    <p:extLst>
      <p:ext uri="{BB962C8B-B14F-4D97-AF65-F5344CB8AC3E}">
        <p14:creationId xmlns:p14="http://schemas.microsoft.com/office/powerpoint/2010/main" val="124653850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98DD29-3F13-48AD-B1DB-9F942D954367}"/>
              </a:ext>
            </a:extLst>
          </p:cNvPr>
          <p:cNvSpPr>
            <a:spLocks noGrp="1"/>
          </p:cNvSpPr>
          <p:nvPr>
            <p:ph type="title"/>
          </p:nvPr>
        </p:nvSpPr>
        <p:spPr/>
        <p:txBody>
          <a:bodyPr>
            <a:normAutofit/>
          </a:bodyPr>
          <a:lstStyle/>
          <a:p>
            <a:r>
              <a:rPr lang="de-DE" noProof="0" dirty="0"/>
              <a:t>Teil 4: Anhang (4/13)</a:t>
            </a:r>
          </a:p>
        </p:txBody>
      </p:sp>
      <p:sp>
        <p:nvSpPr>
          <p:cNvPr id="3" name="Inhaltsplatzhalter 2">
            <a:extLst>
              <a:ext uri="{FF2B5EF4-FFF2-40B4-BE49-F238E27FC236}">
                <a16:creationId xmlns:a16="http://schemas.microsoft.com/office/drawing/2014/main" id="{CA26867F-2AB3-4AF2-ABEC-313B12FD2552}"/>
              </a:ext>
            </a:extLst>
          </p:cNvPr>
          <p:cNvSpPr>
            <a:spLocks noGrp="1"/>
          </p:cNvSpPr>
          <p:nvPr>
            <p:ph idx="1"/>
          </p:nvPr>
        </p:nvSpPr>
        <p:spPr>
          <a:xfrm>
            <a:off x="880585" y="1621971"/>
            <a:ext cx="11877840" cy="5019279"/>
          </a:xfrm>
        </p:spPr>
        <p:txBody>
          <a:bodyPr>
            <a:normAutofit fontScale="92500" lnSpcReduction="20000"/>
          </a:bodyPr>
          <a:lstStyle/>
          <a:p>
            <a:r>
              <a:rPr lang="de-DE" noProof="0" dirty="0"/>
              <a:t>4.1 Weiterführende Informationen für Studierende der TU Graz</a:t>
            </a:r>
          </a:p>
          <a:p>
            <a:pPr marL="666750" lvl="1" indent="-307975"/>
            <a:r>
              <a:rPr lang="de-DE" noProof="0" dirty="0"/>
              <a:t>Forschungsdatenmanagement der TU Graz</a:t>
            </a:r>
          </a:p>
          <a:p>
            <a:pPr marL="892175" lvl="2" indent="-260350">
              <a:spcBef>
                <a:spcPts val="600"/>
              </a:spcBef>
              <a:spcAft>
                <a:spcPts val="600"/>
              </a:spcAft>
              <a:buFont typeface="Wingdings" panose="05000000000000000000" pitchFamily="2" charset="2"/>
              <a:buChar char="§"/>
            </a:pPr>
            <a:r>
              <a:rPr lang="de-DE" noProof="0" dirty="0"/>
              <a:t>Research Data Management (RDM) &amp; FAIR </a:t>
            </a:r>
            <a:r>
              <a:rPr lang="de-DE" noProof="0" dirty="0" err="1"/>
              <a:t>Principles</a:t>
            </a:r>
            <a:endParaRPr lang="de-DE" noProof="0" dirty="0"/>
          </a:p>
          <a:p>
            <a:pPr marL="1165225" lvl="3" indent="-174625">
              <a:lnSpc>
                <a:spcPct val="90000"/>
              </a:lnSpc>
              <a:spcBef>
                <a:spcPts val="1200"/>
              </a:spcBef>
              <a:buFont typeface="Wingdings" panose="05000000000000000000" pitchFamily="2" charset="2"/>
              <a:buChar char="§"/>
              <a:defRPr/>
            </a:pPr>
            <a:r>
              <a:rPr lang="de-DE" sz="2200" noProof="0" dirty="0"/>
              <a:t>TU Graz RDM Services</a:t>
            </a:r>
          </a:p>
          <a:p>
            <a:pPr marL="1425575" lvl="2" indent="-263525">
              <a:defRPr/>
            </a:pPr>
            <a:r>
              <a:rPr lang="de-DE" sz="2000" u="sng" noProof="0" dirty="0">
                <a:hlinkClick r:id="rId2"/>
              </a:rPr>
              <a:t>Research Data Management at TU Graz</a:t>
            </a:r>
            <a:endParaRPr lang="de-DE" sz="2000" noProof="0" dirty="0"/>
          </a:p>
          <a:p>
            <a:pPr marL="1425575" lvl="2" indent="-263525">
              <a:defRPr/>
            </a:pPr>
            <a:r>
              <a:rPr lang="de-DE" sz="2000" u="sng" noProof="0" dirty="0">
                <a:hlinkClick r:id="rId3"/>
              </a:rPr>
              <a:t>Inhouse Training – Course Offer</a:t>
            </a:r>
            <a:endParaRPr lang="de-DE" sz="2000" noProof="0" dirty="0"/>
          </a:p>
          <a:p>
            <a:pPr marL="1165225" lvl="3" indent="-174625">
              <a:lnSpc>
                <a:spcPct val="90000"/>
              </a:lnSpc>
              <a:spcBef>
                <a:spcPts val="1200"/>
              </a:spcBef>
              <a:buFont typeface="Wingdings" panose="05000000000000000000" pitchFamily="2" charset="2"/>
              <a:buChar char="§"/>
              <a:tabLst>
                <a:tab pos="892175" algn="l"/>
              </a:tabLst>
              <a:defRPr/>
            </a:pPr>
            <a:r>
              <a:rPr lang="de-DE" sz="2200" noProof="0" dirty="0"/>
              <a:t>Secure Data Storage</a:t>
            </a:r>
          </a:p>
          <a:p>
            <a:pPr marL="1436688" lvl="2" indent="-271463">
              <a:buFont typeface="Wingdings"/>
              <a:buChar char="§"/>
              <a:defRPr/>
            </a:pPr>
            <a:r>
              <a:rPr lang="de-DE" sz="2000" u="sng" noProof="0" dirty="0">
                <a:hlinkClick r:id="rId4"/>
              </a:rPr>
              <a:t>TU Graz Cloud</a:t>
            </a:r>
            <a:endParaRPr lang="de-DE" sz="2000" noProof="0" dirty="0"/>
          </a:p>
          <a:p>
            <a:pPr marL="1436688" lvl="2" indent="-271463">
              <a:buFont typeface="Wingdings"/>
              <a:buChar char="§"/>
              <a:defRPr/>
            </a:pPr>
            <a:r>
              <a:rPr lang="de-DE" sz="2000" u="sng" noProof="0" dirty="0">
                <a:hlinkClick r:id="rId5"/>
              </a:rPr>
              <a:t>FTP Storage</a:t>
            </a:r>
            <a:endParaRPr lang="de-DE" sz="2000" noProof="0" dirty="0"/>
          </a:p>
          <a:p>
            <a:pPr marL="1436688" lvl="2" indent="-271463">
              <a:buFont typeface="Wingdings"/>
              <a:buChar char="§"/>
              <a:defRPr/>
            </a:pPr>
            <a:r>
              <a:rPr lang="de-DE" sz="2000" u="sng" noProof="0" dirty="0">
                <a:hlinkClick r:id="rId6"/>
              </a:rPr>
              <a:t>Network Storage</a:t>
            </a:r>
            <a:endParaRPr lang="de-DE" sz="2000" noProof="0" dirty="0"/>
          </a:p>
          <a:p>
            <a:pPr marL="1165225" lvl="3" indent="-174625">
              <a:lnSpc>
                <a:spcPct val="90000"/>
              </a:lnSpc>
              <a:spcBef>
                <a:spcPts val="1200"/>
              </a:spcBef>
              <a:buFont typeface="Wingdings" panose="05000000000000000000" pitchFamily="2" charset="2"/>
              <a:buChar char="§"/>
              <a:tabLst>
                <a:tab pos="892175" algn="l"/>
              </a:tabLst>
              <a:defRPr/>
            </a:pPr>
            <a:r>
              <a:rPr lang="de-DE" sz="2200" noProof="0" dirty="0"/>
              <a:t>Digital </a:t>
            </a:r>
            <a:r>
              <a:rPr lang="de-DE" sz="2200" noProof="0" dirty="0" err="1"/>
              <a:t>Documentation</a:t>
            </a:r>
            <a:r>
              <a:rPr lang="de-DE" sz="2200" noProof="0" dirty="0"/>
              <a:t> &amp; </a:t>
            </a:r>
            <a:r>
              <a:rPr lang="de-DE" sz="2200" noProof="0" dirty="0" err="1"/>
              <a:t>Metadata</a:t>
            </a:r>
            <a:endParaRPr lang="de-DE" sz="2200" noProof="0" dirty="0"/>
          </a:p>
          <a:p>
            <a:pPr marL="1436688" lvl="2" indent="-271463">
              <a:buFont typeface="Wingdings"/>
              <a:buChar char="§"/>
              <a:defRPr/>
            </a:pPr>
            <a:r>
              <a:rPr lang="de-DE" sz="2100" u="sng" dirty="0" err="1">
                <a:hlinkClick r:id="rId7">
                  <a:extLst>
                    <a:ext uri="{A12FA001-AC4F-418D-AE19-62706E023703}">
                      <ahyp:hlinkClr xmlns:ahyp="http://schemas.microsoft.com/office/drawing/2018/hyperlinkcolor" val="tx"/>
                    </a:ext>
                  </a:extLst>
                </a:hlinkClick>
              </a:rPr>
              <a:t>eLabFTW</a:t>
            </a:r>
            <a:endParaRPr lang="de-DE" sz="2100" u="sng" dirty="0"/>
          </a:p>
          <a:p>
            <a:pPr marL="1436688" lvl="2" indent="-271463">
              <a:buFont typeface="Wingdings"/>
              <a:buChar char="§"/>
              <a:defRPr/>
            </a:pPr>
            <a:r>
              <a:rPr lang="de-DE" sz="2100" u="sng" dirty="0" err="1">
                <a:hlinkClick r:id="rId8">
                  <a:extLst>
                    <a:ext uri="{A12FA001-AC4F-418D-AE19-62706E023703}">
                      <ahyp:hlinkClr xmlns:ahyp="http://schemas.microsoft.com/office/drawing/2018/hyperlinkcolor" val="tx"/>
                    </a:ext>
                  </a:extLst>
                </a:hlinkClick>
              </a:rPr>
              <a:t>GITlab</a:t>
            </a:r>
            <a:endParaRPr lang="de-DE" sz="2100" u="sng" dirty="0"/>
          </a:p>
          <a:p>
            <a:endParaRPr lang="de-DE" noProof="0" dirty="0"/>
          </a:p>
        </p:txBody>
      </p:sp>
      <p:sp>
        <p:nvSpPr>
          <p:cNvPr id="4" name="Foliennummernplatzhalter 3">
            <a:extLst>
              <a:ext uri="{FF2B5EF4-FFF2-40B4-BE49-F238E27FC236}">
                <a16:creationId xmlns:a16="http://schemas.microsoft.com/office/drawing/2014/main" id="{7879A402-8D20-4383-BBD6-819A2F5DC019}"/>
              </a:ext>
            </a:extLst>
          </p:cNvPr>
          <p:cNvSpPr>
            <a:spLocks noGrp="1"/>
          </p:cNvSpPr>
          <p:nvPr>
            <p:ph type="sldNum" sz="quarter" idx="16"/>
          </p:nvPr>
        </p:nvSpPr>
        <p:spPr/>
        <p:txBody>
          <a:bodyPr/>
          <a:lstStyle/>
          <a:p>
            <a:fld id="{4B64EC4D-37E3-EF42-B9AB-6337577588CB}" type="slidenum">
              <a:rPr lang="de-DE" noProof="0" smtClean="0"/>
              <a:pPr/>
              <a:t>60</a:t>
            </a:fld>
            <a:endParaRPr lang="de-DE" noProof="0" dirty="0"/>
          </a:p>
        </p:txBody>
      </p:sp>
    </p:spTree>
    <p:extLst>
      <p:ext uri="{BB962C8B-B14F-4D97-AF65-F5344CB8AC3E}">
        <p14:creationId xmlns:p14="http://schemas.microsoft.com/office/powerpoint/2010/main" val="32374231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de-DE" noProof="0" dirty="0"/>
              <a:t>Teil 4: Anhang (5/13)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80588" y="1537855"/>
            <a:ext cx="11877840" cy="5101991"/>
          </a:xfrm>
        </p:spPr>
        <p:txBody>
          <a:bodyPr>
            <a:normAutofit/>
          </a:bodyPr>
          <a:lstStyle/>
          <a:p>
            <a:pPr>
              <a:spcAft>
                <a:spcPts val="0"/>
              </a:spcAft>
            </a:pPr>
            <a:r>
              <a:rPr lang="de-DE" sz="2000" noProof="0" dirty="0"/>
              <a:t>4.2 Literaturverzeichnis</a:t>
            </a:r>
          </a:p>
          <a:p>
            <a:pPr marL="0" lvl="1" indent="173038">
              <a:lnSpc>
                <a:spcPct val="110000"/>
              </a:lnSpc>
              <a:spcBef>
                <a:spcPts val="0"/>
              </a:spcBef>
              <a:spcAft>
                <a:spcPts val="0"/>
              </a:spcAft>
              <a:buNone/>
            </a:pPr>
            <a:r>
              <a:rPr lang="de-DE" sz="1600" noProof="0" dirty="0">
                <a:solidFill>
                  <a:srgbClr val="222222"/>
                </a:solidFill>
              </a:rPr>
              <a:t>All European </a:t>
            </a:r>
            <a:r>
              <a:rPr lang="de-DE" sz="1600" noProof="0" dirty="0" err="1">
                <a:solidFill>
                  <a:srgbClr val="222222"/>
                </a:solidFill>
              </a:rPr>
              <a:t>Academies</a:t>
            </a:r>
            <a:r>
              <a:rPr lang="de-DE" sz="1600" noProof="0" dirty="0">
                <a:solidFill>
                  <a:srgbClr val="222222"/>
                </a:solidFill>
              </a:rPr>
              <a:t> (ALLEA) (2023) </a:t>
            </a:r>
            <a:r>
              <a:rPr lang="de-DE" sz="1600" i="1" noProof="0" dirty="0">
                <a:solidFill>
                  <a:srgbClr val="222222"/>
                </a:solidFill>
              </a:rPr>
              <a:t>The European Code of Conduct for Research Integrity </a:t>
            </a:r>
            <a:r>
              <a:rPr lang="de-DE" sz="1600" noProof="0" dirty="0">
                <a:solidFill>
                  <a:srgbClr val="222222"/>
                </a:solidFill>
              </a:rPr>
              <a:t>(</a:t>
            </a:r>
            <a:r>
              <a:rPr lang="de-DE" sz="1600" noProof="0" dirty="0" err="1">
                <a:solidFill>
                  <a:srgbClr val="222222"/>
                </a:solidFill>
              </a:rPr>
              <a:t>Revised</a:t>
            </a:r>
            <a:r>
              <a:rPr lang="de-DE" sz="1600" noProof="0" dirty="0">
                <a:solidFill>
                  <a:srgbClr val="222222"/>
                </a:solidFill>
              </a:rPr>
              <a:t> </a:t>
            </a:r>
            <a:r>
              <a:rPr lang="de-DE" sz="1600" noProof="0" dirty="0" err="1">
                <a:solidFill>
                  <a:srgbClr val="222222"/>
                </a:solidFill>
              </a:rPr>
              <a:t>edition</a:t>
            </a:r>
            <a:r>
              <a:rPr lang="de-DE" sz="1600" noProof="0" dirty="0">
                <a:solidFill>
                  <a:srgbClr val="222222"/>
                </a:solidFill>
              </a:rPr>
              <a:t>). Berlin: ALLEA. </a:t>
            </a:r>
            <a:r>
              <a:rPr lang="de-DE" sz="1600" noProof="0" dirty="0">
                <a:solidFill>
                  <a:srgbClr val="222222"/>
                </a:solidFill>
                <a:hlinkClick r:id="rId2"/>
              </a:rPr>
              <a:t>https://www.allea.org/wp-content/uploads/2023/05/ALLEA-European-Code-of-Conduct-for-Research-Integrity-2023.pdf</a:t>
            </a:r>
            <a:r>
              <a:rPr lang="de-DE" sz="1600" noProof="0" dirty="0">
                <a:solidFill>
                  <a:srgbClr val="222222"/>
                </a:solidFill>
              </a:rPr>
              <a:t> (Zugriff am 14.06.2024)</a:t>
            </a:r>
            <a:endParaRPr lang="de-DE" sz="1600" noProof="0" dirty="0">
              <a:solidFill>
                <a:srgbClr val="000000"/>
              </a:solidFill>
              <a:uFill>
                <a:solidFill>
                  <a:srgbClr val="000000"/>
                </a:solidFill>
              </a:uFill>
            </a:endParaRPr>
          </a:p>
          <a:p>
            <a:pPr marL="0" lvl="1" indent="173038">
              <a:lnSpc>
                <a:spcPct val="110000"/>
              </a:lnSpc>
              <a:spcAft>
                <a:spcPts val="0"/>
              </a:spcAft>
              <a:buNone/>
            </a:pPr>
            <a:r>
              <a:rPr lang="de-DE" sz="1600" noProof="0" dirty="0">
                <a:solidFill>
                  <a:srgbClr val="222222"/>
                </a:solidFill>
              </a:rPr>
              <a:t>American Psychological </a:t>
            </a:r>
            <a:r>
              <a:rPr lang="de-DE" sz="1600" noProof="0" dirty="0" err="1">
                <a:solidFill>
                  <a:srgbClr val="222222"/>
                </a:solidFill>
              </a:rPr>
              <a:t>Association</a:t>
            </a:r>
            <a:r>
              <a:rPr lang="de-DE" sz="1600" noProof="0" dirty="0">
                <a:solidFill>
                  <a:srgbClr val="222222"/>
                </a:solidFill>
              </a:rPr>
              <a:t> (APA) (2010) </a:t>
            </a:r>
            <a:r>
              <a:rPr lang="de-DE" sz="1600" i="1" noProof="0" dirty="0" err="1">
                <a:solidFill>
                  <a:srgbClr val="222222"/>
                </a:solidFill>
              </a:rPr>
              <a:t>Publication</a:t>
            </a:r>
            <a:r>
              <a:rPr lang="de-DE" sz="1600" i="1" noProof="0" dirty="0">
                <a:solidFill>
                  <a:srgbClr val="222222"/>
                </a:solidFill>
              </a:rPr>
              <a:t> Manual of the American Psychological </a:t>
            </a:r>
            <a:r>
              <a:rPr lang="de-DE" sz="1600" i="1" noProof="0" dirty="0" err="1">
                <a:solidFill>
                  <a:srgbClr val="222222"/>
                </a:solidFill>
              </a:rPr>
              <a:t>Association</a:t>
            </a:r>
            <a:r>
              <a:rPr lang="de-DE" sz="1600" noProof="0" dirty="0">
                <a:solidFill>
                  <a:srgbClr val="222222"/>
                </a:solidFill>
              </a:rPr>
              <a:t>. 6. Aufl. Washington, DC: American Psychological </a:t>
            </a:r>
            <a:r>
              <a:rPr lang="de-DE" sz="1600" noProof="0" dirty="0" err="1">
                <a:solidFill>
                  <a:srgbClr val="222222"/>
                </a:solidFill>
              </a:rPr>
              <a:t>Association</a:t>
            </a:r>
            <a:r>
              <a:rPr lang="de-DE" sz="1600" noProof="0" dirty="0">
                <a:solidFill>
                  <a:srgbClr val="222222"/>
                </a:solidFill>
              </a:rPr>
              <a:t>.</a:t>
            </a:r>
          </a:p>
          <a:p>
            <a:pPr marL="0" lvl="1" indent="173038">
              <a:lnSpc>
                <a:spcPct val="110000"/>
              </a:lnSpc>
              <a:spcBef>
                <a:spcPts val="0"/>
              </a:spcBef>
              <a:spcAft>
                <a:spcPts val="0"/>
              </a:spcAft>
              <a:buNone/>
            </a:pPr>
            <a:r>
              <a:rPr lang="de-DE" sz="1600" noProof="0" dirty="0"/>
              <a:t>Bundesministerium für Bildung, Wissenschaft und Forschung (BMBWF) (2017) </a:t>
            </a:r>
            <a:r>
              <a:rPr lang="de-DE" sz="1600" i="1" noProof="0" dirty="0"/>
              <a:t>Nationaler Qualifikationsrahmen</a:t>
            </a:r>
            <a:r>
              <a:rPr lang="de-DE" sz="1600" noProof="0" dirty="0"/>
              <a:t>. Wien: BMBWF. Verfügbar unter: </a:t>
            </a:r>
            <a:r>
              <a:rPr lang="de-DE" sz="1600" noProof="0" dirty="0">
                <a:hlinkClick r:id="rId3"/>
              </a:rPr>
              <a:t>https://www.qualifikationsregister.at</a:t>
            </a:r>
            <a:r>
              <a:rPr lang="de-DE" sz="1600" noProof="0" dirty="0"/>
              <a:t> (Zugriff am 29.05.2026)</a:t>
            </a:r>
          </a:p>
          <a:p>
            <a:pPr marL="0" lvl="1" indent="173038">
              <a:lnSpc>
                <a:spcPct val="110000"/>
              </a:lnSpc>
              <a:spcBef>
                <a:spcPts val="0"/>
              </a:spcBef>
              <a:spcAft>
                <a:spcPts val="0"/>
              </a:spcAft>
              <a:buNone/>
            </a:pPr>
            <a:r>
              <a:rPr lang="de-DE" sz="1600" noProof="0" dirty="0"/>
              <a:t>Bundesministerium für Bildung, Wissenschaft und Forschung (BMBWF) (2019) </a:t>
            </a:r>
            <a:r>
              <a:rPr lang="de-DE" sz="1600" i="1" noProof="0" dirty="0"/>
              <a:t>Nationaler Entwicklungsplan für öffentliche Universitäten 2022–2027</a:t>
            </a:r>
            <a:r>
              <a:rPr lang="de-DE" sz="1600" noProof="0" dirty="0"/>
              <a:t>. Wien: BMBWF. Verfügbar unter: </a:t>
            </a:r>
            <a:r>
              <a:rPr lang="de-DE" sz="1600" noProof="0" dirty="0">
                <a:hlinkClick r:id="rId4"/>
              </a:rPr>
              <a:t>https://www.bmfwf.gv.at/wissenschaft/hochschulgovernance/steuerungsinstrumente/guep.html#systemziele</a:t>
            </a:r>
            <a:r>
              <a:rPr lang="de-DE" sz="1600" noProof="0" dirty="0"/>
              <a:t> (Zugriff am 27.04.2026)</a:t>
            </a:r>
          </a:p>
          <a:p>
            <a:pPr marL="0" lvl="1" indent="173038">
              <a:lnSpc>
                <a:spcPct val="110000"/>
              </a:lnSpc>
              <a:spcBef>
                <a:spcPts val="0"/>
              </a:spcBef>
              <a:spcAft>
                <a:spcPts val="0"/>
              </a:spcAft>
              <a:buNone/>
            </a:pPr>
            <a:r>
              <a:rPr lang="de-DE" sz="1600" noProof="0" dirty="0">
                <a:solidFill>
                  <a:srgbClr val="000000"/>
                </a:solidFill>
                <a:uFill>
                  <a:solidFill>
                    <a:srgbClr val="000000"/>
                  </a:solidFill>
                </a:uFill>
              </a:rPr>
              <a:t>Bundesministerium für Bildung, Wissenschaft und Forschung (BMBWF) (2020) </a:t>
            </a:r>
            <a:r>
              <a:rPr lang="de-DE" sz="1600" i="1" noProof="0" dirty="0">
                <a:solidFill>
                  <a:srgbClr val="000000"/>
                </a:solidFill>
                <a:uFill>
                  <a:solidFill>
                    <a:srgbClr val="000000"/>
                  </a:solidFill>
                </a:uFill>
              </a:rPr>
              <a:t>Praxisleitfaden für Integrität und Ethik in der Wissenschaft</a:t>
            </a:r>
            <a:r>
              <a:rPr lang="de-DE" sz="1600" noProof="0" dirty="0">
                <a:solidFill>
                  <a:srgbClr val="000000"/>
                </a:solidFill>
                <a:uFill>
                  <a:solidFill>
                    <a:srgbClr val="000000"/>
                  </a:solidFill>
                </a:uFill>
              </a:rPr>
              <a:t>. Wien: BMBWF. Verfügbar unter: https://oeawi.at/wp-content/uploads/2020/11/Praxisleitfaden-fuer-Integritaet-und-Ethik-in-der-Wissenschaft_Stand_29-9-2020_Final.pdf </a:t>
            </a:r>
            <a:r>
              <a:rPr lang="de-DE" sz="1600" noProof="0" dirty="0"/>
              <a:t>(Zugriff am 15.04.2025)</a:t>
            </a:r>
            <a:endParaRPr lang="de-DE" sz="1600" noProof="0" dirty="0">
              <a:highlight>
                <a:srgbClr val="FFFF00"/>
              </a:highlight>
            </a:endParaRPr>
          </a:p>
          <a:p>
            <a:pPr marL="0" lvl="1" indent="173038">
              <a:lnSpc>
                <a:spcPct val="110000"/>
              </a:lnSpc>
              <a:spcBef>
                <a:spcPts val="0"/>
              </a:spcBef>
              <a:spcAft>
                <a:spcPts val="0"/>
              </a:spcAft>
              <a:buNone/>
            </a:pPr>
            <a:r>
              <a:rPr lang="de-DE" sz="1600" noProof="0" dirty="0"/>
              <a:t>Hagenström, F. (2022) ‚Plagiate‘ In: K. Frisch, F. Hagenström und N. Reeg (Hrsg.), </a:t>
            </a:r>
            <a:r>
              <a:rPr lang="de-DE" sz="1600" i="1" noProof="0" dirty="0"/>
              <a:t>Wissenschaftliche Fairness. Wissenschaft zwischen Integrität und Fehlverhalten</a:t>
            </a:r>
            <a:r>
              <a:rPr lang="de-DE" sz="1600" noProof="0" dirty="0"/>
              <a:t>. Bielefeld: </a:t>
            </a:r>
            <a:r>
              <a:rPr lang="de-DE" sz="1600" noProof="0" dirty="0" err="1"/>
              <a:t>transcript</a:t>
            </a:r>
            <a:r>
              <a:rPr lang="de-DE" sz="1600" noProof="0" dirty="0"/>
              <a:t>. (S. 83–135). Verfügbar unter: </a:t>
            </a:r>
            <a:r>
              <a:rPr lang="de-DE" sz="1600" noProof="0" dirty="0">
                <a:hlinkClick r:id="rId5"/>
              </a:rPr>
              <a:t>https://doi.org/10.14361/9783839459669</a:t>
            </a:r>
            <a:r>
              <a:rPr lang="de-DE" sz="1600" noProof="0" dirty="0"/>
              <a:t> </a:t>
            </a:r>
          </a:p>
          <a:p>
            <a:pPr marL="0" indent="174625">
              <a:lnSpc>
                <a:spcPct val="110000"/>
              </a:lnSpc>
              <a:spcAft>
                <a:spcPts val="0"/>
              </a:spcAft>
              <a:buNone/>
            </a:pPr>
            <a:r>
              <a:rPr lang="de-DE" sz="1600" noProof="0" dirty="0" err="1"/>
              <a:t>Hochschüler:innenschaft</a:t>
            </a:r>
            <a:r>
              <a:rPr lang="de-DE" sz="1600" noProof="0" dirty="0"/>
              <a:t> der TU Graz (HTU TU Graz) (2023) </a:t>
            </a:r>
            <a:r>
              <a:rPr lang="de-DE" sz="1600" i="1" noProof="0" dirty="0"/>
              <a:t>Plagiats‑Check / </a:t>
            </a:r>
            <a:r>
              <a:rPr lang="de-DE" sz="1600" i="1" noProof="0" dirty="0" err="1"/>
              <a:t>Similarity</a:t>
            </a:r>
            <a:r>
              <a:rPr lang="de-DE" sz="1600" i="1" noProof="0" dirty="0"/>
              <a:t> Check für Studierende</a:t>
            </a:r>
            <a:r>
              <a:rPr lang="de-DE" sz="1600" noProof="0" dirty="0"/>
              <a:t>. Verfügbar unter: </a:t>
            </a:r>
            <a:r>
              <a:rPr lang="de-DE" sz="1600" noProof="0" dirty="0">
                <a:hlinkClick r:id="rId6"/>
              </a:rPr>
              <a:t>https://htugraz.at/service/plagiats-check</a:t>
            </a:r>
            <a:r>
              <a:rPr lang="de-DE" sz="1600" noProof="0" dirty="0"/>
              <a:t> (Zugriff am 29.05.2026)</a:t>
            </a:r>
          </a:p>
          <a:p>
            <a:pPr marL="0" indent="0">
              <a:buNone/>
            </a:pPr>
            <a:endParaRPr lang="de-DE" noProof="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p:txBody>
          <a:bodyPr/>
          <a:lstStyle/>
          <a:p>
            <a:fld id="{4B64EC4D-37E3-EF42-B9AB-6337577588CB}" type="slidenum">
              <a:rPr lang="de-DE" noProof="0" smtClean="0"/>
              <a:pPr/>
              <a:t>61</a:t>
            </a:fld>
            <a:endParaRPr lang="de-DE" noProof="0" dirty="0"/>
          </a:p>
        </p:txBody>
      </p:sp>
    </p:spTree>
    <p:extLst>
      <p:ext uri="{BB962C8B-B14F-4D97-AF65-F5344CB8AC3E}">
        <p14:creationId xmlns:p14="http://schemas.microsoft.com/office/powerpoint/2010/main" val="24432918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de-DE" noProof="0" dirty="0"/>
              <a:t>Teil 4: Anhang (6/13)</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80588" y="1422401"/>
            <a:ext cx="11877840" cy="5217445"/>
          </a:xfrm>
        </p:spPr>
        <p:txBody>
          <a:bodyPr>
            <a:normAutofit fontScale="25000" lnSpcReduction="20000"/>
          </a:bodyPr>
          <a:lstStyle/>
          <a:p>
            <a:pPr>
              <a:spcAft>
                <a:spcPts val="0"/>
              </a:spcAft>
            </a:pPr>
            <a:r>
              <a:rPr lang="de-DE" sz="8000" noProof="0" dirty="0"/>
              <a:t>4.2 Literaturverzeichnis</a:t>
            </a:r>
          </a:p>
          <a:p>
            <a:pPr marL="0" lvl="1" indent="173038">
              <a:spcAft>
                <a:spcPts val="0"/>
              </a:spcAft>
              <a:buNone/>
            </a:pPr>
            <a:r>
              <a:rPr lang="de-DE" sz="6000" noProof="0" dirty="0" err="1"/>
              <a:t>Hochschul</a:t>
            </a:r>
            <a:r>
              <a:rPr lang="de-DE" sz="6000" noProof="0" dirty="0"/>
              <a:t>‑Qualitätssicherungsgesetz (HS‑QSG) (2024) </a:t>
            </a:r>
            <a:r>
              <a:rPr lang="de-DE" sz="6000" i="1" noProof="0" dirty="0"/>
              <a:t>Bundesgesetz über die Qualitätssicherung in der Hochschulbildung. </a:t>
            </a:r>
            <a:r>
              <a:rPr lang="de-DE" sz="6000" noProof="0" dirty="0"/>
              <a:t>BGBl. I Nr. 74/2011 idF BGBl. I Nr. 165/2023. Verfügbar unter: </a:t>
            </a:r>
            <a:r>
              <a:rPr lang="de-DE" sz="6000" noProof="0" dirty="0">
                <a:hlinkClick r:id="rId3"/>
              </a:rPr>
              <a:t>https://ris.bka.gv.at/NormDokument.wxe?Abfrage=Bundesnormen&amp;Gesetzesnummer=20007384&amp;Artikel=&amp;Paragraf=2a&amp;Anlage=&amp;Uebergangsrecht=</a:t>
            </a:r>
            <a:r>
              <a:rPr lang="de-DE" sz="6000" noProof="0" dirty="0"/>
              <a:t> (Zugriff am 27.04.2026)</a:t>
            </a:r>
          </a:p>
          <a:p>
            <a:pPr marL="0" lvl="1" indent="173038">
              <a:spcAft>
                <a:spcPts val="0"/>
              </a:spcAft>
              <a:buNone/>
            </a:pPr>
            <a:r>
              <a:rPr lang="de-DE" sz="6000" noProof="0" dirty="0"/>
              <a:t>International DOI </a:t>
            </a:r>
            <a:r>
              <a:rPr lang="de-DE" sz="6000" noProof="0" dirty="0" err="1"/>
              <a:t>Foundation</a:t>
            </a:r>
            <a:r>
              <a:rPr lang="de-DE" sz="6000" noProof="0" dirty="0"/>
              <a:t> (o. J.) </a:t>
            </a:r>
            <a:r>
              <a:rPr lang="de-DE" sz="6000" i="1" noProof="0" dirty="0"/>
              <a:t>DOI® System</a:t>
            </a:r>
            <a:r>
              <a:rPr lang="de-DE" sz="6000" noProof="0" dirty="0"/>
              <a:t>. Verfügbar unter: https://www.doi.org/ (Zugriff am 11.08.2026)</a:t>
            </a:r>
          </a:p>
          <a:p>
            <a:pPr marL="0" lvl="1" indent="173038">
              <a:spcAft>
                <a:spcPts val="0"/>
              </a:spcAft>
              <a:buNone/>
            </a:pPr>
            <a:r>
              <a:rPr lang="de-DE" sz="6000" b="0" i="0" noProof="0" dirty="0">
                <a:effectLst/>
              </a:rPr>
              <a:t>Microsoft </a:t>
            </a:r>
            <a:r>
              <a:rPr lang="de-DE" sz="6000" dirty="0"/>
              <a:t>(2026): </a:t>
            </a:r>
            <a:r>
              <a:rPr lang="de-DE" sz="6000" b="0" i="1" noProof="0" dirty="0">
                <a:effectLst/>
              </a:rPr>
              <a:t>Microsoft Copilot</a:t>
            </a:r>
            <a:r>
              <a:rPr lang="de-DE" sz="6000" dirty="0"/>
              <a:t> </a:t>
            </a:r>
            <a:r>
              <a:rPr lang="de-DE" sz="6000" b="0" i="0" noProof="0" dirty="0">
                <a:effectLst/>
              </a:rPr>
              <a:t>Online verfügbar unter: https://copilot.microsoft.com </a:t>
            </a:r>
            <a:endParaRPr lang="de-DE" sz="6000" dirty="0"/>
          </a:p>
          <a:p>
            <a:pPr marL="0" lvl="1" indent="173038">
              <a:spcBef>
                <a:spcPts val="0"/>
              </a:spcBef>
              <a:spcAft>
                <a:spcPts val="0"/>
              </a:spcAft>
              <a:buNone/>
            </a:pPr>
            <a:r>
              <a:rPr lang="de-DE" sz="6000" noProof="0" dirty="0">
                <a:solidFill>
                  <a:srgbClr val="222222"/>
                </a:solidFill>
              </a:rPr>
              <a:t>Österreichische Agentur für wissenschaftliche Integrität (ÖAWI) (2015) </a:t>
            </a:r>
            <a:r>
              <a:rPr lang="de-DE" sz="6000" i="1" noProof="0" dirty="0">
                <a:solidFill>
                  <a:srgbClr val="222222"/>
                </a:solidFill>
              </a:rPr>
              <a:t>Richtlinien zur guten wissenschaftlichen Praxis</a:t>
            </a:r>
            <a:r>
              <a:rPr lang="de-DE" sz="6000" noProof="0" dirty="0">
                <a:solidFill>
                  <a:srgbClr val="222222"/>
                </a:solidFill>
              </a:rPr>
              <a:t>. Wien. Verfügbar unter: </a:t>
            </a:r>
            <a:r>
              <a:rPr lang="de-DE" sz="6000" noProof="0" dirty="0">
                <a:solidFill>
                  <a:srgbClr val="222222"/>
                </a:solidFill>
                <a:hlinkClick r:id="rId4"/>
              </a:rPr>
              <a:t>https://oeawi.at/gwp-richtlinien</a:t>
            </a:r>
            <a:r>
              <a:rPr lang="de-DE" sz="6000" noProof="0" dirty="0">
                <a:solidFill>
                  <a:srgbClr val="222222"/>
                </a:solidFill>
              </a:rPr>
              <a:t> (Zugriff am </a:t>
            </a:r>
            <a:r>
              <a:rPr lang="de-DE" sz="6000" noProof="0" dirty="0"/>
              <a:t>27.04.2026)</a:t>
            </a:r>
          </a:p>
          <a:p>
            <a:pPr marL="0" lvl="1" indent="173038">
              <a:spcBef>
                <a:spcPts val="0"/>
              </a:spcBef>
              <a:spcAft>
                <a:spcPts val="0"/>
              </a:spcAft>
              <a:buNone/>
            </a:pPr>
            <a:r>
              <a:rPr lang="de-DE" sz="6000" noProof="0" dirty="0">
                <a:solidFill>
                  <a:srgbClr val="222222"/>
                </a:solidFill>
              </a:rPr>
              <a:t>Österreichische Agentur für wissenschaftliche Integrität (</a:t>
            </a:r>
            <a:r>
              <a:rPr lang="de-DE" sz="6000" b="0" i="0" u="none" strike="noStrike" baseline="0" noProof="0" dirty="0">
                <a:solidFill>
                  <a:srgbClr val="000000"/>
                </a:solidFill>
                <a:latin typeface="Calibri" panose="020F0502020204030204" pitchFamily="34" charset="0"/>
              </a:rPr>
              <a:t>ÖAWI) (2026). </a:t>
            </a:r>
            <a:r>
              <a:rPr lang="de-DE" sz="6000" b="0" i="1" u="none" strike="noStrike" baseline="0" noProof="0" dirty="0">
                <a:solidFill>
                  <a:srgbClr val="000000"/>
                </a:solidFill>
                <a:latin typeface="Calibri" panose="020F0502020204030204" pitchFamily="34" charset="0"/>
              </a:rPr>
              <a:t>Richtlinie der Österreichischen Agentur für wissenschaftliche Integrität zur guten wissenschaftlichen Praxis</a:t>
            </a:r>
            <a:r>
              <a:rPr lang="de-DE" sz="6000" b="0" i="0" u="none" strike="noStrike" baseline="0" noProof="0" dirty="0">
                <a:solidFill>
                  <a:srgbClr val="000000"/>
                </a:solidFill>
                <a:latin typeface="Calibri" panose="020F0502020204030204" pitchFamily="34" charset="0"/>
              </a:rPr>
              <a:t>. </a:t>
            </a:r>
            <a:r>
              <a:rPr lang="de-DE" sz="6000" dirty="0">
                <a:solidFill>
                  <a:srgbClr val="000000"/>
                </a:solidFill>
              </a:rPr>
              <a:t>d</a:t>
            </a:r>
            <a:r>
              <a:rPr lang="de-DE" sz="6000" b="0" i="0" u="none" strike="noStrike" baseline="0" noProof="0" dirty="0">
                <a:solidFill>
                  <a:srgbClr val="000000"/>
                </a:solidFill>
                <a:latin typeface="Calibri" panose="020F0502020204030204" pitchFamily="34" charset="0"/>
              </a:rPr>
              <a:t>oi:10.5281/zenodo.21256974 </a:t>
            </a:r>
          </a:p>
          <a:p>
            <a:pPr marL="0" lvl="1" indent="173038">
              <a:spcBef>
                <a:spcPts val="0"/>
              </a:spcBef>
              <a:spcAft>
                <a:spcPts val="0"/>
              </a:spcAft>
              <a:buNone/>
            </a:pPr>
            <a:r>
              <a:rPr lang="de-DE" sz="6000" noProof="0" dirty="0"/>
              <a:t>Pears, R. und Shields, G. (2023) </a:t>
            </a:r>
            <a:r>
              <a:rPr lang="de-DE" sz="6000" i="1" noProof="0" dirty="0" err="1"/>
              <a:t>Cite</a:t>
            </a:r>
            <a:r>
              <a:rPr lang="de-DE" sz="6000" i="1" noProof="0" dirty="0"/>
              <a:t> Them Right: The Essential </a:t>
            </a:r>
            <a:r>
              <a:rPr lang="de-DE" sz="6000" i="1" noProof="0" dirty="0" err="1"/>
              <a:t>Referencing</a:t>
            </a:r>
            <a:r>
              <a:rPr lang="de-DE" sz="6000" i="1" noProof="0" dirty="0"/>
              <a:t> Guide</a:t>
            </a:r>
            <a:r>
              <a:rPr lang="de-DE" sz="6000" noProof="0" dirty="0"/>
              <a:t>. 12th ed. London: Bloomsbury Publishing.</a:t>
            </a:r>
          </a:p>
          <a:p>
            <a:pPr marL="0" lvl="1" indent="173038">
              <a:spcBef>
                <a:spcPts val="0"/>
              </a:spcBef>
              <a:spcAft>
                <a:spcPts val="0"/>
              </a:spcAft>
              <a:buNone/>
            </a:pPr>
            <a:r>
              <a:rPr lang="de-DE" sz="6000" noProof="0" dirty="0"/>
              <a:t>Spark at York University (2013) </a:t>
            </a:r>
            <a:r>
              <a:rPr lang="de-DE" sz="6000" i="1" noProof="0" dirty="0"/>
              <a:t>Integrity in </a:t>
            </a:r>
            <a:r>
              <a:rPr lang="de-DE" sz="6000" i="1" noProof="0" dirty="0" err="1"/>
              <a:t>practice</a:t>
            </a:r>
            <a:r>
              <a:rPr lang="de-DE" sz="6000" i="1" noProof="0" dirty="0"/>
              <a:t>.</a:t>
            </a:r>
            <a:r>
              <a:rPr lang="de-DE" sz="6000" noProof="0" dirty="0"/>
              <a:t> Verfügbar unter: https://www.library.yorku.ca/spark/faculty/Integrity%20in%20Practice.pdf (Zugriff am 06.03.2026)</a:t>
            </a:r>
          </a:p>
          <a:p>
            <a:pPr marL="0" lvl="1" indent="173038">
              <a:spcAft>
                <a:spcPts val="0"/>
              </a:spcAft>
              <a:buNone/>
            </a:pPr>
            <a:r>
              <a:rPr lang="de-DE" sz="6000" noProof="0" dirty="0"/>
              <a:t>Springer Nature (2026): </a:t>
            </a:r>
            <a:r>
              <a:rPr lang="de-DE" sz="6000" i="1" noProof="0" dirty="0"/>
              <a:t>Author Services</a:t>
            </a:r>
            <a:r>
              <a:rPr lang="de-DE" sz="6000" noProof="0" dirty="0"/>
              <a:t>. Verfügbar unter: </a:t>
            </a:r>
            <a:r>
              <a:rPr lang="de-DE" sz="6000" noProof="0" dirty="0">
                <a:hlinkClick r:id="rId5">
                  <a:extLst>
                    <a:ext uri="{A12FA001-AC4F-418D-AE19-62706E023703}">
                      <ahyp:hlinkClr xmlns:ahyp="http://schemas.microsoft.com/office/drawing/2018/hyperlinkcolor" val="tx"/>
                    </a:ext>
                  </a:extLst>
                </a:hlinkClick>
              </a:rPr>
              <a:t>https://authorservices.springernature.com/</a:t>
            </a:r>
            <a:r>
              <a:rPr lang="de-DE" sz="6000" noProof="0" dirty="0"/>
              <a:t> (Zugriff am 21.08.2026)</a:t>
            </a:r>
          </a:p>
          <a:p>
            <a:pPr marL="0" lvl="1" indent="173038">
              <a:spcAft>
                <a:spcPts val="0"/>
              </a:spcAft>
              <a:buNone/>
            </a:pPr>
            <a:r>
              <a:rPr lang="de-DE" sz="6000" noProof="0" dirty="0"/>
              <a:t>Swales, J. M. und </a:t>
            </a:r>
            <a:r>
              <a:rPr lang="de-DE" sz="6000" noProof="0" dirty="0" err="1"/>
              <a:t>Feak</a:t>
            </a:r>
            <a:r>
              <a:rPr lang="de-DE" sz="6000" noProof="0" dirty="0"/>
              <a:t>, C. B. (2012) </a:t>
            </a:r>
            <a:r>
              <a:rPr lang="de-DE" sz="6000" i="1" noProof="0" dirty="0"/>
              <a:t>Academic Writing for Graduate </a:t>
            </a:r>
            <a:r>
              <a:rPr lang="de-DE" sz="6000" i="1" noProof="0" dirty="0" err="1"/>
              <a:t>Students</a:t>
            </a:r>
            <a:r>
              <a:rPr lang="de-DE" sz="6000" i="1" noProof="0" dirty="0"/>
              <a:t>.</a:t>
            </a:r>
            <a:r>
              <a:rPr lang="de-DE" sz="6000" noProof="0" dirty="0"/>
              <a:t> 3rd ed. Ann Arbor, MI: University of Michigan Press. </a:t>
            </a:r>
            <a:r>
              <a:rPr lang="de-DE" sz="6000" noProof="0" dirty="0">
                <a:hlinkClick r:id="rId6"/>
              </a:rPr>
              <a:t>https://doi.org/10.3998/mpub.2173936</a:t>
            </a:r>
            <a:endParaRPr lang="de-DE" sz="6000" noProof="0" dirty="0"/>
          </a:p>
          <a:p>
            <a:pPr marL="0" lvl="1" indent="173038">
              <a:spcAft>
                <a:spcPts val="0"/>
              </a:spcAft>
              <a:buNone/>
            </a:pPr>
            <a:r>
              <a:rPr lang="de-DE" sz="6000" noProof="0" dirty="0"/>
              <a:t>Technische Universität Graz (TU Graz) (2023a) </a:t>
            </a:r>
            <a:r>
              <a:rPr lang="de-DE" sz="6000" i="1" noProof="0" dirty="0"/>
              <a:t>Leitlinie für den Einsatz von </a:t>
            </a:r>
            <a:r>
              <a:rPr lang="de-DE" sz="6000" i="1" noProof="0" dirty="0" err="1"/>
              <a:t>Artifical</a:t>
            </a:r>
            <a:r>
              <a:rPr lang="de-DE" sz="6000" i="1" noProof="0" dirty="0"/>
              <a:t> </a:t>
            </a:r>
            <a:r>
              <a:rPr lang="de-DE" sz="6000" i="1" noProof="0" dirty="0" err="1"/>
              <a:t>Intelligence</a:t>
            </a:r>
            <a:r>
              <a:rPr lang="de-DE" sz="6000" i="1" noProof="0" dirty="0"/>
              <a:t> (AI)-gestützten Tools im Bereich der Lehre</a:t>
            </a:r>
            <a:r>
              <a:rPr lang="de-DE" sz="6000" noProof="0" dirty="0"/>
              <a:t>. Graz. Verfügbar unter: </a:t>
            </a:r>
            <a:r>
              <a:rPr lang="de-DE" sz="6000" dirty="0">
                <a:hlinkClick r:id="rId7"/>
              </a:rPr>
              <a:t>https://www.tugraz.at/fileadmin/public/Studierende_und_Bedienstete/Anleitungen/Leitlinie_AI_in_der_Lehre_TU_Graz.pdf </a:t>
            </a:r>
            <a:r>
              <a:rPr lang="de-DE" sz="6000" noProof="0" dirty="0"/>
              <a:t>(Zugriff am 29.09.2026)</a:t>
            </a:r>
          </a:p>
          <a:p>
            <a:endParaRPr lang="de-DE" noProof="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p:txBody>
          <a:bodyPr/>
          <a:lstStyle/>
          <a:p>
            <a:fld id="{4B64EC4D-37E3-EF42-B9AB-6337577588CB}" type="slidenum">
              <a:rPr lang="de-DE" noProof="0" smtClean="0"/>
              <a:pPr/>
              <a:t>62</a:t>
            </a:fld>
            <a:endParaRPr lang="de-DE" noProof="0" dirty="0"/>
          </a:p>
        </p:txBody>
      </p:sp>
    </p:spTree>
    <p:extLst>
      <p:ext uri="{BB962C8B-B14F-4D97-AF65-F5344CB8AC3E}">
        <p14:creationId xmlns:p14="http://schemas.microsoft.com/office/powerpoint/2010/main" val="328367101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de-DE" noProof="0" dirty="0"/>
              <a:t>Teil 4: Anhang (7/13)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80588" y="1496291"/>
            <a:ext cx="11877840" cy="5143555"/>
          </a:xfrm>
        </p:spPr>
        <p:txBody>
          <a:bodyPr>
            <a:normAutofit fontScale="92500" lnSpcReduction="20000"/>
          </a:bodyPr>
          <a:lstStyle/>
          <a:p>
            <a:pPr>
              <a:spcAft>
                <a:spcPts val="0"/>
              </a:spcAft>
            </a:pPr>
            <a:r>
              <a:rPr lang="de-DE" sz="2200" noProof="0" dirty="0"/>
              <a:t>4.2 Literaturverzeichnis</a:t>
            </a:r>
          </a:p>
          <a:p>
            <a:pPr marL="0" lvl="1" indent="173038">
              <a:lnSpc>
                <a:spcPct val="110000"/>
              </a:lnSpc>
              <a:spcAft>
                <a:spcPts val="0"/>
              </a:spcAft>
              <a:buNone/>
            </a:pPr>
            <a:r>
              <a:rPr lang="de-DE" sz="1700" noProof="0" dirty="0"/>
              <a:t>Technische Universität Graz (TU Graz) (2023b) </a:t>
            </a:r>
            <a:r>
              <a:rPr lang="de-DE" sz="1700" i="1" noProof="0" dirty="0"/>
              <a:t>Kennzeichnung des Einsatzes von </a:t>
            </a:r>
            <a:r>
              <a:rPr lang="de-DE" sz="1700" i="1" noProof="0" dirty="0" err="1"/>
              <a:t>Artificial</a:t>
            </a:r>
            <a:r>
              <a:rPr lang="de-DE" sz="1700" i="1" noProof="0" dirty="0"/>
              <a:t> </a:t>
            </a:r>
            <a:r>
              <a:rPr lang="de-DE" sz="1700" i="1" noProof="0" dirty="0" err="1"/>
              <a:t>Intelligence</a:t>
            </a:r>
            <a:r>
              <a:rPr lang="de-DE" sz="1700" noProof="0" dirty="0"/>
              <a:t>. Interne Quelle, Intranet der TU Graz. Verfügbar unter: https://tu4u.tugraz.at/fileadmin/Studierende_und_Bedienstete/Information/Unsere_TU_Graz/Lehre_an_der_TU_Graz/Zitiervorschlaege_AI.pdf (Zugriff am 29.09.2026) </a:t>
            </a:r>
          </a:p>
          <a:p>
            <a:pPr marL="0" lvl="1" indent="173038">
              <a:lnSpc>
                <a:spcPct val="110000"/>
              </a:lnSpc>
              <a:spcAft>
                <a:spcPts val="0"/>
              </a:spcAft>
              <a:buNone/>
            </a:pPr>
            <a:r>
              <a:rPr lang="de-DE" sz="1700" noProof="0" dirty="0"/>
              <a:t>Technische Universität Graz (TU Graz) (2025a) </a:t>
            </a:r>
            <a:r>
              <a:rPr lang="de-DE" sz="1700" i="1" noProof="0" dirty="0"/>
              <a:t>Satzungsteil Wissenschaftliche und Künstlerische Integrität</a:t>
            </a:r>
            <a:r>
              <a:rPr lang="de-DE" sz="1700" noProof="0" dirty="0"/>
              <a:t>. SA 91000 SWKI 174-01. Verfügbar unter: </a:t>
            </a:r>
            <a:r>
              <a:rPr lang="de-DE" sz="1700" noProof="0" dirty="0">
                <a:hlinkClick r:id="rId2"/>
              </a:rPr>
              <a:t>https://tu4u.tugraz.at/fileadmin/public/Studierende_und_Bedienstete/Satzung_und_Geschaeftsordnungen_der_TU_Graz/Satzungsteil_Wissenschaftliche_und_Kuenstlerische_Integritaet.pdf</a:t>
            </a:r>
            <a:r>
              <a:rPr lang="de-DE" sz="1700" noProof="0" dirty="0"/>
              <a:t> (Zugriff am 29.05.2026) </a:t>
            </a:r>
          </a:p>
          <a:p>
            <a:pPr marL="0" lvl="1" indent="173038">
              <a:lnSpc>
                <a:spcPct val="110000"/>
              </a:lnSpc>
              <a:spcBef>
                <a:spcPts val="0"/>
              </a:spcBef>
              <a:spcAft>
                <a:spcPts val="0"/>
              </a:spcAft>
              <a:buNone/>
            </a:pPr>
            <a:r>
              <a:rPr lang="de-DE" sz="1700" noProof="0" dirty="0"/>
              <a:t>Technische Universität Grat (TU Graz) (2025b) </a:t>
            </a:r>
            <a:r>
              <a:rPr lang="de-DE" sz="1700" i="1" noProof="0" dirty="0"/>
              <a:t>SIMILARITY CHECK – </a:t>
            </a:r>
            <a:r>
              <a:rPr lang="de-DE" sz="1700" i="1" noProof="0" dirty="0" err="1"/>
              <a:t>Plagiarism</a:t>
            </a:r>
            <a:r>
              <a:rPr lang="de-DE" sz="1700" i="1" noProof="0" dirty="0"/>
              <a:t> check in the </a:t>
            </a:r>
            <a:r>
              <a:rPr lang="de-DE" sz="1700" i="1" noProof="0" dirty="0" err="1"/>
              <a:t>TeachCenter</a:t>
            </a:r>
            <a:r>
              <a:rPr lang="de-DE" sz="1700" noProof="0" dirty="0"/>
              <a:t>. Verfügbar unter: https://teachcenter.tugraz.at (Zugriff am 29.05.2026)</a:t>
            </a:r>
          </a:p>
          <a:p>
            <a:pPr marL="0" lvl="1" indent="173038">
              <a:lnSpc>
                <a:spcPct val="110000"/>
              </a:lnSpc>
              <a:spcAft>
                <a:spcPts val="0"/>
              </a:spcAft>
              <a:buNone/>
            </a:pPr>
            <a:r>
              <a:rPr lang="de-DE" sz="1700" b="0" i="0" noProof="0" dirty="0">
                <a:effectLst/>
              </a:rPr>
              <a:t>Technische Universität Graz (TU Graz) (2026) </a:t>
            </a:r>
            <a:r>
              <a:rPr lang="de-DE" sz="1700" b="0" i="1" noProof="0" dirty="0" err="1">
                <a:effectLst/>
              </a:rPr>
              <a:t>AcademicAI</a:t>
            </a:r>
            <a:r>
              <a:rPr lang="de-DE" sz="1700" b="0" i="0" noProof="0" dirty="0">
                <a:effectLst/>
              </a:rPr>
              <a:t>. Online verfügbar unter: https://tugraz.academic-ai.at/ </a:t>
            </a:r>
            <a:endParaRPr lang="de-DE" sz="1700" noProof="0" dirty="0"/>
          </a:p>
          <a:p>
            <a:pPr marL="0" lvl="1" indent="173038">
              <a:lnSpc>
                <a:spcPct val="110000"/>
              </a:lnSpc>
              <a:spcAft>
                <a:spcPts val="0"/>
              </a:spcAft>
              <a:buNone/>
            </a:pPr>
            <a:r>
              <a:rPr lang="de-DE" sz="1700" noProof="0" dirty="0"/>
              <a:t>Universitätsgesetzt (UG) (2002) </a:t>
            </a:r>
            <a:r>
              <a:rPr lang="de-DE" sz="1700" i="1" noProof="0" dirty="0"/>
              <a:t>Universitätsgesetz 2002 - Bundesrecht konsolidiert, Fassung vom 29.05.2026</a:t>
            </a:r>
            <a:r>
              <a:rPr lang="de-DE" sz="1700" noProof="0" dirty="0"/>
              <a:t>. Verfügbar unter: https://www.ris.bka.gv.at/GeltendeFassung.wxe?Abfrage=Bundesnormen&amp;Gesetzesnummer=20002128 (Zugriff am 29.05.2026)</a:t>
            </a:r>
          </a:p>
          <a:p>
            <a:pPr marL="0" lvl="1" indent="173038">
              <a:lnSpc>
                <a:spcPct val="110000"/>
              </a:lnSpc>
              <a:spcAft>
                <a:spcPts val="0"/>
              </a:spcAft>
              <a:buNone/>
            </a:pPr>
            <a:r>
              <a:rPr lang="de-DE" sz="1700" noProof="0" dirty="0"/>
              <a:t>Veit, D. (2022) </a:t>
            </a:r>
            <a:r>
              <a:rPr lang="de-DE" sz="1700" i="1" noProof="0" dirty="0"/>
              <a:t>Die wissenschaftliche Arbeit für Studierende der Ingenieurwissenschaften</a:t>
            </a:r>
            <a:r>
              <a:rPr lang="de-DE" sz="1700" noProof="0" dirty="0"/>
              <a:t>. München: Carl Hanser Verlag. </a:t>
            </a:r>
            <a:r>
              <a:rPr lang="de-DE" sz="1700" noProof="0" dirty="0">
                <a:hlinkClick r:id="rId3"/>
              </a:rPr>
              <a:t>https://doi.org/10.3139/9783446474659.fm</a:t>
            </a:r>
            <a:endParaRPr lang="de-DE" sz="1700" noProof="0" dirty="0"/>
          </a:p>
          <a:p>
            <a:pPr marL="0" lvl="1" indent="173038">
              <a:lnSpc>
                <a:spcPct val="110000"/>
              </a:lnSpc>
              <a:spcAft>
                <a:spcPts val="0"/>
              </a:spcAft>
              <a:buNone/>
            </a:pPr>
            <a:r>
              <a:rPr lang="de-DE" sz="1700" b="0" i="0" noProof="0" dirty="0">
                <a:effectLst/>
              </a:rPr>
              <a:t>Wikipedia (2026) </a:t>
            </a:r>
            <a:r>
              <a:rPr lang="de-DE" sz="1700" b="0" i="1" noProof="0" dirty="0">
                <a:effectLst/>
              </a:rPr>
              <a:t>Wikipedia: </a:t>
            </a:r>
            <a:r>
              <a:rPr lang="de-DE" sz="1700" b="0" i="1" noProof="0" dirty="0" err="1">
                <a:effectLst/>
              </a:rPr>
              <a:t>Citing</a:t>
            </a:r>
            <a:r>
              <a:rPr lang="de-DE" sz="1700" b="0" i="1" noProof="0" dirty="0">
                <a:effectLst/>
              </a:rPr>
              <a:t> Wikipedia</a:t>
            </a:r>
            <a:r>
              <a:rPr lang="de-DE" sz="1700" b="0" i="0" noProof="0" dirty="0">
                <a:effectLst/>
              </a:rPr>
              <a:t>. Verfügbar unter: </a:t>
            </a:r>
            <a:r>
              <a:rPr lang="de-DE" sz="1700" b="0" i="0" noProof="0" dirty="0">
                <a:effectLst/>
                <a:hlinkClick r:id="rId4"/>
              </a:rPr>
              <a:t>https://en.wikipedia.org/wiki/Wikipedia:Citing_Wikipedia</a:t>
            </a:r>
            <a:r>
              <a:rPr lang="de-DE" sz="1700" b="0" i="0" noProof="0" dirty="0">
                <a:effectLst/>
              </a:rPr>
              <a:t>  (Zugriff: 10.08.2026)</a:t>
            </a:r>
            <a:endParaRPr lang="de-DE" sz="1700" noProof="0" dirty="0"/>
          </a:p>
          <a:p>
            <a:pPr marL="0" lvl="1" indent="173038">
              <a:lnSpc>
                <a:spcPct val="110000"/>
              </a:lnSpc>
              <a:spcBef>
                <a:spcPts val="0"/>
              </a:spcBef>
              <a:spcAft>
                <a:spcPts val="0"/>
              </a:spcAft>
              <a:buNone/>
            </a:pPr>
            <a:r>
              <a:rPr lang="de-DE" sz="1700" noProof="0" dirty="0"/>
              <a:t>Wissenschaftsrat (2015) </a:t>
            </a:r>
            <a:r>
              <a:rPr lang="de-DE" sz="1700" i="1" noProof="0" dirty="0"/>
              <a:t>Empfehlungen zu wissenschaftlicher Integrität</a:t>
            </a:r>
            <a:r>
              <a:rPr lang="de-DE" sz="1700" noProof="0" dirty="0"/>
              <a:t>. Positionspapier (</a:t>
            </a:r>
            <a:r>
              <a:rPr lang="de-DE" sz="1700" noProof="0" dirty="0" err="1"/>
              <a:t>Drs</a:t>
            </a:r>
            <a:r>
              <a:rPr lang="de-DE" sz="1700" noProof="0" dirty="0"/>
              <a:t>. 4609‑15). Köln. Verfügbar unter: https://www.wissenschaftsrat.de/download/archiv/4609-15.html (Zugriff am 05.05.2026)</a:t>
            </a:r>
          </a:p>
          <a:p>
            <a:pPr marL="0" lvl="1" indent="173038">
              <a:lnSpc>
                <a:spcPct val="110000"/>
              </a:lnSpc>
              <a:spcBef>
                <a:spcPts val="0"/>
              </a:spcBef>
              <a:spcAft>
                <a:spcPts val="0"/>
              </a:spcAft>
              <a:buNone/>
            </a:pPr>
            <a:r>
              <a:rPr lang="de-DE" sz="1700" noProof="0" dirty="0"/>
              <a:t>Wrexham University (o.J.) </a:t>
            </a:r>
            <a:r>
              <a:rPr lang="de-DE" sz="1700" i="1" noProof="0" dirty="0"/>
              <a:t>Academic </a:t>
            </a:r>
            <a:r>
              <a:rPr lang="de-DE" sz="1700" i="1" noProof="0" dirty="0" err="1"/>
              <a:t>integrity</a:t>
            </a:r>
            <a:r>
              <a:rPr lang="de-DE" sz="1700" i="1" noProof="0" dirty="0"/>
              <a:t> – </a:t>
            </a:r>
            <a:r>
              <a:rPr lang="de-DE" sz="1700" i="1" noProof="0" dirty="0" err="1"/>
              <a:t>brief</a:t>
            </a:r>
            <a:r>
              <a:rPr lang="de-DE" sz="1700" i="1" noProof="0" dirty="0"/>
              <a:t> guide for </a:t>
            </a:r>
            <a:r>
              <a:rPr lang="de-DE" sz="1700" i="1" noProof="0" dirty="0" err="1"/>
              <a:t>students</a:t>
            </a:r>
            <a:r>
              <a:rPr lang="de-DE" sz="1700" noProof="0" dirty="0"/>
              <a:t>. Verfügbar unter: https://wrexham.ac.uk/media/marketing/quality-and-student-admin-documents/Academic-Integrity-a-brief-guide-for-students.pdf (Zugriff am: 06.03.2026).</a:t>
            </a:r>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p:txBody>
          <a:bodyPr/>
          <a:lstStyle/>
          <a:p>
            <a:fld id="{4B64EC4D-37E3-EF42-B9AB-6337577588CB}" type="slidenum">
              <a:rPr lang="de-DE" noProof="0" smtClean="0"/>
              <a:pPr/>
              <a:t>63</a:t>
            </a:fld>
            <a:endParaRPr lang="de-DE" noProof="0" dirty="0"/>
          </a:p>
        </p:txBody>
      </p:sp>
    </p:spTree>
    <p:extLst>
      <p:ext uri="{BB962C8B-B14F-4D97-AF65-F5344CB8AC3E}">
        <p14:creationId xmlns:p14="http://schemas.microsoft.com/office/powerpoint/2010/main" val="2606836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de-DE" noProof="0" dirty="0"/>
              <a:t>Teil 4: Anhang (8/13)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80588" y="1634490"/>
            <a:ext cx="11877840" cy="5005356"/>
          </a:xfrm>
        </p:spPr>
        <p:txBody>
          <a:bodyPr>
            <a:normAutofit fontScale="40000" lnSpcReduction="20000"/>
          </a:bodyPr>
          <a:lstStyle/>
          <a:p>
            <a:r>
              <a:rPr lang="de-DE" sz="5100" noProof="0" dirty="0"/>
              <a:t>4.3 Abbildungsverzeichnis</a:t>
            </a:r>
          </a:p>
          <a:p>
            <a:pPr marL="0" indent="0" fontAlgn="t">
              <a:lnSpc>
                <a:spcPct val="120000"/>
              </a:lnSpc>
              <a:spcBef>
                <a:spcPts val="300"/>
              </a:spcBef>
              <a:spcAft>
                <a:spcPts val="300"/>
              </a:spcAft>
              <a:buNone/>
            </a:pPr>
            <a:r>
              <a:rPr lang="de-DE" sz="4000" b="0" i="0" noProof="0" dirty="0">
                <a:effectLst/>
              </a:rPr>
              <a:t>Abb. 1: Graffiti (eigene AI-generierte Abbildung, erstellt mit Academic AI Bildgenerator, 13.05.2026).</a:t>
            </a:r>
          </a:p>
          <a:p>
            <a:pPr marL="0" indent="0" fontAlgn="t">
              <a:lnSpc>
                <a:spcPct val="120000"/>
              </a:lnSpc>
              <a:spcBef>
                <a:spcPts val="300"/>
              </a:spcBef>
              <a:spcAft>
                <a:spcPts val="300"/>
              </a:spcAft>
              <a:buNone/>
            </a:pPr>
            <a:r>
              <a:rPr lang="de-DE" sz="4000" b="0" i="0" noProof="0" dirty="0">
                <a:effectLst/>
              </a:rPr>
              <a:t>Abb. 2: Lupe (eigene AI-generierte Abbildung, erstellt mit Academic AI Bildgenerator, 17.06.2026).</a:t>
            </a:r>
          </a:p>
          <a:p>
            <a:pPr marL="0" indent="0" fontAlgn="t">
              <a:lnSpc>
                <a:spcPct val="120000"/>
              </a:lnSpc>
              <a:spcBef>
                <a:spcPts val="300"/>
              </a:spcBef>
              <a:spcAft>
                <a:spcPts val="300"/>
              </a:spcAft>
              <a:buNone/>
            </a:pPr>
            <a:r>
              <a:rPr lang="de-DE" sz="4000" b="0" i="0" noProof="0" dirty="0">
                <a:effectLst/>
              </a:rPr>
              <a:t>Abb. 3: Werkbank (eigene AI-generierte Abbildung, erstellt mit Academic AI Bildgenerator, 25.06.2026).</a:t>
            </a:r>
          </a:p>
          <a:p>
            <a:pPr marL="0" indent="0" fontAlgn="t">
              <a:lnSpc>
                <a:spcPct val="120000"/>
              </a:lnSpc>
              <a:spcBef>
                <a:spcPts val="300"/>
              </a:spcBef>
              <a:spcAft>
                <a:spcPts val="300"/>
              </a:spcAft>
              <a:buNone/>
            </a:pPr>
            <a:r>
              <a:rPr lang="de-DE" sz="4000" b="0" i="0" noProof="0" dirty="0">
                <a:effectLst/>
              </a:rPr>
              <a:t>Abb. 4: </a:t>
            </a:r>
            <a:r>
              <a:rPr lang="de-DE" sz="4000" noProof="0" dirty="0">
                <a:latin typeface="Calibri" panose="020F0502020204030204" pitchFamily="34" charset="0"/>
                <a:ea typeface="Calibri" panose="020F0502020204030204" pitchFamily="34" charset="0"/>
                <a:cs typeface="Calibri" panose="020F0502020204030204" pitchFamily="34" charset="0"/>
              </a:rPr>
              <a:t>Screenshot: Wikipedia-Artikel zu Thermodynamik </a:t>
            </a:r>
            <a:r>
              <a:rPr lang="de-DE" sz="4000" b="0" i="0" noProof="0" dirty="0">
                <a:effectLst/>
              </a:rPr>
              <a:t>(Wikipedia, o. J.), verfügbar unter: https://de.wikipedia.org/wiki/Thermodynamik (Zugriff: 24.06.2026).</a:t>
            </a:r>
          </a:p>
          <a:p>
            <a:pPr marL="0" indent="0" fontAlgn="t">
              <a:spcBef>
                <a:spcPts val="300"/>
              </a:spcBef>
              <a:spcAft>
                <a:spcPts val="300"/>
              </a:spcAft>
              <a:buNone/>
            </a:pPr>
            <a:r>
              <a:rPr lang="de-DE" sz="4000" b="0" i="0" noProof="0" dirty="0">
                <a:effectLst/>
              </a:rPr>
              <a:t>Abb. 5: </a:t>
            </a:r>
            <a:r>
              <a:rPr lang="de-DE" sz="4000" noProof="0" dirty="0">
                <a:latin typeface="Calibri" panose="020F0502020204030204" pitchFamily="34" charset="0"/>
                <a:ea typeface="Calibri" panose="020F0502020204030204" pitchFamily="34" charset="0"/>
                <a:cs typeface="Calibri" panose="020F0502020204030204" pitchFamily="34" charset="0"/>
              </a:rPr>
              <a:t>Cover </a:t>
            </a:r>
            <a:r>
              <a:rPr lang="de-DE" sz="4000" noProof="0" dirty="0">
                <a:effectLst/>
                <a:latin typeface="Calibri" panose="020F0502020204030204" pitchFamily="34" charset="0"/>
                <a:ea typeface="Calibri" panose="020F0502020204030204" pitchFamily="34" charset="0"/>
              </a:rPr>
              <a:t>©Verlag Springer, Lehrbuch Grundlagen der Thermodynamik (2016). Verwendung als Zitat gemäß § 42f UrhG; nicht CC BY 4.0 lizenziert</a:t>
            </a:r>
            <a:r>
              <a:rPr lang="de-DE" sz="4000" b="0" noProof="0" dirty="0">
                <a:effectLst/>
              </a:rPr>
              <a:t>.</a:t>
            </a:r>
          </a:p>
          <a:p>
            <a:pPr marL="0" indent="0" fontAlgn="t">
              <a:spcBef>
                <a:spcPts val="300"/>
              </a:spcBef>
              <a:spcAft>
                <a:spcPts val="300"/>
              </a:spcAft>
              <a:buNone/>
            </a:pPr>
            <a:r>
              <a:rPr lang="de-DE" sz="4000" noProof="0" dirty="0"/>
              <a:t>Abb. 6: </a:t>
            </a:r>
            <a:r>
              <a:rPr lang="de-DE" sz="4000" dirty="0"/>
              <a:t>Illustration Plagiatskontrolle. Wikipedia:</a:t>
            </a:r>
            <a:r>
              <a:rPr lang="de-DE" sz="4000" i="1" dirty="0"/>
              <a:t> </a:t>
            </a:r>
            <a:r>
              <a:rPr lang="de-DE" sz="4000" i="1" dirty="0" err="1"/>
              <a:t>GuttenPlag</a:t>
            </a:r>
            <a:r>
              <a:rPr lang="de-DE" sz="4000" i="1" dirty="0"/>
              <a:t> Wiki</a:t>
            </a:r>
            <a:r>
              <a:rPr lang="de-DE" sz="4000" dirty="0"/>
              <a:t>. Verfügbar unter:</a:t>
            </a:r>
            <a:r>
              <a:rPr lang="de-DE" sz="4000" b="1" dirty="0"/>
              <a:t> </a:t>
            </a:r>
            <a:r>
              <a:rPr lang="de-DE" sz="4000" dirty="0">
                <a:hlinkClick r:id="rId2"/>
              </a:rPr>
              <a:t>https://de.wikipedia.org/wiki/GuttenPlag_Wiki</a:t>
            </a:r>
            <a:r>
              <a:rPr lang="de-DE" sz="4000" dirty="0"/>
              <a:t> (Zugriff 09.04.2026)</a:t>
            </a:r>
            <a:endParaRPr lang="de-DE" sz="4000" b="0" i="0" noProof="0" dirty="0">
              <a:effectLst/>
            </a:endParaRPr>
          </a:p>
          <a:p>
            <a:pPr marL="0" indent="0" fontAlgn="t">
              <a:spcBef>
                <a:spcPts val="300"/>
              </a:spcBef>
              <a:spcAft>
                <a:spcPts val="300"/>
              </a:spcAft>
              <a:buNone/>
            </a:pPr>
            <a:r>
              <a:rPr lang="de-DE" sz="4000" b="0" i="0" noProof="0" dirty="0">
                <a:effectLst/>
              </a:rPr>
              <a:t>Abb. 7: Zerbrochenes Laborglas (e</a:t>
            </a:r>
            <a:r>
              <a:rPr lang="de-DE" sz="4000" noProof="0" dirty="0">
                <a:latin typeface="Calibri" panose="020F0502020204030204" pitchFamily="34" charset="0"/>
                <a:ea typeface="Calibri" panose="020F0502020204030204" pitchFamily="34" charset="0"/>
                <a:cs typeface="Calibri" panose="020F0502020204030204" pitchFamily="34" charset="0"/>
              </a:rPr>
              <a:t>igene AI-generierte Abbildung, selbst erstellt mit Academic AI Bildgenerator, 25.06.2026)</a:t>
            </a:r>
            <a:r>
              <a:rPr lang="de-DE" sz="4000" noProof="0" dirty="0">
                <a:highlight>
                  <a:srgbClr val="FFFF00"/>
                </a:highlight>
                <a:latin typeface="Calibri" panose="020F0502020204030204" pitchFamily="34" charset="0"/>
                <a:ea typeface="Calibri" panose="020F0502020204030204" pitchFamily="34" charset="0"/>
                <a:cs typeface="Calibri" panose="020F0502020204030204" pitchFamily="34" charset="0"/>
              </a:rPr>
              <a:t> </a:t>
            </a:r>
          </a:p>
          <a:p>
            <a:pPr marL="0" indent="0" fontAlgn="t">
              <a:lnSpc>
                <a:spcPct val="120000"/>
              </a:lnSpc>
              <a:spcBef>
                <a:spcPts val="300"/>
              </a:spcBef>
              <a:spcAft>
                <a:spcPts val="300"/>
              </a:spcAft>
              <a:buNone/>
            </a:pPr>
            <a:r>
              <a:rPr lang="de-DE" sz="4000" b="0" i="0" noProof="0" dirty="0">
                <a:effectLst/>
              </a:rPr>
              <a:t>Abb. </a:t>
            </a:r>
            <a:r>
              <a:rPr lang="de-DE" sz="4000" noProof="0" dirty="0"/>
              <a:t>8: Abstellverbot für </a:t>
            </a:r>
            <a:r>
              <a:rPr lang="de-DE" sz="4000" b="0" i="0" noProof="0" dirty="0">
                <a:effectLst/>
              </a:rPr>
              <a:t>Fahrräder</a:t>
            </a:r>
            <a:r>
              <a:rPr lang="de-DE" sz="4000" noProof="0" dirty="0"/>
              <a:t>, in der </a:t>
            </a:r>
            <a:r>
              <a:rPr lang="de-DE" sz="4000" noProof="0" dirty="0" err="1"/>
              <a:t>Morellenfeldgasse</a:t>
            </a:r>
            <a:r>
              <a:rPr lang="de-DE" sz="4000" noProof="0" dirty="0"/>
              <a:t>, Graz.</a:t>
            </a:r>
            <a:r>
              <a:rPr lang="de-DE" sz="4000" b="0" i="0" noProof="0" dirty="0">
                <a:effectLst/>
              </a:rPr>
              <a:t> (Foto: Sigrid Hackl-Wimmer, 20.05.2026).</a:t>
            </a:r>
          </a:p>
          <a:p>
            <a:pPr marL="0" indent="0" fontAlgn="t">
              <a:spcBef>
                <a:spcPts val="300"/>
              </a:spcBef>
              <a:spcAft>
                <a:spcPts val="300"/>
              </a:spcAft>
              <a:buNone/>
            </a:pPr>
            <a:r>
              <a:rPr lang="de-DE" sz="4000" b="0" i="0" noProof="0" dirty="0">
                <a:effectLst/>
              </a:rPr>
              <a:t>Abb. 9: Graffiti „Tuts nicht lügen“ (eigene Bearbeitung des Originals: </a:t>
            </a:r>
            <a:r>
              <a:rPr lang="de-DE" sz="4000" dirty="0"/>
              <a:t>Ausschnitt des Originals selektiv verdeutlicht</a:t>
            </a:r>
            <a:r>
              <a:rPr lang="de-DE" sz="4000" b="0" i="0" noProof="0" dirty="0">
                <a:effectLst/>
              </a:rPr>
              <a:t>) in der</a:t>
            </a:r>
            <a:r>
              <a:rPr lang="de-DE" sz="4000" noProof="0" dirty="0"/>
              <a:t> Feuerbachgasse, Graz. </a:t>
            </a:r>
            <a:r>
              <a:rPr lang="de-DE" sz="4000" b="0" i="0" noProof="0" dirty="0">
                <a:effectLst/>
              </a:rPr>
              <a:t>Künstler: Mario </a:t>
            </a:r>
            <a:r>
              <a:rPr lang="de-DE" sz="4000" b="0" i="0" noProof="0" dirty="0" err="1">
                <a:effectLst/>
              </a:rPr>
              <a:t>Paukovi</a:t>
            </a:r>
            <a:r>
              <a:rPr lang="de-DE" sz="4000" noProof="0" dirty="0" err="1"/>
              <a:t>c</a:t>
            </a:r>
            <a:r>
              <a:rPr lang="de-DE" sz="4000" noProof="0" dirty="0"/>
              <a:t> (Foto: Sigri</a:t>
            </a:r>
            <a:r>
              <a:rPr lang="de-DE" sz="4000" b="0" i="0" noProof="0" dirty="0">
                <a:effectLst/>
              </a:rPr>
              <a:t>d Hackl-Wimmer</a:t>
            </a:r>
            <a:r>
              <a:rPr lang="de-DE" sz="4000" noProof="0" dirty="0"/>
              <a:t> am </a:t>
            </a:r>
            <a:r>
              <a:rPr lang="de-DE" sz="4000" b="0" i="0" noProof="0" dirty="0">
                <a:effectLst/>
              </a:rPr>
              <a:t>22.05.2026).</a:t>
            </a:r>
          </a:p>
          <a:p>
            <a:pPr marL="0" indent="0" fontAlgn="t">
              <a:spcBef>
                <a:spcPts val="300"/>
              </a:spcBef>
              <a:spcAft>
                <a:spcPts val="300"/>
              </a:spcAft>
              <a:buNone/>
            </a:pPr>
            <a:r>
              <a:rPr lang="de-DE" sz="4000" b="0" i="0" noProof="0" dirty="0">
                <a:effectLst/>
              </a:rPr>
              <a:t>Abb. 10: Graffiti „Nikola Tesla“ (</a:t>
            </a:r>
            <a:r>
              <a:rPr lang="de-DE" sz="4000" dirty="0"/>
              <a:t>eigene Bearbeitung des Originals: Retusche für bessere Erkennbarkeit</a:t>
            </a:r>
            <a:r>
              <a:rPr lang="de-DE" sz="4000" b="0" i="0" noProof="0" dirty="0">
                <a:effectLst/>
              </a:rPr>
              <a:t>), in der Feuerbachgasse, Graz. Künstler: Mario </a:t>
            </a:r>
            <a:r>
              <a:rPr lang="de-DE" sz="4000" b="0" i="0" noProof="0" dirty="0" err="1">
                <a:effectLst/>
              </a:rPr>
              <a:t>Paukovi</a:t>
            </a:r>
            <a:r>
              <a:rPr lang="de-DE" sz="4000" noProof="0" dirty="0" err="1"/>
              <a:t>c</a:t>
            </a:r>
            <a:r>
              <a:rPr lang="de-DE" sz="4000" noProof="0" dirty="0"/>
              <a:t> (</a:t>
            </a:r>
            <a:r>
              <a:rPr lang="de-DE" sz="4000" b="0" i="0" noProof="0" dirty="0">
                <a:effectLst/>
              </a:rPr>
              <a:t>Foto: Sigrid Hackl-Wimmer am 22.05.2026).</a:t>
            </a:r>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p:txBody>
          <a:bodyPr/>
          <a:lstStyle/>
          <a:p>
            <a:fld id="{4B64EC4D-37E3-EF42-B9AB-6337577588CB}" type="slidenum">
              <a:rPr lang="de-DE" noProof="0" smtClean="0"/>
              <a:pPr/>
              <a:t>64</a:t>
            </a:fld>
            <a:endParaRPr lang="de-DE" noProof="0" dirty="0"/>
          </a:p>
        </p:txBody>
      </p:sp>
    </p:spTree>
    <p:extLst>
      <p:ext uri="{BB962C8B-B14F-4D97-AF65-F5344CB8AC3E}">
        <p14:creationId xmlns:p14="http://schemas.microsoft.com/office/powerpoint/2010/main" val="41201678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de-DE" noProof="0" dirty="0"/>
              <a:t>Teil 4: Anhang (9/13)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80588" y="1496291"/>
            <a:ext cx="11877840" cy="5143555"/>
          </a:xfrm>
        </p:spPr>
        <p:txBody>
          <a:bodyPr>
            <a:noAutofit/>
          </a:bodyPr>
          <a:lstStyle/>
          <a:p>
            <a:pPr>
              <a:lnSpc>
                <a:spcPct val="110000"/>
              </a:lnSpc>
              <a:spcAft>
                <a:spcPts val="600"/>
              </a:spcAft>
            </a:pPr>
            <a:r>
              <a:rPr lang="de-DE" sz="2000" noProof="0" dirty="0"/>
              <a:t>4.4 Lizenzierung</a:t>
            </a:r>
          </a:p>
          <a:p>
            <a:pPr lvl="1" fontAlgn="t">
              <a:lnSpc>
                <a:spcPct val="110000"/>
              </a:lnSpc>
              <a:spcAft>
                <a:spcPts val="0"/>
              </a:spcAft>
            </a:pPr>
            <a:r>
              <a:rPr lang="de-DE" sz="2000" noProof="0" dirty="0"/>
              <a:t>Dieses Werk der Stabseinheit Qualitätsentwicklung, Evaluation &amp; Berichtswesen ist unter CC BY 4.0 lizenziert.</a:t>
            </a:r>
          </a:p>
          <a:p>
            <a:pPr lvl="1" fontAlgn="t">
              <a:lnSpc>
                <a:spcPct val="110000"/>
              </a:lnSpc>
              <a:spcAft>
                <a:spcPts val="0"/>
              </a:spcAft>
            </a:pPr>
            <a:r>
              <a:rPr lang="de-DE" sz="2000" noProof="0" dirty="0"/>
              <a:t>Sofern nicht anders angegeben, steht dieser Foliensatz unter der Lizenz Creative Commons Namensnennung 4.0 International (CC BY 4.0). Das bedeutet, dass der Foliensatz unter den Bedingungen der CC BY 4.0-Lizenz vervielfältigt, verbreitet, bearbeitet und anderweitig genutzt werden darf. </a:t>
            </a:r>
          </a:p>
          <a:p>
            <a:pPr lvl="1" fontAlgn="t">
              <a:lnSpc>
                <a:spcPct val="110000"/>
              </a:lnSpc>
              <a:spcAft>
                <a:spcPts val="0"/>
              </a:spcAft>
            </a:pPr>
            <a:r>
              <a:rPr lang="de-DE" sz="2000" noProof="0" dirty="0"/>
              <a:t>Lizenzbedingungen sind abrufbar unter: </a:t>
            </a:r>
            <a:r>
              <a:rPr lang="de-DE" sz="2000" noProof="0" dirty="0">
                <a:hlinkClick r:id="rId2">
                  <a:extLst>
                    <a:ext uri="{A12FA001-AC4F-418D-AE19-62706E023703}">
                      <ahyp:hlinkClr xmlns:ahyp="http://schemas.microsoft.com/office/drawing/2018/hyperlinkcolor" val="tx"/>
                    </a:ext>
                  </a:extLst>
                </a:hlinkClick>
              </a:rPr>
              <a:t>https://creativecommons.org/licenses/by/4.0/</a:t>
            </a:r>
            <a:endParaRPr lang="de-DE" sz="2000" noProof="0" dirty="0"/>
          </a:p>
          <a:p>
            <a:pPr lvl="1">
              <a:lnSpc>
                <a:spcPct val="110000"/>
              </a:lnSpc>
              <a:spcBef>
                <a:spcPts val="1800"/>
              </a:spcBef>
            </a:pPr>
            <a:r>
              <a:rPr lang="de-DE" sz="2000" b="1" noProof="0" dirty="0">
                <a:effectLst/>
                <a:latin typeface="Calibri" panose="020F0502020204030204" pitchFamily="34" charset="0"/>
                <a:ea typeface="Calibri" panose="020F0502020204030204" pitchFamily="34" charset="0"/>
              </a:rPr>
              <a:t>Inhalte Dritter:</a:t>
            </a:r>
            <a:r>
              <a:rPr lang="de-DE" sz="2000" noProof="0" dirty="0">
                <a:effectLst/>
                <a:latin typeface="Calibri" panose="020F0502020204030204" pitchFamily="34" charset="0"/>
                <a:ea typeface="Calibri" panose="020F0502020204030204" pitchFamily="34" charset="0"/>
              </a:rPr>
              <a:t> </a:t>
            </a:r>
          </a:p>
          <a:p>
            <a:pPr lvl="2">
              <a:lnSpc>
                <a:spcPct val="110000"/>
              </a:lnSpc>
              <a:spcAft>
                <a:spcPts val="0"/>
              </a:spcAft>
            </a:pPr>
            <a:r>
              <a:rPr lang="de-DE" sz="2000" noProof="0" dirty="0">
                <a:effectLst/>
                <a:latin typeface="Calibri" panose="020F0502020204030204" pitchFamily="34" charset="0"/>
                <a:ea typeface="Calibri" panose="020F0502020204030204" pitchFamily="34" charset="0"/>
              </a:rPr>
              <a:t>Abbildungen, Fotografien, Buchcover, Logos und sonstige Inhalte, die mit einer gesonderten Quellen- oder Rechteangabe versehen sind, sind nicht Bestandteil der CC-BY-4.0-Lizenzierung. Für deren Nutzung gelten die jeweils angegebenen Hinweise. Soweit solche Inhalte im Rahmen des gesetzlichen Zitatrechts (§ 42 f UrhG) verwendet werden, erfolgt dies ausschließlich zu dem jeweils angegebenen Zitatzweck. </a:t>
            </a:r>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p:txBody>
          <a:bodyPr/>
          <a:lstStyle/>
          <a:p>
            <a:fld id="{4B64EC4D-37E3-EF42-B9AB-6337577588CB}" type="slidenum">
              <a:rPr lang="de-DE" noProof="0" smtClean="0"/>
              <a:pPr/>
              <a:t>65</a:t>
            </a:fld>
            <a:endParaRPr lang="de-DE" noProof="0" dirty="0"/>
          </a:p>
        </p:txBody>
      </p:sp>
    </p:spTree>
    <p:extLst>
      <p:ext uri="{BB962C8B-B14F-4D97-AF65-F5344CB8AC3E}">
        <p14:creationId xmlns:p14="http://schemas.microsoft.com/office/powerpoint/2010/main" val="27661535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de-DE" noProof="0" dirty="0"/>
              <a:t>Teil 4: Anhang (10/13)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80588" y="1422401"/>
            <a:ext cx="11877840" cy="5217445"/>
          </a:xfrm>
        </p:spPr>
        <p:txBody>
          <a:bodyPr>
            <a:normAutofit/>
          </a:bodyPr>
          <a:lstStyle/>
          <a:p>
            <a:r>
              <a:rPr lang="de-DE" noProof="0" dirty="0"/>
              <a:t>4.5 AI-Nutzung</a:t>
            </a:r>
          </a:p>
          <a:p>
            <a:pPr lvl="1">
              <a:spcAft>
                <a:spcPts val="0"/>
              </a:spcAft>
            </a:pPr>
            <a:r>
              <a:rPr lang="de-DE" noProof="0" dirty="0"/>
              <a:t>Text und barrierefreie Gestaltung:</a:t>
            </a:r>
          </a:p>
          <a:p>
            <a:pPr lvl="2">
              <a:spcAft>
                <a:spcPts val="0"/>
              </a:spcAft>
            </a:pPr>
            <a:r>
              <a:rPr lang="de-DE" noProof="0" dirty="0"/>
              <a:t>Zur Korrektur von Stil, für Textkürzungen sowie zur barrierefreien Gestaltung wurden M365 Copilot (GPT-5 basiert) verwendet. Alle Entscheidungen über Inhalte und inhaltliche Änderungen sowie Wortwahl oder Umformulierungen wurden ausschließlich vom/von der Autorin getroffen.</a:t>
            </a:r>
            <a:endParaRPr lang="de-DE" noProof="0" dirty="0">
              <a:solidFill>
                <a:srgbClr val="000000"/>
              </a:solidFill>
            </a:endParaRPr>
          </a:p>
          <a:p>
            <a:pPr lvl="1">
              <a:spcBef>
                <a:spcPts val="600"/>
              </a:spcBef>
              <a:spcAft>
                <a:spcPts val="0"/>
              </a:spcAft>
            </a:pPr>
            <a:r>
              <a:rPr lang="de-DE" noProof="0" dirty="0"/>
              <a:t>Selbstgenerierte Abbildungen und Textdarstellungen wurden mit Academic AI (TU Graz) erstellt. </a:t>
            </a:r>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p:txBody>
          <a:bodyPr/>
          <a:lstStyle/>
          <a:p>
            <a:fld id="{4B64EC4D-37E3-EF42-B9AB-6337577588CB}" type="slidenum">
              <a:rPr lang="de-DE" noProof="0" smtClean="0"/>
              <a:pPr/>
              <a:t>66</a:t>
            </a:fld>
            <a:endParaRPr lang="de-DE" noProof="0" dirty="0"/>
          </a:p>
        </p:txBody>
      </p:sp>
    </p:spTree>
    <p:extLst>
      <p:ext uri="{BB962C8B-B14F-4D97-AF65-F5344CB8AC3E}">
        <p14:creationId xmlns:p14="http://schemas.microsoft.com/office/powerpoint/2010/main" val="6526484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de-DE" noProof="0" dirty="0"/>
              <a:t>Teil 4: Anhang (11/13)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80588" y="1422401"/>
            <a:ext cx="11877840" cy="5217445"/>
          </a:xfrm>
        </p:spPr>
        <p:txBody>
          <a:bodyPr>
            <a:normAutofit fontScale="85000" lnSpcReduction="10000"/>
          </a:bodyPr>
          <a:lstStyle/>
          <a:p>
            <a:pPr>
              <a:spcAft>
                <a:spcPts val="600"/>
              </a:spcAft>
            </a:pPr>
            <a:r>
              <a:rPr lang="de-DE" sz="2400" noProof="0" dirty="0"/>
              <a:t>4.5 AI-Nutzung: Prompts für Selbstgenerierte Abbildungen (erstellt mit Academic AI, TU Graz)</a:t>
            </a:r>
          </a:p>
          <a:p>
            <a:pPr marL="538163" lvl="1" indent="-176213">
              <a:lnSpc>
                <a:spcPct val="140000"/>
              </a:lnSpc>
            </a:pPr>
            <a:r>
              <a:rPr lang="de-DE" sz="1800" noProof="0" dirty="0"/>
              <a:t>Academic AI, Prompt vom 13.05.2026: „</a:t>
            </a:r>
            <a:r>
              <a:rPr lang="de-DE" sz="1800" noProof="0" dirty="0">
                <a:effectLst/>
                <a:latin typeface="Calibri" panose="020F0502020204030204" pitchFamily="34" charset="0"/>
                <a:ea typeface="Calibri" panose="020F0502020204030204" pitchFamily="34" charset="0"/>
                <a:cs typeface="Times New Roman" panose="02020603050405020304" pitchFamily="18" charset="0"/>
              </a:rPr>
              <a:t>Stelle den Spruch "Every game </a:t>
            </a:r>
            <a:r>
              <a:rPr lang="de-DE" sz="1800" noProof="0" dirty="0" err="1">
                <a:effectLst/>
                <a:latin typeface="Calibri" panose="020F0502020204030204" pitchFamily="34" charset="0"/>
                <a:ea typeface="Calibri" panose="020F0502020204030204" pitchFamily="34" charset="0"/>
                <a:cs typeface="Times New Roman" panose="02020603050405020304" pitchFamily="18" charset="0"/>
              </a:rPr>
              <a:t>has</a:t>
            </a:r>
            <a:r>
              <a:rPr lang="de-DE" sz="1800" noProof="0" dirty="0">
                <a:effectLst/>
                <a:latin typeface="Calibri" panose="020F0502020204030204" pitchFamily="34" charset="0"/>
                <a:ea typeface="Calibri" panose="020F0502020204030204" pitchFamily="34" charset="0"/>
                <a:cs typeface="Times New Roman" panose="02020603050405020304" pitchFamily="18" charset="0"/>
              </a:rPr>
              <a:t> </a:t>
            </a:r>
            <a:r>
              <a:rPr lang="de-DE" sz="1800" noProof="0" dirty="0" err="1">
                <a:effectLst/>
                <a:latin typeface="Calibri" panose="020F0502020204030204" pitchFamily="34" charset="0"/>
                <a:ea typeface="Calibri" panose="020F0502020204030204" pitchFamily="34" charset="0"/>
                <a:cs typeface="Times New Roman" panose="02020603050405020304" pitchFamily="18" charset="0"/>
              </a:rPr>
              <a:t>rules</a:t>
            </a:r>
            <a:r>
              <a:rPr lang="de-DE" sz="1800" noProof="0" dirty="0">
                <a:effectLst/>
                <a:latin typeface="Calibri" panose="020F0502020204030204" pitchFamily="34" charset="0"/>
                <a:ea typeface="Calibri" panose="020F0502020204030204" pitchFamily="34" charset="0"/>
                <a:cs typeface="Times New Roman" panose="02020603050405020304" pitchFamily="18" charset="0"/>
              </a:rPr>
              <a:t>. Master the </a:t>
            </a:r>
            <a:r>
              <a:rPr lang="de-DE" sz="1800" noProof="0" dirty="0" err="1">
                <a:effectLst/>
                <a:latin typeface="Calibri" panose="020F0502020204030204" pitchFamily="34" charset="0"/>
                <a:ea typeface="Calibri" panose="020F0502020204030204" pitchFamily="34" charset="0"/>
                <a:cs typeface="Times New Roman" panose="02020603050405020304" pitchFamily="18" charset="0"/>
              </a:rPr>
              <a:t>rules</a:t>
            </a:r>
            <a:r>
              <a:rPr lang="de-DE" sz="1800" noProof="0" dirty="0">
                <a:effectLst/>
                <a:latin typeface="Calibri" panose="020F0502020204030204" pitchFamily="34" charset="0"/>
                <a:ea typeface="Calibri" panose="020F0502020204030204" pitchFamily="34" charset="0"/>
                <a:cs typeface="Times New Roman" panose="02020603050405020304" pitchFamily="18" charset="0"/>
              </a:rPr>
              <a:t>, </a:t>
            </a:r>
            <a:r>
              <a:rPr lang="de-DE" sz="1800" noProof="0" dirty="0" err="1">
                <a:effectLst/>
                <a:latin typeface="Calibri" panose="020F0502020204030204" pitchFamily="34" charset="0"/>
                <a:ea typeface="Calibri" panose="020F0502020204030204" pitchFamily="34" charset="0"/>
                <a:cs typeface="Times New Roman" panose="02020603050405020304" pitchFamily="18" charset="0"/>
              </a:rPr>
              <a:t>win</a:t>
            </a:r>
            <a:r>
              <a:rPr lang="de-DE" sz="1800" noProof="0" dirty="0">
                <a:effectLst/>
                <a:latin typeface="Calibri" panose="020F0502020204030204" pitchFamily="34" charset="0"/>
                <a:ea typeface="Calibri" panose="020F0502020204030204" pitchFamily="34" charset="0"/>
                <a:cs typeface="Times New Roman" panose="02020603050405020304" pitchFamily="18" charset="0"/>
              </a:rPr>
              <a:t> the game!" wie ein Wandgraffiti dar. Verwende bunte Farben. Der Schriftzug soll sehr gut leserlich sein (semi-wildstyle). Der Schriftzug soll nicht in einer Zeile sein, sondern sich über mindestens drei Zeilen erstrecken. Das Graffiti soll nur aus dem Schriftzug bestehen.“ Verwendet zur </a:t>
            </a:r>
            <a:r>
              <a:rPr lang="de-DE" sz="1800" noProof="0" dirty="0"/>
              <a:t>Erstellung von „Abb. 1: Graffiti“.</a:t>
            </a:r>
          </a:p>
          <a:p>
            <a:pPr marL="538163" lvl="1" indent="-176213">
              <a:lnSpc>
                <a:spcPct val="140000"/>
              </a:lnSpc>
            </a:pPr>
            <a:r>
              <a:rPr lang="de-DE" sz="1800" noProof="0" dirty="0"/>
              <a:t>Academic AI, Prompt vom 17.06.2026: „</a:t>
            </a:r>
            <a:r>
              <a:rPr lang="de-DE" sz="1800" noProof="0" dirty="0">
                <a:effectLst/>
                <a:latin typeface="Calibri" panose="020F0502020204030204" pitchFamily="34" charset="0"/>
                <a:ea typeface="Calibri" panose="020F0502020204030204" pitchFamily="34" charset="0"/>
                <a:cs typeface="Times New Roman" panose="02020603050405020304" pitchFamily="18" charset="0"/>
              </a:rPr>
              <a:t>Stelle schematisch eine beschriebenes Blatt Papier dar, dass mit einer Lupe untersucht wird. Die Schriftzeichen sollen nur angedeutet sein, es sollen keine echten Buchstaben erkennbar sein.“ Verwendet zur Erstellung von „Abb. 2: Lupe“.</a:t>
            </a:r>
            <a:endParaRPr lang="de-DE" sz="1800" noProof="0" dirty="0"/>
          </a:p>
          <a:p>
            <a:pPr marL="538163" lvl="1" indent="-176213">
              <a:lnSpc>
                <a:spcPct val="140000"/>
              </a:lnSpc>
            </a:pPr>
            <a:r>
              <a:rPr lang="de-DE" sz="1800" noProof="0" dirty="0"/>
              <a:t>Academic AI, Prompt vom 25.06.2026: „</a:t>
            </a:r>
            <a:r>
              <a:rPr lang="de-DE" sz="1800" noProof="0" dirty="0">
                <a:effectLst/>
                <a:latin typeface="Calibri" panose="020F0502020204030204" pitchFamily="34" charset="0"/>
                <a:ea typeface="Calibri" panose="020F0502020204030204" pitchFamily="34" charset="0"/>
                <a:cs typeface="Times New Roman" panose="02020603050405020304" pitchFamily="18" charset="0"/>
              </a:rPr>
              <a:t>Stelle ein zerbrochenes, stehendes Laborglas oder Kolben dar. Es soll sich um eine schematische Darstellung handeln, der Inhalt des Glases darf aber Farbe haben. Die herumliegenden Splitter sollen in Größe und Form den abgebrochenen Splittern gleichen.“ Verwendet zur Erstellung von „Abb. 7: Zerbrochenes Laborglas“.</a:t>
            </a:r>
            <a:endParaRPr lang="de-DE" sz="1800" noProof="0" dirty="0"/>
          </a:p>
          <a:p>
            <a:pPr marL="538163" lvl="1" indent="-176213">
              <a:lnSpc>
                <a:spcPct val="140000"/>
              </a:lnSpc>
            </a:pPr>
            <a:r>
              <a:rPr lang="de-DE" sz="1800" noProof="0" dirty="0"/>
              <a:t>Academic AI, Prompt vom 26.06.2026: „</a:t>
            </a:r>
            <a:r>
              <a:rPr lang="de-DE" sz="1800" noProof="0" dirty="0">
                <a:effectLst/>
                <a:latin typeface="Calibri" panose="020F0502020204030204" pitchFamily="34" charset="0"/>
                <a:ea typeface="Calibri" panose="020F0502020204030204" pitchFamily="34" charset="0"/>
                <a:cs typeface="Times New Roman" panose="02020603050405020304" pitchFamily="18" charset="0"/>
              </a:rPr>
              <a:t>Stelle schematisch eine Werkbank dar, auf der unterschiedliche Werkzeuge und Arbeitsgeräte sorgfältig sortiert sind. Es soll deutlich erkennbar sein, dass es sich um eine fiktive/naturalistische Darstellung und keine realistische Darstellung handelt. Es soll weichgezeichnet sein, wie eine Skizze mit wenig Farbe (nur dunkles Blau und Petrol) und es sollen nicht mehr als 15 Werkzeuge dargestellt sein. Es soll nur die Werkbank mit Blick von oben drauf dargestellt sein, keine an der Wand hängenden Geräte!“ Verwendet zur Erstellung von „Abb. 3: Werkbank“.</a:t>
            </a:r>
            <a:endParaRPr lang="de-DE" sz="1800" noProof="0" dirty="0"/>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p:txBody>
          <a:bodyPr/>
          <a:lstStyle/>
          <a:p>
            <a:fld id="{4B64EC4D-37E3-EF42-B9AB-6337577588CB}" type="slidenum">
              <a:rPr lang="de-DE" noProof="0" smtClean="0"/>
              <a:pPr/>
              <a:t>67</a:t>
            </a:fld>
            <a:endParaRPr lang="de-DE" noProof="0" dirty="0"/>
          </a:p>
        </p:txBody>
      </p:sp>
    </p:spTree>
    <p:extLst>
      <p:ext uri="{BB962C8B-B14F-4D97-AF65-F5344CB8AC3E}">
        <p14:creationId xmlns:p14="http://schemas.microsoft.com/office/powerpoint/2010/main" val="162127543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2CF28B5-98C7-45EA-AF90-7632029E2624}"/>
              </a:ext>
            </a:extLst>
          </p:cNvPr>
          <p:cNvSpPr>
            <a:spLocks noGrp="1"/>
          </p:cNvSpPr>
          <p:nvPr>
            <p:ph type="title"/>
          </p:nvPr>
        </p:nvSpPr>
        <p:spPr/>
        <p:txBody>
          <a:bodyPr/>
          <a:lstStyle/>
          <a:p>
            <a:r>
              <a:rPr lang="de-DE" noProof="0" dirty="0"/>
              <a:t>Teil 4: Anhang (12/13) </a:t>
            </a:r>
          </a:p>
        </p:txBody>
      </p:sp>
      <p:sp>
        <p:nvSpPr>
          <p:cNvPr id="3" name="Inhaltsplatzhalter 2">
            <a:extLst>
              <a:ext uri="{FF2B5EF4-FFF2-40B4-BE49-F238E27FC236}">
                <a16:creationId xmlns:a16="http://schemas.microsoft.com/office/drawing/2014/main" id="{0EAD7F21-319A-44FF-9CD9-C8B7068B7352}"/>
              </a:ext>
            </a:extLst>
          </p:cNvPr>
          <p:cNvSpPr>
            <a:spLocks noGrp="1"/>
          </p:cNvSpPr>
          <p:nvPr>
            <p:ph idx="1"/>
          </p:nvPr>
        </p:nvSpPr>
        <p:spPr>
          <a:xfrm>
            <a:off x="880588" y="1570616"/>
            <a:ext cx="11877840" cy="5069230"/>
          </a:xfrm>
        </p:spPr>
        <p:txBody>
          <a:bodyPr>
            <a:normAutofit fontScale="92500" lnSpcReduction="20000"/>
          </a:bodyPr>
          <a:lstStyle/>
          <a:p>
            <a:pPr>
              <a:spcAft>
                <a:spcPts val="600"/>
              </a:spcAft>
            </a:pPr>
            <a:r>
              <a:rPr lang="de-DE" sz="2200" noProof="0" dirty="0"/>
              <a:t>4.5 AI-Nutzung: Prompts für Textdarstellungen auf Post-</a:t>
            </a:r>
            <a:r>
              <a:rPr lang="de-DE" sz="2200" noProof="0" dirty="0" err="1"/>
              <a:t>its</a:t>
            </a:r>
            <a:r>
              <a:rPr lang="de-DE" sz="2200" noProof="0" dirty="0"/>
              <a:t> (erstellt mit Academic AI, TU Graz) </a:t>
            </a:r>
          </a:p>
          <a:p>
            <a:pPr marL="538163" lvl="1" indent="-176213">
              <a:lnSpc>
                <a:spcPct val="130000"/>
              </a:lnSpc>
            </a:pPr>
            <a:r>
              <a:rPr lang="de-DE" sz="1600" noProof="0" dirty="0"/>
              <a:t>Academic AI, Prompt vom 15.05.2026: „Das Bild soll aussehen wie ein gelbes Post-it. Schreibe in gut leserlicher Handschrift den folgenden Text darauf: „Wissenschaftliche Integrität = Einstellung“ und darunter „GWP = Verhalten!" Die Schrift soll zentriert sein und so groß sein, dass das gesamte Post-it ausgefüllt ist.“ Zur Textdarstellung auf einem Post-it. </a:t>
            </a:r>
          </a:p>
          <a:p>
            <a:pPr marL="538163" lvl="1" indent="-176213">
              <a:lnSpc>
                <a:spcPct val="130000"/>
              </a:lnSpc>
            </a:pPr>
            <a:r>
              <a:rPr lang="de-DE" sz="1600" noProof="0" dirty="0"/>
              <a:t>Academic AI, Prompt vom 20.05.2026: „Das Bild soll aussehen wie ein gelbes Post-it. Schreibe in gut leserlicher Handschrift den folgenden Text darauf: "Sehr viele Institute haben bereits ausführliche Leitfäden für die Erstellung von Seminar- und Abschlussarbeiten!" Die Schrift soll so groß sein, dass das gesamte Post-it ausgefüllt ist.“ Zur Textdarstellung auf einem Post-it. </a:t>
            </a:r>
          </a:p>
          <a:p>
            <a:pPr marL="538163" lvl="1" indent="-176213">
              <a:lnSpc>
                <a:spcPct val="130000"/>
              </a:lnSpc>
            </a:pPr>
            <a:r>
              <a:rPr lang="de-DE" sz="1600" noProof="0" dirty="0"/>
              <a:t>Academic AI, Prompt vom 27.05.2026: „Das Bild soll aussehen wie ein gelbes Post-it. Schreibe in gut leserlicher Handschrift den folgenden Text darauf: „Unvollständige oder falsche Quellenangaben können den Eindruck gezielter Verschleierung oder mangelnder Sorgfalt erwecken!“ Mach keine Unterstreichungen, zentriere den Text.“ Zur Textdarstellung auf einem Post-it. </a:t>
            </a:r>
          </a:p>
          <a:p>
            <a:pPr marL="538163" lvl="1" indent="-176213">
              <a:lnSpc>
                <a:spcPct val="130000"/>
              </a:lnSpc>
            </a:pPr>
            <a:r>
              <a:rPr lang="de-DE" sz="1600" noProof="0" dirty="0"/>
              <a:t>Academic AI, Prompt vom 02.06.2026: „Das Bild soll aussehen wie ein gelbes Post-it. Schreibe in gut leserlicher Handschrift den folgenden Text darauf: „Im Zweifelsfall: Immer die Quelle angeben!“ Bitte unterstreiche nur “Im Zweifelsfall“, zentriere den Text.“ Zur Textdarstellung auf einem Post-it.</a:t>
            </a:r>
          </a:p>
          <a:p>
            <a:pPr marL="538163" lvl="1" indent="-176213">
              <a:lnSpc>
                <a:spcPct val="130000"/>
              </a:lnSpc>
            </a:pPr>
            <a:r>
              <a:rPr lang="de-DE" sz="1600" noProof="0" dirty="0"/>
              <a:t>Academic AI, Prompt vom 08.06.2026: „Das Bild soll aussehen wie ein gelbes Post-it. Schreibe in gut leserlicher Handschrift den folgenden Text darauf: „Lesen Sie die Leitfäden Ihres Instituts!“ Unterstreiche „Lesen Sie“. Zur Textdarstellung auf einem Post-it. </a:t>
            </a:r>
          </a:p>
          <a:p>
            <a:pPr marL="538163" lvl="1" indent="-176213">
              <a:lnSpc>
                <a:spcPct val="130000"/>
              </a:lnSpc>
            </a:pPr>
            <a:r>
              <a:rPr lang="de-DE" sz="1600" noProof="0" dirty="0"/>
              <a:t>Academic AI, Prompt vom 17.06.2026: „Das Bild soll aussehen wie ein gelbes Post-it. Schreibe in gut leserlicher Handschrift den folgenden Text darauf: „Sorgen Sie durch gute Zeitplanung dafür, gar nicht erst in Versuchung zu geraten, unerlaubte Hilfsmittel zu nutzen!“ Unterstreiche „gar nicht erst“. Zur Textdarstellung auf einem Post-it.</a:t>
            </a:r>
          </a:p>
        </p:txBody>
      </p:sp>
      <p:sp>
        <p:nvSpPr>
          <p:cNvPr id="4" name="Foliennummernplatzhalter 3">
            <a:extLst>
              <a:ext uri="{FF2B5EF4-FFF2-40B4-BE49-F238E27FC236}">
                <a16:creationId xmlns:a16="http://schemas.microsoft.com/office/drawing/2014/main" id="{A4EAED80-AF4A-4EA6-A2A8-0F9E5CDDFF6E}"/>
              </a:ext>
            </a:extLst>
          </p:cNvPr>
          <p:cNvSpPr>
            <a:spLocks noGrp="1"/>
          </p:cNvSpPr>
          <p:nvPr>
            <p:ph type="sldNum" sz="quarter" idx="16"/>
          </p:nvPr>
        </p:nvSpPr>
        <p:spPr/>
        <p:txBody>
          <a:bodyPr/>
          <a:lstStyle/>
          <a:p>
            <a:fld id="{4B64EC4D-37E3-EF42-B9AB-6337577588CB}" type="slidenum">
              <a:rPr lang="de-DE" noProof="0" smtClean="0"/>
              <a:pPr/>
              <a:t>68</a:t>
            </a:fld>
            <a:endParaRPr lang="de-DE" noProof="0" dirty="0"/>
          </a:p>
        </p:txBody>
      </p:sp>
    </p:spTree>
    <p:extLst>
      <p:ext uri="{BB962C8B-B14F-4D97-AF65-F5344CB8AC3E}">
        <p14:creationId xmlns:p14="http://schemas.microsoft.com/office/powerpoint/2010/main" val="281263047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365406-EA15-40C9-8D23-513E8016824B}"/>
              </a:ext>
            </a:extLst>
          </p:cNvPr>
          <p:cNvSpPr>
            <a:spLocks noGrp="1"/>
          </p:cNvSpPr>
          <p:nvPr>
            <p:ph type="title"/>
          </p:nvPr>
        </p:nvSpPr>
        <p:spPr/>
        <p:txBody>
          <a:bodyPr/>
          <a:lstStyle/>
          <a:p>
            <a:r>
              <a:rPr lang="de-DE" noProof="0" dirty="0"/>
              <a:t>Teil 4: Anhang (13/13) </a:t>
            </a:r>
          </a:p>
        </p:txBody>
      </p:sp>
      <p:sp>
        <p:nvSpPr>
          <p:cNvPr id="3" name="Inhaltsplatzhalter 2">
            <a:extLst>
              <a:ext uri="{FF2B5EF4-FFF2-40B4-BE49-F238E27FC236}">
                <a16:creationId xmlns:a16="http://schemas.microsoft.com/office/drawing/2014/main" id="{088A7102-E481-4253-9B43-EC7CC3BDAE42}"/>
              </a:ext>
            </a:extLst>
          </p:cNvPr>
          <p:cNvSpPr>
            <a:spLocks noGrp="1"/>
          </p:cNvSpPr>
          <p:nvPr>
            <p:ph idx="1"/>
          </p:nvPr>
        </p:nvSpPr>
        <p:spPr/>
        <p:txBody>
          <a:bodyPr>
            <a:normAutofit/>
          </a:bodyPr>
          <a:lstStyle/>
          <a:p>
            <a:pPr marL="0" indent="0">
              <a:buNone/>
            </a:pPr>
            <a:r>
              <a:rPr lang="de-DE" sz="2400" b="1" noProof="0" dirty="0">
                <a:effectLst/>
                <a:latin typeface="Calibri" panose="020F0502020204030204" pitchFamily="34" charset="0"/>
                <a:ea typeface="Calibri" panose="020F0502020204030204" pitchFamily="34" charset="0"/>
              </a:rPr>
              <a:t>Danksagung für ihre wertvollen Beiträge an:</a:t>
            </a:r>
          </a:p>
          <a:p>
            <a:pPr marL="0" indent="0">
              <a:buNone/>
            </a:pPr>
            <a:r>
              <a:rPr lang="de-DE" sz="2400" noProof="0" dirty="0">
                <a:effectLst/>
                <a:latin typeface="Calibri" panose="020F0502020204030204" pitchFamily="34" charset="0"/>
                <a:ea typeface="Calibri" panose="020F0502020204030204" pitchFamily="34" charset="0"/>
              </a:rPr>
              <a:t>Martin Ebner, Eva Felber, Maria Haas, Claire Jean-Quartier, Daniel Kurzmann, Christoph </a:t>
            </a:r>
            <a:r>
              <a:rPr lang="de-DE" sz="2400" noProof="0" dirty="0" err="1">
                <a:effectLst/>
                <a:latin typeface="Calibri" panose="020F0502020204030204" pitchFamily="34" charset="0"/>
                <a:ea typeface="Calibri" panose="020F0502020204030204" pitchFamily="34" charset="0"/>
              </a:rPr>
              <a:t>Ladurner</a:t>
            </a:r>
            <a:r>
              <a:rPr lang="de-DE" sz="2400" noProof="0" dirty="0">
                <a:effectLst/>
                <a:latin typeface="Calibri" panose="020F0502020204030204" pitchFamily="34" charset="0"/>
                <a:ea typeface="Calibri" panose="020F0502020204030204" pitchFamily="34" charset="0"/>
              </a:rPr>
              <a:t>, Volker Lang, Gerlinde Maxl, Viola Mayerhofer, Verena Schwägerl-Melchior </a:t>
            </a:r>
          </a:p>
          <a:p>
            <a:pPr marL="0" indent="0">
              <a:buNone/>
            </a:pPr>
            <a:r>
              <a:rPr lang="de-DE" sz="2400" noProof="0" dirty="0">
                <a:effectLst/>
                <a:latin typeface="Calibri" panose="020F0502020204030204" pitchFamily="34" charset="0"/>
                <a:ea typeface="Calibri" panose="020F0502020204030204" pitchFamily="34" charset="0"/>
              </a:rPr>
              <a:t> </a:t>
            </a:r>
          </a:p>
          <a:p>
            <a:pPr marL="0" indent="0">
              <a:buNone/>
            </a:pPr>
            <a:r>
              <a:rPr lang="de-DE" sz="2400" b="1" noProof="0" dirty="0">
                <a:effectLst/>
                <a:latin typeface="Calibri" panose="020F0502020204030204" pitchFamily="34" charset="0"/>
                <a:ea typeface="Calibri" panose="020F0502020204030204" pitchFamily="34" charset="0"/>
              </a:rPr>
              <a:t>Danksagung für die Koordination mit NAWI-Graz an:</a:t>
            </a:r>
          </a:p>
          <a:p>
            <a:pPr marL="0" indent="0">
              <a:buNone/>
            </a:pPr>
            <a:r>
              <a:rPr lang="de-DE" sz="2400" noProof="0" dirty="0">
                <a:effectLst/>
                <a:latin typeface="Calibri" panose="020F0502020204030204" pitchFamily="34" charset="0"/>
                <a:ea typeface="Calibri" panose="020F0502020204030204" pitchFamily="34" charset="0"/>
              </a:rPr>
              <a:t>Thomas Schweitzer</a:t>
            </a:r>
          </a:p>
        </p:txBody>
      </p:sp>
      <p:sp>
        <p:nvSpPr>
          <p:cNvPr id="4" name="Foliennummernplatzhalter 3">
            <a:extLst>
              <a:ext uri="{FF2B5EF4-FFF2-40B4-BE49-F238E27FC236}">
                <a16:creationId xmlns:a16="http://schemas.microsoft.com/office/drawing/2014/main" id="{3D1492D6-2C24-439F-ABF8-C19CF2222604}"/>
              </a:ext>
            </a:extLst>
          </p:cNvPr>
          <p:cNvSpPr>
            <a:spLocks noGrp="1"/>
          </p:cNvSpPr>
          <p:nvPr>
            <p:ph type="sldNum" sz="quarter" idx="16"/>
          </p:nvPr>
        </p:nvSpPr>
        <p:spPr/>
        <p:txBody>
          <a:bodyPr/>
          <a:lstStyle/>
          <a:p>
            <a:fld id="{4B64EC4D-37E3-EF42-B9AB-6337577588CB}" type="slidenum">
              <a:rPr lang="de-DE" noProof="0" smtClean="0"/>
              <a:pPr/>
              <a:t>69</a:t>
            </a:fld>
            <a:endParaRPr lang="de-DE" noProof="0" dirty="0"/>
          </a:p>
        </p:txBody>
      </p:sp>
    </p:spTree>
    <p:extLst>
      <p:ext uri="{BB962C8B-B14F-4D97-AF65-F5344CB8AC3E}">
        <p14:creationId xmlns:p14="http://schemas.microsoft.com/office/powerpoint/2010/main" val="20998789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platzhalter 5">
            <a:extLst>
              <a:ext uri="{FF2B5EF4-FFF2-40B4-BE49-F238E27FC236}">
                <a16:creationId xmlns:a16="http://schemas.microsoft.com/office/drawing/2014/main" id="{17B9CE16-796D-4053-884C-B85E1057AD26}"/>
              </a:ext>
            </a:extLst>
          </p:cNvPr>
          <p:cNvSpPr>
            <a:spLocks noGrp="1"/>
          </p:cNvSpPr>
          <p:nvPr>
            <p:ph type="body" sz="quarter" idx="14"/>
          </p:nvPr>
        </p:nvSpPr>
        <p:spPr>
          <a:xfrm>
            <a:off x="880513" y="3919896"/>
            <a:ext cx="11686991" cy="1766462"/>
          </a:xfrm>
        </p:spPr>
        <p:txBody>
          <a:bodyPr>
            <a:noAutofit/>
          </a:bodyPr>
          <a:lstStyle/>
          <a:p>
            <a:pPr marL="0" indent="0">
              <a:spcAft>
                <a:spcPts val="0"/>
              </a:spcAft>
              <a:buNone/>
            </a:pPr>
            <a:r>
              <a:rPr lang="de-DE" sz="2000" noProof="0" dirty="0"/>
              <a:t>Kontakt:</a:t>
            </a:r>
          </a:p>
          <a:p>
            <a:pPr marL="0" indent="0">
              <a:lnSpc>
                <a:spcPct val="120000"/>
              </a:lnSpc>
              <a:spcAft>
                <a:spcPts val="0"/>
              </a:spcAft>
              <a:buNone/>
            </a:pPr>
            <a:r>
              <a:rPr lang="de-DE" sz="2000" noProof="0" dirty="0"/>
              <a:t>Technische Universität Graz</a:t>
            </a:r>
          </a:p>
          <a:p>
            <a:pPr marL="0" indent="0">
              <a:lnSpc>
                <a:spcPct val="120000"/>
              </a:lnSpc>
              <a:spcAft>
                <a:spcPts val="0"/>
              </a:spcAft>
              <a:buNone/>
            </a:pPr>
            <a:r>
              <a:rPr lang="de-DE" sz="2000" noProof="0" dirty="0"/>
              <a:t>Qualitätsmanagement, Evaluation &amp; Berichtswesen</a:t>
            </a:r>
          </a:p>
          <a:p>
            <a:pPr marL="0" indent="0">
              <a:lnSpc>
                <a:spcPct val="120000"/>
              </a:lnSpc>
              <a:spcAft>
                <a:spcPts val="0"/>
              </a:spcAft>
              <a:buNone/>
            </a:pPr>
            <a:r>
              <a:rPr lang="de-DE" sz="2000" dirty="0"/>
              <a:t>Sigrid Hackl-Wimmer</a:t>
            </a:r>
            <a:r>
              <a:rPr lang="de-DE" sz="2000" noProof="0" dirty="0"/>
              <a:t> </a:t>
            </a:r>
          </a:p>
          <a:p>
            <a:pPr marL="0" indent="0">
              <a:lnSpc>
                <a:spcPct val="120000"/>
              </a:lnSpc>
              <a:spcAft>
                <a:spcPts val="0"/>
              </a:spcAft>
              <a:buNone/>
            </a:pPr>
            <a:r>
              <a:rPr lang="de-DE" sz="2000" noProof="0" dirty="0" err="1"/>
              <a:t>Rechbauerstraße</a:t>
            </a:r>
            <a:r>
              <a:rPr lang="de-DE" sz="2000" noProof="0" dirty="0"/>
              <a:t> 12</a:t>
            </a:r>
          </a:p>
          <a:p>
            <a:pPr marL="0" indent="0">
              <a:lnSpc>
                <a:spcPct val="120000"/>
              </a:lnSpc>
              <a:spcAft>
                <a:spcPts val="0"/>
              </a:spcAft>
              <a:buNone/>
            </a:pPr>
            <a:r>
              <a:rPr lang="de-DE" sz="2000" noProof="0" dirty="0"/>
              <a:t>8010 Graz</a:t>
            </a:r>
          </a:p>
          <a:p>
            <a:pPr marL="0" indent="0">
              <a:lnSpc>
                <a:spcPct val="120000"/>
              </a:lnSpc>
              <a:spcAft>
                <a:spcPts val="0"/>
              </a:spcAft>
              <a:buNone/>
            </a:pPr>
            <a:r>
              <a:rPr lang="de-DE" sz="2000" dirty="0"/>
              <a:t>gwp@tugraz.at</a:t>
            </a:r>
            <a:endParaRPr lang="de-DE" sz="2400" noProof="0" dirty="0"/>
          </a:p>
        </p:txBody>
      </p:sp>
      <p:sp>
        <p:nvSpPr>
          <p:cNvPr id="10" name="Textplatzhalter 9">
            <a:extLst>
              <a:ext uri="{FF2B5EF4-FFF2-40B4-BE49-F238E27FC236}">
                <a16:creationId xmlns:a16="http://schemas.microsoft.com/office/drawing/2014/main" id="{79760C78-F67A-47C1-B2B9-4877BBEE62EF}"/>
              </a:ext>
            </a:extLst>
          </p:cNvPr>
          <p:cNvSpPr>
            <a:spLocks noGrp="1"/>
          </p:cNvSpPr>
          <p:nvPr>
            <p:ph type="body" sz="quarter" idx="4294967295"/>
          </p:nvPr>
        </p:nvSpPr>
        <p:spPr>
          <a:xfrm>
            <a:off x="2079652" y="6723771"/>
            <a:ext cx="10521108" cy="283064"/>
          </a:xfrm>
        </p:spPr>
        <p:txBody>
          <a:bodyPr>
            <a:normAutofit fontScale="70000" lnSpcReduction="20000"/>
          </a:bodyPr>
          <a:lstStyle/>
          <a:p>
            <a:pPr marL="0" indent="0" algn="r">
              <a:buNone/>
            </a:pPr>
            <a:r>
              <a:rPr lang="de-DE" noProof="0" dirty="0">
                <a:hlinkClick r:id="rId3"/>
              </a:rPr>
              <a:t>www.tugraz.at/go/qm</a:t>
            </a:r>
            <a:r>
              <a:rPr lang="de-DE" noProof="0" dirty="0"/>
              <a:t> </a:t>
            </a:r>
          </a:p>
        </p:txBody>
      </p:sp>
      <p:sp>
        <p:nvSpPr>
          <p:cNvPr id="4" name="Foliennummernplatzhalter 3">
            <a:extLst>
              <a:ext uri="{FF2B5EF4-FFF2-40B4-BE49-F238E27FC236}">
                <a16:creationId xmlns:a16="http://schemas.microsoft.com/office/drawing/2014/main" id="{F3735562-77C0-469D-BE60-F618BF8AB03B}"/>
              </a:ext>
            </a:extLst>
          </p:cNvPr>
          <p:cNvSpPr>
            <a:spLocks noGrp="1"/>
          </p:cNvSpPr>
          <p:nvPr>
            <p:ph type="sldNum" sz="quarter" idx="22"/>
          </p:nvPr>
        </p:nvSpPr>
        <p:spPr>
          <a:xfrm>
            <a:off x="0" y="730799"/>
            <a:ext cx="610967" cy="610967"/>
          </a:xfrm>
        </p:spPr>
        <p:txBody>
          <a:bodyPr/>
          <a:lstStyle/>
          <a:p>
            <a:fld id="{4B64EC4D-37E3-EF42-B9AB-6337577588CB}" type="slidenum">
              <a:rPr lang="de-DE" noProof="0" smtClean="0"/>
              <a:t>70</a:t>
            </a:fld>
            <a:endParaRPr lang="de-DE" noProof="0" dirty="0"/>
          </a:p>
        </p:txBody>
      </p:sp>
      <p:sp>
        <p:nvSpPr>
          <p:cNvPr id="2" name="Titel 1">
            <a:extLst>
              <a:ext uri="{FF2B5EF4-FFF2-40B4-BE49-F238E27FC236}">
                <a16:creationId xmlns:a16="http://schemas.microsoft.com/office/drawing/2014/main" id="{709537BD-2CE6-4F78-8E87-62AA5AAADF6C}"/>
              </a:ext>
            </a:extLst>
          </p:cNvPr>
          <p:cNvSpPr>
            <a:spLocks noGrp="1"/>
          </p:cNvSpPr>
          <p:nvPr>
            <p:ph type="title"/>
          </p:nvPr>
        </p:nvSpPr>
        <p:spPr>
          <a:xfrm>
            <a:off x="0" y="7315200"/>
            <a:ext cx="12938125" cy="768000"/>
          </a:xfrm>
        </p:spPr>
        <p:txBody>
          <a:bodyPr vert="horz" lIns="0" tIns="0" rIns="0" bIns="54000" rtlCol="0" anchor="t" anchorCtr="0">
            <a:normAutofit/>
          </a:bodyPr>
          <a:lstStyle/>
          <a:p>
            <a:r>
              <a:rPr lang="de-DE" noProof="0" dirty="0"/>
              <a:t>Kontakt </a:t>
            </a:r>
            <a:r>
              <a:rPr lang="de-DE" noProof="0" dirty="0" err="1"/>
              <a:t>Autor:innen</a:t>
            </a:r>
            <a:endParaRPr lang="de-DE" noProof="0" dirty="0"/>
          </a:p>
        </p:txBody>
      </p:sp>
    </p:spTree>
    <p:extLst>
      <p:ext uri="{BB962C8B-B14F-4D97-AF65-F5344CB8AC3E}">
        <p14:creationId xmlns:p14="http://schemas.microsoft.com/office/powerpoint/2010/main" val="4067776410"/>
      </p:ext>
    </p:extLst>
  </p:cSld>
  <p:clrMapOvr>
    <a:masterClrMapping/>
  </p:clrMapOvr>
</p:sld>
</file>

<file path=ppt/theme/theme1.xml><?xml version="1.0" encoding="utf-8"?>
<a:theme xmlns:a="http://schemas.openxmlformats.org/drawingml/2006/main" name="TU Graz Standard">
  <a:themeElements>
    <a:clrScheme name="Benutzerdefiniert 3">
      <a:dk1>
        <a:srgbClr val="0F0F0F"/>
      </a:dk1>
      <a:lt1>
        <a:srgbClr val="FFFFFF"/>
      </a:lt1>
      <a:dk2>
        <a:srgbClr val="3B5A70"/>
      </a:dk2>
      <a:lt2>
        <a:srgbClr val="EEECE1"/>
      </a:lt2>
      <a:accent1>
        <a:srgbClr val="F70146"/>
      </a:accent1>
      <a:accent2>
        <a:srgbClr val="5191C1"/>
      </a:accent2>
      <a:accent3>
        <a:srgbClr val="A5A5A5"/>
      </a:accent3>
      <a:accent4>
        <a:srgbClr val="285F82"/>
      </a:accent4>
      <a:accent5>
        <a:srgbClr val="78BE73"/>
      </a:accent5>
      <a:accent6>
        <a:srgbClr val="E59352"/>
      </a:accent6>
      <a:hlink>
        <a:srgbClr val="0066D8"/>
      </a:hlink>
      <a:folHlink>
        <a:srgbClr val="6C2F91"/>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12700">
          <a:solidFill>
            <a:schemeClr val="tx1"/>
          </a:solidFill>
          <a:tailEnd type="none"/>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lIns="0" rtlCol="0">
        <a:spAutoFit/>
      </a:bodyPr>
      <a:lstStyle>
        <a:defPPr>
          <a:defRPr sz="1600" dirty="0" err="1" smtClean="0"/>
        </a:defPPr>
      </a:lstStyle>
    </a:tx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7464</Words>
  <Application>Microsoft Office PowerPoint</Application>
  <PresentationFormat>Benutzerdefiniert</PresentationFormat>
  <Paragraphs>687</Paragraphs>
  <Slides>70</Slides>
  <Notes>34</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70</vt:i4>
      </vt:variant>
    </vt:vector>
  </HeadingPairs>
  <TitlesOfParts>
    <vt:vector size="79" baseType="lpstr">
      <vt:lpstr>ＭＳ Ｐゴシック</vt:lpstr>
      <vt:lpstr>Aptos</vt:lpstr>
      <vt:lpstr>Arial</vt:lpstr>
      <vt:lpstr>Calibri</vt:lpstr>
      <vt:lpstr>Lucida Grande</vt:lpstr>
      <vt:lpstr>Source Sans Pro</vt:lpstr>
      <vt:lpstr>ui-sans-serif</vt:lpstr>
      <vt:lpstr>Wingdings</vt:lpstr>
      <vt:lpstr>TU Graz Standard</vt:lpstr>
      <vt:lpstr>Gute wissenschaftliche und künstlerische Praxis für das Bachelorstudium</vt:lpstr>
      <vt:lpstr>Entstehung und Verwendung des Lehrmaterials:</vt:lpstr>
      <vt:lpstr>Gute wissenschaftliche und künstlerische Praxis (GWP) – Warum ist das heute Thema?  </vt:lpstr>
      <vt:lpstr>Was erwartet Sie? </vt:lpstr>
      <vt:lpstr>Teil 1: </vt:lpstr>
      <vt:lpstr>1.1 Was ist GWP? (1/2) </vt:lpstr>
      <vt:lpstr>1.1 Was ist GWP? (2/2) </vt:lpstr>
      <vt:lpstr>1.2 Bedeutung von GWP für Studium und Forschung (1/4) </vt:lpstr>
      <vt:lpstr>1.2 Bedeutung von GWP für Studium und Forschung (2/4)</vt:lpstr>
      <vt:lpstr>1.2 Bedeutung von GWP für Studium und Forschung (3/4)</vt:lpstr>
      <vt:lpstr>1.2 Bedeutung von GWP für Forschung und Studium (4/4) </vt:lpstr>
      <vt:lpstr>1.3 Die vier Prinzipien der wissenschaftlichen Integrität (1/4)</vt:lpstr>
      <vt:lpstr>3.3 Die vier Prinzipien der wissenschaftlichen Integrität (2/4) </vt:lpstr>
      <vt:lpstr>3.3 Die vier Prinzipien der wissenschaftlichen Integrität (3/4) </vt:lpstr>
      <vt:lpstr>1.3 Die vier Prinzipien der wissenschaftlichen Integrität (4/4)</vt:lpstr>
      <vt:lpstr>Teil 2: </vt:lpstr>
      <vt:lpstr>2.1 Zuverlässigkeit: Arbeiten mit Quellen (1/4)</vt:lpstr>
      <vt:lpstr>2.1 Zuverlässigkeit: Arbeiten mit Quellen (2/4)</vt:lpstr>
      <vt:lpstr>2.1 Zuverlässigkeit: Arbeiten mit Quellen (3/4) </vt:lpstr>
      <vt:lpstr>2.1 Zuverlässigkeit: Arbeiten mit Quellen (4/4)</vt:lpstr>
      <vt:lpstr>2.1 Zuverlässigkeit: Beispiel für das Arbeiten mit Quellen (1/3) </vt:lpstr>
      <vt:lpstr>2.1 Zuverlässigkeit: Beispiel für das Arbeiten mit Quellen (2/3) </vt:lpstr>
      <vt:lpstr>2.1 Zuverlässigkeit: Beispiel für das Arbeiten mit Quellen (3/3) </vt:lpstr>
      <vt:lpstr>2.1 Zuverlässigkeit: Korrektes Zitieren (1/8) </vt:lpstr>
      <vt:lpstr>2.1 Zuverlässigkeit: Korrektes Zitieren (2/8) </vt:lpstr>
      <vt:lpstr>2.1 Zuverlässigkeit: Korrektes Zitieren (3/8) </vt:lpstr>
      <vt:lpstr>2.1 Zuverlässigkeit: Korrektes Zitieren (4/8) </vt:lpstr>
      <vt:lpstr>2.1 Zuverlässigkeit: Korrektes Zitieren (5/8)</vt:lpstr>
      <vt:lpstr>2.1 Zuverlässigkeit: Korrektes Zitieren (6/8)</vt:lpstr>
      <vt:lpstr>2.1 Zuverlässigkeit: Korrektes Zitieren (7/8)</vt:lpstr>
      <vt:lpstr>2.1 Zuverlässigkeit: Korrektes Zitieren (8/8)</vt:lpstr>
      <vt:lpstr>2.1 Zuverlässigkeit: Beispiele für Zitierstile (1/3)</vt:lpstr>
      <vt:lpstr>2.1 Zuverlässigkeit: Beispiele für Zitierstile (2/3)</vt:lpstr>
      <vt:lpstr>2.1 Zuverlässigkeit: Beispiele für Zitierstile (3/3)</vt:lpstr>
      <vt:lpstr>2.2 Ehrlichkeit: Transparente Kennzeichnung von AI-Nutzung (1/3)</vt:lpstr>
      <vt:lpstr>2.2 Ehrlichkeit: Transparente Kennzeichnung von AI-Nutzung (2/3)</vt:lpstr>
      <vt:lpstr>2.2 Ehrlichkeit: Transparente Kennzeichnung von AI-Nutzung (3/3)</vt:lpstr>
      <vt:lpstr>2.2 Ehrlichkeit: Plagiat vermeiden (1/4)</vt:lpstr>
      <vt:lpstr>2.2 Ehrlichkeit: Plagiat vermeiden (2/4)</vt:lpstr>
      <vt:lpstr>2.2 Ehrlichkeit: Plagiat vermeiden (3/4)</vt:lpstr>
      <vt:lpstr>2.2 Ehrlichkeit: Plagiat vermeiden (4/4)</vt:lpstr>
      <vt:lpstr>2.3 Respekt: Geistiges Eigentum anderer (1/2) </vt:lpstr>
      <vt:lpstr>2.3 Respekt: Geistiges Eigentum anderer (2/2) </vt:lpstr>
      <vt:lpstr>2.3 Respekt: Beispiel zu Plagiat (1/3)</vt:lpstr>
      <vt:lpstr>2.3 Respekt: Beispiel zu Plagiat (2/3)</vt:lpstr>
      <vt:lpstr>2.3 Respekt: Beispiel zu Plagiat (3/3)</vt:lpstr>
      <vt:lpstr>2.3 Respekt gegenüber Kolleg:innen/Forscher:innen und deren Werk  </vt:lpstr>
      <vt:lpstr>2.4 Rechenschaftspflicht: Verantwortung im Studium (1/2)</vt:lpstr>
      <vt:lpstr>2.4 Rechenschaftspflicht: Verantwortung im Studium (2/2)</vt:lpstr>
      <vt:lpstr>Teil 3: </vt:lpstr>
      <vt:lpstr>3.1 Definition von wissenschaftlichem Fehlverhalten (1/2) </vt:lpstr>
      <vt:lpstr>3.1 Definition von wissenschaftlichem Fehlverhalten (2/2)   </vt:lpstr>
      <vt:lpstr>3.2 Wissenschaftliches Fehlverhalten im Studium: Beispiele  </vt:lpstr>
      <vt:lpstr>3.2 Wissenschaftliches Fehlverhalten im Studium: Konsequenzen  </vt:lpstr>
      <vt:lpstr>3.2 Wissenschaftliches Fehlverhalten im Studium vermeiden</vt:lpstr>
      <vt:lpstr>Viel Erfolg im Studium!</vt:lpstr>
      <vt:lpstr>Teil 4: Anhang (1/13)</vt:lpstr>
      <vt:lpstr>Teil 4: Anhang (2/13)</vt:lpstr>
      <vt:lpstr>Teil 4: Anhang (3/13)</vt:lpstr>
      <vt:lpstr>Teil 4: Anhang (4/13)</vt:lpstr>
      <vt:lpstr>Teil 4: Anhang (5/13) </vt:lpstr>
      <vt:lpstr>Teil 4: Anhang (6/13)</vt:lpstr>
      <vt:lpstr>Teil 4: Anhang (7/13) </vt:lpstr>
      <vt:lpstr>Teil 4: Anhang (8/13) </vt:lpstr>
      <vt:lpstr>Teil 4: Anhang (9/13) </vt:lpstr>
      <vt:lpstr>Teil 4: Anhang (10/13) </vt:lpstr>
      <vt:lpstr>Teil 4: Anhang (11/13) </vt:lpstr>
      <vt:lpstr>Teil 4: Anhang (12/13) </vt:lpstr>
      <vt:lpstr>Teil 4: Anhang (13/13) </vt:lpstr>
      <vt:lpstr>Kontakt Autor:innen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Neutrale TU Graz-Standardpräsentation 16:9</dc:title>
  <dc:subject/>
  <dc:creator>cd@tugraz.at</dc:creator>
  <cp:keywords/>
  <dc:description/>
  <cp:lastModifiedBy>Sigrid Hackl-Wimmer</cp:lastModifiedBy>
  <cp:revision>1401</cp:revision>
  <cp:lastPrinted>2026-08-24T11:51:30Z</cp:lastPrinted>
  <dcterms:created xsi:type="dcterms:W3CDTF">2015-08-27T14:41:22Z</dcterms:created>
  <dcterms:modified xsi:type="dcterms:W3CDTF">2026-10-01T04:48:18Z</dcterms:modified>
  <cp:category/>
</cp:coreProperties>
</file>